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81" r:id="rId4"/>
    <p:sldId id="309" r:id="rId5"/>
    <p:sldId id="259" r:id="rId6"/>
    <p:sldId id="318" r:id="rId7"/>
    <p:sldId id="285" r:id="rId8"/>
    <p:sldId id="287" r:id="rId9"/>
    <p:sldId id="288" r:id="rId10"/>
    <p:sldId id="291" r:id="rId11"/>
    <p:sldId id="328" r:id="rId12"/>
    <p:sldId id="365" r:id="rId13"/>
    <p:sldId id="367" r:id="rId14"/>
    <p:sldId id="368" r:id="rId15"/>
    <p:sldId id="316" r:id="rId16"/>
    <p:sldId id="321" r:id="rId17"/>
    <p:sldId id="296" r:id="rId18"/>
    <p:sldId id="310" r:id="rId19"/>
    <p:sldId id="298" r:id="rId20"/>
    <p:sldId id="299" r:id="rId21"/>
    <p:sldId id="370" r:id="rId22"/>
    <p:sldId id="343" r:id="rId23"/>
    <p:sldId id="373" r:id="rId24"/>
    <p:sldId id="357" r:id="rId25"/>
    <p:sldId id="345" r:id="rId26"/>
    <p:sldId id="374" r:id="rId27"/>
    <p:sldId id="346" r:id="rId28"/>
    <p:sldId id="279" r:id="rId29"/>
    <p:sldId id="347" r:id="rId30"/>
    <p:sldId id="348" r:id="rId31"/>
    <p:sldId id="350" r:id="rId32"/>
    <p:sldId id="375" r:id="rId33"/>
    <p:sldId id="282" r:id="rId34"/>
    <p:sldId id="371" r:id="rId35"/>
    <p:sldId id="284" r:id="rId36"/>
    <p:sldId id="376" r:id="rId37"/>
    <p:sldId id="305" r:id="rId38"/>
    <p:sldId id="307" r:id="rId39"/>
    <p:sldId id="308" r:id="rId40"/>
  </p:sldIdLst>
  <p:sldSz cx="9144000" cy="6858000" type="screen4x3"/>
  <p:notesSz cx="7099300" cy="10234613"/>
  <p:custDataLst>
    <p:tags r:id="rId43"/>
  </p:custDataLst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842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4299">
          <p15:clr>
            <a:srgbClr val="A4A3A4"/>
          </p15:clr>
        </p15:guide>
        <p15:guide id="6" pos="224">
          <p15:clr>
            <a:srgbClr val="A4A3A4"/>
          </p15:clr>
        </p15:guide>
        <p15:guide id="7" pos="5382">
          <p15:clr>
            <a:srgbClr val="A4A3A4"/>
          </p15:clr>
        </p15:guide>
        <p15:guide id="8" orient="horz" pos="1979" userDrawn="1">
          <p15:clr>
            <a:srgbClr val="A4A3A4"/>
          </p15:clr>
        </p15:guide>
        <p15:guide id="9" orient="horz" pos="2591" userDrawn="1">
          <p15:clr>
            <a:srgbClr val="A4A3A4"/>
          </p15:clr>
        </p15:guide>
        <p15:guide id="10" pos="4269">
          <p15:clr>
            <a:srgbClr val="A4A3A4"/>
          </p15:clr>
        </p15:guide>
        <p15:guide id="11" pos="612">
          <p15:clr>
            <a:srgbClr val="A4A3A4"/>
          </p15:clr>
        </p15:guide>
        <p15:guide id="12" pos="1836">
          <p15:clr>
            <a:srgbClr val="A4A3A4"/>
          </p15:clr>
        </p15:guide>
        <p15:guide id="13" pos="3323">
          <p15:clr>
            <a:srgbClr val="A4A3A4"/>
          </p15:clr>
        </p15:guide>
        <p15:guide id="14" pos="1698">
          <p15:clr>
            <a:srgbClr val="A4A3A4"/>
          </p15:clr>
        </p15:guide>
        <p15:guide id="15" pos="282">
          <p15:clr>
            <a:srgbClr val="A4A3A4"/>
          </p15:clr>
        </p15:guide>
        <p15:guide id="16" pos="3053">
          <p15:clr>
            <a:srgbClr val="A4A3A4"/>
          </p15:clr>
        </p15:guide>
        <p15:guide id="17" pos="4139">
          <p15:clr>
            <a:srgbClr val="A4A3A4"/>
          </p15:clr>
        </p15:guide>
        <p15:guide id="18" orient="horz" pos="1638" userDrawn="1">
          <p15:clr>
            <a:srgbClr val="A4A3A4"/>
          </p15:clr>
        </p15:guide>
        <p15:guide id="19" orient="horz" pos="3308" userDrawn="1">
          <p15:clr>
            <a:srgbClr val="A4A3A4"/>
          </p15:clr>
        </p15:guide>
        <p15:guide id="20" orient="horz" pos="2727" userDrawn="1">
          <p15:clr>
            <a:srgbClr val="A4A3A4"/>
          </p15:clr>
        </p15:guide>
        <p15:guide id="21" orient="horz" pos="2855">
          <p15:clr>
            <a:srgbClr val="A4A3A4"/>
          </p15:clr>
        </p15:guide>
        <p15:guide id="22" orient="horz" pos="2976" userDrawn="1">
          <p15:clr>
            <a:srgbClr val="A4A3A4"/>
          </p15:clr>
        </p15:guide>
        <p15:guide id="23" orient="horz" pos="3138" userDrawn="1">
          <p15:clr>
            <a:srgbClr val="A4A3A4"/>
          </p15:clr>
        </p15:guide>
        <p15:guide id="24" pos="2916">
          <p15:clr>
            <a:srgbClr val="A4A3A4"/>
          </p15:clr>
        </p15:guide>
        <p15:guide id="25" pos="1518">
          <p15:clr>
            <a:srgbClr val="A4A3A4"/>
          </p15:clr>
        </p15:guide>
        <p15:guide id="26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A0E1"/>
    <a:srgbClr val="99D9F9"/>
    <a:srgbClr val="F0F0F0"/>
    <a:srgbClr val="000000"/>
    <a:srgbClr val="A6A6A6"/>
    <a:srgbClr val="C3C3C3"/>
    <a:srgbClr val="FFFFFF"/>
    <a:srgbClr val="646464"/>
    <a:srgbClr val="E1E1E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9822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594" y="77"/>
      </p:cViewPr>
      <p:guideLst>
        <p:guide orient="horz" pos="2160"/>
        <p:guide orient="horz" pos="1842"/>
        <p:guide orient="horz" pos="1366"/>
        <p:guide pos="2880"/>
        <p:guide pos="4299"/>
        <p:guide pos="224"/>
        <p:guide pos="5382"/>
        <p:guide orient="horz" pos="1979"/>
        <p:guide orient="horz" pos="2591"/>
        <p:guide pos="4269"/>
        <p:guide pos="612"/>
        <p:guide pos="1836"/>
        <p:guide pos="3323"/>
        <p:guide pos="1698"/>
        <p:guide pos="282"/>
        <p:guide pos="3053"/>
        <p:guide pos="4139"/>
        <p:guide orient="horz" pos="1638"/>
        <p:guide orient="horz" pos="3308"/>
        <p:guide orient="horz" pos="2727"/>
        <p:guide orient="horz" pos="2855"/>
        <p:guide orient="horz" pos="2976"/>
        <p:guide orient="horz" pos="3138"/>
        <p:guide pos="2916"/>
        <p:guide pos="151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662" y="109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80469992548916E-2"/>
          <c:y val="3.7256354685711847E-2"/>
          <c:w val="0.96677846684246738"/>
          <c:h val="0.927357925052686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561-490E-A528-12FF9D0DF90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61-490E-A528-12FF9D0DF90F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561-490E-A528-12FF9D0DF90F}"/>
                </c:ext>
              </c:extLst>
            </c:dLbl>
            <c:numFmt formatCode="0%" sourceLinked="0"/>
            <c:spPr>
              <a:noFill/>
              <a:ln w="24962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+mn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Staatliche Rente der gesetzlichen Rentenversicherung</c:v>
                </c:pt>
                <c:pt idx="1">
                  <c:v>Erspartes / Geldanlagen (z.B. Sparbuch, Aktien, Fonds, Bausparvertrag usw.) </c:v>
                </c:pt>
                <c:pt idx="2">
                  <c:v>Eigengenutztes Haus oder Wohnung (ersparte Mietausgaben)</c:v>
                </c:pt>
                <c:pt idx="3">
                  <c:v>Private Rentenversicherung, Kapital-Lebensversicherung, Direktversicherung</c:v>
                </c:pt>
                <c:pt idx="4">
                  <c:v>Betriebliche AV</c:v>
                </c:pt>
                <c:pt idx="5">
                  <c:v>Riester-Produkte (inkl. Wohnriester)</c:v>
                </c:pt>
                <c:pt idx="6">
                  <c:v>Vermögen aus Erbschaft</c:v>
                </c:pt>
                <c:pt idx="7">
                  <c:v>Selbständig</c:v>
                </c:pt>
                <c:pt idx="8">
                  <c:v>Vermietete Immobilien, Pachteinnahmen</c:v>
                </c:pt>
                <c:pt idx="9">
                  <c:v>Gold, andere Edelmetalle</c:v>
                </c:pt>
              </c:strCache>
            </c:strRef>
          </c:cat>
          <c:val>
            <c:numRef>
              <c:f>Tabelle1!$B$2:$B$11</c:f>
              <c:numCache>
                <c:formatCode>0.00%</c:formatCode>
                <c:ptCount val="10"/>
                <c:pt idx="0">
                  <c:v>0.6</c:v>
                </c:pt>
                <c:pt idx="1">
                  <c:v>0.4</c:v>
                </c:pt>
                <c:pt idx="2">
                  <c:v>0.33</c:v>
                </c:pt>
                <c:pt idx="3">
                  <c:v>0.28000000000000003</c:v>
                </c:pt>
                <c:pt idx="4">
                  <c:v>0.26</c:v>
                </c:pt>
                <c:pt idx="5">
                  <c:v>0.21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0.1</c:v>
                </c:pt>
                <c:pt idx="9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61-490E-A528-12FF9D0DF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7316992"/>
        <c:axId val="148802368"/>
      </c:barChart>
      <c:catAx>
        <c:axId val="1673169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8802368"/>
        <c:crosses val="autoZero"/>
        <c:auto val="1"/>
        <c:lblAlgn val="ctr"/>
        <c:lblOffset val="100"/>
        <c:noMultiLvlLbl val="0"/>
      </c:catAx>
      <c:valAx>
        <c:axId val="148802368"/>
        <c:scaling>
          <c:orientation val="minMax"/>
          <c:max val="0.66000000000000014"/>
          <c:min val="0"/>
        </c:scaling>
        <c:delete val="1"/>
        <c:axPos val="t"/>
        <c:majorGridlines>
          <c:spPr>
            <a:ln>
              <a:solidFill>
                <a:schemeClr val="accent5"/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67316992"/>
        <c:crosses val="autoZero"/>
        <c:crossBetween val="between"/>
      </c:valAx>
      <c:spPr>
        <a:noFill/>
        <a:ln w="25290">
          <a:noFill/>
        </a:ln>
      </c:spPr>
    </c:plotArea>
    <c:plotVisOnly val="1"/>
    <c:dispBlanksAs val="gap"/>
    <c:showDLblsOverMax val="0"/>
  </c:chart>
  <c:txPr>
    <a:bodyPr/>
    <a:lstStyle/>
    <a:p>
      <a:pPr>
        <a:defRPr sz="1178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80351347568"/>
          <c:y val="5.5327395251819227E-2"/>
          <c:w val="0.80701964865243203"/>
          <c:h val="0.791758378359855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Unternehmen bietet eine bAV an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398" b="1">
                    <a:solidFill>
                      <a:schemeClr val="bg1"/>
                    </a:solidFill>
                    <a:latin typeface="+mn-lt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1.000 und mehr</c:v>
                </c:pt>
                <c:pt idx="1">
                  <c:v>500 – 999</c:v>
                </c:pt>
                <c:pt idx="2">
                  <c:v>250 – 499</c:v>
                </c:pt>
                <c:pt idx="3">
                  <c:v>50 – 249</c:v>
                </c:pt>
                <c:pt idx="4">
                  <c:v>10 – 49</c:v>
                </c:pt>
                <c:pt idx="5">
                  <c:v>1 – 9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0.88</c:v>
                </c:pt>
                <c:pt idx="1">
                  <c:v>0.73</c:v>
                </c:pt>
                <c:pt idx="2">
                  <c:v>0.57999999999999996</c:v>
                </c:pt>
                <c:pt idx="3">
                  <c:v>0.48</c:v>
                </c:pt>
                <c:pt idx="4">
                  <c:v>0.4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1-4070-B11A-2AC299B79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167160832"/>
        <c:axId val="164014912"/>
      </c:barChart>
      <c:catAx>
        <c:axId val="167160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16">
            <a:solidFill>
              <a:schemeClr val="accent5"/>
            </a:solidFill>
          </a:ln>
        </c:spPr>
        <c:txPr>
          <a:bodyPr/>
          <a:lstStyle/>
          <a:p>
            <a:pPr>
              <a:defRPr sz="1049">
                <a:solidFill>
                  <a:schemeClr val="tx1"/>
                </a:solidFill>
                <a:latin typeface="Arial Bold"/>
              </a:defRPr>
            </a:pPr>
            <a:endParaRPr lang="de-DE"/>
          </a:p>
        </c:txPr>
        <c:crossAx val="164014912"/>
        <c:crosses val="autoZero"/>
        <c:auto val="1"/>
        <c:lblAlgn val="ctr"/>
        <c:lblOffset val="100"/>
        <c:noMultiLvlLbl val="0"/>
      </c:catAx>
      <c:valAx>
        <c:axId val="164014912"/>
        <c:scaling>
          <c:orientation val="minMax"/>
        </c:scaling>
        <c:delete val="1"/>
        <c:axPos val="t"/>
        <c:majorGridlines>
          <c:spPr>
            <a:ln w="9509">
              <a:solidFill>
                <a:schemeClr val="accent5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67160832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txPr>
    <a:bodyPr/>
    <a:lstStyle/>
    <a:p>
      <a:pPr>
        <a:defRPr sz="1198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02494500105371"/>
          <c:y val="4.51807285698827E-2"/>
          <c:w val="0.55177877523205909"/>
          <c:h val="0.90345432930767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A0E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D0-42DF-A04B-E6F6BF04C45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D0-42DF-A04B-E6F6BF04C45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Finanzieller bAV-Beitrag des Arbeitgebers</c:v>
                </c:pt>
                <c:pt idx="1">
                  <c:v>bAV-Angebot des Unternehmens allgemein</c:v>
                </c:pt>
                <c:pt idx="2">
                  <c:v>Wunsch nach individueller Beratung</c:v>
                </c:pt>
                <c:pt idx="3">
                  <c:v>Flexibilität der bAV bei Beiträgen und Auszahlungen</c:v>
                </c:pt>
                <c:pt idx="4">
                  <c:v>Absicherung des Todefalls und des Invaliditätsrisikos</c:v>
                </c:pt>
                <c:pt idx="5">
                  <c:v>Sicherheit der Anlage durch Garantieleistungen</c:v>
                </c:pt>
                <c:pt idx="6">
                  <c:v>Rendite der Anlage</c:v>
                </c:pt>
                <c:pt idx="7">
                  <c:v>Bedarfsrechnungen für den eigenen Finanzbedarf im Alter</c:v>
                </c:pt>
                <c:pt idx="8">
                  <c:v>Aus dem Einkommen bleibt kein Geld übrig für Entgeltumwandlung</c:v>
                </c:pt>
                <c:pt idx="9">
                  <c:v>Nachhaltige Kapitalanlage der bAV</c:v>
                </c:pt>
              </c:strCache>
            </c:strRef>
          </c:cat>
          <c:val>
            <c:numRef>
              <c:f>Tabelle1!$B$2:$B$11</c:f>
              <c:numCache>
                <c:formatCode>0.00%</c:formatCode>
                <c:ptCount val="10"/>
                <c:pt idx="0">
                  <c:v>0.65</c:v>
                </c:pt>
                <c:pt idx="1">
                  <c:v>0.65</c:v>
                </c:pt>
                <c:pt idx="2">
                  <c:v>0.53</c:v>
                </c:pt>
                <c:pt idx="3">
                  <c:v>0.42</c:v>
                </c:pt>
                <c:pt idx="4">
                  <c:v>0.4</c:v>
                </c:pt>
                <c:pt idx="5">
                  <c:v>0.38</c:v>
                </c:pt>
                <c:pt idx="6">
                  <c:v>0.35</c:v>
                </c:pt>
                <c:pt idx="7">
                  <c:v>0.26</c:v>
                </c:pt>
                <c:pt idx="8">
                  <c:v>0.23</c:v>
                </c:pt>
                <c:pt idx="9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0-42DF-A04B-E6F6BF04C45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9D9F9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Finanzieller bAV-Beitrag des Arbeitgebers</c:v>
                </c:pt>
                <c:pt idx="1">
                  <c:v>bAV-Angebot des Unternehmens allgemein</c:v>
                </c:pt>
                <c:pt idx="2">
                  <c:v>Wunsch nach individueller Beratung</c:v>
                </c:pt>
                <c:pt idx="3">
                  <c:v>Flexibilität der bAV bei Beiträgen und Auszahlungen</c:v>
                </c:pt>
                <c:pt idx="4">
                  <c:v>Absicherung des Todefalls und des Invaliditätsrisikos</c:v>
                </c:pt>
                <c:pt idx="5">
                  <c:v>Sicherheit der Anlage durch Garantieleistungen</c:v>
                </c:pt>
                <c:pt idx="6">
                  <c:v>Rendite der Anlage</c:v>
                </c:pt>
                <c:pt idx="7">
                  <c:v>Bedarfsrechnungen für den eigenen Finanzbedarf im Alter</c:v>
                </c:pt>
                <c:pt idx="8">
                  <c:v>Aus dem Einkommen bleibt kein Geld übrig für Entgeltumwandlung</c:v>
                </c:pt>
                <c:pt idx="9">
                  <c:v>Nachhaltige Kapitalanlage der bAV</c:v>
                </c:pt>
              </c:strCache>
            </c:strRef>
          </c:cat>
          <c:val>
            <c:numRef>
              <c:f>Tabelle1!$C$2:$C$11</c:f>
              <c:numCache>
                <c:formatCode>0.00%</c:formatCode>
                <c:ptCount val="10"/>
                <c:pt idx="0">
                  <c:v>0.7</c:v>
                </c:pt>
                <c:pt idx="1">
                  <c:v>0.66</c:v>
                </c:pt>
                <c:pt idx="2">
                  <c:v>0.51</c:v>
                </c:pt>
                <c:pt idx="3">
                  <c:v>0.38</c:v>
                </c:pt>
                <c:pt idx="4">
                  <c:v>0.23</c:v>
                </c:pt>
                <c:pt idx="5">
                  <c:v>0.42</c:v>
                </c:pt>
                <c:pt idx="6">
                  <c:v>0.35</c:v>
                </c:pt>
                <c:pt idx="7">
                  <c:v>0.25</c:v>
                </c:pt>
                <c:pt idx="8">
                  <c:v>0.31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F-4C57-A906-67AABE8D0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4073856"/>
        <c:axId val="165788416"/>
      </c:barChart>
      <c:catAx>
        <c:axId val="174073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65788416"/>
        <c:crosses val="autoZero"/>
        <c:auto val="1"/>
        <c:lblAlgn val="ctr"/>
        <c:lblOffset val="100"/>
        <c:noMultiLvlLbl val="0"/>
      </c:catAx>
      <c:valAx>
        <c:axId val="165788416"/>
        <c:scaling>
          <c:orientation val="minMax"/>
        </c:scaling>
        <c:delete val="1"/>
        <c:axPos val="t"/>
        <c:majorGridlines>
          <c:spPr>
            <a:ln w="9345">
              <a:solidFill>
                <a:schemeClr val="accent5"/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74073856"/>
        <c:crosses val="autoZero"/>
        <c:crossBetween val="between"/>
      </c:valAx>
      <c:spPr>
        <a:noFill/>
        <a:ln w="25290">
          <a:noFill/>
        </a:ln>
      </c:spPr>
    </c:plotArea>
    <c:legend>
      <c:legendPos val="r"/>
      <c:layout>
        <c:manualLayout>
          <c:xMode val="edge"/>
          <c:yMode val="edge"/>
          <c:x val="0.91026247348528866"/>
          <c:y val="0.7432197801327709"/>
          <c:w val="6.2737450688053073E-2"/>
          <c:h val="0.18630838797588603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178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878983581311015E-2"/>
          <c:y val="0.13168721841487999"/>
          <c:w val="0.95188442335875201"/>
          <c:h val="0.668924826935940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50 bis unter 100 Mitarbeiter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2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1">
                    <a:latin typeface="+mn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cat>
          <c:val>
            <c:numRef>
              <c:f>Tabelle1!$B$2</c:f>
              <c:numCache>
                <c:formatCode>0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7-48CD-98B3-063D9384C296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100 bis unter 250 Mitarbeiter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 w="252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1">
                    <a:latin typeface="+mn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cat>
          <c:val>
            <c:numRef>
              <c:f>Tabelle1!$B$3</c:f>
              <c:numCache>
                <c:formatCode>0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B7-48CD-98B3-063D9384C296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250 bis 500 Mitarbeiter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 w="252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1">
                    <a:latin typeface="+mn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cat>
          <c:val>
            <c:numRef>
              <c:f>Tabelle1!$B$4</c:f>
              <c:numCache>
                <c:formatCode>0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B7-48CD-98B3-063D9384C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0"/>
        <c:axId val="174573056"/>
        <c:axId val="44093952"/>
      </c:barChart>
      <c:catAx>
        <c:axId val="1745730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4093952"/>
        <c:crosses val="autoZero"/>
        <c:auto val="1"/>
        <c:lblAlgn val="ctr"/>
        <c:lblOffset val="100"/>
        <c:noMultiLvlLbl val="0"/>
      </c:catAx>
      <c:valAx>
        <c:axId val="44093952"/>
        <c:scaling>
          <c:orientation val="minMax"/>
          <c:min val="0"/>
        </c:scaling>
        <c:delete val="1"/>
        <c:axPos val="t"/>
        <c:majorGridlines>
          <c:spPr>
            <a:ln w="9482">
              <a:solidFill>
                <a:schemeClr val="accent5"/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74573056"/>
        <c:crosses val="autoZero"/>
        <c:crossBetween val="between"/>
      </c:valAx>
      <c:spPr>
        <a:noFill/>
        <a:ln w="25276">
          <a:noFill/>
        </a:ln>
      </c:spPr>
    </c:plotArea>
    <c:plotVisOnly val="1"/>
    <c:dispBlanksAs val="gap"/>
    <c:showDLblsOverMax val="0"/>
  </c:chart>
  <c:txPr>
    <a:bodyPr/>
    <a:lstStyle/>
    <a:p>
      <a:pPr>
        <a:defRPr sz="1194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36384715714219"/>
          <c:y val="0.18805730129465734"/>
          <c:w val="0.45409642046277954"/>
          <c:h val="0.7700890617082987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6F61-4699-A08D-73D9CD2D8BD2}"/>
              </c:ext>
            </c:extLst>
          </c:dPt>
          <c:dPt>
            <c:idx val="1"/>
            <c:bubble3D val="0"/>
            <c:spPr>
              <a:solidFill>
                <a:srgbClr val="00749F"/>
              </a:solidFill>
            </c:spPr>
            <c:extLst>
              <c:ext xmlns:c16="http://schemas.microsoft.com/office/drawing/2014/chart" uri="{C3380CC4-5D6E-409C-BE32-E72D297353CC}">
                <c16:uniqueId val="{00000003-6F61-4699-A08D-73D9CD2D8BD2}"/>
              </c:ext>
            </c:extLst>
          </c:dPt>
          <c:dLbls>
            <c:dLbl>
              <c:idx val="0"/>
              <c:layout>
                <c:manualLayout>
                  <c:x val="-0.21165644171779141"/>
                  <c:y val="-0.16381242931651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61-4699-A08D-73D9CD2D8BD2}"/>
                </c:ext>
              </c:extLst>
            </c:dLbl>
            <c:dLbl>
              <c:idx val="1"/>
              <c:layout>
                <c:manualLayout>
                  <c:x val="0.2561348485580407"/>
                  <c:y val="3.916926920425861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latin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8282208588957"/>
                      <c:h val="0.121875610980790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F61-4699-A08D-73D9CD2D8BD2}"/>
                </c:ext>
              </c:extLst>
            </c:dLbl>
            <c:dLbl>
              <c:idx val="2"/>
              <c:layout>
                <c:manualLayout>
                  <c:x val="0.15030674846625766"/>
                  <c:y val="-1.123507813187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61-4699-A08D-73D9CD2D8B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Ja, sehr wichtig</c:v>
                </c:pt>
                <c:pt idx="1">
                  <c:v>Ja, aber nicht so wichtig</c:v>
                </c:pt>
                <c:pt idx="2">
                  <c:v>Nein</c:v>
                </c:pt>
              </c:strCache>
            </c:strRef>
          </c:cat>
          <c:val>
            <c:numRef>
              <c:f>Tabelle1!$B$2:$B$4</c:f>
              <c:numCache>
                <c:formatCode>0.0%</c:formatCode>
                <c:ptCount val="3"/>
                <c:pt idx="0">
                  <c:v>0.39</c:v>
                </c:pt>
                <c:pt idx="1">
                  <c:v>0.39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61-4699-A08D-73D9CD2D8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3"/>
        <c:holeSize val="75"/>
      </c:doughnutChart>
      <c:spPr>
        <a:noFill/>
        <a:ln w="25323">
          <a:noFill/>
        </a:ln>
      </c:spPr>
    </c:plotArea>
    <c:plotVisOnly val="1"/>
    <c:dispBlanksAs val="zero"/>
    <c:showDLblsOverMax val="0"/>
  </c:chart>
  <c:txPr>
    <a:bodyPr/>
    <a:lstStyle/>
    <a:p>
      <a:pPr>
        <a:defRPr sz="1192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38182480115403E-2"/>
          <c:y val="3.2073310423825885E-2"/>
          <c:w val="0.98207282492870795"/>
          <c:h val="0.86407374335939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.00\ &quot;€&quot;" sourceLinked="0"/>
            <c:spPr>
              <a:noFill/>
              <a:ln w="25325">
                <a:noFill/>
              </a:ln>
            </c:spPr>
            <c:txPr>
              <a:bodyPr/>
              <a:lstStyle/>
              <a:p>
                <a:pPr>
                  <a:defRPr sz="1592" b="1">
                    <a:latin typeface="+mn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Eintrittsalter: 20</c:v>
                </c:pt>
                <c:pt idx="1">
                  <c:v>Eintrittsalter: 25</c:v>
                </c:pt>
                <c:pt idx="2">
                  <c:v>Eintrittsalter: 30</c:v>
                </c:pt>
                <c:pt idx="3">
                  <c:v>Eintrittsalter: 35</c:v>
                </c:pt>
                <c:pt idx="4">
                  <c:v>Eintrittsalter: 40</c:v>
                </c:pt>
              </c:strCache>
            </c:strRef>
          </c:cat>
          <c:val>
            <c:numRef>
              <c:f>Tabelle1!$B$2:$B$6</c:f>
              <c:numCache>
                <c:formatCode>"€"#,##0.00_);[Red]\("€"#,##0.00\)</c:formatCode>
                <c:ptCount val="5"/>
                <c:pt idx="0">
                  <c:v>71.7</c:v>
                </c:pt>
                <c:pt idx="1">
                  <c:v>88.8</c:v>
                </c:pt>
                <c:pt idx="2">
                  <c:v>110.8</c:v>
                </c:pt>
                <c:pt idx="3">
                  <c:v>141.1</c:v>
                </c:pt>
                <c:pt idx="4">
                  <c:v>183.4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7-4133-A2A4-6A51A4835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20"/>
        <c:axId val="46747648"/>
        <c:axId val="157766144"/>
      </c:barChart>
      <c:catAx>
        <c:axId val="467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8938">
            <a:solidFill>
              <a:schemeClr val="accent5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de-DE"/>
          </a:p>
        </c:txPr>
        <c:crossAx val="157766144"/>
        <c:crosses val="autoZero"/>
        <c:auto val="1"/>
        <c:lblAlgn val="ctr"/>
        <c:lblOffset val="100"/>
        <c:noMultiLvlLbl val="0"/>
      </c:catAx>
      <c:valAx>
        <c:axId val="157766144"/>
        <c:scaling>
          <c:orientation val="minMax"/>
        </c:scaling>
        <c:delete val="1"/>
        <c:axPos val="l"/>
        <c:numFmt formatCode="&quot;€&quot;#,##0.00_);[Red]\(&quot;€&quot;#,##0.00\)" sourceLinked="1"/>
        <c:majorTickMark val="out"/>
        <c:minorTickMark val="none"/>
        <c:tickLblPos val="nextTo"/>
        <c:crossAx val="4674764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192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0.00254</cdr:y>
    </cdr:from>
    <cdr:to>
      <cdr:x>1</cdr:x>
      <cdr:y>0.15382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6197"/>
          <a:ext cx="4140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de-DE" sz="1200" b="1" dirty="0"/>
            <a:t>Beachtung von arbeitgeberfinanzierter </a:t>
          </a:r>
          <a:r>
            <a:rPr lang="de-DE" sz="1200" b="1" dirty="0" err="1"/>
            <a:t>bAV</a:t>
          </a:r>
          <a:r>
            <a:rPr lang="de-DE" sz="1200" b="1" dirty="0"/>
            <a:t> </a:t>
          </a:r>
          <a:br>
            <a:rPr lang="de-DE" sz="1200" b="1" dirty="0"/>
          </a:br>
          <a:r>
            <a:rPr lang="de-DE" sz="1200" b="1" dirty="0"/>
            <a:t>beim Jobwechsel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01.01.2014</a:t>
            </a:r>
            <a:endParaRPr lang="de-DE" sz="11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Präsentation Geschäftspartner </a:t>
            </a:r>
            <a:r>
              <a:rPr lang="de-DE" err="1"/>
              <a:t>bAV</a:t>
            </a:r>
            <a:r>
              <a:rPr lang="de-DE"/>
              <a:t>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FA18FEF-D25D-4F08-ABF5-3CC5EC2D488C}" type="slidenum">
              <a:rPr lang="de-DE" altLang="de-DE"/>
              <a:pPr>
                <a:defRPr/>
              </a:pPr>
              <a:t>‹Nr.›</a:t>
            </a:fld>
            <a:endParaRPr lang="de-DE" altLang="de-DE" sz="1100"/>
          </a:p>
        </p:txBody>
      </p:sp>
    </p:spTree>
    <p:extLst>
      <p:ext uri="{BB962C8B-B14F-4D97-AF65-F5344CB8AC3E}">
        <p14:creationId xmlns:p14="http://schemas.microsoft.com/office/powerpoint/2010/main" val="7402023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2:15:24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2:15:26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01.01.2014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>
                <a:sym typeface="Arial" panose="020B0604020202020204" pitchFamily="34" charset="0"/>
              </a:rPr>
              <a:t>Mastertextformat bearbeiten</a:t>
            </a:r>
          </a:p>
          <a:p>
            <a:pPr lvl="1"/>
            <a:r>
              <a:rPr lang="de-DE" noProof="0">
                <a:sym typeface="Arial" panose="020B0604020202020204" pitchFamily="34" charset="0"/>
              </a:rPr>
              <a:t>Zweite Ebene</a:t>
            </a:r>
          </a:p>
          <a:p>
            <a:pPr lvl="2"/>
            <a:r>
              <a:rPr lang="de-DE" noProof="0">
                <a:sym typeface="Arial" panose="020B0604020202020204" pitchFamily="34" charset="0"/>
              </a:rPr>
              <a:t>Dritte Ebene</a:t>
            </a:r>
          </a:p>
          <a:p>
            <a:pPr lvl="3"/>
            <a:r>
              <a:rPr lang="de-DE" noProof="0">
                <a:sym typeface="Arial" panose="020B0604020202020204" pitchFamily="34" charset="0"/>
              </a:rPr>
              <a:t>Vierte Ebene</a:t>
            </a:r>
          </a:p>
          <a:p>
            <a:pPr lvl="4"/>
            <a:r>
              <a:rPr lang="de-DE" noProof="0">
                <a:sym typeface="Arial" panose="020B0604020202020204" pitchFamily="34" charset="0"/>
              </a:rPr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DEB09B-7A34-47B6-A734-33AE6AFABC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84568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01.01.2014</a:t>
            </a:r>
          </a:p>
        </p:txBody>
      </p:sp>
      <p:sp>
        <p:nvSpPr>
          <p:cNvPr id="22533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29EA5-E821-4806-A32B-5D73FF91695C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CF8B60-AB8E-43CB-AA9C-4271E5165FF7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4821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23E79A-86B7-4E6E-90EA-416358AE3FB6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5845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Quelle: Postbank: „Presse-Dossier zur Altersvorsorge“ veröffentlicht unter www.postbank.de (http://www.postbank.de/postbank/pr_dossier_altersvorsorge.html) zuletzt eingesehen am 12.12.2011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73DD9-B8EE-4F20-AD92-F370A5E30935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  <p:extLst>
      <p:ext uri="{BB962C8B-B14F-4D97-AF65-F5344CB8AC3E}">
        <p14:creationId xmlns:p14="http://schemas.microsoft.com/office/powerpoint/2010/main" val="16343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Quelle: Postbank: „Presse-Dossier zur Altersvorsorge“ veröffentlicht unter www.postbank.de (http://www.postbank.de/postbank/pr_dossier_altersvorsorge.html) zuletzt eingesehen am 12.12.2011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73DD9-B8EE-4F20-AD92-F370A5E30935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  <p:extLst>
      <p:ext uri="{BB962C8B-B14F-4D97-AF65-F5344CB8AC3E}">
        <p14:creationId xmlns:p14="http://schemas.microsoft.com/office/powerpoint/2010/main" val="70518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Quelle: Postbank: „Presse-Dossier zur Altersvorsorge“ veröffentlicht unter www.postbank.de (http://www.postbank.de/postbank/pr_dossier_altersvorsorge.html) zuletzt eingesehen am 12.12.2011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73DD9-B8EE-4F20-AD92-F370A5E30935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  <p:extLst>
      <p:ext uri="{BB962C8B-B14F-4D97-AF65-F5344CB8AC3E}">
        <p14:creationId xmlns:p14="http://schemas.microsoft.com/office/powerpoint/2010/main" val="1986656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Quelle: Postbank: „Presse-Dossier zur Altersvorsorge“ veröffentlicht unter www.postbank.de (http://www.postbank.de/postbank/pr_dossier_altersvorsorge.html) zuletzt eingesehen am 12.12.2011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73DD9-B8EE-4F20-AD92-F370A5E30935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  <p:extLst>
      <p:ext uri="{BB962C8B-B14F-4D97-AF65-F5344CB8AC3E}">
        <p14:creationId xmlns:p14="http://schemas.microsoft.com/office/powerpoint/2010/main" val="70518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1 (nu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0708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16" imgH="216" progId="TCLayout.ActiveDocument.1">
                  <p:embed/>
                </p:oleObj>
              </mc:Choice>
              <mc:Fallback>
                <p:oleObj name="think-cell Folie" r:id="rId3" imgW="216" imgH="216" progId="TCLayout.ActiveDocument.1">
                  <p:embed/>
                  <p:pic>
                    <p:nvPicPr>
                      <p:cNvPr id="2050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bgerundetes Rechteck 18"/>
          <p:cNvSpPr/>
          <p:nvPr userDrawn="1"/>
        </p:nvSpPr>
        <p:spPr>
          <a:xfrm>
            <a:off x="802382" y="2086421"/>
            <a:ext cx="7112770" cy="2193843"/>
          </a:xfrm>
          <a:custGeom>
            <a:avLst/>
            <a:gdLst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27698 w 7137698"/>
              <a:gd name="connsiteY0" fmla="*/ 192979 h 2264510"/>
              <a:gd name="connsiteX1" fmla="*/ 31397 w 7137698"/>
              <a:gd name="connsiteY1" fmla="*/ 70666 h 2264510"/>
              <a:gd name="connsiteX2" fmla="*/ 7013229 w 7137698"/>
              <a:gd name="connsiteY2" fmla="*/ 68510 h 2264510"/>
              <a:gd name="connsiteX3" fmla="*/ 7137698 w 7137698"/>
              <a:gd name="connsiteY3" fmla="*/ 192979 h 2264510"/>
              <a:gd name="connsiteX4" fmla="*/ 7137698 w 7137698"/>
              <a:gd name="connsiteY4" fmla="*/ 2140041 h 2264510"/>
              <a:gd name="connsiteX5" fmla="*/ 7013229 w 7137698"/>
              <a:gd name="connsiteY5" fmla="*/ 2264510 h 2264510"/>
              <a:gd name="connsiteX6" fmla="*/ 152167 w 7137698"/>
              <a:gd name="connsiteY6" fmla="*/ 2264510 h 2264510"/>
              <a:gd name="connsiteX7" fmla="*/ 27698 w 7137698"/>
              <a:gd name="connsiteY7" fmla="*/ 2140041 h 2264510"/>
              <a:gd name="connsiteX8" fmla="*/ 27698 w 7137698"/>
              <a:gd name="connsiteY8" fmla="*/ 192979 h 2264510"/>
              <a:gd name="connsiteX0" fmla="*/ 519224 w 7629224"/>
              <a:gd name="connsiteY0" fmla="*/ 2071531 h 2196000"/>
              <a:gd name="connsiteX1" fmla="*/ 522923 w 7629224"/>
              <a:gd name="connsiteY1" fmla="*/ 2156 h 2196000"/>
              <a:gd name="connsiteX2" fmla="*/ 7504755 w 7629224"/>
              <a:gd name="connsiteY2" fmla="*/ 0 h 2196000"/>
              <a:gd name="connsiteX3" fmla="*/ 7629224 w 7629224"/>
              <a:gd name="connsiteY3" fmla="*/ 124469 h 2196000"/>
              <a:gd name="connsiteX4" fmla="*/ 7629224 w 7629224"/>
              <a:gd name="connsiteY4" fmla="*/ 2071531 h 2196000"/>
              <a:gd name="connsiteX5" fmla="*/ 7504755 w 7629224"/>
              <a:gd name="connsiteY5" fmla="*/ 2196000 h 2196000"/>
              <a:gd name="connsiteX6" fmla="*/ 643693 w 7629224"/>
              <a:gd name="connsiteY6" fmla="*/ 2196000 h 2196000"/>
              <a:gd name="connsiteX7" fmla="*/ 519224 w 7629224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07153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19230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6985531 w 7110000"/>
              <a:gd name="connsiteY4" fmla="*/ 2196000 h 2196000"/>
              <a:gd name="connsiteX5" fmla="*/ 0 w 7110000"/>
              <a:gd name="connsiteY5" fmla="*/ 2192301 h 2196000"/>
              <a:gd name="connsiteX0" fmla="*/ 0 w 7112770"/>
              <a:gd name="connsiteY0" fmla="*/ 2192301 h 2193843"/>
              <a:gd name="connsiteX1" fmla="*/ 3699 w 7112770"/>
              <a:gd name="connsiteY1" fmla="*/ 2156 h 2193843"/>
              <a:gd name="connsiteX2" fmla="*/ 6985531 w 7112770"/>
              <a:gd name="connsiteY2" fmla="*/ 0 h 2193843"/>
              <a:gd name="connsiteX3" fmla="*/ 7110000 w 7112770"/>
              <a:gd name="connsiteY3" fmla="*/ 124469 h 2193843"/>
              <a:gd name="connsiteX4" fmla="*/ 7112770 w 7112770"/>
              <a:gd name="connsiteY4" fmla="*/ 2193843 h 2193843"/>
              <a:gd name="connsiteX5" fmla="*/ 0 w 7112770"/>
              <a:gd name="connsiteY5" fmla="*/ 2192301 h 21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770" h="2193843">
                <a:moveTo>
                  <a:pt x="0" y="2192301"/>
                </a:moveTo>
                <a:lnTo>
                  <a:pt x="3699" y="2156"/>
                </a:lnTo>
                <a:lnTo>
                  <a:pt x="6985531" y="0"/>
                </a:lnTo>
                <a:cubicBezTo>
                  <a:pt x="7054273" y="0"/>
                  <a:pt x="7110000" y="55727"/>
                  <a:pt x="7110000" y="124469"/>
                </a:cubicBezTo>
                <a:cubicBezTo>
                  <a:pt x="7110923" y="814260"/>
                  <a:pt x="7111847" y="1504052"/>
                  <a:pt x="7112770" y="2193843"/>
                </a:cubicBezTo>
                <a:lnTo>
                  <a:pt x="0" y="2192301"/>
                </a:lnTo>
                <a:close/>
              </a:path>
            </a:pathLst>
          </a:cu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uf der gleichen Seite des Rechtecks liegende Ecken abrunden 19"/>
          <p:cNvSpPr/>
          <p:nvPr userDrawn="1"/>
        </p:nvSpPr>
        <p:spPr>
          <a:xfrm>
            <a:off x="802250" y="4334732"/>
            <a:ext cx="7113007" cy="813078"/>
          </a:xfrm>
          <a:custGeom>
            <a:avLst/>
            <a:gdLst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0 w 7110000"/>
              <a:gd name="connsiteY7" fmla="*/ 135015 h 810071"/>
              <a:gd name="connsiteX8" fmla="*/ 135015 w 7110000"/>
              <a:gd name="connsiteY8" fmla="*/ 0 h 810071"/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135015 w 7110000"/>
              <a:gd name="connsiteY7" fmla="*/ 0 h 810071"/>
              <a:gd name="connsiteX0" fmla="*/ 0 w 7110132"/>
              <a:gd name="connsiteY0" fmla="*/ 0 h 812947"/>
              <a:gd name="connsiteX1" fmla="*/ 6975117 w 7110132"/>
              <a:gd name="connsiteY1" fmla="*/ 2876 h 812947"/>
              <a:gd name="connsiteX2" fmla="*/ 7110132 w 7110132"/>
              <a:gd name="connsiteY2" fmla="*/ 137891 h 812947"/>
              <a:gd name="connsiteX3" fmla="*/ 7110132 w 7110132"/>
              <a:gd name="connsiteY3" fmla="*/ 692174 h 812947"/>
              <a:gd name="connsiteX4" fmla="*/ 6989359 w 7110132"/>
              <a:gd name="connsiteY4" fmla="*/ 812947 h 812947"/>
              <a:gd name="connsiteX5" fmla="*/ 120905 w 7110132"/>
              <a:gd name="connsiteY5" fmla="*/ 812947 h 812947"/>
              <a:gd name="connsiteX6" fmla="*/ 132 w 7110132"/>
              <a:gd name="connsiteY6" fmla="*/ 692174 h 812947"/>
              <a:gd name="connsiteX7" fmla="*/ 0 w 7110132"/>
              <a:gd name="connsiteY7" fmla="*/ 0 h 812947"/>
              <a:gd name="connsiteX0" fmla="*/ 0 w 7110132"/>
              <a:gd name="connsiteY0" fmla="*/ 0 h 812947"/>
              <a:gd name="connsiteX1" fmla="*/ 7110132 w 7110132"/>
              <a:gd name="connsiteY1" fmla="*/ 137891 h 812947"/>
              <a:gd name="connsiteX2" fmla="*/ 7110132 w 7110132"/>
              <a:gd name="connsiteY2" fmla="*/ 692174 h 812947"/>
              <a:gd name="connsiteX3" fmla="*/ 6989359 w 7110132"/>
              <a:gd name="connsiteY3" fmla="*/ 812947 h 812947"/>
              <a:gd name="connsiteX4" fmla="*/ 120905 w 7110132"/>
              <a:gd name="connsiteY4" fmla="*/ 812947 h 812947"/>
              <a:gd name="connsiteX5" fmla="*/ 132 w 7110132"/>
              <a:gd name="connsiteY5" fmla="*/ 692174 h 812947"/>
              <a:gd name="connsiteX6" fmla="*/ 0 w 7110132"/>
              <a:gd name="connsiteY6" fmla="*/ 0 h 812947"/>
              <a:gd name="connsiteX0" fmla="*/ 0 w 7113007"/>
              <a:gd name="connsiteY0" fmla="*/ 131 h 813078"/>
              <a:gd name="connsiteX1" fmla="*/ 7113007 w 7113007"/>
              <a:gd name="connsiteY1" fmla="*/ 0 h 813078"/>
              <a:gd name="connsiteX2" fmla="*/ 7110132 w 7113007"/>
              <a:gd name="connsiteY2" fmla="*/ 692305 h 813078"/>
              <a:gd name="connsiteX3" fmla="*/ 6989359 w 7113007"/>
              <a:gd name="connsiteY3" fmla="*/ 813078 h 813078"/>
              <a:gd name="connsiteX4" fmla="*/ 120905 w 7113007"/>
              <a:gd name="connsiteY4" fmla="*/ 813078 h 813078"/>
              <a:gd name="connsiteX5" fmla="*/ 132 w 7113007"/>
              <a:gd name="connsiteY5" fmla="*/ 692305 h 813078"/>
              <a:gd name="connsiteX6" fmla="*/ 0 w 7113007"/>
              <a:gd name="connsiteY6" fmla="*/ 131 h 81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3007" h="813078">
                <a:moveTo>
                  <a:pt x="0" y="131"/>
                </a:moveTo>
                <a:lnTo>
                  <a:pt x="7113007" y="0"/>
                </a:lnTo>
                <a:cubicBezTo>
                  <a:pt x="7112049" y="230768"/>
                  <a:pt x="7111090" y="461537"/>
                  <a:pt x="7110132" y="692305"/>
                </a:cubicBezTo>
                <a:cubicBezTo>
                  <a:pt x="7110132" y="759006"/>
                  <a:pt x="7056060" y="813078"/>
                  <a:pt x="6989359" y="813078"/>
                </a:cubicBezTo>
                <a:lnTo>
                  <a:pt x="120905" y="813078"/>
                </a:lnTo>
                <a:cubicBezTo>
                  <a:pt x="54204" y="813078"/>
                  <a:pt x="132" y="759006"/>
                  <a:pt x="132" y="692305"/>
                </a:cubicBezTo>
                <a:lnTo>
                  <a:pt x="0" y="131"/>
                </a:lnTo>
                <a:close/>
              </a:path>
            </a:pathLst>
          </a:cu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1331973" y="3406252"/>
            <a:ext cx="6300000" cy="8740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21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0" name="Titel 12"/>
          <p:cNvSpPr>
            <a:spLocks noGrp="1"/>
          </p:cNvSpPr>
          <p:nvPr>
            <p:ph type="title"/>
          </p:nvPr>
        </p:nvSpPr>
        <p:spPr>
          <a:xfrm>
            <a:off x="1331974" y="2425341"/>
            <a:ext cx="6300000" cy="100027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331973" y="4334732"/>
            <a:ext cx="6300001" cy="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803275" indent="-803275">
              <a:tabLst>
                <a:tab pos="810000" algn="l"/>
              </a:tabLst>
              <a:defRPr lang="de-DE" b="0" dirty="0" smtClean="0"/>
            </a:lvl1pPr>
          </a:lstStyle>
          <a:p>
            <a:pPr marL="0" lvl="0" indent="0">
              <a:lnSpc>
                <a:spcPts val="2100"/>
              </a:lnSpc>
              <a:buNone/>
            </a:pPr>
            <a:r>
              <a:rPr lang="de-DE" dirty="0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6185E7-0484-4F84-A556-69D6ACC42F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8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58775" y="2087563"/>
            <a:ext cx="8426450" cy="4113212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sz="1700" b="0"/>
            </a:lvl1pPr>
            <a:lvl2pPr marL="625475" indent="-269875">
              <a:defRPr sz="1700"/>
            </a:lvl2pPr>
            <a:lvl3pPr marL="985838" indent="-269875">
              <a:buSzPct val="80000"/>
              <a:buFontTx/>
              <a:buBlip>
                <a:blip r:embed="rId2"/>
              </a:buBlip>
              <a:defRPr sz="170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85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! (ohne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18"/>
          <p:cNvSpPr/>
          <p:nvPr userDrawn="1"/>
        </p:nvSpPr>
        <p:spPr>
          <a:xfrm>
            <a:off x="1828261" y="2600325"/>
            <a:ext cx="5487478" cy="1646096"/>
          </a:xfrm>
          <a:custGeom>
            <a:avLst/>
            <a:gdLst>
              <a:gd name="connsiteX0" fmla="*/ 0 w 5485640"/>
              <a:gd name="connsiteY0" fmla="*/ 151424 h 1646096"/>
              <a:gd name="connsiteX1" fmla="*/ 151424 w 5485640"/>
              <a:gd name="connsiteY1" fmla="*/ 0 h 1646096"/>
              <a:gd name="connsiteX2" fmla="*/ 5334216 w 5485640"/>
              <a:gd name="connsiteY2" fmla="*/ 0 h 1646096"/>
              <a:gd name="connsiteX3" fmla="*/ 5485640 w 5485640"/>
              <a:gd name="connsiteY3" fmla="*/ 151424 h 1646096"/>
              <a:gd name="connsiteX4" fmla="*/ 5485640 w 5485640"/>
              <a:gd name="connsiteY4" fmla="*/ 1494672 h 1646096"/>
              <a:gd name="connsiteX5" fmla="*/ 5334216 w 5485640"/>
              <a:gd name="connsiteY5" fmla="*/ 1646096 h 1646096"/>
              <a:gd name="connsiteX6" fmla="*/ 151424 w 5485640"/>
              <a:gd name="connsiteY6" fmla="*/ 1646096 h 1646096"/>
              <a:gd name="connsiteX7" fmla="*/ 0 w 5485640"/>
              <a:gd name="connsiteY7" fmla="*/ 1494672 h 1646096"/>
              <a:gd name="connsiteX8" fmla="*/ 0 w 5485640"/>
              <a:gd name="connsiteY8" fmla="*/ 151424 h 1646096"/>
              <a:gd name="connsiteX0" fmla="*/ 0 w 5485640"/>
              <a:gd name="connsiteY0" fmla="*/ 1494672 h 1646096"/>
              <a:gd name="connsiteX1" fmla="*/ 151424 w 5485640"/>
              <a:gd name="connsiteY1" fmla="*/ 0 h 1646096"/>
              <a:gd name="connsiteX2" fmla="*/ 5334216 w 5485640"/>
              <a:gd name="connsiteY2" fmla="*/ 0 h 1646096"/>
              <a:gd name="connsiteX3" fmla="*/ 5485640 w 5485640"/>
              <a:gd name="connsiteY3" fmla="*/ 151424 h 1646096"/>
              <a:gd name="connsiteX4" fmla="*/ 5485640 w 5485640"/>
              <a:gd name="connsiteY4" fmla="*/ 1494672 h 1646096"/>
              <a:gd name="connsiteX5" fmla="*/ 5334216 w 5485640"/>
              <a:gd name="connsiteY5" fmla="*/ 1646096 h 1646096"/>
              <a:gd name="connsiteX6" fmla="*/ 151424 w 5485640"/>
              <a:gd name="connsiteY6" fmla="*/ 1646096 h 1646096"/>
              <a:gd name="connsiteX7" fmla="*/ 0 w 5485640"/>
              <a:gd name="connsiteY7" fmla="*/ 1494672 h 1646096"/>
              <a:gd name="connsiteX0" fmla="*/ 0 w 5485640"/>
              <a:gd name="connsiteY0" fmla="*/ 1494672 h 1646096"/>
              <a:gd name="connsiteX1" fmla="*/ 2618 w 5485640"/>
              <a:gd name="connsiteY1" fmla="*/ 4313 h 1646096"/>
              <a:gd name="connsiteX2" fmla="*/ 5334216 w 5485640"/>
              <a:gd name="connsiteY2" fmla="*/ 0 h 1646096"/>
              <a:gd name="connsiteX3" fmla="*/ 5485640 w 5485640"/>
              <a:gd name="connsiteY3" fmla="*/ 151424 h 1646096"/>
              <a:gd name="connsiteX4" fmla="*/ 5485640 w 5485640"/>
              <a:gd name="connsiteY4" fmla="*/ 1494672 h 1646096"/>
              <a:gd name="connsiteX5" fmla="*/ 5334216 w 5485640"/>
              <a:gd name="connsiteY5" fmla="*/ 1646096 h 1646096"/>
              <a:gd name="connsiteX6" fmla="*/ 151424 w 5485640"/>
              <a:gd name="connsiteY6" fmla="*/ 1646096 h 1646096"/>
              <a:gd name="connsiteX7" fmla="*/ 0 w 5485640"/>
              <a:gd name="connsiteY7" fmla="*/ 1494672 h 1646096"/>
              <a:gd name="connsiteX0" fmla="*/ 1838 w 5487478"/>
              <a:gd name="connsiteY0" fmla="*/ 1494672 h 1646096"/>
              <a:gd name="connsiteX1" fmla="*/ 143 w 5487478"/>
              <a:gd name="connsiteY1" fmla="*/ 2157 h 1646096"/>
              <a:gd name="connsiteX2" fmla="*/ 5336054 w 5487478"/>
              <a:gd name="connsiteY2" fmla="*/ 0 h 1646096"/>
              <a:gd name="connsiteX3" fmla="*/ 5487478 w 5487478"/>
              <a:gd name="connsiteY3" fmla="*/ 151424 h 1646096"/>
              <a:gd name="connsiteX4" fmla="*/ 5487478 w 5487478"/>
              <a:gd name="connsiteY4" fmla="*/ 1494672 h 1646096"/>
              <a:gd name="connsiteX5" fmla="*/ 5336054 w 5487478"/>
              <a:gd name="connsiteY5" fmla="*/ 1646096 h 1646096"/>
              <a:gd name="connsiteX6" fmla="*/ 153262 w 5487478"/>
              <a:gd name="connsiteY6" fmla="*/ 1646096 h 1646096"/>
              <a:gd name="connsiteX7" fmla="*/ 1838 w 5487478"/>
              <a:gd name="connsiteY7" fmla="*/ 1494672 h 16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7478" h="1646096">
                <a:moveTo>
                  <a:pt x="1838" y="1494672"/>
                </a:moveTo>
                <a:cubicBezTo>
                  <a:pt x="2711" y="997886"/>
                  <a:pt x="-730" y="498943"/>
                  <a:pt x="143" y="2157"/>
                </a:cubicBezTo>
                <a:lnTo>
                  <a:pt x="5336054" y="0"/>
                </a:lnTo>
                <a:cubicBezTo>
                  <a:pt x="5419683" y="0"/>
                  <a:pt x="5487478" y="67795"/>
                  <a:pt x="5487478" y="151424"/>
                </a:cubicBezTo>
                <a:lnTo>
                  <a:pt x="5487478" y="1494672"/>
                </a:lnTo>
                <a:cubicBezTo>
                  <a:pt x="5487478" y="1578301"/>
                  <a:pt x="5419683" y="1646096"/>
                  <a:pt x="5336054" y="1646096"/>
                </a:cubicBezTo>
                <a:lnTo>
                  <a:pt x="153262" y="1646096"/>
                </a:lnTo>
                <a:cubicBezTo>
                  <a:pt x="69633" y="1646096"/>
                  <a:pt x="1838" y="1578301"/>
                  <a:pt x="1838" y="1494672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Vielen Dank für</a:t>
            </a:r>
            <a:b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Ihre Aufmerksamkeit.</a:t>
            </a:r>
            <a:endParaRPr lang="de-DE" sz="240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9FE92F-F5E0-4CFA-A36A-BE2DD4731A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6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ustermaklerbetreuer (ohne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F4EFF0-76E9-4C71-AD0E-1C76601EE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4"/>
          <p:cNvSpPr txBox="1">
            <a:spLocks/>
          </p:cNvSpPr>
          <p:nvPr userDrawn="1"/>
        </p:nvSpPr>
        <p:spPr bwMode="auto">
          <a:xfrm>
            <a:off x="358775" y="3302892"/>
            <a:ext cx="5954713" cy="22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ts val="1600"/>
              </a:spcBef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dirty="0"/>
              <a:t>Die Ihnen überlassenen Unterlagen basieren auf Beurteilungen und rechtlichen Einschätzungen der </a:t>
            </a:r>
            <a:br>
              <a:rPr lang="de-DE" altLang="de-DE" sz="1000" dirty="0"/>
            </a:br>
            <a:r>
              <a:rPr lang="de-DE" altLang="de-DE" sz="1000" dirty="0"/>
              <a:t>Stuttgarter Vorsorge-Management GmbH zum Zeitpunkt der Erstellung der Unterlagen. </a:t>
            </a:r>
            <a:br>
              <a:rPr lang="de-DE" altLang="de-DE" sz="1000" dirty="0"/>
            </a:br>
            <a:r>
              <a:rPr lang="de-DE" altLang="de-DE" sz="1000" dirty="0"/>
              <a:t>Die Unterlagen dienen ausschließlich zu Informationszwecken und ersetzen keine individuelle Beratung.</a:t>
            </a:r>
            <a:br>
              <a:rPr lang="de-DE" altLang="de-DE" sz="1000" dirty="0"/>
            </a:br>
            <a:r>
              <a:rPr lang="de-DE" altLang="de-DE" sz="1000" dirty="0"/>
              <a:t>Eine Gewähr für die Richtigkeit und Vollständigkeit kann nicht übernommen werden. Durch die Überlassung der Unterlagen wird eine Haftung gegenüber dem Empfänger, Teilnehmer oder Dritten </a:t>
            </a:r>
            <a:br>
              <a:rPr lang="de-DE" altLang="de-DE" sz="1000" dirty="0"/>
            </a:br>
            <a:r>
              <a:rPr lang="de-DE" altLang="de-DE" sz="1000" dirty="0"/>
              <a:t>nicht begründet.</a:t>
            </a:r>
          </a:p>
          <a:p>
            <a:pPr eaLnBrk="1" hangingPunct="1"/>
            <a:r>
              <a:rPr lang="de-DE" altLang="de-DE" sz="1000" b="1" dirty="0"/>
              <a:t>Copyright </a:t>
            </a:r>
            <a:r>
              <a:rPr lang="de-DE" altLang="de-DE" sz="1000" b="1" dirty="0" err="1"/>
              <a:t>by</a:t>
            </a:r>
            <a:r>
              <a:rPr lang="de-DE" altLang="de-DE" sz="1000" b="1" dirty="0"/>
              <a:t> Stuttgarter Vorsorge-Management GmbH</a:t>
            </a:r>
            <a:r>
              <a:rPr lang="de-DE" altLang="de-DE" sz="1000" dirty="0"/>
              <a:t>. </a:t>
            </a:r>
            <a:br>
              <a:rPr lang="de-DE" altLang="de-DE" sz="1000" dirty="0"/>
            </a:br>
            <a:r>
              <a:rPr lang="de-DE" altLang="de-DE" sz="1000" dirty="0"/>
              <a:t>Alle Rechte vorbehalten. Jedes Veräußern, Verleihen oder sonstiges Verbreiten, auch auszugsweise, bedarf der Zustimmung der Stuttgarter Vorsorge-Management GmbH.</a:t>
            </a:r>
          </a:p>
          <a:p>
            <a:pPr eaLnBrk="1" hangingPunct="1"/>
            <a:r>
              <a:rPr lang="de-DE" altLang="de-DE" sz="1000" dirty="0"/>
              <a:t>Es handelt sich um eine Werbemitteilung. Bei den Beschreibungen handelt es sich um verkürzte, unverbindliche Darstellungen. </a:t>
            </a:r>
            <a:br>
              <a:rPr lang="de-DE" altLang="de-DE" sz="1000" dirty="0"/>
            </a:br>
            <a:r>
              <a:rPr lang="de-DE" altLang="de-DE" sz="1000" dirty="0"/>
              <a:t>Maßgeblich sind ausschließlich die Tarifbestimmungen und die Versicherungsbedingungen.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07C5403-0EAB-4044-9BAC-3F9E147F0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1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94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58775" y="2087563"/>
            <a:ext cx="8426450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700"/>
            </a:lvl1pPr>
            <a:lvl2pPr>
              <a:defRPr sz="1700"/>
            </a:lvl2pPr>
            <a:lvl3pPr marL="630238" indent="-269875">
              <a:buSzPct val="80000"/>
              <a:buFontTx/>
              <a:buBlip>
                <a:blip r:embed="rId2"/>
              </a:buBlip>
              <a:defRPr sz="170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600325"/>
            <a:ext cx="8426450" cy="3673475"/>
          </a:xfrm>
          <a:prstGeom prst="rect">
            <a:avLst/>
          </a:prstGeom>
        </p:spPr>
        <p:txBody>
          <a:bodyPr/>
          <a:lstStyle>
            <a:lvl1pPr marL="0" indent="0">
              <a:defRPr sz="1700"/>
            </a:lvl1pPr>
            <a:lvl2pPr>
              <a:defRPr sz="1700"/>
            </a:lvl2pPr>
            <a:lvl3pPr marL="630238" indent="-269875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sz="1700"/>
            </a:lvl3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21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2 (Text &amp;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724477-1204-4DAB-8E82-378FB7D5B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244"/>
            <a:ext cx="9144000" cy="6048756"/>
          </a:xfrm>
          <a:prstGeom prst="rect">
            <a:avLst/>
          </a:prstGeom>
        </p:spPr>
      </p:pic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bgerundetes Rechteck 18"/>
          <p:cNvSpPr/>
          <p:nvPr userDrawn="1"/>
        </p:nvSpPr>
        <p:spPr>
          <a:xfrm>
            <a:off x="802382" y="2086421"/>
            <a:ext cx="7112770" cy="2193843"/>
          </a:xfrm>
          <a:custGeom>
            <a:avLst/>
            <a:gdLst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27698 w 7137698"/>
              <a:gd name="connsiteY0" fmla="*/ 192979 h 2264510"/>
              <a:gd name="connsiteX1" fmla="*/ 31397 w 7137698"/>
              <a:gd name="connsiteY1" fmla="*/ 70666 h 2264510"/>
              <a:gd name="connsiteX2" fmla="*/ 7013229 w 7137698"/>
              <a:gd name="connsiteY2" fmla="*/ 68510 h 2264510"/>
              <a:gd name="connsiteX3" fmla="*/ 7137698 w 7137698"/>
              <a:gd name="connsiteY3" fmla="*/ 192979 h 2264510"/>
              <a:gd name="connsiteX4" fmla="*/ 7137698 w 7137698"/>
              <a:gd name="connsiteY4" fmla="*/ 2140041 h 2264510"/>
              <a:gd name="connsiteX5" fmla="*/ 7013229 w 7137698"/>
              <a:gd name="connsiteY5" fmla="*/ 2264510 h 2264510"/>
              <a:gd name="connsiteX6" fmla="*/ 152167 w 7137698"/>
              <a:gd name="connsiteY6" fmla="*/ 2264510 h 2264510"/>
              <a:gd name="connsiteX7" fmla="*/ 27698 w 7137698"/>
              <a:gd name="connsiteY7" fmla="*/ 2140041 h 2264510"/>
              <a:gd name="connsiteX8" fmla="*/ 27698 w 7137698"/>
              <a:gd name="connsiteY8" fmla="*/ 192979 h 2264510"/>
              <a:gd name="connsiteX0" fmla="*/ 519224 w 7629224"/>
              <a:gd name="connsiteY0" fmla="*/ 2071531 h 2196000"/>
              <a:gd name="connsiteX1" fmla="*/ 522923 w 7629224"/>
              <a:gd name="connsiteY1" fmla="*/ 2156 h 2196000"/>
              <a:gd name="connsiteX2" fmla="*/ 7504755 w 7629224"/>
              <a:gd name="connsiteY2" fmla="*/ 0 h 2196000"/>
              <a:gd name="connsiteX3" fmla="*/ 7629224 w 7629224"/>
              <a:gd name="connsiteY3" fmla="*/ 124469 h 2196000"/>
              <a:gd name="connsiteX4" fmla="*/ 7629224 w 7629224"/>
              <a:gd name="connsiteY4" fmla="*/ 2071531 h 2196000"/>
              <a:gd name="connsiteX5" fmla="*/ 7504755 w 7629224"/>
              <a:gd name="connsiteY5" fmla="*/ 2196000 h 2196000"/>
              <a:gd name="connsiteX6" fmla="*/ 643693 w 7629224"/>
              <a:gd name="connsiteY6" fmla="*/ 2196000 h 2196000"/>
              <a:gd name="connsiteX7" fmla="*/ 519224 w 7629224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07153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19230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6985531 w 7110000"/>
              <a:gd name="connsiteY4" fmla="*/ 2196000 h 2196000"/>
              <a:gd name="connsiteX5" fmla="*/ 0 w 7110000"/>
              <a:gd name="connsiteY5" fmla="*/ 2192301 h 2196000"/>
              <a:gd name="connsiteX0" fmla="*/ 0 w 7112770"/>
              <a:gd name="connsiteY0" fmla="*/ 2192301 h 2193843"/>
              <a:gd name="connsiteX1" fmla="*/ 3699 w 7112770"/>
              <a:gd name="connsiteY1" fmla="*/ 2156 h 2193843"/>
              <a:gd name="connsiteX2" fmla="*/ 6985531 w 7112770"/>
              <a:gd name="connsiteY2" fmla="*/ 0 h 2193843"/>
              <a:gd name="connsiteX3" fmla="*/ 7110000 w 7112770"/>
              <a:gd name="connsiteY3" fmla="*/ 124469 h 2193843"/>
              <a:gd name="connsiteX4" fmla="*/ 7112770 w 7112770"/>
              <a:gd name="connsiteY4" fmla="*/ 2193843 h 2193843"/>
              <a:gd name="connsiteX5" fmla="*/ 0 w 7112770"/>
              <a:gd name="connsiteY5" fmla="*/ 2192301 h 21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770" h="2193843">
                <a:moveTo>
                  <a:pt x="0" y="2192301"/>
                </a:moveTo>
                <a:lnTo>
                  <a:pt x="3699" y="2156"/>
                </a:lnTo>
                <a:lnTo>
                  <a:pt x="6985531" y="0"/>
                </a:lnTo>
                <a:cubicBezTo>
                  <a:pt x="7054273" y="0"/>
                  <a:pt x="7110000" y="55727"/>
                  <a:pt x="7110000" y="124469"/>
                </a:cubicBezTo>
                <a:cubicBezTo>
                  <a:pt x="7110923" y="814260"/>
                  <a:pt x="7111847" y="1504052"/>
                  <a:pt x="7112770" y="2193843"/>
                </a:cubicBezTo>
                <a:lnTo>
                  <a:pt x="0" y="219230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>
            <a:off x="802250" y="4334732"/>
            <a:ext cx="7113007" cy="813078"/>
          </a:xfrm>
          <a:custGeom>
            <a:avLst/>
            <a:gdLst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0 w 7110000"/>
              <a:gd name="connsiteY7" fmla="*/ 135015 h 810071"/>
              <a:gd name="connsiteX8" fmla="*/ 135015 w 7110000"/>
              <a:gd name="connsiteY8" fmla="*/ 0 h 810071"/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135015 w 7110000"/>
              <a:gd name="connsiteY7" fmla="*/ 0 h 810071"/>
              <a:gd name="connsiteX0" fmla="*/ 0 w 7110132"/>
              <a:gd name="connsiteY0" fmla="*/ 0 h 812947"/>
              <a:gd name="connsiteX1" fmla="*/ 6975117 w 7110132"/>
              <a:gd name="connsiteY1" fmla="*/ 2876 h 812947"/>
              <a:gd name="connsiteX2" fmla="*/ 7110132 w 7110132"/>
              <a:gd name="connsiteY2" fmla="*/ 137891 h 812947"/>
              <a:gd name="connsiteX3" fmla="*/ 7110132 w 7110132"/>
              <a:gd name="connsiteY3" fmla="*/ 692174 h 812947"/>
              <a:gd name="connsiteX4" fmla="*/ 6989359 w 7110132"/>
              <a:gd name="connsiteY4" fmla="*/ 812947 h 812947"/>
              <a:gd name="connsiteX5" fmla="*/ 120905 w 7110132"/>
              <a:gd name="connsiteY5" fmla="*/ 812947 h 812947"/>
              <a:gd name="connsiteX6" fmla="*/ 132 w 7110132"/>
              <a:gd name="connsiteY6" fmla="*/ 692174 h 812947"/>
              <a:gd name="connsiteX7" fmla="*/ 0 w 7110132"/>
              <a:gd name="connsiteY7" fmla="*/ 0 h 812947"/>
              <a:gd name="connsiteX0" fmla="*/ 0 w 7110132"/>
              <a:gd name="connsiteY0" fmla="*/ 0 h 812947"/>
              <a:gd name="connsiteX1" fmla="*/ 7110132 w 7110132"/>
              <a:gd name="connsiteY1" fmla="*/ 137891 h 812947"/>
              <a:gd name="connsiteX2" fmla="*/ 7110132 w 7110132"/>
              <a:gd name="connsiteY2" fmla="*/ 692174 h 812947"/>
              <a:gd name="connsiteX3" fmla="*/ 6989359 w 7110132"/>
              <a:gd name="connsiteY3" fmla="*/ 812947 h 812947"/>
              <a:gd name="connsiteX4" fmla="*/ 120905 w 7110132"/>
              <a:gd name="connsiteY4" fmla="*/ 812947 h 812947"/>
              <a:gd name="connsiteX5" fmla="*/ 132 w 7110132"/>
              <a:gd name="connsiteY5" fmla="*/ 692174 h 812947"/>
              <a:gd name="connsiteX6" fmla="*/ 0 w 7110132"/>
              <a:gd name="connsiteY6" fmla="*/ 0 h 812947"/>
              <a:gd name="connsiteX0" fmla="*/ 0 w 7113007"/>
              <a:gd name="connsiteY0" fmla="*/ 131 h 813078"/>
              <a:gd name="connsiteX1" fmla="*/ 7113007 w 7113007"/>
              <a:gd name="connsiteY1" fmla="*/ 0 h 813078"/>
              <a:gd name="connsiteX2" fmla="*/ 7110132 w 7113007"/>
              <a:gd name="connsiteY2" fmla="*/ 692305 h 813078"/>
              <a:gd name="connsiteX3" fmla="*/ 6989359 w 7113007"/>
              <a:gd name="connsiteY3" fmla="*/ 813078 h 813078"/>
              <a:gd name="connsiteX4" fmla="*/ 120905 w 7113007"/>
              <a:gd name="connsiteY4" fmla="*/ 813078 h 813078"/>
              <a:gd name="connsiteX5" fmla="*/ 132 w 7113007"/>
              <a:gd name="connsiteY5" fmla="*/ 692305 h 813078"/>
              <a:gd name="connsiteX6" fmla="*/ 0 w 7113007"/>
              <a:gd name="connsiteY6" fmla="*/ 131 h 81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3007" h="813078">
                <a:moveTo>
                  <a:pt x="0" y="131"/>
                </a:moveTo>
                <a:lnTo>
                  <a:pt x="7113007" y="0"/>
                </a:lnTo>
                <a:cubicBezTo>
                  <a:pt x="7112049" y="230768"/>
                  <a:pt x="7111090" y="461537"/>
                  <a:pt x="7110132" y="692305"/>
                </a:cubicBezTo>
                <a:cubicBezTo>
                  <a:pt x="7110132" y="759006"/>
                  <a:pt x="7056060" y="813078"/>
                  <a:pt x="6989359" y="813078"/>
                </a:cubicBezTo>
                <a:lnTo>
                  <a:pt x="120905" y="813078"/>
                </a:lnTo>
                <a:cubicBezTo>
                  <a:pt x="54204" y="813078"/>
                  <a:pt x="132" y="759006"/>
                  <a:pt x="132" y="692305"/>
                </a:cubicBezTo>
                <a:lnTo>
                  <a:pt x="0" y="13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973" y="3406252"/>
            <a:ext cx="6300000" cy="8740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21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331974" y="2425341"/>
            <a:ext cx="6300000" cy="100027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331973" y="4334732"/>
            <a:ext cx="6300001" cy="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803275" indent="-803275">
              <a:tabLst>
                <a:tab pos="810000" algn="l"/>
              </a:tabLst>
              <a:defRPr lang="de-DE" b="0" dirty="0" smtClean="0"/>
            </a:lvl1pPr>
          </a:lstStyle>
          <a:p>
            <a:pPr marL="0" lvl="0" indent="0">
              <a:lnSpc>
                <a:spcPts val="2100"/>
              </a:lnSpc>
              <a:buNone/>
            </a:pPr>
            <a:r>
              <a:rPr lang="de-DE" dirty="0"/>
              <a:t>Textmasterformat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247E43C-052A-4731-8849-4E7F0155CD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5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800708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 userDrawn="1">
            <p:ph type="title" hasCustomPrompt="1"/>
          </p:nvPr>
        </p:nvSpPr>
        <p:spPr>
          <a:xfrm>
            <a:off x="1439863" y="1733721"/>
            <a:ext cx="6282137" cy="500137"/>
          </a:xfrm>
        </p:spPr>
        <p:txBody>
          <a:bodyPr/>
          <a:lstStyle>
            <a:lvl1pPr marL="396000">
              <a:defRPr sz="3200"/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7"/>
          </p:nvPr>
        </p:nvSpPr>
        <p:spPr>
          <a:xfrm>
            <a:off x="1439862" y="2600325"/>
            <a:ext cx="6282137" cy="3600450"/>
          </a:xfrm>
          <a:prstGeom prst="rect">
            <a:avLst/>
          </a:prstGeom>
        </p:spPr>
        <p:txBody>
          <a:bodyPr/>
          <a:lstStyle>
            <a:lvl1pPr marL="414000" indent="-414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8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(1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16" imgH="216" progId="TCLayout.ActiveDocument.1">
                  <p:embed/>
                </p:oleObj>
              </mc:Choice>
              <mc:Fallback>
                <p:oleObj name="think-cell Folie" r:id="rId3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bgerundetes Rechteck 24"/>
          <p:cNvSpPr/>
          <p:nvPr userDrawn="1"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6" name="Abgerundetes Rechteck 18"/>
          <p:cNvSpPr/>
          <p:nvPr userDrawn="1"/>
        </p:nvSpPr>
        <p:spPr>
          <a:xfrm>
            <a:off x="1104814" y="4840181"/>
            <a:ext cx="6920249" cy="819192"/>
          </a:xfrm>
          <a:custGeom>
            <a:avLst/>
            <a:gdLst>
              <a:gd name="connsiteX0" fmla="*/ 0 w 6920249"/>
              <a:gd name="connsiteY0" fmla="*/ 136056 h 816317"/>
              <a:gd name="connsiteX1" fmla="*/ 136056 w 6920249"/>
              <a:gd name="connsiteY1" fmla="*/ 0 h 816317"/>
              <a:gd name="connsiteX2" fmla="*/ 6784193 w 6920249"/>
              <a:gd name="connsiteY2" fmla="*/ 0 h 816317"/>
              <a:gd name="connsiteX3" fmla="*/ 6920249 w 6920249"/>
              <a:gd name="connsiteY3" fmla="*/ 136056 h 816317"/>
              <a:gd name="connsiteX4" fmla="*/ 6920249 w 6920249"/>
              <a:gd name="connsiteY4" fmla="*/ 680261 h 816317"/>
              <a:gd name="connsiteX5" fmla="*/ 6784193 w 6920249"/>
              <a:gd name="connsiteY5" fmla="*/ 816317 h 816317"/>
              <a:gd name="connsiteX6" fmla="*/ 136056 w 6920249"/>
              <a:gd name="connsiteY6" fmla="*/ 816317 h 816317"/>
              <a:gd name="connsiteX7" fmla="*/ 0 w 6920249"/>
              <a:gd name="connsiteY7" fmla="*/ 680261 h 816317"/>
              <a:gd name="connsiteX8" fmla="*/ 0 w 6920249"/>
              <a:gd name="connsiteY8" fmla="*/ 136056 h 816317"/>
              <a:gd name="connsiteX0" fmla="*/ 0 w 6920249"/>
              <a:gd name="connsiteY0" fmla="*/ 680261 h 816317"/>
              <a:gd name="connsiteX1" fmla="*/ 136056 w 6920249"/>
              <a:gd name="connsiteY1" fmla="*/ 0 h 816317"/>
              <a:gd name="connsiteX2" fmla="*/ 6784193 w 6920249"/>
              <a:gd name="connsiteY2" fmla="*/ 0 h 816317"/>
              <a:gd name="connsiteX3" fmla="*/ 6920249 w 6920249"/>
              <a:gd name="connsiteY3" fmla="*/ 136056 h 816317"/>
              <a:gd name="connsiteX4" fmla="*/ 6920249 w 6920249"/>
              <a:gd name="connsiteY4" fmla="*/ 680261 h 816317"/>
              <a:gd name="connsiteX5" fmla="*/ 6784193 w 6920249"/>
              <a:gd name="connsiteY5" fmla="*/ 816317 h 816317"/>
              <a:gd name="connsiteX6" fmla="*/ 136056 w 6920249"/>
              <a:gd name="connsiteY6" fmla="*/ 816317 h 816317"/>
              <a:gd name="connsiteX7" fmla="*/ 0 w 6920249"/>
              <a:gd name="connsiteY7" fmla="*/ 680261 h 816317"/>
              <a:gd name="connsiteX0" fmla="*/ 0 w 6920249"/>
              <a:gd name="connsiteY0" fmla="*/ 683136 h 819192"/>
              <a:gd name="connsiteX1" fmla="*/ 6660 w 6920249"/>
              <a:gd name="connsiteY1" fmla="*/ 0 h 819192"/>
              <a:gd name="connsiteX2" fmla="*/ 6784193 w 6920249"/>
              <a:gd name="connsiteY2" fmla="*/ 2875 h 819192"/>
              <a:gd name="connsiteX3" fmla="*/ 6920249 w 6920249"/>
              <a:gd name="connsiteY3" fmla="*/ 138931 h 819192"/>
              <a:gd name="connsiteX4" fmla="*/ 6920249 w 6920249"/>
              <a:gd name="connsiteY4" fmla="*/ 683136 h 819192"/>
              <a:gd name="connsiteX5" fmla="*/ 6784193 w 6920249"/>
              <a:gd name="connsiteY5" fmla="*/ 819192 h 819192"/>
              <a:gd name="connsiteX6" fmla="*/ 136056 w 6920249"/>
              <a:gd name="connsiteY6" fmla="*/ 819192 h 819192"/>
              <a:gd name="connsiteX7" fmla="*/ 0 w 6920249"/>
              <a:gd name="connsiteY7" fmla="*/ 683136 h 8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0249" h="819192">
                <a:moveTo>
                  <a:pt x="0" y="683136"/>
                </a:moveTo>
                <a:lnTo>
                  <a:pt x="6660" y="0"/>
                </a:lnTo>
                <a:lnTo>
                  <a:pt x="6784193" y="2875"/>
                </a:lnTo>
                <a:cubicBezTo>
                  <a:pt x="6859335" y="2875"/>
                  <a:pt x="6920249" y="63789"/>
                  <a:pt x="6920249" y="138931"/>
                </a:cubicBezTo>
                <a:lnTo>
                  <a:pt x="6920249" y="683136"/>
                </a:lnTo>
                <a:cubicBezTo>
                  <a:pt x="6920249" y="758278"/>
                  <a:pt x="6859335" y="819192"/>
                  <a:pt x="6784193" y="819192"/>
                </a:cubicBezTo>
                <a:lnTo>
                  <a:pt x="136056" y="819192"/>
                </a:lnTo>
                <a:cubicBezTo>
                  <a:pt x="60914" y="819192"/>
                  <a:pt x="0" y="758278"/>
                  <a:pt x="0" y="68313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2"/>
          <p:cNvSpPr>
            <a:spLocks noGrp="1"/>
          </p:cNvSpPr>
          <p:nvPr>
            <p:ph type="title"/>
          </p:nvPr>
        </p:nvSpPr>
        <p:spPr>
          <a:xfrm>
            <a:off x="1848668" y="4840181"/>
            <a:ext cx="5424419" cy="81201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49E59AB-22DC-48EE-83CD-644E5BA0D8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(2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16" imgH="216" progId="TCLayout.ActiveDocument.1">
                  <p:embed/>
                </p:oleObj>
              </mc:Choice>
              <mc:Fallback>
                <p:oleObj name="think-cell Folie" r:id="rId3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bgerundetes Rechteck 24"/>
          <p:cNvSpPr/>
          <p:nvPr userDrawn="1"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6" name="Abgerundetes Rechteck 18"/>
          <p:cNvSpPr/>
          <p:nvPr userDrawn="1"/>
        </p:nvSpPr>
        <p:spPr>
          <a:xfrm>
            <a:off x="1099867" y="4840181"/>
            <a:ext cx="6925196" cy="1197499"/>
          </a:xfrm>
          <a:custGeom>
            <a:avLst/>
            <a:gdLst>
              <a:gd name="connsiteX0" fmla="*/ 0 w 6925196"/>
              <a:gd name="connsiteY0" fmla="*/ 199587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8" fmla="*/ 0 w 6925196"/>
              <a:gd name="connsiteY8" fmla="*/ 199587 h 1197499"/>
              <a:gd name="connsiteX0" fmla="*/ 0 w 6925196"/>
              <a:gd name="connsiteY0" fmla="*/ 997912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0" fmla="*/ 0 w 6925196"/>
              <a:gd name="connsiteY0" fmla="*/ 997912 h 1197499"/>
              <a:gd name="connsiteX1" fmla="*/ 1179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5196" h="1197499">
                <a:moveTo>
                  <a:pt x="0" y="997912"/>
                </a:moveTo>
                <a:lnTo>
                  <a:pt x="1179" y="0"/>
                </a:lnTo>
                <a:lnTo>
                  <a:pt x="6725609" y="0"/>
                </a:lnTo>
                <a:cubicBezTo>
                  <a:pt x="6835838" y="0"/>
                  <a:pt x="6925196" y="89358"/>
                  <a:pt x="6925196" y="199587"/>
                </a:cubicBezTo>
                <a:lnTo>
                  <a:pt x="6925196" y="997912"/>
                </a:lnTo>
                <a:cubicBezTo>
                  <a:pt x="6925196" y="1108141"/>
                  <a:pt x="6835838" y="1197499"/>
                  <a:pt x="6725609" y="1197499"/>
                </a:cubicBezTo>
                <a:lnTo>
                  <a:pt x="199587" y="1197499"/>
                </a:lnTo>
                <a:cubicBezTo>
                  <a:pt x="89358" y="1197499"/>
                  <a:pt x="0" y="1108141"/>
                  <a:pt x="0" y="9979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2"/>
          <p:cNvSpPr>
            <a:spLocks noGrp="1"/>
          </p:cNvSpPr>
          <p:nvPr>
            <p:ph type="title"/>
          </p:nvPr>
        </p:nvSpPr>
        <p:spPr>
          <a:xfrm>
            <a:off x="1848668" y="4840181"/>
            <a:ext cx="5424419" cy="119319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7DF7BCD-A276-44F5-B7BC-7B7CE8F668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9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(3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16" imgH="216" progId="TCLayout.ActiveDocument.1">
                  <p:embed/>
                </p:oleObj>
              </mc:Choice>
              <mc:Fallback>
                <p:oleObj name="think-cell Folie" r:id="rId3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bgerundetes Rechteck 24"/>
          <p:cNvSpPr/>
          <p:nvPr userDrawn="1"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6" name="Abgerundetes Rechteck 18"/>
          <p:cNvSpPr/>
          <p:nvPr userDrawn="1"/>
        </p:nvSpPr>
        <p:spPr>
          <a:xfrm>
            <a:off x="1103506" y="4840181"/>
            <a:ext cx="6921557" cy="1604958"/>
          </a:xfrm>
          <a:custGeom>
            <a:avLst/>
            <a:gdLst>
              <a:gd name="connsiteX0" fmla="*/ 0 w 6921557"/>
              <a:gd name="connsiteY0" fmla="*/ 267498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8" fmla="*/ 0 w 6921557"/>
              <a:gd name="connsiteY8" fmla="*/ 267498 h 1604958"/>
              <a:gd name="connsiteX0" fmla="*/ 0 w 6921557"/>
              <a:gd name="connsiteY0" fmla="*/ 1337460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0" fmla="*/ 0 w 6921557"/>
              <a:gd name="connsiteY0" fmla="*/ 1337460 h 1604958"/>
              <a:gd name="connsiteX1" fmla="*/ 2954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1557" h="1604958">
                <a:moveTo>
                  <a:pt x="0" y="1337460"/>
                </a:moveTo>
                <a:cubicBezTo>
                  <a:pt x="985" y="891640"/>
                  <a:pt x="1969" y="445820"/>
                  <a:pt x="2954" y="0"/>
                </a:cubicBezTo>
                <a:lnTo>
                  <a:pt x="6654059" y="0"/>
                </a:lnTo>
                <a:cubicBezTo>
                  <a:pt x="6801794" y="0"/>
                  <a:pt x="6921557" y="119763"/>
                  <a:pt x="6921557" y="267498"/>
                </a:cubicBezTo>
                <a:lnTo>
                  <a:pt x="6921557" y="1337460"/>
                </a:lnTo>
                <a:cubicBezTo>
                  <a:pt x="6921557" y="1485195"/>
                  <a:pt x="6801794" y="1604958"/>
                  <a:pt x="6654059" y="1604958"/>
                </a:cubicBezTo>
                <a:lnTo>
                  <a:pt x="267498" y="1604958"/>
                </a:lnTo>
                <a:cubicBezTo>
                  <a:pt x="119763" y="1604958"/>
                  <a:pt x="0" y="1485195"/>
                  <a:pt x="0" y="133746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2"/>
          <p:cNvSpPr>
            <a:spLocks noGrp="1"/>
          </p:cNvSpPr>
          <p:nvPr>
            <p:ph type="title"/>
          </p:nvPr>
        </p:nvSpPr>
        <p:spPr>
          <a:xfrm>
            <a:off x="1848668" y="4840181"/>
            <a:ext cx="5424419" cy="160065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E1D1B2A-EDCB-4183-9DA4-2F5DBF7BBF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5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59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Subline &amp; Text 2spaltig &amp;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2600325"/>
            <a:ext cx="8426449" cy="2952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7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8" y="5448291"/>
            <a:ext cx="396000" cy="396000"/>
          </a:xfrm>
          <a:prstGeom prst="rect">
            <a:avLst/>
          </a:prstGeom>
        </p:spPr>
      </p:pic>
      <p:sp>
        <p:nvSpPr>
          <p:cNvPr id="17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914401" y="5394511"/>
            <a:ext cx="7870822" cy="622300"/>
          </a:xfrm>
        </p:spPr>
        <p:txBody>
          <a:bodyPr lIns="0" tIns="0" rIns="0" bIns="72000" anchor="ctr">
            <a:noAutofit/>
          </a:bodyPr>
          <a:lstStyle>
            <a:lvl1pPr>
              <a:defRPr lang="de-DE" b="0" dirty="0">
                <a:solidFill>
                  <a:schemeClr val="accent6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26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line &amp; Text 2spaltig &amp;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2600325"/>
            <a:ext cx="4033838" cy="273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4751388" y="2600325"/>
            <a:ext cx="4033837" cy="273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7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8" y="5448291"/>
            <a:ext cx="396000" cy="396000"/>
          </a:xfrm>
          <a:prstGeom prst="rect">
            <a:avLst/>
          </a:prstGeom>
        </p:spPr>
      </p:pic>
      <p:sp>
        <p:nvSpPr>
          <p:cNvPr id="17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914401" y="5394511"/>
            <a:ext cx="7870822" cy="622300"/>
          </a:xfrm>
        </p:spPr>
        <p:txBody>
          <a:bodyPr lIns="0" tIns="0" rIns="0" bIns="72000" anchor="ctr">
            <a:noAutofit/>
          </a:bodyPr>
          <a:lstStyle>
            <a:lvl1pPr>
              <a:defRPr lang="de-DE" b="0" dirty="0">
                <a:solidFill>
                  <a:schemeClr val="accent6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63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slide" Target="../slides/slid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800708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6462000"/>
            <a:ext cx="9144000" cy="3960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26" name="Objek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216" imgH="216" progId="TCLayout.ActiveDocument.1">
                  <p:embed/>
                </p:oleObj>
              </mc:Choice>
              <mc:Fallback>
                <p:oleObj name="think-cell Folie" r:id="rId18" imgW="216" imgH="216" progId="TCLayout.ActiveDocument.1">
                  <p:embed/>
                  <p:pic>
                    <p:nvPicPr>
                      <p:cNvPr id="0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elplatzhalter 1"/>
          <p:cNvSpPr>
            <a:spLocks noGrp="1"/>
          </p:cNvSpPr>
          <p:nvPr userDrawn="1">
            <p:ph type="title"/>
          </p:nvPr>
        </p:nvSpPr>
        <p:spPr bwMode="auto">
          <a:xfrm>
            <a:off x="358775" y="1042814"/>
            <a:ext cx="842645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altLang="de-DE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0" y="6462000"/>
            <a:ext cx="1115616" cy="396000"/>
          </a:xfrm>
          <a:prstGeom prst="rect">
            <a:avLst/>
          </a:prstGeom>
        </p:spPr>
        <p:txBody>
          <a:bodyPr vert="horz" lIns="360000" tIns="45720" rIns="91440" bIns="45720" rtlCol="0" anchor="ctr"/>
          <a:lstStyle>
            <a:lvl1pPr algn="l">
              <a:defRPr sz="1000" b="1">
                <a:solidFill>
                  <a:srgbClr val="646464"/>
                </a:solidFill>
              </a:defRPr>
            </a:lvl1pPr>
          </a:lstStyle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 userDrawn="1">
            <p:ph type="sldNum" sz="quarter" idx="4"/>
          </p:nvPr>
        </p:nvSpPr>
        <p:spPr>
          <a:xfrm>
            <a:off x="8280412" y="6462000"/>
            <a:ext cx="863588" cy="396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1000">
                <a:solidFill>
                  <a:srgbClr val="646464"/>
                </a:solidFill>
              </a:defRPr>
            </a:lvl1pPr>
          </a:lstStyle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umsplatzhalter 6"/>
          <p:cNvSpPr txBox="1">
            <a:spLocks/>
          </p:cNvSpPr>
          <p:nvPr userDrawn="1"/>
        </p:nvSpPr>
        <p:spPr>
          <a:xfrm>
            <a:off x="1144099" y="6462000"/>
            <a:ext cx="2215705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de-DE" b="0" dirty="0"/>
              <a:t>|    Name des Vermittlers</a:t>
            </a:r>
          </a:p>
        </p:txBody>
      </p:sp>
      <p:sp>
        <p:nvSpPr>
          <p:cNvPr id="20" name="Datumsplatzhalter 6">
            <a:hlinkClick r:id="rId20" action="ppaction://hlinksldjump"/>
          </p:cNvPr>
          <p:cNvSpPr txBox="1">
            <a:spLocks/>
          </p:cNvSpPr>
          <p:nvPr userDrawn="1"/>
        </p:nvSpPr>
        <p:spPr>
          <a:xfrm>
            <a:off x="6292855" y="6462000"/>
            <a:ext cx="2215705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de-DE" b="1" dirty="0">
                <a:solidFill>
                  <a:schemeClr val="accent2"/>
                </a:solidFill>
              </a:rPr>
              <a:t>&lt;  Übersicht</a:t>
            </a:r>
            <a:r>
              <a:rPr lang="de-DE" b="0" dirty="0"/>
              <a:t>    |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idx="1"/>
          </p:nvPr>
        </p:nvSpPr>
        <p:spPr>
          <a:xfrm>
            <a:off x="358775" y="2087563"/>
            <a:ext cx="8427791" cy="4113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0" y="0"/>
            <a:ext cx="6379200" cy="612000"/>
          </a:xfrm>
          <a:prstGeom prst="rect">
            <a:avLst/>
          </a:prstGeom>
        </p:spPr>
        <p:txBody>
          <a:bodyPr vert="horz" lIns="360000" tIns="45720" rIns="91440" bIns="45720" rtlCol="0" anchor="ctr"/>
          <a:lstStyle>
            <a:defPPr>
              <a:defRPr lang="de-DE"/>
            </a:defPPr>
            <a:lvl1pPr>
              <a:defRPr sz="1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bAV-Workshop für Geschäftspartner – Teil 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764800" y="6462000"/>
            <a:ext cx="3614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de-DE" sz="1000" b="0">
                <a:solidFill>
                  <a:srgbClr val="646464"/>
                </a:solidFill>
              </a:defRPr>
            </a:lvl1pPr>
          </a:lstStyle>
          <a:p>
            <a:r>
              <a:rPr lang="de-DE"/>
              <a:t>bAV-Workshop für Geschäftspartner Teil 1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5F969D2-599C-46ED-8B90-51BBA3F8AAF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91" r:id="rId2"/>
    <p:sldLayoutId id="2147484295" r:id="rId3"/>
    <p:sldLayoutId id="2147484314" r:id="rId4"/>
    <p:sldLayoutId id="2147484315" r:id="rId5"/>
    <p:sldLayoutId id="2147484316" r:id="rId6"/>
    <p:sldLayoutId id="2147484300" r:id="rId7"/>
    <p:sldLayoutId id="2147484306" r:id="rId8"/>
    <p:sldLayoutId id="2147484298" r:id="rId9"/>
    <p:sldLayoutId id="2147484302" r:id="rId10"/>
    <p:sldLayoutId id="2147484310" r:id="rId11"/>
    <p:sldLayoutId id="2147484321" r:id="rId12"/>
    <p:sldLayoutId id="2147484303" r:id="rId13"/>
    <p:sldLayoutId id="2147484322" r:id="rId14"/>
    <p:sldLayoutId id="2147484323" r:id="rId15"/>
  </p:sldLayoutIdLst>
  <p:hf hdr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lang="de-DE" sz="26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2pPr>
      <a:lvl3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3pPr>
      <a:lvl4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4pPr>
      <a:lvl5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5pPr>
      <a:lvl6pPr marL="4572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6pPr>
      <a:lvl7pPr marL="9144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7pPr>
      <a:lvl8pPr marL="13716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8pPr>
      <a:lvl9pPr marL="18288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9pPr>
    </p:titleStyle>
    <p:bodyStyle>
      <a:lvl1pPr marL="0" indent="0" algn="l" defTabSz="457200" rtl="0" eaLnBrk="0" fontAlgn="base" hangingPunct="0">
        <a:spcBef>
          <a:spcPts val="0"/>
        </a:spcBef>
        <a:spcAft>
          <a:spcPts val="1200"/>
        </a:spcAft>
        <a:defRPr lang="de-DE" sz="1700" b="1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457200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●"/>
        <a:defRPr lang="de-DE" altLang="de-DE" sz="17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269875" algn="l" defTabSz="457200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●"/>
        <a:defRPr lang="de-DE" sz="17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9875" algn="l" defTabSz="457200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●"/>
        <a:defRPr lang="de-DE" sz="17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69875" indent="-269875" algn="l" defTabSz="457200" rtl="0" eaLnBrk="0" fontAlgn="base" hangingPunct="0">
        <a:spcBef>
          <a:spcPts val="0"/>
        </a:spcBef>
        <a:spcAft>
          <a:spcPts val="600"/>
        </a:spcAft>
        <a:buSzPct val="100000"/>
        <a:buBlip>
          <a:blip r:embed="rId22"/>
        </a:buBlip>
        <a:defRPr lang="de-DE" sz="17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1315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orient="horz" pos="4065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pos="2767" userDrawn="1">
          <p15:clr>
            <a:srgbClr val="F26B43"/>
          </p15:clr>
        </p15:guide>
        <p15:guide id="12" pos="2993" userDrawn="1">
          <p15:clr>
            <a:srgbClr val="F26B43"/>
          </p15:clr>
        </p15:guide>
        <p15:guide id="13" orient="horz" pos="3430" userDrawn="1">
          <p15:clr>
            <a:srgbClr val="F26B43"/>
          </p15:clr>
        </p15:guide>
        <p15:guide id="14" orient="horz" pos="3362" userDrawn="1">
          <p15:clr>
            <a:srgbClr val="F26B43"/>
          </p15:clr>
        </p15:guide>
        <p15:guide id="16" orient="horz" pos="1638" userDrawn="1">
          <p15:clr>
            <a:srgbClr val="F26B43"/>
          </p15:clr>
        </p15:guide>
        <p15:guide id="18" pos="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chart" Target="../charts/char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chart" Target="../charts/chart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9" Type="http://schemas.openxmlformats.org/officeDocument/2006/relationships/customXml" Target="../ink/ink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6685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/>
              <a:t>Einführungsworkshop für Geschäftspartner</a:t>
            </a:r>
            <a:endParaRPr lang="de-DE" altLang="de-DE" dirty="0"/>
          </a:p>
        </p:txBody>
      </p:sp>
      <p:sp>
        <p:nvSpPr>
          <p:cNvPr id="2150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 Altersversorgung:</a:t>
            </a:r>
            <a:br>
              <a:rPr lang="de-DE" altLang="de-DE" dirty="0"/>
            </a:br>
            <a:r>
              <a:rPr lang="de-DE" altLang="de-DE" dirty="0"/>
              <a:t>Die Stuttgarter </a:t>
            </a:r>
            <a:r>
              <a:rPr lang="de-DE" altLang="de-DE" dirty="0" err="1"/>
              <a:t>bAV</a:t>
            </a:r>
            <a:r>
              <a:rPr lang="de-DE" altLang="de-DE" dirty="0"/>
              <a:t>-Lösung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chemeClr val="tx2"/>
                </a:solidFill>
              </a:rPr>
              <a:t>Teil 1:	</a:t>
            </a:r>
            <a:r>
              <a:rPr lang="de-DE" altLang="de-DE" dirty="0"/>
              <a:t>Marktchancen, Vorteile für AG und AN, Zielgruppen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45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4A6CDA8-4FA1-ECDA-5B5E-5B2D7E2E2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672"/>
            <a:ext cx="9144000" cy="6053328"/>
          </a:xfrm>
          <a:prstGeom prst="rect">
            <a:avLst/>
          </a:prstGeom>
        </p:spPr>
      </p:pic>
      <p:sp>
        <p:nvSpPr>
          <p:cNvPr id="11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2.</a:t>
            </a:r>
          </a:p>
        </p:txBody>
      </p:sp>
      <p:sp>
        <p:nvSpPr>
          <p:cNvPr id="13" name="Abgerundetes Rechteck 18"/>
          <p:cNvSpPr/>
          <p:nvPr/>
        </p:nvSpPr>
        <p:spPr>
          <a:xfrm>
            <a:off x="1099867" y="4840181"/>
            <a:ext cx="6925196" cy="1197499"/>
          </a:xfrm>
          <a:custGeom>
            <a:avLst/>
            <a:gdLst>
              <a:gd name="connsiteX0" fmla="*/ 0 w 6925196"/>
              <a:gd name="connsiteY0" fmla="*/ 199587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8" fmla="*/ 0 w 6925196"/>
              <a:gd name="connsiteY8" fmla="*/ 199587 h 1197499"/>
              <a:gd name="connsiteX0" fmla="*/ 0 w 6925196"/>
              <a:gd name="connsiteY0" fmla="*/ 997912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0" fmla="*/ 0 w 6925196"/>
              <a:gd name="connsiteY0" fmla="*/ 997912 h 1197499"/>
              <a:gd name="connsiteX1" fmla="*/ 1179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5196" h="1197499">
                <a:moveTo>
                  <a:pt x="0" y="997912"/>
                </a:moveTo>
                <a:lnTo>
                  <a:pt x="1179" y="0"/>
                </a:lnTo>
                <a:lnTo>
                  <a:pt x="6725609" y="0"/>
                </a:lnTo>
                <a:cubicBezTo>
                  <a:pt x="6835838" y="0"/>
                  <a:pt x="6925196" y="89358"/>
                  <a:pt x="6925196" y="199587"/>
                </a:cubicBezTo>
                <a:lnTo>
                  <a:pt x="6925196" y="997912"/>
                </a:lnTo>
                <a:cubicBezTo>
                  <a:pt x="6925196" y="1108141"/>
                  <a:pt x="6835838" y="1197499"/>
                  <a:pt x="6725609" y="1197499"/>
                </a:cubicBezTo>
                <a:lnTo>
                  <a:pt x="199587" y="1197499"/>
                </a:lnTo>
                <a:cubicBezTo>
                  <a:pt x="89358" y="1197499"/>
                  <a:pt x="0" y="1108141"/>
                  <a:pt x="0" y="9979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 Altersversorgung </a:t>
            </a:r>
            <a:br>
              <a:rPr lang="de-DE" altLang="de-DE" dirty="0"/>
            </a:br>
            <a:r>
              <a:rPr lang="de-DE" altLang="de-DE" dirty="0"/>
              <a:t>als Chance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83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Neue Perspektiven in der bAV:</a:t>
            </a:r>
            <a:br>
              <a:rPr lang="de-DE"/>
            </a:br>
            <a:r>
              <a:rPr lang="de-DE"/>
              <a:t>das Betriebsrentenstärkungsgesetz (BRSG)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58774" y="2889249"/>
            <a:ext cx="8426449" cy="2447925"/>
          </a:xfrm>
        </p:spPr>
        <p:txBody>
          <a:bodyPr/>
          <a:lstStyle/>
          <a:p>
            <a:pPr lvl="1"/>
            <a:r>
              <a:rPr lang="de-DE" b="1" dirty="0"/>
              <a:t>Der verbindliche Zuschuss vom Arbeitgeber: </a:t>
            </a:r>
            <a:r>
              <a:rPr lang="de-DE" dirty="0"/>
              <a:t>Der AG-Zuschuss zur Entgeltumwandlung wird gesetzliche Pflicht.</a:t>
            </a:r>
          </a:p>
          <a:p>
            <a:pPr lvl="1"/>
            <a:r>
              <a:rPr lang="de-DE" b="1" dirty="0"/>
              <a:t>Der Förderbetrag für Einkommen bis 2.575 Euro monatlich: </a:t>
            </a:r>
            <a:r>
              <a:rPr lang="de-DE" dirty="0"/>
              <a:t>Die Idee einer </a:t>
            </a:r>
            <a:r>
              <a:rPr lang="de-DE" altLang="de-DE" dirty="0"/>
              <a:t>arbeitgeberfinanzierten </a:t>
            </a:r>
            <a:r>
              <a:rPr lang="de-DE" dirty="0"/>
              <a:t>betrieblichen Altersversorgung wird salonfähig.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523220"/>
          </a:xfrm>
        </p:spPr>
        <p:txBody>
          <a:bodyPr/>
          <a:lstStyle/>
          <a:p>
            <a:r>
              <a:rPr lang="de-DE" dirty="0"/>
              <a:t>Das BRSG steht für zahlreiche Änderungen und Anpassungen in der betrieblichen Altersversorgung. Besonders nennenswert: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Betriebliche Altersversorgung als Chance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Die Stuttgarter hat diese Ansätze auf alle Mitarbeiter und alle Gehaltsgruppen übertragen und eine ganzheitliche bAV-Architektur entwickelt.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52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Veränderte Rahmenbedingungen:</a:t>
            </a:r>
            <a:br>
              <a:rPr lang="de-DE" dirty="0"/>
            </a:br>
            <a:r>
              <a:rPr lang="de-DE" dirty="0"/>
              <a:t>Die Bausteine jedes bAV-Konzepts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Betriebliche Altersversorgung als Chance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2300436" y="2793795"/>
            <a:ext cx="240450" cy="49244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897718" y="2793795"/>
            <a:ext cx="240450" cy="49244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200" b="1" dirty="0">
                <a:solidFill>
                  <a:schemeClr val="accent6"/>
                </a:solidFill>
              </a:rPr>
              <a:t>+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1622020" y="3670015"/>
            <a:ext cx="0" cy="528626"/>
          </a:xfrm>
          <a:prstGeom prst="straightConnector1">
            <a:avLst/>
          </a:prstGeom>
          <a:ln>
            <a:solidFill>
              <a:schemeClr val="accent6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rot="5400000">
            <a:off x="3760389" y="3128929"/>
            <a:ext cx="515109" cy="1597282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feld 71"/>
          <p:cNvSpPr txBox="1">
            <a:spLocks noChangeArrowheads="1"/>
          </p:cNvSpPr>
          <p:nvPr/>
        </p:nvSpPr>
        <p:spPr bwMode="auto">
          <a:xfrm>
            <a:off x="278250" y="2895554"/>
            <a:ext cx="60305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1200" b="1" dirty="0">
                <a:latin typeface="+mn-lt"/>
              </a:rPr>
              <a:t>Bisher:</a:t>
            </a:r>
          </a:p>
        </p:txBody>
      </p:sp>
      <p:sp>
        <p:nvSpPr>
          <p:cNvPr id="55" name="Textfeld 72"/>
          <p:cNvSpPr txBox="1">
            <a:spLocks noChangeArrowheads="1"/>
          </p:cNvSpPr>
          <p:nvPr/>
        </p:nvSpPr>
        <p:spPr bwMode="auto">
          <a:xfrm>
            <a:off x="278250" y="4670663"/>
            <a:ext cx="60305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 sz="1200" b="1" dirty="0">
                <a:solidFill>
                  <a:schemeClr val="accent6"/>
                </a:solidFill>
                <a:latin typeface="+mn-lt"/>
              </a:rPr>
              <a:t>Neu:</a:t>
            </a:r>
          </a:p>
        </p:txBody>
      </p:sp>
      <p:sp>
        <p:nvSpPr>
          <p:cNvPr id="28" name="Textfeld 27"/>
          <p:cNvSpPr txBox="1">
            <a:spLocks noChangeAspect="1"/>
          </p:cNvSpPr>
          <p:nvPr/>
        </p:nvSpPr>
        <p:spPr>
          <a:xfrm>
            <a:off x="2588826" y="4198641"/>
            <a:ext cx="1260000" cy="1260000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AG-Zuschuss</a:t>
            </a:r>
          </a:p>
        </p:txBody>
      </p:sp>
      <p:sp>
        <p:nvSpPr>
          <p:cNvPr id="29" name="Textfeld 28"/>
          <p:cNvSpPr txBox="1">
            <a:spLocks noChangeAspect="1"/>
          </p:cNvSpPr>
          <p:nvPr/>
        </p:nvSpPr>
        <p:spPr>
          <a:xfrm>
            <a:off x="4185632" y="4198641"/>
            <a:ext cx="1260000" cy="1260000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none" lIns="72000" tIns="72000" rIns="72000" bIns="72000" rtlCol="0" anchor="ctr">
            <a:no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AG-Rente</a:t>
            </a:r>
          </a:p>
        </p:txBody>
      </p:sp>
      <p:sp>
        <p:nvSpPr>
          <p:cNvPr id="30" name="Textfeld 29"/>
          <p:cNvSpPr txBox="1">
            <a:spLocks noChangeAspect="1"/>
          </p:cNvSpPr>
          <p:nvPr/>
        </p:nvSpPr>
        <p:spPr>
          <a:xfrm>
            <a:off x="5782438" y="4198641"/>
            <a:ext cx="1260000" cy="1260000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solidFill>
            <a:srgbClr val="B3B3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dirty="0"/>
              <a:t>AN-</a:t>
            </a:r>
            <a:br>
              <a:rPr lang="de-DE" dirty="0"/>
            </a:br>
            <a:r>
              <a:rPr lang="de-DE" dirty="0"/>
              <a:t>Vorsorge privat</a:t>
            </a:r>
          </a:p>
          <a:p>
            <a:r>
              <a:rPr lang="de-DE" sz="950" b="0" dirty="0">
                <a:solidFill>
                  <a:schemeClr val="bg1"/>
                </a:solidFill>
              </a:rPr>
              <a:t>im Arbeitgeber-Rahmenvertrag</a:t>
            </a:r>
            <a:endParaRPr lang="de-DE" sz="950" b="0" dirty="0"/>
          </a:p>
        </p:txBody>
      </p:sp>
      <p:sp>
        <p:nvSpPr>
          <p:cNvPr id="31" name="Textfeld 30"/>
          <p:cNvSpPr txBox="1">
            <a:spLocks noChangeAspect="1"/>
          </p:cNvSpPr>
          <p:nvPr/>
        </p:nvSpPr>
        <p:spPr>
          <a:xfrm>
            <a:off x="7379246" y="4198641"/>
            <a:ext cx="1260000" cy="1260000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de-DE" dirty="0" err="1"/>
              <a:t>bAV</a:t>
            </a:r>
            <a:r>
              <a:rPr lang="de-DE" dirty="0"/>
              <a:t>-Standard 2023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97004" y="4582420"/>
            <a:ext cx="240450" cy="49244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38" name="Flussdiagramm: Zusammenführen 37"/>
          <p:cNvSpPr>
            <a:spLocks noChangeAspect="1"/>
          </p:cNvSpPr>
          <p:nvPr/>
        </p:nvSpPr>
        <p:spPr>
          <a:xfrm rot="16200000">
            <a:off x="7104412" y="4756641"/>
            <a:ext cx="212860" cy="144000"/>
          </a:xfrm>
          <a:prstGeom prst="flowChartMerg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>
            <a:spLocks noChangeAspect="1"/>
          </p:cNvSpPr>
          <p:nvPr/>
        </p:nvSpPr>
        <p:spPr>
          <a:xfrm>
            <a:off x="992020" y="4198641"/>
            <a:ext cx="1260000" cy="1260000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AN-Beitrag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493810" y="4582420"/>
            <a:ext cx="240450" cy="49244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200" b="1" dirty="0">
                <a:solidFill>
                  <a:schemeClr val="accent6"/>
                </a:solidFill>
              </a:rPr>
              <a:t>+</a:t>
            </a:r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23" y="4715134"/>
            <a:ext cx="576000" cy="227014"/>
          </a:xfrm>
          <a:prstGeom prst="rect">
            <a:avLst/>
          </a:prstGeom>
          <a:effectLst>
            <a:outerShdw dist="12700" dir="2700000" algn="tl" rotWithShape="0">
              <a:schemeClr val="bg1">
                <a:alpha val="99000"/>
              </a:schemeClr>
            </a:outerShdw>
          </a:effectLst>
        </p:spPr>
      </p:pic>
      <p:sp>
        <p:nvSpPr>
          <p:cNvPr id="52" name="Abgerundetes Rechteck 3"/>
          <p:cNvSpPr/>
          <p:nvPr/>
        </p:nvSpPr>
        <p:spPr bwMode="auto">
          <a:xfrm>
            <a:off x="4981506" y="4035625"/>
            <a:ext cx="586193" cy="29930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dirty="0"/>
              <a:t>neu</a:t>
            </a:r>
            <a:endParaRPr lang="de-DE" sz="1100" dirty="0"/>
          </a:p>
        </p:txBody>
      </p:sp>
      <p:sp>
        <p:nvSpPr>
          <p:cNvPr id="53" name="Abgerundetes Rechteck 3"/>
          <p:cNvSpPr/>
          <p:nvPr/>
        </p:nvSpPr>
        <p:spPr bwMode="auto">
          <a:xfrm>
            <a:off x="6578789" y="4035625"/>
            <a:ext cx="586193" cy="29930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dirty="0"/>
              <a:t>neu</a:t>
            </a:r>
            <a:endParaRPr lang="de-DE" sz="1100" dirty="0"/>
          </a:p>
        </p:txBody>
      </p:sp>
      <p:sp>
        <p:nvSpPr>
          <p:cNvPr id="57" name="Textfeld 56"/>
          <p:cNvSpPr txBox="1">
            <a:spLocks noChangeAspect="1"/>
          </p:cNvSpPr>
          <p:nvPr/>
        </p:nvSpPr>
        <p:spPr>
          <a:xfrm>
            <a:off x="992020" y="2410016"/>
            <a:ext cx="1260000" cy="1260000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noFill/>
          <a:ln>
            <a:solidFill>
              <a:srgbClr val="0076A8"/>
            </a:solidFill>
          </a:ln>
        </p:spPr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Entgelt-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 err="1">
                <a:solidFill>
                  <a:schemeClr val="tx2">
                    <a:lumMod val="75000"/>
                  </a:schemeClr>
                </a:solidFill>
              </a:rPr>
              <a:t>umwandlung</a:t>
            </a:r>
            <a:endParaRPr lang="de-DE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Textfeld 57"/>
          <p:cNvSpPr txBox="1">
            <a:spLocks noChangeAspect="1"/>
          </p:cNvSpPr>
          <p:nvPr/>
        </p:nvSpPr>
        <p:spPr>
          <a:xfrm>
            <a:off x="2589302" y="2410016"/>
            <a:ext cx="1260000" cy="1260000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VL-</a:t>
            </a:r>
            <a:br>
              <a:rPr lang="de-DE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Umwidmung</a:t>
            </a:r>
          </a:p>
        </p:txBody>
      </p:sp>
      <p:sp>
        <p:nvSpPr>
          <p:cNvPr id="59" name="Textfeld 58"/>
          <p:cNvSpPr txBox="1">
            <a:spLocks noChangeAspect="1"/>
          </p:cNvSpPr>
          <p:nvPr/>
        </p:nvSpPr>
        <p:spPr>
          <a:xfrm>
            <a:off x="4185632" y="2410016"/>
            <a:ext cx="1260000" cy="1260000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de-DE" sz="1200" b="1" dirty="0">
                <a:solidFill>
                  <a:schemeClr val="accent2"/>
                </a:solidFill>
              </a:rPr>
              <a:t>Arbeitgeber-</a:t>
            </a:r>
            <a:br>
              <a:rPr lang="de-DE" sz="1200" b="1" dirty="0">
                <a:solidFill>
                  <a:schemeClr val="accent2"/>
                </a:solidFill>
              </a:rPr>
            </a:br>
            <a:r>
              <a:rPr lang="de-DE" sz="1200" b="1" dirty="0" err="1">
                <a:solidFill>
                  <a:schemeClr val="accent2"/>
                </a:solidFill>
              </a:rPr>
              <a:t>zuschuss</a:t>
            </a:r>
            <a:endParaRPr lang="de-DE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5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Als                       bleibt die Entgeltumwandlung die Basis jedes </a:t>
            </a:r>
            <a:r>
              <a:rPr lang="de-DE" dirty="0" err="1"/>
              <a:t>bAV</a:t>
            </a:r>
            <a:r>
              <a:rPr lang="de-DE" dirty="0"/>
              <a:t>-Konzepts.</a:t>
            </a:r>
          </a:p>
          <a:p>
            <a:r>
              <a:rPr lang="de-DE" dirty="0"/>
              <a:t>Der nun verpflichtende                           wird direkt mit dem AN-Beitrag verknüpft.  </a:t>
            </a:r>
          </a:p>
          <a:p>
            <a:r>
              <a:rPr lang="de-DE" dirty="0"/>
              <a:t>Die rein arbeitgeberfinanzierte                     findet Eingang in das bAV-Konzept.</a:t>
            </a:r>
          </a:p>
          <a:p>
            <a:r>
              <a:rPr lang="de-DE" dirty="0"/>
              <a:t>Die im AG-Kollektivvertrag abgeschlossene                                    ergänzt die </a:t>
            </a:r>
            <a:r>
              <a:rPr lang="de-DE" dirty="0" err="1"/>
              <a:t>bAV</a:t>
            </a:r>
            <a:r>
              <a:rPr lang="de-DE" dirty="0"/>
              <a:t>.</a:t>
            </a:r>
          </a:p>
          <a:p>
            <a:r>
              <a:rPr lang="de-DE" dirty="0"/>
              <a:t>Die VL-Umwidmung bleibt als Sonderlösung erhalten.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Betriebliche Altersversorgung als Chance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16" name="Abgerundetes Rechteck 7"/>
          <p:cNvSpPr/>
          <p:nvPr/>
        </p:nvSpPr>
        <p:spPr>
          <a:xfrm>
            <a:off x="1016275" y="2049463"/>
            <a:ext cx="1241312" cy="352853"/>
          </a:xfrm>
          <a:custGeom>
            <a:avLst/>
            <a:gdLst>
              <a:gd name="connsiteX0" fmla="*/ 0 w 1239737"/>
              <a:gd name="connsiteY0" fmla="*/ 58810 h 352853"/>
              <a:gd name="connsiteX1" fmla="*/ 58810 w 1239737"/>
              <a:gd name="connsiteY1" fmla="*/ 0 h 352853"/>
              <a:gd name="connsiteX2" fmla="*/ 1180927 w 1239737"/>
              <a:gd name="connsiteY2" fmla="*/ 0 h 352853"/>
              <a:gd name="connsiteX3" fmla="*/ 1239737 w 1239737"/>
              <a:gd name="connsiteY3" fmla="*/ 58810 h 352853"/>
              <a:gd name="connsiteX4" fmla="*/ 1239737 w 1239737"/>
              <a:gd name="connsiteY4" fmla="*/ 294043 h 352853"/>
              <a:gd name="connsiteX5" fmla="*/ 1180927 w 1239737"/>
              <a:gd name="connsiteY5" fmla="*/ 352853 h 352853"/>
              <a:gd name="connsiteX6" fmla="*/ 58810 w 1239737"/>
              <a:gd name="connsiteY6" fmla="*/ 352853 h 352853"/>
              <a:gd name="connsiteX7" fmla="*/ 0 w 1239737"/>
              <a:gd name="connsiteY7" fmla="*/ 294043 h 352853"/>
              <a:gd name="connsiteX8" fmla="*/ 0 w 1239737"/>
              <a:gd name="connsiteY8" fmla="*/ 58810 h 352853"/>
              <a:gd name="connsiteX0" fmla="*/ 0 w 1239737"/>
              <a:gd name="connsiteY0" fmla="*/ 294043 h 352853"/>
              <a:gd name="connsiteX1" fmla="*/ 58810 w 1239737"/>
              <a:gd name="connsiteY1" fmla="*/ 0 h 352853"/>
              <a:gd name="connsiteX2" fmla="*/ 1180927 w 1239737"/>
              <a:gd name="connsiteY2" fmla="*/ 0 h 352853"/>
              <a:gd name="connsiteX3" fmla="*/ 1239737 w 1239737"/>
              <a:gd name="connsiteY3" fmla="*/ 58810 h 352853"/>
              <a:gd name="connsiteX4" fmla="*/ 1239737 w 1239737"/>
              <a:gd name="connsiteY4" fmla="*/ 294043 h 352853"/>
              <a:gd name="connsiteX5" fmla="*/ 1180927 w 1239737"/>
              <a:gd name="connsiteY5" fmla="*/ 352853 h 352853"/>
              <a:gd name="connsiteX6" fmla="*/ 58810 w 1239737"/>
              <a:gd name="connsiteY6" fmla="*/ 352853 h 352853"/>
              <a:gd name="connsiteX7" fmla="*/ 0 w 1239737"/>
              <a:gd name="connsiteY7" fmla="*/ 294043 h 352853"/>
              <a:gd name="connsiteX0" fmla="*/ 1575 w 1241312"/>
              <a:gd name="connsiteY0" fmla="*/ 294043 h 352853"/>
              <a:gd name="connsiteX1" fmla="*/ 0 w 1241312"/>
              <a:gd name="connsiteY1" fmla="*/ 0 h 352853"/>
              <a:gd name="connsiteX2" fmla="*/ 1182502 w 1241312"/>
              <a:gd name="connsiteY2" fmla="*/ 0 h 352853"/>
              <a:gd name="connsiteX3" fmla="*/ 1241312 w 1241312"/>
              <a:gd name="connsiteY3" fmla="*/ 58810 h 352853"/>
              <a:gd name="connsiteX4" fmla="*/ 1241312 w 1241312"/>
              <a:gd name="connsiteY4" fmla="*/ 294043 h 352853"/>
              <a:gd name="connsiteX5" fmla="*/ 1182502 w 1241312"/>
              <a:gd name="connsiteY5" fmla="*/ 352853 h 352853"/>
              <a:gd name="connsiteX6" fmla="*/ 60385 w 1241312"/>
              <a:gd name="connsiteY6" fmla="*/ 352853 h 352853"/>
              <a:gd name="connsiteX7" fmla="*/ 1575 w 1241312"/>
              <a:gd name="connsiteY7" fmla="*/ 294043 h 35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1312" h="352853">
                <a:moveTo>
                  <a:pt x="1575" y="294043"/>
                </a:moveTo>
                <a:lnTo>
                  <a:pt x="0" y="0"/>
                </a:lnTo>
                <a:lnTo>
                  <a:pt x="1182502" y="0"/>
                </a:lnTo>
                <a:cubicBezTo>
                  <a:pt x="1214982" y="0"/>
                  <a:pt x="1241312" y="26330"/>
                  <a:pt x="1241312" y="58810"/>
                </a:cubicBezTo>
                <a:lnTo>
                  <a:pt x="1241312" y="294043"/>
                </a:lnTo>
                <a:cubicBezTo>
                  <a:pt x="1241312" y="326523"/>
                  <a:pt x="1214982" y="352853"/>
                  <a:pt x="1182502" y="352853"/>
                </a:cubicBezTo>
                <a:lnTo>
                  <a:pt x="60385" y="352853"/>
                </a:lnTo>
                <a:cubicBezTo>
                  <a:pt x="27905" y="352853"/>
                  <a:pt x="1575" y="326523"/>
                  <a:pt x="1575" y="29404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/>
              <a:t>AN-Beitrag</a:t>
            </a:r>
          </a:p>
        </p:txBody>
      </p:sp>
      <p:sp>
        <p:nvSpPr>
          <p:cNvPr id="17" name="Abgerundetes Rechteck 11"/>
          <p:cNvSpPr/>
          <p:nvPr/>
        </p:nvSpPr>
        <p:spPr>
          <a:xfrm>
            <a:off x="2869728" y="2613152"/>
            <a:ext cx="1506081" cy="352853"/>
          </a:xfrm>
          <a:custGeom>
            <a:avLst/>
            <a:gdLst>
              <a:gd name="connsiteX0" fmla="*/ 0 w 1506081"/>
              <a:gd name="connsiteY0" fmla="*/ 58810 h 352853"/>
              <a:gd name="connsiteX1" fmla="*/ 58810 w 1506081"/>
              <a:gd name="connsiteY1" fmla="*/ 0 h 352853"/>
              <a:gd name="connsiteX2" fmla="*/ 1447271 w 1506081"/>
              <a:gd name="connsiteY2" fmla="*/ 0 h 352853"/>
              <a:gd name="connsiteX3" fmla="*/ 1506081 w 1506081"/>
              <a:gd name="connsiteY3" fmla="*/ 58810 h 352853"/>
              <a:gd name="connsiteX4" fmla="*/ 1506081 w 1506081"/>
              <a:gd name="connsiteY4" fmla="*/ 294043 h 352853"/>
              <a:gd name="connsiteX5" fmla="*/ 1447271 w 1506081"/>
              <a:gd name="connsiteY5" fmla="*/ 352853 h 352853"/>
              <a:gd name="connsiteX6" fmla="*/ 58810 w 1506081"/>
              <a:gd name="connsiteY6" fmla="*/ 352853 h 352853"/>
              <a:gd name="connsiteX7" fmla="*/ 0 w 1506081"/>
              <a:gd name="connsiteY7" fmla="*/ 294043 h 352853"/>
              <a:gd name="connsiteX8" fmla="*/ 0 w 1506081"/>
              <a:gd name="connsiteY8" fmla="*/ 58810 h 352853"/>
              <a:gd name="connsiteX0" fmla="*/ 0 w 1506081"/>
              <a:gd name="connsiteY0" fmla="*/ 294043 h 352853"/>
              <a:gd name="connsiteX1" fmla="*/ 58810 w 1506081"/>
              <a:gd name="connsiteY1" fmla="*/ 0 h 352853"/>
              <a:gd name="connsiteX2" fmla="*/ 1447271 w 1506081"/>
              <a:gd name="connsiteY2" fmla="*/ 0 h 352853"/>
              <a:gd name="connsiteX3" fmla="*/ 1506081 w 1506081"/>
              <a:gd name="connsiteY3" fmla="*/ 58810 h 352853"/>
              <a:gd name="connsiteX4" fmla="*/ 1506081 w 1506081"/>
              <a:gd name="connsiteY4" fmla="*/ 294043 h 352853"/>
              <a:gd name="connsiteX5" fmla="*/ 1447271 w 1506081"/>
              <a:gd name="connsiteY5" fmla="*/ 352853 h 352853"/>
              <a:gd name="connsiteX6" fmla="*/ 58810 w 1506081"/>
              <a:gd name="connsiteY6" fmla="*/ 352853 h 352853"/>
              <a:gd name="connsiteX7" fmla="*/ 0 w 1506081"/>
              <a:gd name="connsiteY7" fmla="*/ 294043 h 352853"/>
              <a:gd name="connsiteX0" fmla="*/ 0 w 1506081"/>
              <a:gd name="connsiteY0" fmla="*/ 294043 h 352853"/>
              <a:gd name="connsiteX1" fmla="*/ 582 w 1506081"/>
              <a:gd name="connsiteY1" fmla="*/ 2157 h 352853"/>
              <a:gd name="connsiteX2" fmla="*/ 1447271 w 1506081"/>
              <a:gd name="connsiteY2" fmla="*/ 0 h 352853"/>
              <a:gd name="connsiteX3" fmla="*/ 1506081 w 1506081"/>
              <a:gd name="connsiteY3" fmla="*/ 58810 h 352853"/>
              <a:gd name="connsiteX4" fmla="*/ 1506081 w 1506081"/>
              <a:gd name="connsiteY4" fmla="*/ 294043 h 352853"/>
              <a:gd name="connsiteX5" fmla="*/ 1447271 w 1506081"/>
              <a:gd name="connsiteY5" fmla="*/ 352853 h 352853"/>
              <a:gd name="connsiteX6" fmla="*/ 58810 w 1506081"/>
              <a:gd name="connsiteY6" fmla="*/ 352853 h 352853"/>
              <a:gd name="connsiteX7" fmla="*/ 0 w 1506081"/>
              <a:gd name="connsiteY7" fmla="*/ 294043 h 35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6081" h="352853">
                <a:moveTo>
                  <a:pt x="0" y="294043"/>
                </a:moveTo>
                <a:lnTo>
                  <a:pt x="582" y="2157"/>
                </a:lnTo>
                <a:lnTo>
                  <a:pt x="1447271" y="0"/>
                </a:lnTo>
                <a:cubicBezTo>
                  <a:pt x="1479751" y="0"/>
                  <a:pt x="1506081" y="26330"/>
                  <a:pt x="1506081" y="58810"/>
                </a:cubicBezTo>
                <a:lnTo>
                  <a:pt x="1506081" y="294043"/>
                </a:lnTo>
                <a:cubicBezTo>
                  <a:pt x="1506081" y="326523"/>
                  <a:pt x="1479751" y="352853"/>
                  <a:pt x="1447271" y="352853"/>
                </a:cubicBezTo>
                <a:lnTo>
                  <a:pt x="58810" y="352853"/>
                </a:lnTo>
                <a:cubicBezTo>
                  <a:pt x="26330" y="352853"/>
                  <a:pt x="0" y="326523"/>
                  <a:pt x="0" y="29404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/>
              <a:t>AG-Zuschuss</a:t>
            </a:r>
          </a:p>
        </p:txBody>
      </p:sp>
      <p:sp>
        <p:nvSpPr>
          <p:cNvPr id="18" name="Abgerundetes Rechteck 13"/>
          <p:cNvSpPr/>
          <p:nvPr/>
        </p:nvSpPr>
        <p:spPr>
          <a:xfrm>
            <a:off x="3607824" y="3175389"/>
            <a:ext cx="1122837" cy="352853"/>
          </a:xfrm>
          <a:custGeom>
            <a:avLst/>
            <a:gdLst>
              <a:gd name="connsiteX0" fmla="*/ 0 w 1122837"/>
              <a:gd name="connsiteY0" fmla="*/ 58810 h 352853"/>
              <a:gd name="connsiteX1" fmla="*/ 58810 w 1122837"/>
              <a:gd name="connsiteY1" fmla="*/ 0 h 352853"/>
              <a:gd name="connsiteX2" fmla="*/ 1064027 w 1122837"/>
              <a:gd name="connsiteY2" fmla="*/ 0 h 352853"/>
              <a:gd name="connsiteX3" fmla="*/ 1122837 w 1122837"/>
              <a:gd name="connsiteY3" fmla="*/ 58810 h 352853"/>
              <a:gd name="connsiteX4" fmla="*/ 1122837 w 1122837"/>
              <a:gd name="connsiteY4" fmla="*/ 294043 h 352853"/>
              <a:gd name="connsiteX5" fmla="*/ 1064027 w 1122837"/>
              <a:gd name="connsiteY5" fmla="*/ 352853 h 352853"/>
              <a:gd name="connsiteX6" fmla="*/ 58810 w 1122837"/>
              <a:gd name="connsiteY6" fmla="*/ 352853 h 352853"/>
              <a:gd name="connsiteX7" fmla="*/ 0 w 1122837"/>
              <a:gd name="connsiteY7" fmla="*/ 294043 h 352853"/>
              <a:gd name="connsiteX8" fmla="*/ 0 w 1122837"/>
              <a:gd name="connsiteY8" fmla="*/ 58810 h 352853"/>
              <a:gd name="connsiteX0" fmla="*/ 0 w 1122837"/>
              <a:gd name="connsiteY0" fmla="*/ 294043 h 352853"/>
              <a:gd name="connsiteX1" fmla="*/ 58810 w 1122837"/>
              <a:gd name="connsiteY1" fmla="*/ 0 h 352853"/>
              <a:gd name="connsiteX2" fmla="*/ 1064027 w 1122837"/>
              <a:gd name="connsiteY2" fmla="*/ 0 h 352853"/>
              <a:gd name="connsiteX3" fmla="*/ 1122837 w 1122837"/>
              <a:gd name="connsiteY3" fmla="*/ 58810 h 352853"/>
              <a:gd name="connsiteX4" fmla="*/ 1122837 w 1122837"/>
              <a:gd name="connsiteY4" fmla="*/ 294043 h 352853"/>
              <a:gd name="connsiteX5" fmla="*/ 1064027 w 1122837"/>
              <a:gd name="connsiteY5" fmla="*/ 352853 h 352853"/>
              <a:gd name="connsiteX6" fmla="*/ 58810 w 1122837"/>
              <a:gd name="connsiteY6" fmla="*/ 352853 h 352853"/>
              <a:gd name="connsiteX7" fmla="*/ 0 w 1122837"/>
              <a:gd name="connsiteY7" fmla="*/ 294043 h 352853"/>
              <a:gd name="connsiteX0" fmla="*/ 0 w 1122837"/>
              <a:gd name="connsiteY0" fmla="*/ 294043 h 352853"/>
              <a:gd name="connsiteX1" fmla="*/ 2739 w 1122837"/>
              <a:gd name="connsiteY1" fmla="*/ 0 h 352853"/>
              <a:gd name="connsiteX2" fmla="*/ 1064027 w 1122837"/>
              <a:gd name="connsiteY2" fmla="*/ 0 h 352853"/>
              <a:gd name="connsiteX3" fmla="*/ 1122837 w 1122837"/>
              <a:gd name="connsiteY3" fmla="*/ 58810 h 352853"/>
              <a:gd name="connsiteX4" fmla="*/ 1122837 w 1122837"/>
              <a:gd name="connsiteY4" fmla="*/ 294043 h 352853"/>
              <a:gd name="connsiteX5" fmla="*/ 1064027 w 1122837"/>
              <a:gd name="connsiteY5" fmla="*/ 352853 h 352853"/>
              <a:gd name="connsiteX6" fmla="*/ 58810 w 1122837"/>
              <a:gd name="connsiteY6" fmla="*/ 352853 h 352853"/>
              <a:gd name="connsiteX7" fmla="*/ 0 w 1122837"/>
              <a:gd name="connsiteY7" fmla="*/ 294043 h 35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837" h="352853">
                <a:moveTo>
                  <a:pt x="0" y="294043"/>
                </a:moveTo>
                <a:lnTo>
                  <a:pt x="2739" y="0"/>
                </a:lnTo>
                <a:lnTo>
                  <a:pt x="1064027" y="0"/>
                </a:lnTo>
                <a:cubicBezTo>
                  <a:pt x="1096507" y="0"/>
                  <a:pt x="1122837" y="26330"/>
                  <a:pt x="1122837" y="58810"/>
                </a:cubicBezTo>
                <a:lnTo>
                  <a:pt x="1122837" y="294043"/>
                </a:lnTo>
                <a:cubicBezTo>
                  <a:pt x="1122837" y="326523"/>
                  <a:pt x="1096507" y="352853"/>
                  <a:pt x="1064027" y="352853"/>
                </a:cubicBezTo>
                <a:lnTo>
                  <a:pt x="58810" y="352853"/>
                </a:lnTo>
                <a:cubicBezTo>
                  <a:pt x="26330" y="352853"/>
                  <a:pt x="0" y="326523"/>
                  <a:pt x="0" y="294043"/>
                </a:cubicBezTo>
                <a:close/>
              </a:path>
            </a:pathLst>
          </a:custGeom>
          <a:solidFill>
            <a:srgbClr val="0074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/>
              <a:t>AG-Rente</a:t>
            </a:r>
          </a:p>
        </p:txBody>
      </p:sp>
      <p:sp>
        <p:nvSpPr>
          <p:cNvPr id="19" name="Abgerundetes Rechteck 14"/>
          <p:cNvSpPr/>
          <p:nvPr/>
        </p:nvSpPr>
        <p:spPr>
          <a:xfrm>
            <a:off x="4869690" y="3745690"/>
            <a:ext cx="2010469" cy="318924"/>
          </a:xfrm>
          <a:custGeom>
            <a:avLst/>
            <a:gdLst>
              <a:gd name="connsiteX0" fmla="*/ 0 w 1860811"/>
              <a:gd name="connsiteY0" fmla="*/ 58810 h 352853"/>
              <a:gd name="connsiteX1" fmla="*/ 58810 w 1860811"/>
              <a:gd name="connsiteY1" fmla="*/ 0 h 352853"/>
              <a:gd name="connsiteX2" fmla="*/ 1802001 w 1860811"/>
              <a:gd name="connsiteY2" fmla="*/ 0 h 352853"/>
              <a:gd name="connsiteX3" fmla="*/ 1860811 w 1860811"/>
              <a:gd name="connsiteY3" fmla="*/ 58810 h 352853"/>
              <a:gd name="connsiteX4" fmla="*/ 1860811 w 1860811"/>
              <a:gd name="connsiteY4" fmla="*/ 294043 h 352853"/>
              <a:gd name="connsiteX5" fmla="*/ 1802001 w 1860811"/>
              <a:gd name="connsiteY5" fmla="*/ 352853 h 352853"/>
              <a:gd name="connsiteX6" fmla="*/ 58810 w 1860811"/>
              <a:gd name="connsiteY6" fmla="*/ 352853 h 352853"/>
              <a:gd name="connsiteX7" fmla="*/ 0 w 1860811"/>
              <a:gd name="connsiteY7" fmla="*/ 294043 h 352853"/>
              <a:gd name="connsiteX8" fmla="*/ 0 w 1860811"/>
              <a:gd name="connsiteY8" fmla="*/ 58810 h 352853"/>
              <a:gd name="connsiteX0" fmla="*/ 0 w 1860811"/>
              <a:gd name="connsiteY0" fmla="*/ 294043 h 352853"/>
              <a:gd name="connsiteX1" fmla="*/ 58810 w 1860811"/>
              <a:gd name="connsiteY1" fmla="*/ 0 h 352853"/>
              <a:gd name="connsiteX2" fmla="*/ 1802001 w 1860811"/>
              <a:gd name="connsiteY2" fmla="*/ 0 h 352853"/>
              <a:gd name="connsiteX3" fmla="*/ 1860811 w 1860811"/>
              <a:gd name="connsiteY3" fmla="*/ 58810 h 352853"/>
              <a:gd name="connsiteX4" fmla="*/ 1860811 w 1860811"/>
              <a:gd name="connsiteY4" fmla="*/ 294043 h 352853"/>
              <a:gd name="connsiteX5" fmla="*/ 1802001 w 1860811"/>
              <a:gd name="connsiteY5" fmla="*/ 352853 h 352853"/>
              <a:gd name="connsiteX6" fmla="*/ 58810 w 1860811"/>
              <a:gd name="connsiteY6" fmla="*/ 352853 h 352853"/>
              <a:gd name="connsiteX7" fmla="*/ 0 w 1860811"/>
              <a:gd name="connsiteY7" fmla="*/ 294043 h 352853"/>
              <a:gd name="connsiteX0" fmla="*/ 0 w 1860811"/>
              <a:gd name="connsiteY0" fmla="*/ 296200 h 355010"/>
              <a:gd name="connsiteX1" fmla="*/ 582 w 1860811"/>
              <a:gd name="connsiteY1" fmla="*/ 0 h 355010"/>
              <a:gd name="connsiteX2" fmla="*/ 1802001 w 1860811"/>
              <a:gd name="connsiteY2" fmla="*/ 2157 h 355010"/>
              <a:gd name="connsiteX3" fmla="*/ 1860811 w 1860811"/>
              <a:gd name="connsiteY3" fmla="*/ 60967 h 355010"/>
              <a:gd name="connsiteX4" fmla="*/ 1860811 w 1860811"/>
              <a:gd name="connsiteY4" fmla="*/ 296200 h 355010"/>
              <a:gd name="connsiteX5" fmla="*/ 1802001 w 1860811"/>
              <a:gd name="connsiteY5" fmla="*/ 355010 h 355010"/>
              <a:gd name="connsiteX6" fmla="*/ 58810 w 1860811"/>
              <a:gd name="connsiteY6" fmla="*/ 355010 h 355010"/>
              <a:gd name="connsiteX7" fmla="*/ 0 w 1860811"/>
              <a:gd name="connsiteY7" fmla="*/ 296200 h 35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0811" h="355010">
                <a:moveTo>
                  <a:pt x="0" y="296200"/>
                </a:moveTo>
                <a:lnTo>
                  <a:pt x="582" y="0"/>
                </a:lnTo>
                <a:lnTo>
                  <a:pt x="1802001" y="2157"/>
                </a:lnTo>
                <a:cubicBezTo>
                  <a:pt x="1834481" y="2157"/>
                  <a:pt x="1860811" y="28487"/>
                  <a:pt x="1860811" y="60967"/>
                </a:cubicBezTo>
                <a:lnTo>
                  <a:pt x="1860811" y="296200"/>
                </a:lnTo>
                <a:cubicBezTo>
                  <a:pt x="1860811" y="328680"/>
                  <a:pt x="1834481" y="355010"/>
                  <a:pt x="1802001" y="355010"/>
                </a:cubicBezTo>
                <a:lnTo>
                  <a:pt x="58810" y="355010"/>
                </a:lnTo>
                <a:cubicBezTo>
                  <a:pt x="26330" y="355010"/>
                  <a:pt x="0" y="328680"/>
                  <a:pt x="0" y="296200"/>
                </a:cubicBezTo>
                <a:close/>
              </a:path>
            </a:pathLst>
          </a:custGeom>
          <a:solidFill>
            <a:srgbClr val="B3B3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/>
              <a:t>AN-Vorsorge privat</a:t>
            </a:r>
          </a:p>
        </p:txBody>
      </p:sp>
    </p:spTree>
    <p:extLst>
      <p:ext uri="{BB962C8B-B14F-4D97-AF65-F5344CB8AC3E}">
        <p14:creationId xmlns:p14="http://schemas.microsoft.com/office/powerpoint/2010/main" val="30846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Zusammenfassung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Der Arbeitgeberzuschuss ist seit 2019 für Neugeschäft verpflichtend</a:t>
            </a:r>
            <a:r>
              <a:rPr lang="de-DE" altLang="de-DE" dirty="0"/>
              <a:t>.</a:t>
            </a:r>
          </a:p>
          <a:p>
            <a:r>
              <a:rPr lang="de-DE" dirty="0"/>
              <a:t>Der Arbeitgeberzuschuss ist seit 2022 für den Bestand verpflichtend</a:t>
            </a:r>
            <a:r>
              <a:rPr lang="de-DE" baseline="30000" dirty="0"/>
              <a:t>1</a:t>
            </a:r>
            <a:r>
              <a:rPr lang="de-DE" altLang="de-DE" dirty="0"/>
              <a:t>.</a:t>
            </a:r>
          </a:p>
          <a:p>
            <a:r>
              <a:rPr lang="de-DE" altLang="de-DE" dirty="0"/>
              <a:t>Der Arbeitgeberzuschuss kann mit der Stuttgarter </a:t>
            </a:r>
            <a:r>
              <a:rPr lang="de-DE" altLang="de-DE" dirty="0" err="1"/>
              <a:t>bAV</a:t>
            </a:r>
            <a:r>
              <a:rPr lang="de-DE" altLang="de-DE" dirty="0"/>
              <a:t>-Lösung bequem eingerichtet werden.</a:t>
            </a:r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Betriebliche Altersversorgung als Chance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8" name="Textplatzhalter 28"/>
          <p:cNvSpPr txBox="1">
            <a:spLocks/>
          </p:cNvSpPr>
          <p:nvPr/>
        </p:nvSpPr>
        <p:spPr>
          <a:xfrm>
            <a:off x="359808" y="6163610"/>
            <a:ext cx="8425416" cy="107722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0" fontAlgn="base" hangingPunct="0">
              <a:spcBef>
                <a:spcPts val="0"/>
              </a:spcBef>
              <a:spcAft>
                <a:spcPts val="1200"/>
              </a:spcAft>
              <a:defRPr lang="de-DE" sz="17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lang="de-DE" altLang="de-DE" sz="1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26987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lang="de-DE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lang="de-DE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269875" algn="l" defTabSz="457200" rtl="0" eaLnBrk="0" fontAlgn="base" hangingPunct="0"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/>
              </a:buBlip>
              <a:defRPr lang="de-DE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3" indent="-61913"/>
            <a:r>
              <a:rPr lang="de-DE" sz="700" b="0" baseline="300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</a:t>
            </a:r>
            <a:r>
              <a:rPr lang="de-DE" sz="700" b="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Individual- und kollektivrechtliche Vereinbarungen, die vor dem 1.1.2019 vereinbart worden sind; im Falle von Gesamtzusagen </a:t>
            </a:r>
            <a:br>
              <a:rPr lang="de-DE" sz="700" b="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</a:br>
            <a:r>
              <a:rPr lang="de-DE" sz="700" b="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(“Aushang am schwarzen Brett”, z.B. Versorgungsordnungen) gilt wohl der 1.1.2019.</a:t>
            </a:r>
            <a:endParaRPr lang="de-DE" sz="700" b="0" dirty="0">
              <a:solidFill>
                <a:prstClr val="white">
                  <a:lumMod val="50000"/>
                </a:prstClr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5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k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4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Besonders die Kleinen bieten großes bAV-Potenzial</a:t>
            </a:r>
            <a:endParaRPr lang="de-DE" altLang="de-DE" dirty="0"/>
          </a:p>
        </p:txBody>
      </p:sp>
      <p:sp>
        <p:nvSpPr>
          <p:cNvPr id="29702" name="Textplatzhalt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 dirty="0"/>
              <a:t>In Unternehmen mit wenigen Arbeitnehmern besteht hoher Versorgungsbedarf.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Bundesministerium für Arbeit und Soziales: Alterssicherungsbericht 2020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Nehmen Sie konkret kleinere Unternehmen ins Visier, um sich besonders große Erfolgschancen zu sichern.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Betriebliche Altersversorgung als Chance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26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648213"/>
              </p:ext>
            </p:extLst>
          </p:nvPr>
        </p:nvGraphicFramePr>
        <p:xfrm>
          <a:off x="542925" y="2632444"/>
          <a:ext cx="8051800" cy="298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Abgerundetes Rechteck 4"/>
          <p:cNvSpPr>
            <a:spLocks noChangeAspect="1"/>
          </p:cNvSpPr>
          <p:nvPr/>
        </p:nvSpPr>
        <p:spPr>
          <a:xfrm rot="331842">
            <a:off x="6222496" y="4280284"/>
            <a:ext cx="1632012" cy="432000"/>
          </a:xfrm>
          <a:custGeom>
            <a:avLst/>
            <a:gdLst>
              <a:gd name="connsiteX0" fmla="*/ 0 w 1620000"/>
              <a:gd name="connsiteY0" fmla="*/ 90473 h 504000"/>
              <a:gd name="connsiteX1" fmla="*/ 90473 w 1620000"/>
              <a:gd name="connsiteY1" fmla="*/ 0 h 504000"/>
              <a:gd name="connsiteX2" fmla="*/ 1529527 w 1620000"/>
              <a:gd name="connsiteY2" fmla="*/ 0 h 504000"/>
              <a:gd name="connsiteX3" fmla="*/ 1620000 w 1620000"/>
              <a:gd name="connsiteY3" fmla="*/ 90473 h 504000"/>
              <a:gd name="connsiteX4" fmla="*/ 1620000 w 1620000"/>
              <a:gd name="connsiteY4" fmla="*/ 413527 h 504000"/>
              <a:gd name="connsiteX5" fmla="*/ 1529527 w 1620000"/>
              <a:gd name="connsiteY5" fmla="*/ 504000 h 504000"/>
              <a:gd name="connsiteX6" fmla="*/ 90473 w 1620000"/>
              <a:gd name="connsiteY6" fmla="*/ 504000 h 504000"/>
              <a:gd name="connsiteX7" fmla="*/ 0 w 1620000"/>
              <a:gd name="connsiteY7" fmla="*/ 413527 h 504000"/>
              <a:gd name="connsiteX8" fmla="*/ 0 w 1620000"/>
              <a:gd name="connsiteY8" fmla="*/ 90473 h 504000"/>
              <a:gd name="connsiteX0" fmla="*/ 0 w 1620000"/>
              <a:gd name="connsiteY0" fmla="*/ 413527 h 504000"/>
              <a:gd name="connsiteX1" fmla="*/ 90473 w 1620000"/>
              <a:gd name="connsiteY1" fmla="*/ 0 h 504000"/>
              <a:gd name="connsiteX2" fmla="*/ 1529527 w 1620000"/>
              <a:gd name="connsiteY2" fmla="*/ 0 h 504000"/>
              <a:gd name="connsiteX3" fmla="*/ 1620000 w 1620000"/>
              <a:gd name="connsiteY3" fmla="*/ 90473 h 504000"/>
              <a:gd name="connsiteX4" fmla="*/ 1620000 w 1620000"/>
              <a:gd name="connsiteY4" fmla="*/ 413527 h 504000"/>
              <a:gd name="connsiteX5" fmla="*/ 1529527 w 1620000"/>
              <a:gd name="connsiteY5" fmla="*/ 504000 h 504000"/>
              <a:gd name="connsiteX6" fmla="*/ 90473 w 1620000"/>
              <a:gd name="connsiteY6" fmla="*/ 504000 h 504000"/>
              <a:gd name="connsiteX7" fmla="*/ 0 w 1620000"/>
              <a:gd name="connsiteY7" fmla="*/ 413527 h 504000"/>
              <a:gd name="connsiteX0" fmla="*/ 104 w 1620104"/>
              <a:gd name="connsiteY0" fmla="*/ 413527 h 504000"/>
              <a:gd name="connsiteX1" fmla="*/ 0 w 1620104"/>
              <a:gd name="connsiteY1" fmla="*/ 0 h 504000"/>
              <a:gd name="connsiteX2" fmla="*/ 1529631 w 1620104"/>
              <a:gd name="connsiteY2" fmla="*/ 0 h 504000"/>
              <a:gd name="connsiteX3" fmla="*/ 1620104 w 1620104"/>
              <a:gd name="connsiteY3" fmla="*/ 90473 h 504000"/>
              <a:gd name="connsiteX4" fmla="*/ 1620104 w 1620104"/>
              <a:gd name="connsiteY4" fmla="*/ 413527 h 504000"/>
              <a:gd name="connsiteX5" fmla="*/ 1529631 w 1620104"/>
              <a:gd name="connsiteY5" fmla="*/ 504000 h 504000"/>
              <a:gd name="connsiteX6" fmla="*/ 90577 w 1620104"/>
              <a:gd name="connsiteY6" fmla="*/ 504000 h 504000"/>
              <a:gd name="connsiteX7" fmla="*/ 104 w 1620104"/>
              <a:gd name="connsiteY7" fmla="*/ 413527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104" h="504000">
                <a:moveTo>
                  <a:pt x="104" y="413527"/>
                </a:moveTo>
                <a:cubicBezTo>
                  <a:pt x="69" y="275685"/>
                  <a:pt x="35" y="137842"/>
                  <a:pt x="0" y="0"/>
                </a:cubicBezTo>
                <a:lnTo>
                  <a:pt x="1529631" y="0"/>
                </a:lnTo>
                <a:cubicBezTo>
                  <a:pt x="1579598" y="0"/>
                  <a:pt x="1620104" y="40506"/>
                  <a:pt x="1620104" y="90473"/>
                </a:cubicBezTo>
                <a:lnTo>
                  <a:pt x="1620104" y="413527"/>
                </a:lnTo>
                <a:cubicBezTo>
                  <a:pt x="1620104" y="463494"/>
                  <a:pt x="1579598" y="504000"/>
                  <a:pt x="1529631" y="504000"/>
                </a:cubicBezTo>
                <a:lnTo>
                  <a:pt x="90577" y="504000"/>
                </a:lnTo>
                <a:cubicBezTo>
                  <a:pt x="40610" y="504000"/>
                  <a:pt x="104" y="463494"/>
                  <a:pt x="104" y="4135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Ihr Potenzial!</a:t>
            </a:r>
            <a:endParaRPr lang="de-DE" altLang="de-DE" sz="1600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85900" y="2497015"/>
            <a:ext cx="6172200" cy="2968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1400" b="1" dirty="0"/>
              <a:t>Beschäftigte mit betrieblicher Altersversorgung in Deutschland nach Betriebsgröße</a:t>
            </a:r>
          </a:p>
          <a:p>
            <a:pPr algn="ctr"/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409610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29698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Betriebliche Altersversorgung:</a:t>
            </a:r>
            <a:br>
              <a:rPr lang="de-DE"/>
            </a:br>
            <a:r>
              <a:rPr lang="de-DE"/>
              <a:t>Information hat Bedeutung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</p:spPr>
        <p:txBody>
          <a:bodyPr/>
          <a:lstStyle/>
          <a:p>
            <a:r>
              <a:rPr lang="de-DE"/>
              <a:t>Nachfrage nach individueller Beratung steigt.</a:t>
            </a:r>
            <a:endParaRPr lang="de-DE" alt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F.A.Z.-Institut, Betriebliche Altersversorgung im Mittelstand 2021</a:t>
            </a:r>
            <a:br>
              <a:rPr lang="de-DE" dirty="0"/>
            </a:br>
            <a:r>
              <a:rPr lang="de-DE" baseline="30000" dirty="0"/>
              <a:t>1 </a:t>
            </a:r>
            <a:r>
              <a:rPr lang="de-DE" dirty="0"/>
              <a:t>Mehrfachnennungen möglich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Ihr Wissen im Bereich der betrieblichen Altersversorgung öffnet Ihnen die Türen zu neuen Kunden.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Betriebliche Altersversorgung als Chance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26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636016"/>
              </p:ext>
            </p:extLst>
          </p:nvPr>
        </p:nvGraphicFramePr>
        <p:xfrm>
          <a:off x="359808" y="2792888"/>
          <a:ext cx="8123792" cy="265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hteck 8"/>
          <p:cNvSpPr>
            <a:spLocks noChangeArrowheads="1"/>
          </p:cNvSpPr>
          <p:nvPr/>
        </p:nvSpPr>
        <p:spPr bwMode="auto">
          <a:xfrm>
            <a:off x="358775" y="2377970"/>
            <a:ext cx="8426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bIns="0">
            <a:spAutoFit/>
          </a:bodyPr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 b="1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Pandemie schärft Bewusstsein der Beschäftigten für biometrische Lebensrisiken </a:t>
            </a:r>
            <a:r>
              <a:rPr lang="de-DE" altLang="de-DE" sz="1200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(bAV-Themen, auf die die Mitarbeiter die befragten bAV-Verantwortlichen besonders ansprechen; in % der befragten bAV-Verantwortlichen</a:t>
            </a:r>
            <a:r>
              <a:rPr lang="de-DE" altLang="de-DE" sz="1200" baseline="30000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1</a:t>
            </a:r>
            <a:r>
              <a:rPr lang="de-DE" altLang="de-DE" sz="1200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)</a:t>
            </a:r>
            <a:endParaRPr lang="de-DE" altLang="de-DE" sz="1200" baseline="30000" dirty="0">
              <a:solidFill>
                <a:srgbClr val="000000"/>
              </a:solidFill>
              <a:ea typeface="Arial Bold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4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Zusammenfassung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altLang="de-DE" dirty="0"/>
              <a:t>Der Arbeitgeber vertraut in der </a:t>
            </a:r>
            <a:r>
              <a:rPr lang="de-DE" altLang="de-DE" dirty="0" err="1"/>
              <a:t>bAV</a:t>
            </a:r>
            <a:r>
              <a:rPr lang="de-DE" altLang="de-DE" dirty="0"/>
              <a:t> auf Sie.</a:t>
            </a:r>
          </a:p>
          <a:p>
            <a:r>
              <a:rPr lang="de-DE" altLang="de-DE" dirty="0"/>
              <a:t>Hohes Potenzial in kleinen und mittelständischen Unternehmen.</a:t>
            </a:r>
          </a:p>
          <a:p>
            <a:pPr>
              <a:spcAft>
                <a:spcPts val="600"/>
              </a:spcAft>
            </a:pPr>
            <a:r>
              <a:rPr lang="de-DE" dirty="0"/>
              <a:t>Beraten Sie Arbeitgeber einfach und effektiv mit der Stuttgarter </a:t>
            </a:r>
            <a:r>
              <a:rPr lang="de-DE" dirty="0" err="1"/>
              <a:t>bAV</a:t>
            </a:r>
            <a:r>
              <a:rPr lang="de-DE" dirty="0"/>
              <a:t>-Lösung:</a:t>
            </a:r>
          </a:p>
          <a:p>
            <a:pPr lvl="1"/>
            <a:r>
              <a:rPr lang="de-DE" altLang="de-DE" dirty="0"/>
              <a:t>richtige Dokumentation</a:t>
            </a:r>
          </a:p>
          <a:p>
            <a:pPr lvl="1"/>
            <a:r>
              <a:rPr lang="de-DE" altLang="de-DE" dirty="0"/>
              <a:t>alle nötigen Dokumente und Präsentationen</a:t>
            </a:r>
          </a:p>
          <a:p>
            <a:pPr lvl="1"/>
            <a:r>
              <a:rPr lang="de-DE" altLang="de-DE" dirty="0"/>
              <a:t>hohe Durchdringungsquote</a:t>
            </a:r>
          </a:p>
          <a:p>
            <a:pPr lvl="1"/>
            <a:r>
              <a:rPr lang="de-DE" altLang="de-DE" dirty="0"/>
              <a:t>hohe Zufriedenheit des Arbeitgebers und der Arbeitnehmer.</a:t>
            </a:r>
          </a:p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Betriebliche Altersversorgung als Chance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83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889250" y="2673350"/>
            <a:ext cx="2768042" cy="2197100"/>
            <a:chOff x="2889250" y="2673350"/>
            <a:chExt cx="2768042" cy="2197100"/>
          </a:xfrm>
        </p:grpSpPr>
        <p:sp>
          <p:nvSpPr>
            <p:cNvPr id="18" name="Abgerundetes Rechteck 16"/>
            <p:cNvSpPr/>
            <p:nvPr/>
          </p:nvSpPr>
          <p:spPr>
            <a:xfrm>
              <a:off x="3458522" y="2673350"/>
              <a:ext cx="2198770" cy="2197100"/>
            </a:xfrm>
            <a:custGeom>
              <a:avLst/>
              <a:gdLst>
                <a:gd name="connsiteX0" fmla="*/ 0 w 2196000"/>
                <a:gd name="connsiteY0" fmla="*/ 176229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8" fmla="*/ 0 w 2196000"/>
                <a:gd name="connsiteY8" fmla="*/ 176229 h 2197100"/>
                <a:gd name="connsiteX0" fmla="*/ 0 w 2196000"/>
                <a:gd name="connsiteY0" fmla="*/ 2020871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0" fmla="*/ 2770 w 2198770"/>
                <a:gd name="connsiteY0" fmla="*/ 2020871 h 2197100"/>
                <a:gd name="connsiteX1" fmla="*/ 0 w 2198770"/>
                <a:gd name="connsiteY1" fmla="*/ 2156 h 2197100"/>
                <a:gd name="connsiteX2" fmla="*/ 2022541 w 2198770"/>
                <a:gd name="connsiteY2" fmla="*/ 0 h 2197100"/>
                <a:gd name="connsiteX3" fmla="*/ 2198770 w 2198770"/>
                <a:gd name="connsiteY3" fmla="*/ 176229 h 2197100"/>
                <a:gd name="connsiteX4" fmla="*/ 2198770 w 2198770"/>
                <a:gd name="connsiteY4" fmla="*/ 2020871 h 2197100"/>
                <a:gd name="connsiteX5" fmla="*/ 2022541 w 2198770"/>
                <a:gd name="connsiteY5" fmla="*/ 2197100 h 2197100"/>
                <a:gd name="connsiteX6" fmla="*/ 178999 w 2198770"/>
                <a:gd name="connsiteY6" fmla="*/ 2197100 h 2197100"/>
                <a:gd name="connsiteX7" fmla="*/ 2770 w 2198770"/>
                <a:gd name="connsiteY7" fmla="*/ 2020871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770" h="2197100">
                  <a:moveTo>
                    <a:pt x="2770" y="2020871"/>
                  </a:moveTo>
                  <a:cubicBezTo>
                    <a:pt x="1847" y="1347966"/>
                    <a:pt x="923" y="675061"/>
                    <a:pt x="0" y="2156"/>
                  </a:cubicBezTo>
                  <a:lnTo>
                    <a:pt x="2022541" y="0"/>
                  </a:lnTo>
                  <a:cubicBezTo>
                    <a:pt x="2119870" y="0"/>
                    <a:pt x="2198770" y="78900"/>
                    <a:pt x="2198770" y="176229"/>
                  </a:cubicBezTo>
                  <a:lnTo>
                    <a:pt x="2198770" y="2020871"/>
                  </a:lnTo>
                  <a:cubicBezTo>
                    <a:pt x="2198770" y="2118200"/>
                    <a:pt x="2119870" y="2197100"/>
                    <a:pt x="2022541" y="2197100"/>
                  </a:cubicBezTo>
                  <a:lnTo>
                    <a:pt x="178999" y="2197100"/>
                  </a:lnTo>
                  <a:cubicBezTo>
                    <a:pt x="81670" y="2197100"/>
                    <a:pt x="2770" y="2118200"/>
                    <a:pt x="2770" y="20208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700" dirty="0">
                  <a:solidFill>
                    <a:schemeClr val="tx1"/>
                  </a:solidFill>
                </a:rPr>
                <a:t>Die Stuttgarter </a:t>
              </a:r>
              <a:br>
                <a:rPr lang="de-DE" sz="1700" dirty="0">
                  <a:solidFill>
                    <a:schemeClr val="tx1"/>
                  </a:solidFill>
                </a:rPr>
              </a:br>
              <a:r>
                <a:rPr lang="de-DE" sz="1700" dirty="0" err="1">
                  <a:solidFill>
                    <a:schemeClr val="tx1"/>
                  </a:solidFill>
                </a:rPr>
                <a:t>bAV</a:t>
              </a:r>
              <a:r>
                <a:rPr lang="de-DE" sz="1700" dirty="0">
                  <a:solidFill>
                    <a:schemeClr val="tx1"/>
                  </a:solidFill>
                </a:rPr>
                <a:t>-Lösung</a:t>
              </a:r>
            </a:p>
            <a:p>
              <a:pPr algn="ctr"/>
              <a:endParaRPr lang="de-DE" sz="1700" dirty="0">
                <a:solidFill>
                  <a:schemeClr val="tx1"/>
                </a:solidFill>
              </a:endParaRPr>
            </a:p>
            <a:p>
              <a:pPr algn="ctr"/>
              <a:endParaRPr lang="de-DE" sz="1700" dirty="0">
                <a:solidFill>
                  <a:schemeClr val="tx1"/>
                </a:solidFill>
              </a:endParaRPr>
            </a:p>
          </p:txBody>
        </p:sp>
        <p:pic>
          <p:nvPicPr>
            <p:cNvPr id="22" name="Grafik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0" y="3621605"/>
              <a:ext cx="294218" cy="294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de-DE" dirty="0"/>
              <a:t>2. Betriebliche Altersversorgung als Chance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420688" y="2673350"/>
            <a:ext cx="2198770" cy="2197100"/>
          </a:xfrm>
          <a:custGeom>
            <a:avLst/>
            <a:gdLst>
              <a:gd name="connsiteX0" fmla="*/ 0 w 2196000"/>
              <a:gd name="connsiteY0" fmla="*/ 176229 h 2197100"/>
              <a:gd name="connsiteX1" fmla="*/ 176229 w 2196000"/>
              <a:gd name="connsiteY1" fmla="*/ 0 h 2197100"/>
              <a:gd name="connsiteX2" fmla="*/ 2019771 w 2196000"/>
              <a:gd name="connsiteY2" fmla="*/ 0 h 2197100"/>
              <a:gd name="connsiteX3" fmla="*/ 2196000 w 2196000"/>
              <a:gd name="connsiteY3" fmla="*/ 176229 h 2197100"/>
              <a:gd name="connsiteX4" fmla="*/ 2196000 w 2196000"/>
              <a:gd name="connsiteY4" fmla="*/ 2020871 h 2197100"/>
              <a:gd name="connsiteX5" fmla="*/ 2019771 w 2196000"/>
              <a:gd name="connsiteY5" fmla="*/ 2197100 h 2197100"/>
              <a:gd name="connsiteX6" fmla="*/ 176229 w 2196000"/>
              <a:gd name="connsiteY6" fmla="*/ 2197100 h 2197100"/>
              <a:gd name="connsiteX7" fmla="*/ 0 w 2196000"/>
              <a:gd name="connsiteY7" fmla="*/ 2020871 h 2197100"/>
              <a:gd name="connsiteX8" fmla="*/ 0 w 2196000"/>
              <a:gd name="connsiteY8" fmla="*/ 176229 h 2197100"/>
              <a:gd name="connsiteX0" fmla="*/ 0 w 2196000"/>
              <a:gd name="connsiteY0" fmla="*/ 2020871 h 2197100"/>
              <a:gd name="connsiteX1" fmla="*/ 176229 w 2196000"/>
              <a:gd name="connsiteY1" fmla="*/ 0 h 2197100"/>
              <a:gd name="connsiteX2" fmla="*/ 2019771 w 2196000"/>
              <a:gd name="connsiteY2" fmla="*/ 0 h 2197100"/>
              <a:gd name="connsiteX3" fmla="*/ 2196000 w 2196000"/>
              <a:gd name="connsiteY3" fmla="*/ 176229 h 2197100"/>
              <a:gd name="connsiteX4" fmla="*/ 2196000 w 2196000"/>
              <a:gd name="connsiteY4" fmla="*/ 2020871 h 2197100"/>
              <a:gd name="connsiteX5" fmla="*/ 2019771 w 2196000"/>
              <a:gd name="connsiteY5" fmla="*/ 2197100 h 2197100"/>
              <a:gd name="connsiteX6" fmla="*/ 176229 w 2196000"/>
              <a:gd name="connsiteY6" fmla="*/ 2197100 h 2197100"/>
              <a:gd name="connsiteX7" fmla="*/ 0 w 2196000"/>
              <a:gd name="connsiteY7" fmla="*/ 2020871 h 2197100"/>
              <a:gd name="connsiteX0" fmla="*/ 2770 w 2198770"/>
              <a:gd name="connsiteY0" fmla="*/ 2020871 h 2197100"/>
              <a:gd name="connsiteX1" fmla="*/ 0 w 2198770"/>
              <a:gd name="connsiteY1" fmla="*/ 2156 h 2197100"/>
              <a:gd name="connsiteX2" fmla="*/ 2022541 w 2198770"/>
              <a:gd name="connsiteY2" fmla="*/ 0 h 2197100"/>
              <a:gd name="connsiteX3" fmla="*/ 2198770 w 2198770"/>
              <a:gd name="connsiteY3" fmla="*/ 176229 h 2197100"/>
              <a:gd name="connsiteX4" fmla="*/ 2198770 w 2198770"/>
              <a:gd name="connsiteY4" fmla="*/ 2020871 h 2197100"/>
              <a:gd name="connsiteX5" fmla="*/ 2022541 w 2198770"/>
              <a:gd name="connsiteY5" fmla="*/ 2197100 h 2197100"/>
              <a:gd name="connsiteX6" fmla="*/ 178999 w 2198770"/>
              <a:gd name="connsiteY6" fmla="*/ 2197100 h 2197100"/>
              <a:gd name="connsiteX7" fmla="*/ 2770 w 2198770"/>
              <a:gd name="connsiteY7" fmla="*/ 2020871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8770" h="2197100">
                <a:moveTo>
                  <a:pt x="2770" y="2020871"/>
                </a:moveTo>
                <a:cubicBezTo>
                  <a:pt x="1847" y="1347966"/>
                  <a:pt x="923" y="675061"/>
                  <a:pt x="0" y="2156"/>
                </a:cubicBezTo>
                <a:lnTo>
                  <a:pt x="2022541" y="0"/>
                </a:lnTo>
                <a:cubicBezTo>
                  <a:pt x="2119870" y="0"/>
                  <a:pt x="2198770" y="78900"/>
                  <a:pt x="2198770" y="176229"/>
                </a:cubicBezTo>
                <a:lnTo>
                  <a:pt x="2198770" y="2020871"/>
                </a:lnTo>
                <a:cubicBezTo>
                  <a:pt x="2198770" y="2118200"/>
                  <a:pt x="2119870" y="2197100"/>
                  <a:pt x="2022541" y="2197100"/>
                </a:cubicBezTo>
                <a:lnTo>
                  <a:pt x="178999" y="2197100"/>
                </a:lnTo>
                <a:cubicBezTo>
                  <a:pt x="81670" y="2197100"/>
                  <a:pt x="2770" y="2118200"/>
                  <a:pt x="2770" y="202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>
                <a:solidFill>
                  <a:schemeClr val="tx1"/>
                </a:solidFill>
              </a:rPr>
              <a:t>Ihre </a:t>
            </a:r>
            <a:br>
              <a:rPr lang="de-DE" sz="1700" dirty="0">
                <a:solidFill>
                  <a:schemeClr val="tx1"/>
                </a:solidFill>
              </a:rPr>
            </a:br>
            <a:r>
              <a:rPr lang="de-DE" sz="1700" dirty="0">
                <a:solidFill>
                  <a:schemeClr val="tx1"/>
                </a:solidFill>
              </a:rPr>
              <a:t>Kontakte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3906838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ieren 23"/>
          <p:cNvGrpSpPr/>
          <p:nvPr/>
        </p:nvGrpSpPr>
        <p:grpSpPr>
          <a:xfrm>
            <a:off x="5927725" y="2673350"/>
            <a:ext cx="2767401" cy="2197100"/>
            <a:chOff x="5927725" y="2673350"/>
            <a:chExt cx="2767401" cy="2197100"/>
          </a:xfrm>
        </p:grpSpPr>
        <p:sp>
          <p:nvSpPr>
            <p:cNvPr id="19" name="Abgerundetes Rechteck 16"/>
            <p:cNvSpPr/>
            <p:nvPr/>
          </p:nvSpPr>
          <p:spPr>
            <a:xfrm>
              <a:off x="6496356" y="2673350"/>
              <a:ext cx="2198770" cy="2197100"/>
            </a:xfrm>
            <a:custGeom>
              <a:avLst/>
              <a:gdLst>
                <a:gd name="connsiteX0" fmla="*/ 0 w 2196000"/>
                <a:gd name="connsiteY0" fmla="*/ 176229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8" fmla="*/ 0 w 2196000"/>
                <a:gd name="connsiteY8" fmla="*/ 176229 h 2197100"/>
                <a:gd name="connsiteX0" fmla="*/ 0 w 2196000"/>
                <a:gd name="connsiteY0" fmla="*/ 2020871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0" fmla="*/ 2770 w 2198770"/>
                <a:gd name="connsiteY0" fmla="*/ 2020871 h 2197100"/>
                <a:gd name="connsiteX1" fmla="*/ 0 w 2198770"/>
                <a:gd name="connsiteY1" fmla="*/ 2156 h 2197100"/>
                <a:gd name="connsiteX2" fmla="*/ 2022541 w 2198770"/>
                <a:gd name="connsiteY2" fmla="*/ 0 h 2197100"/>
                <a:gd name="connsiteX3" fmla="*/ 2198770 w 2198770"/>
                <a:gd name="connsiteY3" fmla="*/ 176229 h 2197100"/>
                <a:gd name="connsiteX4" fmla="*/ 2198770 w 2198770"/>
                <a:gd name="connsiteY4" fmla="*/ 2020871 h 2197100"/>
                <a:gd name="connsiteX5" fmla="*/ 2022541 w 2198770"/>
                <a:gd name="connsiteY5" fmla="*/ 2197100 h 2197100"/>
                <a:gd name="connsiteX6" fmla="*/ 178999 w 2198770"/>
                <a:gd name="connsiteY6" fmla="*/ 2197100 h 2197100"/>
                <a:gd name="connsiteX7" fmla="*/ 2770 w 2198770"/>
                <a:gd name="connsiteY7" fmla="*/ 2020871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770" h="2197100">
                  <a:moveTo>
                    <a:pt x="2770" y="2020871"/>
                  </a:moveTo>
                  <a:cubicBezTo>
                    <a:pt x="1847" y="1347966"/>
                    <a:pt x="923" y="675061"/>
                    <a:pt x="0" y="2156"/>
                  </a:cubicBezTo>
                  <a:lnTo>
                    <a:pt x="2022541" y="0"/>
                  </a:lnTo>
                  <a:cubicBezTo>
                    <a:pt x="2119870" y="0"/>
                    <a:pt x="2198770" y="78900"/>
                    <a:pt x="2198770" y="176229"/>
                  </a:cubicBezTo>
                  <a:lnTo>
                    <a:pt x="2198770" y="2020871"/>
                  </a:lnTo>
                  <a:cubicBezTo>
                    <a:pt x="2198770" y="2118200"/>
                    <a:pt x="2119870" y="2197100"/>
                    <a:pt x="2022541" y="2197100"/>
                  </a:cubicBezTo>
                  <a:lnTo>
                    <a:pt x="178999" y="2197100"/>
                  </a:lnTo>
                  <a:cubicBezTo>
                    <a:pt x="81670" y="2197100"/>
                    <a:pt x="2770" y="2118200"/>
                    <a:pt x="2770" y="20208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Hohe </a:t>
              </a:r>
            </a:p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Durchdringungsquote </a:t>
              </a:r>
            </a:p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bei Arbeitnehmern</a:t>
              </a:r>
            </a:p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und </a:t>
              </a:r>
            </a:p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zufriedene Arbeitgeber</a:t>
              </a:r>
            </a:p>
          </p:txBody>
        </p:sp>
        <p:pic>
          <p:nvPicPr>
            <p:cNvPr id="21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725" y="3668214"/>
              <a:ext cx="294271" cy="20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167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C097E70-C675-63AD-AF35-3C4EC79FB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672"/>
            <a:ext cx="9144000" cy="6053328"/>
          </a:xfrm>
          <a:prstGeom prst="rect">
            <a:avLst/>
          </a:prstGeom>
        </p:spPr>
      </p:pic>
      <p:sp>
        <p:nvSpPr>
          <p:cNvPr id="10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3.</a:t>
            </a:r>
          </a:p>
        </p:txBody>
      </p:sp>
      <p:sp>
        <p:nvSpPr>
          <p:cNvPr id="12" name="Abgerundetes Rechteck 18"/>
          <p:cNvSpPr/>
          <p:nvPr/>
        </p:nvSpPr>
        <p:spPr>
          <a:xfrm>
            <a:off x="1099867" y="4840181"/>
            <a:ext cx="6925196" cy="1197499"/>
          </a:xfrm>
          <a:custGeom>
            <a:avLst/>
            <a:gdLst>
              <a:gd name="connsiteX0" fmla="*/ 0 w 6925196"/>
              <a:gd name="connsiteY0" fmla="*/ 199587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8" fmla="*/ 0 w 6925196"/>
              <a:gd name="connsiteY8" fmla="*/ 199587 h 1197499"/>
              <a:gd name="connsiteX0" fmla="*/ 0 w 6925196"/>
              <a:gd name="connsiteY0" fmla="*/ 997912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0" fmla="*/ 0 w 6925196"/>
              <a:gd name="connsiteY0" fmla="*/ 997912 h 1197499"/>
              <a:gd name="connsiteX1" fmla="*/ 1179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5196" h="1197499">
                <a:moveTo>
                  <a:pt x="0" y="997912"/>
                </a:moveTo>
                <a:lnTo>
                  <a:pt x="1179" y="0"/>
                </a:lnTo>
                <a:lnTo>
                  <a:pt x="6725609" y="0"/>
                </a:lnTo>
                <a:cubicBezTo>
                  <a:pt x="6835838" y="0"/>
                  <a:pt x="6925196" y="89358"/>
                  <a:pt x="6925196" y="199587"/>
                </a:cubicBezTo>
                <a:lnTo>
                  <a:pt x="6925196" y="997912"/>
                </a:lnTo>
                <a:cubicBezTo>
                  <a:pt x="6925196" y="1108141"/>
                  <a:pt x="6835838" y="1197499"/>
                  <a:pt x="6725609" y="1197499"/>
                </a:cubicBezTo>
                <a:lnTo>
                  <a:pt x="199587" y="1197499"/>
                </a:lnTo>
                <a:cubicBezTo>
                  <a:pt x="89358" y="1197499"/>
                  <a:pt x="0" y="1108141"/>
                  <a:pt x="0" y="9979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Arbeitnehmer und die </a:t>
            </a:r>
            <a:br>
              <a:rPr lang="de-DE" altLang="de-DE" dirty="0"/>
            </a:br>
            <a:r>
              <a:rPr lang="de-DE" altLang="de-DE" dirty="0"/>
              <a:t>betriebliche Altersversorgung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5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1330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Inhalt</a:t>
            </a:r>
          </a:p>
        </p:txBody>
      </p:sp>
      <p:sp>
        <p:nvSpPr>
          <p:cNvPr id="23556" name="Inhaltsplatzhalt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altLang="de-DE" dirty="0"/>
              <a:t>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 und das BRSG </a:t>
            </a:r>
          </a:p>
          <a:p>
            <a:r>
              <a:rPr lang="de-DE" altLang="de-DE" dirty="0"/>
              <a:t>Betriebliche Altersversorgung als Chance</a:t>
            </a:r>
          </a:p>
          <a:p>
            <a:r>
              <a:rPr lang="de-DE" altLang="de-DE" dirty="0"/>
              <a:t>Arbeitnehmer und die betriebliche Altersversorgung</a:t>
            </a:r>
          </a:p>
          <a:p>
            <a:r>
              <a:rPr lang="de-DE" altLang="de-DE" dirty="0"/>
              <a:t>Zielgruppen</a:t>
            </a:r>
          </a:p>
        </p:txBody>
      </p:sp>
    </p:spTree>
    <p:extLst>
      <p:ext uri="{BB962C8B-B14F-4D97-AF65-F5344CB8AC3E}">
        <p14:creationId xmlns:p14="http://schemas.microsoft.com/office/powerpoint/2010/main" val="221370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k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22735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Staatliche Förderung:</a:t>
            </a:r>
            <a:br>
              <a:rPr lang="de-DE" altLang="de-DE" dirty="0"/>
            </a:br>
            <a:r>
              <a:rPr lang="de-DE" altLang="de-DE" dirty="0"/>
              <a:t>Viel Versorgung mit wenig Aufwand</a:t>
            </a:r>
            <a:r>
              <a:rPr lang="de-DE" altLang="de-DE" baseline="30000" dirty="0"/>
              <a:t>1</a:t>
            </a:r>
            <a:endParaRPr lang="de-DE" baseline="300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/>
              <a:t>Arbeitnehmer profitieren von der Steuer- und Sozialabgabenfreiheit.</a:t>
            </a:r>
            <a:endParaRPr lang="de-DE" alt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85725" indent="-85725"/>
            <a:r>
              <a:rPr lang="de-DE" altLang="de-DE" baseline="30000" dirty="0"/>
              <a:t>1</a:t>
            </a:r>
            <a:r>
              <a:rPr lang="de-DE" altLang="de-DE" dirty="0"/>
              <a:t> Steuer- und Sozialversicherungsfreiheit der Beiträge ggf. bis 4% der BBG (2023: 3.504 € p.a.). Leistungen aus geförderten Beiträgen und Zuzahlungen sind nach § 22 Nr. 5 EStG in vollem Umfang einkommensteuerpflichtig. Für die Verbeitragung in der Sozialversicherung (Krankenversicherung der Rentner) während des Rentenbezuges gilt eine Freigrenze (§ 226 Abs. 2 SGB V) und darüber hinaus ein Freibetrag für Versorgungsbezüge der </a:t>
            </a:r>
            <a:r>
              <a:rPr lang="de-DE" altLang="de-DE" dirty="0" err="1"/>
              <a:t>bAV</a:t>
            </a:r>
            <a:r>
              <a:rPr lang="de-DE" altLang="de-DE" dirty="0"/>
              <a:t> (2023: 169,57 € p.m./ 20.370 € Kapitalleistung).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Führen Sie dem Arbeitnehmer seine finanziellen Vorteile direkt vor Augen.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3. Arbeitnehmer und die betriebliche Altersversorgung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355600" y="2492375"/>
            <a:ext cx="8280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6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6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6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6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6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6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6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6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400" dirty="0">
                <a:solidFill>
                  <a:prstClr val="black"/>
                </a:solidFill>
              </a:rPr>
              <a:t>Ein Monatsbeitrag von 100,00 Euro bedeutet für den AN derzeit eine Nettobelastung von nur </a:t>
            </a:r>
            <a:r>
              <a:rPr lang="de-DE" sz="1400" dirty="0"/>
              <a:t>56,43</a:t>
            </a:r>
            <a:r>
              <a:rPr lang="de-DE" altLang="de-DE" sz="1400" dirty="0">
                <a:solidFill>
                  <a:prstClr val="black"/>
                </a:solidFill>
              </a:rPr>
              <a:t> Euro.</a:t>
            </a:r>
          </a:p>
        </p:txBody>
      </p:sp>
      <p:sp>
        <p:nvSpPr>
          <p:cNvPr id="5" name="Rechteck 4"/>
          <p:cNvSpPr/>
          <p:nvPr/>
        </p:nvSpPr>
        <p:spPr>
          <a:xfrm>
            <a:off x="336550" y="5013005"/>
            <a:ext cx="8188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800" b="1" dirty="0"/>
              <a:t>Berechnungsgrundlage: </a:t>
            </a:r>
            <a:r>
              <a:rPr lang="de-DE" altLang="de-DE" sz="800" dirty="0"/>
              <a:t>Arbeitnehmer, monatliches Gehalt 3.000 €, Steuerklasse I, Beitragssatz Krankenversicherung 16,2 % (inkl. 1,6% KV-Zusatzbeitrag), Steuer- und Sozialabgaben aus 2023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31800" y="3150356"/>
            <a:ext cx="8051800" cy="1646496"/>
            <a:chOff x="431800" y="3150356"/>
            <a:chExt cx="8051800" cy="1646496"/>
          </a:xfrm>
        </p:grpSpPr>
        <p:sp>
          <p:nvSpPr>
            <p:cNvPr id="32" name="Rechteck 40"/>
            <p:cNvSpPr>
              <a:spLocks noChangeArrowheads="1"/>
            </p:cNvSpPr>
            <p:nvPr/>
          </p:nvSpPr>
          <p:spPr bwMode="auto">
            <a:xfrm>
              <a:off x="2914730" y="3643817"/>
              <a:ext cx="1621140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SV-Ersparnis</a:t>
              </a:r>
            </a:p>
          </p:txBody>
        </p:sp>
        <p:sp>
          <p:nvSpPr>
            <p:cNvPr id="37" name="Rechteck 41"/>
            <p:cNvSpPr>
              <a:spLocks noChangeArrowheads="1"/>
            </p:cNvSpPr>
            <p:nvPr/>
          </p:nvSpPr>
          <p:spPr bwMode="auto">
            <a:xfrm>
              <a:off x="4844536" y="3643817"/>
              <a:ext cx="1619761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Steuerersparnis</a:t>
              </a:r>
            </a:p>
          </p:txBody>
        </p:sp>
        <p:sp>
          <p:nvSpPr>
            <p:cNvPr id="52" name="Rechteck 42"/>
            <p:cNvSpPr>
              <a:spLocks noChangeArrowheads="1"/>
            </p:cNvSpPr>
            <p:nvPr/>
          </p:nvSpPr>
          <p:spPr bwMode="auto">
            <a:xfrm>
              <a:off x="6777123" y="3643817"/>
              <a:ext cx="1619761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Nettoaufwand</a:t>
              </a:r>
            </a:p>
          </p:txBody>
        </p:sp>
        <p:sp>
          <p:nvSpPr>
            <p:cNvPr id="67" name="Rechteck 57"/>
            <p:cNvSpPr>
              <a:spLocks noChangeArrowheads="1"/>
            </p:cNvSpPr>
            <p:nvPr/>
          </p:nvSpPr>
          <p:spPr bwMode="auto">
            <a:xfrm>
              <a:off x="4799966" y="4612136"/>
              <a:ext cx="1619761" cy="18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Steuerersparnis</a:t>
              </a:r>
            </a:p>
          </p:txBody>
        </p:sp>
        <p:sp>
          <p:nvSpPr>
            <p:cNvPr id="72" name="Rechteck 62"/>
            <p:cNvSpPr>
              <a:spLocks noChangeArrowheads="1"/>
            </p:cNvSpPr>
            <p:nvPr/>
          </p:nvSpPr>
          <p:spPr bwMode="auto">
            <a:xfrm>
              <a:off x="6778370" y="4612136"/>
              <a:ext cx="1619761" cy="18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Nettoaufwand</a:t>
              </a:r>
            </a:p>
          </p:txBody>
        </p:sp>
        <p:cxnSp>
          <p:nvCxnSpPr>
            <p:cNvPr id="73" name="Gerade Verbindung 72"/>
            <p:cNvCxnSpPr/>
            <p:nvPr/>
          </p:nvCxnSpPr>
          <p:spPr>
            <a:xfrm>
              <a:off x="431800" y="3942404"/>
              <a:ext cx="80518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bgerundetes Rechteck 4"/>
            <p:cNvSpPr/>
            <p:nvPr/>
          </p:nvSpPr>
          <p:spPr>
            <a:xfrm>
              <a:off x="2915300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- 20,57 €</a:t>
              </a:r>
            </a:p>
          </p:txBody>
        </p:sp>
        <p:sp>
          <p:nvSpPr>
            <p:cNvPr id="76" name="Flussdiagramm: Zusammenführen 75"/>
            <p:cNvSpPr>
              <a:spLocks noChangeAspect="1"/>
            </p:cNvSpPr>
            <p:nvPr/>
          </p:nvSpPr>
          <p:spPr>
            <a:xfrm rot="16200000">
              <a:off x="4600730" y="3286990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77" name="Abgerundetes Rechteck 4"/>
            <p:cNvSpPr/>
            <p:nvPr/>
          </p:nvSpPr>
          <p:spPr>
            <a:xfrm>
              <a:off x="6777003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56,43 €</a:t>
              </a:r>
            </a:p>
          </p:txBody>
        </p:sp>
        <p:sp>
          <p:nvSpPr>
            <p:cNvPr id="26" name="Textfeld 8"/>
            <p:cNvSpPr txBox="1">
              <a:spLocks noChangeArrowheads="1"/>
            </p:cNvSpPr>
            <p:nvPr/>
          </p:nvSpPr>
          <p:spPr bwMode="auto">
            <a:xfrm>
              <a:off x="431800" y="3258855"/>
              <a:ext cx="456968" cy="21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DE" altLang="de-DE" sz="1400" b="1" dirty="0">
                  <a:solidFill>
                    <a:prstClr val="black"/>
                  </a:solidFill>
                </a:rPr>
                <a:t>Fall 1</a:t>
              </a:r>
            </a:p>
          </p:txBody>
        </p:sp>
        <p:sp>
          <p:nvSpPr>
            <p:cNvPr id="27" name="Rechteck 39"/>
            <p:cNvSpPr>
              <a:spLocks noChangeArrowheads="1"/>
            </p:cNvSpPr>
            <p:nvPr/>
          </p:nvSpPr>
          <p:spPr bwMode="auto">
            <a:xfrm>
              <a:off x="971116" y="3643817"/>
              <a:ext cx="1620396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bAV-Monatsbeitrag</a:t>
              </a:r>
            </a:p>
          </p:txBody>
        </p:sp>
        <p:sp>
          <p:nvSpPr>
            <p:cNvPr id="74" name="Abgerundetes Rechteck 4"/>
            <p:cNvSpPr/>
            <p:nvPr/>
          </p:nvSpPr>
          <p:spPr>
            <a:xfrm>
              <a:off x="971314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100,00 €</a:t>
              </a:r>
            </a:p>
          </p:txBody>
        </p:sp>
        <p:sp>
          <p:nvSpPr>
            <p:cNvPr id="85" name="Flussdiagramm: Zusammenführen 84"/>
            <p:cNvSpPr>
              <a:spLocks noChangeAspect="1"/>
            </p:cNvSpPr>
            <p:nvPr/>
          </p:nvSpPr>
          <p:spPr>
            <a:xfrm rot="16200000">
              <a:off x="2658132" y="3286990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82" name="Textfeld 8"/>
            <p:cNvSpPr txBox="1">
              <a:spLocks noChangeArrowheads="1"/>
            </p:cNvSpPr>
            <p:nvPr/>
          </p:nvSpPr>
          <p:spPr bwMode="auto">
            <a:xfrm>
              <a:off x="434657" y="4221279"/>
              <a:ext cx="456968" cy="21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DE" altLang="de-DE" sz="1400" b="1" dirty="0">
                  <a:solidFill>
                    <a:prstClr val="black"/>
                  </a:solidFill>
                </a:rPr>
                <a:t>Fall 2</a:t>
              </a:r>
            </a:p>
          </p:txBody>
        </p:sp>
        <p:sp>
          <p:nvSpPr>
            <p:cNvPr id="83" name="Rechteck 39"/>
            <p:cNvSpPr>
              <a:spLocks noChangeArrowheads="1"/>
            </p:cNvSpPr>
            <p:nvPr/>
          </p:nvSpPr>
          <p:spPr bwMode="auto">
            <a:xfrm>
              <a:off x="973973" y="4612351"/>
              <a:ext cx="1620396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bAV-Monatsbeitrag</a:t>
              </a:r>
            </a:p>
          </p:txBody>
        </p:sp>
        <p:sp>
          <p:nvSpPr>
            <p:cNvPr id="84" name="Abgerundetes Rechteck 4"/>
            <p:cNvSpPr/>
            <p:nvPr/>
          </p:nvSpPr>
          <p:spPr>
            <a:xfrm>
              <a:off x="974171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292,00 €</a:t>
              </a:r>
            </a:p>
          </p:txBody>
        </p:sp>
        <p:sp>
          <p:nvSpPr>
            <p:cNvPr id="86" name="Flussdiagramm: Zusammenführen 85"/>
            <p:cNvSpPr>
              <a:spLocks noChangeAspect="1"/>
            </p:cNvSpPr>
            <p:nvPr/>
          </p:nvSpPr>
          <p:spPr>
            <a:xfrm rot="16200000">
              <a:off x="2656544" y="4249414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88" name="Rechteck 40"/>
            <p:cNvSpPr>
              <a:spLocks noChangeArrowheads="1"/>
            </p:cNvSpPr>
            <p:nvPr/>
          </p:nvSpPr>
          <p:spPr bwMode="auto">
            <a:xfrm>
              <a:off x="2913144" y="4612351"/>
              <a:ext cx="1621140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6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SV-Ersparnis</a:t>
              </a:r>
            </a:p>
          </p:txBody>
        </p:sp>
        <p:sp>
          <p:nvSpPr>
            <p:cNvPr id="89" name="Abgerundetes Rechteck 4"/>
            <p:cNvSpPr/>
            <p:nvPr/>
          </p:nvSpPr>
          <p:spPr>
            <a:xfrm>
              <a:off x="2913714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- 60,09 €</a:t>
              </a:r>
            </a:p>
          </p:txBody>
        </p:sp>
        <p:sp>
          <p:nvSpPr>
            <p:cNvPr id="90" name="Flussdiagramm: Zusammenführen 89"/>
            <p:cNvSpPr>
              <a:spLocks noChangeAspect="1"/>
            </p:cNvSpPr>
            <p:nvPr/>
          </p:nvSpPr>
          <p:spPr>
            <a:xfrm rot="16200000">
              <a:off x="4605477" y="4249414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91" name="Abgerundetes Rechteck 4"/>
            <p:cNvSpPr/>
            <p:nvPr/>
          </p:nvSpPr>
          <p:spPr>
            <a:xfrm>
              <a:off x="4845379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- 23,00 €</a:t>
              </a:r>
            </a:p>
          </p:txBody>
        </p:sp>
        <p:sp>
          <p:nvSpPr>
            <p:cNvPr id="92" name="Flussdiagramm: Zusammenführen 91"/>
            <p:cNvSpPr>
              <a:spLocks noChangeAspect="1"/>
            </p:cNvSpPr>
            <p:nvPr/>
          </p:nvSpPr>
          <p:spPr>
            <a:xfrm rot="16200000">
              <a:off x="6533190" y="3286990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93" name="Abgerundetes Rechteck 4"/>
            <p:cNvSpPr/>
            <p:nvPr/>
          </p:nvSpPr>
          <p:spPr>
            <a:xfrm>
              <a:off x="4847605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- 66,34 €</a:t>
              </a:r>
            </a:p>
          </p:txBody>
        </p:sp>
        <p:sp>
          <p:nvSpPr>
            <p:cNvPr id="94" name="Flussdiagramm: Zusammenführen 93"/>
            <p:cNvSpPr>
              <a:spLocks noChangeAspect="1"/>
            </p:cNvSpPr>
            <p:nvPr/>
          </p:nvSpPr>
          <p:spPr>
            <a:xfrm rot="16200000">
              <a:off x="6536845" y="4249414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95" name="Abgerundetes Rechteck 4"/>
            <p:cNvSpPr/>
            <p:nvPr/>
          </p:nvSpPr>
          <p:spPr>
            <a:xfrm>
              <a:off x="6778250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165,57 €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19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32"/>
            <a:ext cx="9144000" cy="6045268"/>
          </a:xfrm>
          <a:prstGeom prst="rect">
            <a:avLst/>
          </a:prstGeom>
        </p:spPr>
      </p:pic>
      <p:sp>
        <p:nvSpPr>
          <p:cNvPr id="9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4.</a:t>
            </a:r>
          </a:p>
        </p:txBody>
      </p:sp>
      <p:sp>
        <p:nvSpPr>
          <p:cNvPr id="11" name="Abgerundetes Rechteck 18"/>
          <p:cNvSpPr/>
          <p:nvPr/>
        </p:nvSpPr>
        <p:spPr>
          <a:xfrm>
            <a:off x="1103506" y="4840181"/>
            <a:ext cx="6921557" cy="1604958"/>
          </a:xfrm>
          <a:custGeom>
            <a:avLst/>
            <a:gdLst>
              <a:gd name="connsiteX0" fmla="*/ 0 w 6921557"/>
              <a:gd name="connsiteY0" fmla="*/ 267498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8" fmla="*/ 0 w 6921557"/>
              <a:gd name="connsiteY8" fmla="*/ 267498 h 1604958"/>
              <a:gd name="connsiteX0" fmla="*/ 0 w 6921557"/>
              <a:gd name="connsiteY0" fmla="*/ 1337460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0" fmla="*/ 0 w 6921557"/>
              <a:gd name="connsiteY0" fmla="*/ 1337460 h 1604958"/>
              <a:gd name="connsiteX1" fmla="*/ 2954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1557" h="1604958">
                <a:moveTo>
                  <a:pt x="0" y="1337460"/>
                </a:moveTo>
                <a:cubicBezTo>
                  <a:pt x="985" y="891640"/>
                  <a:pt x="1969" y="445820"/>
                  <a:pt x="2954" y="0"/>
                </a:cubicBezTo>
                <a:lnTo>
                  <a:pt x="6654059" y="0"/>
                </a:lnTo>
                <a:cubicBezTo>
                  <a:pt x="6801794" y="0"/>
                  <a:pt x="6921557" y="119763"/>
                  <a:pt x="6921557" y="267498"/>
                </a:cubicBezTo>
                <a:lnTo>
                  <a:pt x="6921557" y="1337460"/>
                </a:lnTo>
                <a:cubicBezTo>
                  <a:pt x="6921557" y="1485195"/>
                  <a:pt x="6801794" y="1604958"/>
                  <a:pt x="6654059" y="1604958"/>
                </a:cubicBezTo>
                <a:lnTo>
                  <a:pt x="267498" y="1604958"/>
                </a:lnTo>
                <a:cubicBezTo>
                  <a:pt x="119763" y="1604958"/>
                  <a:pt x="0" y="1485195"/>
                  <a:pt x="0" y="133746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Zielgruppen</a:t>
            </a:r>
            <a:endParaRPr lang="de-DE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6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Eine Spitzenzielgruppe:</a:t>
            </a:r>
            <a:br>
              <a:rPr lang="de-DE" altLang="de-DE" dirty="0"/>
            </a:br>
            <a:r>
              <a:rPr lang="de-DE" altLang="de-DE" dirty="0"/>
              <a:t>Fach- und Führungskräfte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de-DE" dirty="0"/>
              <a:t>Der bundesweite Bedarf an Fach- und Führungskräften bleibt ungebrochen.</a:t>
            </a:r>
          </a:p>
          <a:p>
            <a:pPr lvl="1"/>
            <a:r>
              <a:rPr lang="de-DE" dirty="0"/>
              <a:t>Besonders Mittelständler haben mit der </a:t>
            </a:r>
            <a:r>
              <a:rPr lang="de-DE" b="1" dirty="0"/>
              <a:t>Abwanderung von Fach- und Führungskräften </a:t>
            </a:r>
            <a:r>
              <a:rPr lang="de-DE" dirty="0"/>
              <a:t>zu kämpfen.</a:t>
            </a:r>
          </a:p>
          <a:p>
            <a:pPr lvl="1"/>
            <a:r>
              <a:rPr lang="de-DE" dirty="0"/>
              <a:t>Fach- und Führungskräfte beziehen </a:t>
            </a:r>
            <a:r>
              <a:rPr lang="de-DE" b="1" dirty="0"/>
              <a:t>überdurchschnittlich hohe Gehälter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Seit 2018 dürfen bis zu 8 % der BBG steuerfrei in eine Direktversicherung eingebracht werden. Das ermöglicht eine hohe Versorgung von Besserverdienern.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Hochqualifizierte und Führungskräfte gelten als profitable bAV-Zielgruppe.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Nutzen Sie die Wichtigkeit und Attraktivität von Fach- und Führungskräften für den Arbeitgeber als möglichen Ausgangspunkt Ihrer bAV-Beratung.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lvl="0"/>
            <a:r>
              <a:rPr lang="de-DE" noProof="0"/>
              <a:t>01.01.2023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lvl="0"/>
            <a:fld id="{BFE8ADF1-837C-463F-9856-54C2D771B21B}" type="slidenum">
              <a:rPr lang="de-DE" noProof="0" smtClean="0"/>
              <a:pPr lvl="0"/>
              <a:t>22</a:t>
            </a:fld>
            <a:endParaRPr lang="de-DE" noProof="0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135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Top-Argument für Top-Personal:</a:t>
            </a:r>
            <a:br>
              <a:rPr lang="de-DE" dirty="0"/>
            </a:br>
            <a:r>
              <a:rPr lang="de-DE" dirty="0"/>
              <a:t>Bindung von Fach- und Führungskräften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630942"/>
          </a:xfrm>
        </p:spPr>
        <p:txBody>
          <a:bodyPr/>
          <a:lstStyle/>
          <a:p>
            <a:r>
              <a:rPr lang="de-DE" dirty="0"/>
              <a:t>bAV steht vor allem bei mittelgroßen Mittelständlern als HR-Tool hoch im Kurs</a:t>
            </a:r>
            <a:br>
              <a:rPr lang="de-DE" sz="1200" b="0" dirty="0"/>
            </a:br>
            <a:r>
              <a:rPr lang="de-DE" sz="1200" b="0" dirty="0"/>
              <a:t>(ausgewählte, heute genutzte Instrumente des eigenen Unternehmens zur langfristigen Mitarbeiterbindung; </a:t>
            </a:r>
            <a:br>
              <a:rPr lang="de-DE" sz="1200" b="0" dirty="0"/>
            </a:br>
            <a:r>
              <a:rPr lang="de-DE" sz="1200" b="0" dirty="0"/>
              <a:t>in % aller befragten bAV-Verantwortlichen nach Mitarbeiterzahl</a:t>
            </a:r>
            <a:r>
              <a:rPr lang="de-DE" sz="1200" b="0" baseline="30000" dirty="0"/>
              <a:t>1</a:t>
            </a:r>
            <a:r>
              <a:rPr lang="de-DE" sz="1200" b="0" dirty="0"/>
              <a:t>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F.A.Z.-Institut, Betriebliche Altersversorgung im Mittelstand 2021</a:t>
            </a:r>
            <a:br>
              <a:rPr lang="de-DE" dirty="0"/>
            </a:br>
            <a:r>
              <a:rPr lang="de-DE" dirty="0"/>
              <a:t>1 Mehrfachnennungen möglich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Verdeutlichen Sie Arbeitgebern das Motivations- und Bindungspotenzial einer bAV, vor allem mit Blick auf „wertvolle“ Fach- und Führungskräfte.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lvl="0"/>
            <a:r>
              <a:rPr lang="de-DE" noProof="0"/>
              <a:t>01.01.2023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lvl="0"/>
            <a:fld id="{BFE8ADF1-837C-463F-9856-54C2D771B21B}" type="slidenum">
              <a:rPr lang="de-DE" noProof="0" smtClean="0"/>
              <a:pPr lvl="0"/>
              <a:t>23</a:t>
            </a:fld>
            <a:endParaRPr lang="de-DE" noProof="0" dirty="0"/>
          </a:p>
        </p:txBody>
      </p:sp>
      <p:graphicFrame>
        <p:nvGraphicFramePr>
          <p:cNvPr id="3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306650"/>
              </p:ext>
            </p:extLst>
          </p:nvPr>
        </p:nvGraphicFramePr>
        <p:xfrm>
          <a:off x="2735263" y="3163694"/>
          <a:ext cx="5748337" cy="227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feld 1"/>
          <p:cNvSpPr txBox="1">
            <a:spLocks noChangeArrowheads="1"/>
          </p:cNvSpPr>
          <p:nvPr/>
        </p:nvSpPr>
        <p:spPr bwMode="auto">
          <a:xfrm>
            <a:off x="431800" y="2890013"/>
            <a:ext cx="8280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bAV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mit Arbeitgeberbeteiligung</a:t>
            </a:r>
          </a:p>
        </p:txBody>
      </p:sp>
      <p:sp>
        <p:nvSpPr>
          <p:cNvPr id="33" name="Textfeld 1"/>
          <p:cNvSpPr txBox="1">
            <a:spLocks noChangeArrowheads="1"/>
          </p:cNvSpPr>
          <p:nvPr/>
        </p:nvSpPr>
        <p:spPr bwMode="auto">
          <a:xfrm>
            <a:off x="431800" y="3559996"/>
            <a:ext cx="22685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50 bis unter 100 Mitarbeiter</a:t>
            </a:r>
          </a:p>
        </p:txBody>
      </p:sp>
      <p:sp>
        <p:nvSpPr>
          <p:cNvPr id="34" name="Textfeld 1"/>
          <p:cNvSpPr txBox="1">
            <a:spLocks noChangeArrowheads="1"/>
          </p:cNvSpPr>
          <p:nvPr/>
        </p:nvSpPr>
        <p:spPr bwMode="auto">
          <a:xfrm>
            <a:off x="431800" y="4070030"/>
            <a:ext cx="22685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 bis unter 250 Mitarbeiter</a:t>
            </a:r>
          </a:p>
        </p:txBody>
      </p:sp>
      <p:sp>
        <p:nvSpPr>
          <p:cNvPr id="35" name="Textfeld 1"/>
          <p:cNvSpPr txBox="1">
            <a:spLocks noChangeArrowheads="1"/>
          </p:cNvSpPr>
          <p:nvPr/>
        </p:nvSpPr>
        <p:spPr bwMode="auto">
          <a:xfrm>
            <a:off x="431800" y="4580065"/>
            <a:ext cx="22685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250 bis 500 Mitarbeiter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571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Mit den Großen mithalten:</a:t>
            </a:r>
            <a:br>
              <a:rPr lang="de-DE"/>
            </a:br>
            <a:r>
              <a:rPr lang="de-DE"/>
              <a:t>bAV als Rekrutierungsanreiz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de-DE" dirty="0"/>
              <a:t>Fach- und Führungskräfte nennen hohe Gehälter und attraktive Modelle der betrieblichen Altersversorgung als </a:t>
            </a:r>
            <a:r>
              <a:rPr lang="de-DE" b="1" dirty="0"/>
              <a:t>wichtige Gründe für die Wahl des Arbeitgebers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Besonders große Industrieunternehmen und vor allem viele internationale Unternehmen nutzen daher die </a:t>
            </a:r>
            <a:r>
              <a:rPr lang="de-DE" b="1" dirty="0" err="1"/>
              <a:t>bAV</a:t>
            </a:r>
            <a:r>
              <a:rPr lang="de-DE" b="1" dirty="0"/>
              <a:t> als Rekrutierungsanreiz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Mithilfe einer soliden </a:t>
            </a:r>
            <a:r>
              <a:rPr lang="de-DE" dirty="0" err="1"/>
              <a:t>bAV</a:t>
            </a:r>
            <a:r>
              <a:rPr lang="de-DE" dirty="0"/>
              <a:t> können darum besonders kleine und mittlere Unternehmen ihre </a:t>
            </a:r>
            <a:r>
              <a:rPr lang="de-DE" b="1" dirty="0"/>
              <a:t>Chancen im Wettbewerb um Fach- und Führungskräfte </a:t>
            </a:r>
            <a:r>
              <a:rPr lang="de-DE" dirty="0"/>
              <a:t>erhöhen.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Im Wettbewerb um Spitzenkräfte erweist sich die bAV als wichtiges Instrument.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Unterstreichen Sie die erhöhten Chancen und Potenziale der bAV im Wettbewerb um Personal mit Fachkompetenz und Führungsqualitäten.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lvl="0"/>
            <a:r>
              <a:rPr lang="de-DE" noProof="0"/>
              <a:t>01.01.2023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lvl="0"/>
            <a:fld id="{BFE8ADF1-837C-463F-9856-54C2D771B21B}" type="slidenum">
              <a:rPr lang="de-DE" noProof="0" smtClean="0"/>
              <a:pPr lvl="0"/>
              <a:t>24</a:t>
            </a:fld>
            <a:endParaRPr lang="de-DE" noProof="0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629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Zielgruppenpotenzial:</a:t>
            </a:r>
            <a:br>
              <a:rPr lang="de-DE"/>
            </a:br>
            <a:r>
              <a:rPr lang="de-DE"/>
              <a:t>Fach- und Führungskräfte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de-DE" altLang="de-DE" dirty="0"/>
              <a:t>Für 78 % der Beschäftigten spielt die betriebliche Altersversorgung bei der Wahl des Arbeitgebers eine Rolle.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Arbeitgeber nutzen die bAV als Bindungsinstrument für qualifizierte Arbeitskräfte.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Überzeugen Sie Arbeitgeber vom Nutzen einer arbeitgeberfinanzierten bAV</a:t>
            </a:r>
            <a:br>
              <a:rPr lang="de-DE"/>
            </a:br>
            <a:r>
              <a:rPr lang="de-DE"/>
              <a:t>für Fach- und Führungskräfte, um vom Potenzial dieser Zielgruppe zu profitieren.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Deloitte, Studie zur betrieblichen Altersversorgung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6998BDD-49CF-4416-96D8-36025E1009B8}"/>
              </a:ext>
            </a:extLst>
          </p:cNvPr>
          <p:cNvSpPr/>
          <p:nvPr/>
        </p:nvSpPr>
        <p:spPr>
          <a:xfrm>
            <a:off x="7192420" y="4720286"/>
            <a:ext cx="79208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100" b="0" i="0" u="none" strike="noStrike" dirty="0">
                <a:solidFill>
                  <a:srgbClr val="000000"/>
                </a:solidFill>
              </a:rPr>
              <a:t>Nein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3738149-28E4-4E16-9480-62F97C23408F}"/>
              </a:ext>
            </a:extLst>
          </p:cNvPr>
          <p:cNvSpPr/>
          <p:nvPr/>
        </p:nvSpPr>
        <p:spPr>
          <a:xfrm>
            <a:off x="4853354" y="4080022"/>
            <a:ext cx="58155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</a:rPr>
              <a:t>Ja, sehr wichtig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926A3B2-C0EC-4438-9B63-C59BAE8D9362}"/>
              </a:ext>
            </a:extLst>
          </p:cNvPr>
          <p:cNvSpPr/>
          <p:nvPr/>
        </p:nvSpPr>
        <p:spPr>
          <a:xfrm>
            <a:off x="7496175" y="3549776"/>
            <a:ext cx="91828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100" dirty="0">
                <a:solidFill>
                  <a:srgbClr val="000000"/>
                </a:solidFill>
              </a:rPr>
              <a:t>Ja, aber nicht so wichtig</a:t>
            </a:r>
          </a:p>
        </p:txBody>
      </p:sp>
      <p:graphicFrame>
        <p:nvGraphicFramePr>
          <p:cNvPr id="3" name="Diagramm 13">
            <a:extLst>
              <a:ext uri="{FF2B5EF4-FFF2-40B4-BE49-F238E27FC236}">
                <a16:creationId xmlns:a16="http://schemas.microsoft.com/office/drawing/2014/main" id="{598C1A08-E46A-2737-9699-E06FCE98C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107606"/>
              </p:ext>
            </p:extLst>
          </p:nvPr>
        </p:nvGraphicFramePr>
        <p:xfrm>
          <a:off x="4556420" y="2600699"/>
          <a:ext cx="4140200" cy="251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4473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Rettung vor dem Renten-Abgrund:</a:t>
            </a:r>
            <a:br>
              <a:rPr lang="de-DE"/>
            </a:br>
            <a:r>
              <a:rPr lang="de-DE"/>
              <a:t>bAV für Spitzenverdiener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358775" y="2371854"/>
            <a:ext cx="4033838" cy="2965321"/>
          </a:xfrm>
        </p:spPr>
        <p:txBody>
          <a:bodyPr/>
          <a:lstStyle/>
          <a:p>
            <a:pPr lvl="1"/>
            <a:r>
              <a:rPr lang="de-DE" dirty="0"/>
              <a:t>Aufgrund der Beitragsbemessungs- grenze (BBG) dürfen Fach- und Führungskräfte nur begrenzt Ansprüche in der gesetzlichen Rentenversicherung erwerben. Hierdurch fällt ihre Rentenlücke besonders groß aus. </a:t>
            </a:r>
            <a:br>
              <a:rPr lang="de-DE" dirty="0"/>
            </a:br>
            <a:r>
              <a:rPr lang="de-DE" dirty="0"/>
              <a:t>Eine </a:t>
            </a:r>
            <a:r>
              <a:rPr lang="de-DE" dirty="0" err="1"/>
              <a:t>bAV</a:t>
            </a:r>
            <a:r>
              <a:rPr lang="de-DE" dirty="0"/>
              <a:t> schafft Abhilfe.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Die betriebliche Altersversorgung erweist sich besonders für Fach- und Führungs-kräfte als attraktive Möglichkeit, den Lebensstandard im Alter zu sichern.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lvl="0"/>
            <a:r>
              <a:rPr lang="de-DE" noProof="0"/>
              <a:t>01.01.2023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lvl="0"/>
            <a:fld id="{BFE8ADF1-837C-463F-9856-54C2D771B21B}" type="slidenum">
              <a:rPr lang="de-DE" noProof="0" smtClean="0"/>
              <a:pPr lvl="0"/>
              <a:t>26</a:t>
            </a:fld>
            <a:endParaRPr lang="de-DE" noProof="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418462"/>
            <a:ext cx="3389313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228212"/>
            <a:ext cx="3825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239199"/>
            <a:ext cx="33972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ußzeilenplatzhalter 19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633023" y="2400999"/>
            <a:ext cx="1522853" cy="2804233"/>
            <a:chOff x="5633023" y="2400999"/>
            <a:chExt cx="1522853" cy="2804233"/>
          </a:xfrm>
        </p:grpSpPr>
        <p:sp>
          <p:nvSpPr>
            <p:cNvPr id="3" name="Textfeld 2"/>
            <p:cNvSpPr txBox="1"/>
            <p:nvPr/>
          </p:nvSpPr>
          <p:spPr>
            <a:xfrm>
              <a:off x="5633023" y="4989788"/>
              <a:ext cx="152285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400" dirty="0">
                  <a:latin typeface="Arial Narrow" panose="020B0606020202030204" pitchFamily="34" charset="0"/>
                </a:rPr>
                <a:t>Überschreiten der BBG</a:t>
              </a:r>
            </a:p>
          </p:txBody>
        </p:sp>
        <p:cxnSp>
          <p:nvCxnSpPr>
            <p:cNvPr id="6" name="Gerader Verbinder 5"/>
            <p:cNvCxnSpPr/>
            <p:nvPr/>
          </p:nvCxnSpPr>
          <p:spPr>
            <a:xfrm>
              <a:off x="6394449" y="2400999"/>
              <a:ext cx="0" cy="25585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7820516" y="2400999"/>
            <a:ext cx="876843" cy="2804233"/>
            <a:chOff x="7820516" y="2400999"/>
            <a:chExt cx="876843" cy="2804233"/>
          </a:xfrm>
        </p:grpSpPr>
        <p:sp>
          <p:nvSpPr>
            <p:cNvPr id="21" name="Textfeld 20"/>
            <p:cNvSpPr txBox="1"/>
            <p:nvPr/>
          </p:nvSpPr>
          <p:spPr>
            <a:xfrm>
              <a:off x="7820516" y="4989788"/>
              <a:ext cx="87684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400" dirty="0">
                  <a:latin typeface="Arial Narrow" panose="020B0606020202030204" pitchFamily="34" charset="0"/>
                </a:rPr>
                <a:t>Renteneintritt</a:t>
              </a:r>
            </a:p>
          </p:txBody>
        </p:sp>
        <p:cxnSp>
          <p:nvCxnSpPr>
            <p:cNvPr id="22" name="Gerader Verbinder 21"/>
            <p:cNvCxnSpPr/>
            <p:nvPr/>
          </p:nvCxnSpPr>
          <p:spPr>
            <a:xfrm>
              <a:off x="8258937" y="2400999"/>
              <a:ext cx="0" cy="25585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8353858" y="2400999"/>
            <a:ext cx="215444" cy="1795752"/>
            <a:chOff x="8353858" y="2400999"/>
            <a:chExt cx="215444" cy="1795752"/>
          </a:xfrm>
        </p:grpSpPr>
        <p:cxnSp>
          <p:nvCxnSpPr>
            <p:cNvPr id="32" name="Gerader Verbinder 31"/>
            <p:cNvCxnSpPr/>
            <p:nvPr/>
          </p:nvCxnSpPr>
          <p:spPr>
            <a:xfrm>
              <a:off x="8461579" y="2400999"/>
              <a:ext cx="0" cy="1795752"/>
            </a:xfrm>
            <a:prstGeom prst="line">
              <a:avLst/>
            </a:prstGeom>
            <a:ln w="28575">
              <a:solidFill>
                <a:schemeClr val="accent6"/>
              </a:solidFill>
              <a:headEnd type="diamond" w="sm" len="sm"/>
              <a:tailEnd type="diamond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 rot="16200000">
              <a:off x="7893832" y="3191153"/>
              <a:ext cx="1135495" cy="215444"/>
            </a:xfrm>
            <a:prstGeom prst="rect">
              <a:avLst/>
            </a:prstGeom>
            <a:solidFill>
              <a:srgbClr val="F0F0F0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6"/>
                  </a:solidFill>
                  <a:latin typeface="+mn-lt"/>
                </a:rPr>
                <a:t>Rentenlücke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4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Direktversicherung als Lösung auch für</a:t>
            </a:r>
            <a:br>
              <a:rPr lang="de-DE" dirty="0"/>
            </a:br>
            <a:r>
              <a:rPr lang="de-DE" dirty="0"/>
              <a:t>Besserverdiener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358774" y="2893785"/>
            <a:ext cx="8426449" cy="2443390"/>
          </a:xfrm>
        </p:spPr>
        <p:txBody>
          <a:bodyPr/>
          <a:lstStyle/>
          <a:p>
            <a:pPr lvl="1"/>
            <a:r>
              <a:rPr lang="de-DE" altLang="de-DE" dirty="0"/>
              <a:t>Höherversorgung möglich (bis zu 8% der BBG steuerfrei, SV-Freiheit bis 4% der BBG).</a:t>
            </a:r>
            <a:endParaRPr lang="de-DE" dirty="0"/>
          </a:p>
          <a:p>
            <a:pPr lvl="1"/>
            <a:r>
              <a:rPr lang="de-DE" altLang="de-DE" dirty="0"/>
              <a:t>Besonders attraktiv für privat Krankenversicherte.</a:t>
            </a:r>
            <a:endParaRPr lang="de-DE" dirty="0"/>
          </a:p>
          <a:p>
            <a:pPr lvl="1"/>
            <a:r>
              <a:rPr lang="de-DE" altLang="de-DE" dirty="0"/>
              <a:t>Keine zusätzlichen Kosten.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523220"/>
          </a:xfrm>
        </p:spPr>
        <p:txBody>
          <a:bodyPr/>
          <a:lstStyle/>
          <a:p>
            <a:r>
              <a:rPr lang="de-DE" dirty="0"/>
              <a:t>Mit dem Betriebsrentenstärkungsgesetz wurde die Direktversicherung noch attraktiver: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Unterstreichen Sie die erhöhten Chancen und Potenziale im Wettbewerb um Personal mit Fachkompetenz und Führungsqualitäten mit einer guten bAV.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72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altLang="de-DE" dirty="0"/>
              <a:t>bAV ist normale Sozialleistung bei den "Großen".</a:t>
            </a:r>
          </a:p>
          <a:p>
            <a:r>
              <a:rPr lang="de-DE" altLang="de-DE" dirty="0"/>
              <a:t>bAV ist ein MUSS im Mittelstand um Fach- und Führungskräfte zu finden </a:t>
            </a:r>
            <a:br>
              <a:rPr lang="de-DE" altLang="de-DE" dirty="0"/>
            </a:br>
            <a:r>
              <a:rPr lang="de-DE" altLang="de-DE" dirty="0"/>
              <a:t>und zu binden.</a:t>
            </a:r>
          </a:p>
          <a:p>
            <a:r>
              <a:rPr lang="de-DE" altLang="de-DE" dirty="0"/>
              <a:t>Die "richtige" bAV Lösung bringt den Mittelstand auf "Augenhöhe" </a:t>
            </a:r>
            <a:br>
              <a:rPr lang="de-DE" altLang="de-DE" dirty="0"/>
            </a:br>
            <a:r>
              <a:rPr lang="de-DE" altLang="de-DE" dirty="0"/>
              <a:t>mit den Großen.</a:t>
            </a:r>
          </a:p>
          <a:p>
            <a:r>
              <a:rPr lang="de-DE" dirty="0"/>
              <a:t>Die Direktversicherung ist ein passender Durchführungsweg für hohe Beiträge.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lvl="0"/>
            <a:r>
              <a:rPr lang="de-DE" noProof="0"/>
              <a:t>01.01.2023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lvl="0"/>
            <a:fld id="{BFE8ADF1-837C-463F-9856-54C2D771B21B}" type="slidenum">
              <a:rPr lang="de-DE" noProof="0" smtClean="0"/>
              <a:pPr lvl="0"/>
              <a:t>28</a:t>
            </a:fld>
            <a:endParaRPr lang="de-DE" noProof="0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284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 2018: gesetzliche Förderung</a:t>
            </a:r>
            <a:r>
              <a:rPr lang="de-DE" baseline="30000" dirty="0"/>
              <a:t>1</a:t>
            </a:r>
            <a:r>
              <a:rPr lang="de-DE" dirty="0"/>
              <a:t> für</a:t>
            </a:r>
            <a:br>
              <a:rPr lang="de-DE" dirty="0"/>
            </a:br>
            <a:r>
              <a:rPr lang="de-DE" dirty="0"/>
              <a:t>- jetzt für Einkommen bis 2.575 Euro monatlich</a:t>
            </a:r>
            <a:endParaRPr lang="de-DE" baseline="300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58774" y="2889249"/>
            <a:ext cx="8426449" cy="2447925"/>
          </a:xfrm>
        </p:spPr>
        <p:txBody>
          <a:bodyPr/>
          <a:lstStyle/>
          <a:p>
            <a:pPr lvl="1"/>
            <a:r>
              <a:rPr lang="de-DE" altLang="de-DE" dirty="0"/>
              <a:t>Mit dem Betriebsrentenstärkungsgesetz (BRSG) steht nun ein verbessertes Instrumentarium zur Verfügung, um zielgerichtet genau diejenigen zu fördern, die sich am wenigsten selbst vorsorgen können: Arbeitnehmer, die monatlich weniger</a:t>
            </a:r>
            <a:br>
              <a:rPr lang="de-DE" altLang="de-DE" dirty="0"/>
            </a:br>
            <a:r>
              <a:rPr lang="de-DE" altLang="de-DE" dirty="0"/>
              <a:t>als 2.575 Euro brutto verdienen.</a:t>
            </a:r>
            <a:endParaRPr lang="de-DE" dirty="0"/>
          </a:p>
          <a:p>
            <a:pPr lvl="1"/>
            <a:r>
              <a:rPr lang="de-DE" altLang="de-DE" dirty="0"/>
              <a:t>In Deutschland ist etwa jeder fünfte sozialversicherungspflichtige Vollzeitbeschäftigte davon betroffen</a:t>
            </a:r>
            <a:r>
              <a:rPr lang="de-DE" altLang="de-DE" baseline="30000" dirty="0"/>
              <a:t>2</a:t>
            </a:r>
            <a:r>
              <a:rPr lang="de-DE" altLang="de-DE" dirty="0"/>
              <a:t>.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523220"/>
          </a:xfrm>
        </p:spPr>
        <p:txBody>
          <a:bodyPr/>
          <a:lstStyle/>
          <a:p>
            <a:r>
              <a:rPr lang="de-DE" b="0" dirty="0"/>
              <a:t>Der Gesetzgeber hat erkannt, dass viele Arbeitnehmer gerne etwas für die eigene Altersversorgung tun würden. Oft reicht das monatliche Budget dafür aber nicht aus.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baseline="30000" dirty="0"/>
              <a:t>1</a:t>
            </a:r>
            <a:r>
              <a:rPr lang="de-DE" dirty="0"/>
              <a:t> gemäß § 100 Abs. 3 EStG</a:t>
            </a:r>
            <a:br>
              <a:rPr lang="de-DE" dirty="0"/>
            </a:br>
            <a:r>
              <a:rPr lang="de-DE" baseline="30000" dirty="0"/>
              <a:t>2</a:t>
            </a:r>
            <a:r>
              <a:rPr lang="de-DE" dirty="0"/>
              <a:t> Quelle: Bundesagentur für Arbeit - Sozialversicherungspflichtige Bruttoarbeitsentgelte (Entgeltstatistik), Stichtag 31. Dezember 2021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Sprechen Sie die verschiedenen Fördermöglichkeiten und vor allem deren Kombinationsmöglichkeiten bei den Arbeitgebern an.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59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32"/>
            <a:ext cx="9144000" cy="6045268"/>
          </a:xfrm>
          <a:prstGeom prst="rect">
            <a:avLst/>
          </a:prstGeom>
        </p:spPr>
      </p:pic>
      <p:sp>
        <p:nvSpPr>
          <p:cNvPr id="9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1.</a:t>
            </a:r>
          </a:p>
        </p:txBody>
      </p:sp>
      <p:sp>
        <p:nvSpPr>
          <p:cNvPr id="11" name="Abgerundetes Rechteck 18"/>
          <p:cNvSpPr/>
          <p:nvPr/>
        </p:nvSpPr>
        <p:spPr>
          <a:xfrm>
            <a:off x="1099867" y="4840181"/>
            <a:ext cx="6925196" cy="1197499"/>
          </a:xfrm>
          <a:custGeom>
            <a:avLst/>
            <a:gdLst>
              <a:gd name="connsiteX0" fmla="*/ 0 w 6925196"/>
              <a:gd name="connsiteY0" fmla="*/ 199587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8" fmla="*/ 0 w 6925196"/>
              <a:gd name="connsiteY8" fmla="*/ 199587 h 1197499"/>
              <a:gd name="connsiteX0" fmla="*/ 0 w 6925196"/>
              <a:gd name="connsiteY0" fmla="*/ 997912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0" fmla="*/ 0 w 6925196"/>
              <a:gd name="connsiteY0" fmla="*/ 997912 h 1197499"/>
              <a:gd name="connsiteX1" fmla="*/ 1179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5196" h="1197499">
                <a:moveTo>
                  <a:pt x="0" y="997912"/>
                </a:moveTo>
                <a:lnTo>
                  <a:pt x="1179" y="0"/>
                </a:lnTo>
                <a:lnTo>
                  <a:pt x="6725609" y="0"/>
                </a:lnTo>
                <a:cubicBezTo>
                  <a:pt x="6835838" y="0"/>
                  <a:pt x="6925196" y="89358"/>
                  <a:pt x="6925196" y="199587"/>
                </a:cubicBezTo>
                <a:lnTo>
                  <a:pt x="6925196" y="997912"/>
                </a:lnTo>
                <a:cubicBezTo>
                  <a:pt x="6925196" y="1108141"/>
                  <a:pt x="6835838" y="1197499"/>
                  <a:pt x="6725609" y="1197499"/>
                </a:cubicBezTo>
                <a:lnTo>
                  <a:pt x="199587" y="1197499"/>
                </a:lnTo>
                <a:cubicBezTo>
                  <a:pt x="89358" y="1197499"/>
                  <a:pt x="0" y="1108141"/>
                  <a:pt x="0" y="9979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977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 2018: gesetzliche Förderung</a:t>
            </a:r>
            <a:r>
              <a:rPr lang="de-DE" baseline="30000" dirty="0"/>
              <a:t>1</a:t>
            </a:r>
            <a:r>
              <a:rPr lang="de-DE" dirty="0"/>
              <a:t> für</a:t>
            </a:r>
            <a:br>
              <a:rPr lang="de-DE" dirty="0"/>
            </a:br>
            <a:r>
              <a:rPr lang="de-DE" dirty="0"/>
              <a:t>- jetzt für Einkommen bis 2.575 Euro monatlich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1907523" y="2600325"/>
            <a:ext cx="6877700" cy="2736850"/>
          </a:xfrm>
        </p:spPr>
        <p:txBody>
          <a:bodyPr/>
          <a:lstStyle/>
          <a:p>
            <a:pPr lvl="1"/>
            <a:r>
              <a:rPr lang="de-DE" altLang="de-DE" dirty="0"/>
              <a:t>Versorgung von Mitarbeiten mit laufendem Arbeitslohn bis 2.575 € monatlich lohnt sich.</a:t>
            </a:r>
          </a:p>
          <a:p>
            <a:pPr lvl="1"/>
            <a:r>
              <a:rPr lang="de-DE" altLang="de-DE" dirty="0"/>
              <a:t>Ganzheitliche Einbeziehung möglich.</a:t>
            </a:r>
            <a:endParaRPr lang="de-DE" dirty="0"/>
          </a:p>
          <a:p>
            <a:pPr lvl="1"/>
            <a:r>
              <a:rPr lang="de-DE" altLang="de-DE" dirty="0"/>
              <a:t>Alle Arbeitnehmer bei der Gesamtberatung "mitnehmen"!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baseline="30000" dirty="0"/>
              <a:t>1</a:t>
            </a:r>
            <a:r>
              <a:rPr lang="de-DE" dirty="0"/>
              <a:t> gemäß § 100 Abs. 3 EStG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Sprechen Sie die verschiedenen Fördermöglichkeiten und vor allem deren Kombinationsmöglichkeiten bei den Arbeitgebern an.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12" name="Textfeld 11"/>
          <p:cNvSpPr txBox="1">
            <a:spLocks noChangeAspect="1"/>
          </p:cNvSpPr>
          <p:nvPr/>
        </p:nvSpPr>
        <p:spPr>
          <a:xfrm>
            <a:off x="355600" y="2600325"/>
            <a:ext cx="1260000" cy="1260000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none" lIns="72000" tIns="72000" rIns="72000" bIns="72000" rtlCol="0" anchor="ctr">
            <a:no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AG-Rente</a:t>
            </a:r>
          </a:p>
        </p:txBody>
      </p:sp>
    </p:spTree>
    <p:extLst>
      <p:ext uri="{BB962C8B-B14F-4D97-AF65-F5344CB8AC3E}">
        <p14:creationId xmlns:p14="http://schemas.microsoft.com/office/powerpoint/2010/main" val="497696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Direktversicherung ist der Standard für jeden</a:t>
            </a:r>
            <a:br>
              <a:rPr lang="de-DE" dirty="0"/>
            </a:br>
            <a:r>
              <a:rPr lang="de-DE" dirty="0"/>
              <a:t>Arbeitnehmer (Normalverdiener)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58775" y="2087563"/>
            <a:ext cx="8426450" cy="523220"/>
          </a:xfrm>
        </p:spPr>
        <p:txBody>
          <a:bodyPr/>
          <a:lstStyle/>
          <a:p>
            <a:r>
              <a:rPr lang="de-DE" b="0" dirty="0"/>
              <a:t>Durch die staatliche Förderung der Direktversicherung kann jeder Arbeitnehmer mit relativ wenig Nettoaufwand spürbar vorsorgen.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336550" y="4991618"/>
            <a:ext cx="8188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800" b="1" dirty="0"/>
              <a:t>Berechnungsgrundlage: </a:t>
            </a:r>
            <a:r>
              <a:rPr lang="de-DE" altLang="de-DE" sz="800" dirty="0"/>
              <a:t>Arbeitnehmer, monatliches Gehalt 3.000 €, Steuerklasse I, Beitragssatz Krankenversicherung 16,2 % (inkl. 1,6% KV-Zusatzbeitrag), Steuer- und Sozialabgaben aus 2023</a:t>
            </a:r>
            <a:endParaRPr lang="de-DE" sz="800" dirty="0"/>
          </a:p>
        </p:txBody>
      </p:sp>
      <p:sp>
        <p:nvSpPr>
          <p:cNvPr id="66" name="Textplatzhalter 27"/>
          <p:cNvSpPr>
            <a:spLocks noGrp="1"/>
          </p:cNvSpPr>
          <p:nvPr>
            <p:ph type="body" sz="quarter" idx="4294967295"/>
          </p:nvPr>
        </p:nvSpPr>
        <p:spPr>
          <a:xfrm>
            <a:off x="359808" y="6166078"/>
            <a:ext cx="8425416" cy="1077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61913" indent="-61913"/>
            <a:r>
              <a:rPr lang="de-DE" sz="700" b="0" baseline="300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</a:t>
            </a:r>
            <a:r>
              <a:rPr lang="de-DE" sz="700" b="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Steuer- und Sozialversicherungsfreiheit der Beiträge ggf. bis 4% der BBG (2023: 3.504 € p.a.). Leistungen aus geförderten Beiträgen und Zuzahlungen sind nach § 22 Nr. 5 EStG in vollem Umfang einkommensteuerpflichtig. Für die Verbeitragung in der Sozialversicherung (Krankenversicherung der Rentner) während des Rentenbezuges gilt eine Freigrenze (§ 226 Abs. 2 SGB V) und darüber hinaus ein Freibetrag für Versorgungsbezüge der </a:t>
            </a:r>
            <a:r>
              <a:rPr lang="de-DE" sz="700" b="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bAV</a:t>
            </a:r>
            <a:r>
              <a:rPr lang="de-DE" sz="700" b="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(2023: 169,75 € p.m./ 20.370 € Kapitalleistung).</a:t>
            </a:r>
          </a:p>
        </p:txBody>
      </p:sp>
      <p:grpSp>
        <p:nvGrpSpPr>
          <p:cNvPr id="55" name="Gruppieren 54"/>
          <p:cNvGrpSpPr/>
          <p:nvPr/>
        </p:nvGrpSpPr>
        <p:grpSpPr>
          <a:xfrm>
            <a:off x="540286" y="2948882"/>
            <a:ext cx="8051800" cy="1646496"/>
            <a:chOff x="431800" y="3150356"/>
            <a:chExt cx="8051800" cy="1646496"/>
          </a:xfrm>
        </p:grpSpPr>
        <p:sp>
          <p:nvSpPr>
            <p:cNvPr id="57" name="Rechteck 40"/>
            <p:cNvSpPr>
              <a:spLocks noChangeArrowheads="1"/>
            </p:cNvSpPr>
            <p:nvPr/>
          </p:nvSpPr>
          <p:spPr bwMode="auto">
            <a:xfrm>
              <a:off x="2914730" y="3643817"/>
              <a:ext cx="1621140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SV-Ersparnis</a:t>
              </a:r>
            </a:p>
          </p:txBody>
        </p:sp>
        <p:sp>
          <p:nvSpPr>
            <p:cNvPr id="58" name="Rechteck 41"/>
            <p:cNvSpPr>
              <a:spLocks noChangeArrowheads="1"/>
            </p:cNvSpPr>
            <p:nvPr/>
          </p:nvSpPr>
          <p:spPr bwMode="auto">
            <a:xfrm>
              <a:off x="4844536" y="3643817"/>
              <a:ext cx="1619761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Steuerersparnis</a:t>
              </a:r>
            </a:p>
          </p:txBody>
        </p:sp>
        <p:sp>
          <p:nvSpPr>
            <p:cNvPr id="59" name="Rechteck 42"/>
            <p:cNvSpPr>
              <a:spLocks noChangeArrowheads="1"/>
            </p:cNvSpPr>
            <p:nvPr/>
          </p:nvSpPr>
          <p:spPr bwMode="auto">
            <a:xfrm>
              <a:off x="6777123" y="3643817"/>
              <a:ext cx="1619761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Nettoaufwand</a:t>
              </a:r>
            </a:p>
          </p:txBody>
        </p:sp>
        <p:sp>
          <p:nvSpPr>
            <p:cNvPr id="60" name="Rechteck 57"/>
            <p:cNvSpPr>
              <a:spLocks noChangeArrowheads="1"/>
            </p:cNvSpPr>
            <p:nvPr/>
          </p:nvSpPr>
          <p:spPr bwMode="auto">
            <a:xfrm>
              <a:off x="4799966" y="4612136"/>
              <a:ext cx="1619761" cy="18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Steuerersparnis</a:t>
              </a:r>
            </a:p>
          </p:txBody>
        </p:sp>
        <p:sp>
          <p:nvSpPr>
            <p:cNvPr id="61" name="Rechteck 62"/>
            <p:cNvSpPr>
              <a:spLocks noChangeArrowheads="1"/>
            </p:cNvSpPr>
            <p:nvPr/>
          </p:nvSpPr>
          <p:spPr bwMode="auto">
            <a:xfrm>
              <a:off x="6778370" y="4612136"/>
              <a:ext cx="1619761" cy="18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Nettoaufwand</a:t>
              </a:r>
            </a:p>
          </p:txBody>
        </p:sp>
        <p:cxnSp>
          <p:nvCxnSpPr>
            <p:cNvPr id="62" name="Gerade Verbindung 61"/>
            <p:cNvCxnSpPr/>
            <p:nvPr/>
          </p:nvCxnSpPr>
          <p:spPr>
            <a:xfrm>
              <a:off x="431800" y="3942404"/>
              <a:ext cx="80518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bgerundetes Rechteck 4"/>
            <p:cNvSpPr/>
            <p:nvPr/>
          </p:nvSpPr>
          <p:spPr>
            <a:xfrm>
              <a:off x="2915300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- 20,57 €</a:t>
              </a:r>
            </a:p>
          </p:txBody>
        </p:sp>
        <p:sp>
          <p:nvSpPr>
            <p:cNvPr id="64" name="Flussdiagramm: Zusammenführen 63"/>
            <p:cNvSpPr>
              <a:spLocks noChangeAspect="1"/>
            </p:cNvSpPr>
            <p:nvPr/>
          </p:nvSpPr>
          <p:spPr>
            <a:xfrm rot="16200000">
              <a:off x="4600730" y="3286990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65" name="Abgerundetes Rechteck 4"/>
            <p:cNvSpPr/>
            <p:nvPr/>
          </p:nvSpPr>
          <p:spPr>
            <a:xfrm>
              <a:off x="6777003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56,43 €</a:t>
              </a:r>
            </a:p>
          </p:txBody>
        </p:sp>
        <p:sp>
          <p:nvSpPr>
            <p:cNvPr id="67" name="Textfeld 8"/>
            <p:cNvSpPr txBox="1">
              <a:spLocks noChangeArrowheads="1"/>
            </p:cNvSpPr>
            <p:nvPr/>
          </p:nvSpPr>
          <p:spPr bwMode="auto">
            <a:xfrm>
              <a:off x="431800" y="3258855"/>
              <a:ext cx="456968" cy="21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DE" altLang="de-DE" sz="1400" b="1" dirty="0">
                  <a:solidFill>
                    <a:prstClr val="black"/>
                  </a:solidFill>
                </a:rPr>
                <a:t>Fall 1</a:t>
              </a:r>
            </a:p>
          </p:txBody>
        </p:sp>
        <p:sp>
          <p:nvSpPr>
            <p:cNvPr id="68" name="Rechteck 39"/>
            <p:cNvSpPr>
              <a:spLocks noChangeArrowheads="1"/>
            </p:cNvSpPr>
            <p:nvPr/>
          </p:nvSpPr>
          <p:spPr bwMode="auto">
            <a:xfrm>
              <a:off x="971116" y="3643817"/>
              <a:ext cx="1620396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bAV-Monatsbeitrag</a:t>
              </a:r>
            </a:p>
          </p:txBody>
        </p:sp>
        <p:sp>
          <p:nvSpPr>
            <p:cNvPr id="69" name="Abgerundetes Rechteck 4"/>
            <p:cNvSpPr/>
            <p:nvPr/>
          </p:nvSpPr>
          <p:spPr>
            <a:xfrm>
              <a:off x="971314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100,00 €</a:t>
              </a:r>
            </a:p>
          </p:txBody>
        </p:sp>
        <p:sp>
          <p:nvSpPr>
            <p:cNvPr id="70" name="Flussdiagramm: Zusammenführen 69"/>
            <p:cNvSpPr>
              <a:spLocks noChangeAspect="1"/>
            </p:cNvSpPr>
            <p:nvPr/>
          </p:nvSpPr>
          <p:spPr>
            <a:xfrm rot="16200000">
              <a:off x="2658132" y="3286990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71" name="Textfeld 8"/>
            <p:cNvSpPr txBox="1">
              <a:spLocks noChangeArrowheads="1"/>
            </p:cNvSpPr>
            <p:nvPr/>
          </p:nvSpPr>
          <p:spPr bwMode="auto">
            <a:xfrm>
              <a:off x="434657" y="4221279"/>
              <a:ext cx="456968" cy="21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DE" altLang="de-DE" sz="1400" b="1" dirty="0">
                  <a:solidFill>
                    <a:prstClr val="black"/>
                  </a:solidFill>
                </a:rPr>
                <a:t>Fall 2</a:t>
              </a:r>
            </a:p>
          </p:txBody>
        </p:sp>
        <p:sp>
          <p:nvSpPr>
            <p:cNvPr id="72" name="Rechteck 39"/>
            <p:cNvSpPr>
              <a:spLocks noChangeArrowheads="1"/>
            </p:cNvSpPr>
            <p:nvPr/>
          </p:nvSpPr>
          <p:spPr bwMode="auto">
            <a:xfrm>
              <a:off x="973973" y="4612351"/>
              <a:ext cx="1620396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bAV-Monatsbeitrag</a:t>
              </a:r>
            </a:p>
          </p:txBody>
        </p:sp>
        <p:sp>
          <p:nvSpPr>
            <p:cNvPr id="73" name="Abgerundetes Rechteck 4"/>
            <p:cNvSpPr/>
            <p:nvPr/>
          </p:nvSpPr>
          <p:spPr>
            <a:xfrm>
              <a:off x="974171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292,00 €</a:t>
              </a:r>
            </a:p>
          </p:txBody>
        </p:sp>
        <p:sp>
          <p:nvSpPr>
            <p:cNvPr id="74" name="Flussdiagramm: Zusammenführen 73"/>
            <p:cNvSpPr>
              <a:spLocks noChangeAspect="1"/>
            </p:cNvSpPr>
            <p:nvPr/>
          </p:nvSpPr>
          <p:spPr>
            <a:xfrm rot="16200000">
              <a:off x="2656544" y="4249414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75" name="Rechteck 40"/>
            <p:cNvSpPr>
              <a:spLocks noChangeArrowheads="1"/>
            </p:cNvSpPr>
            <p:nvPr/>
          </p:nvSpPr>
          <p:spPr bwMode="auto">
            <a:xfrm>
              <a:off x="2913144" y="4612351"/>
              <a:ext cx="1621140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SV-Ersparnis</a:t>
              </a:r>
            </a:p>
          </p:txBody>
        </p:sp>
        <p:sp>
          <p:nvSpPr>
            <p:cNvPr id="76" name="Abgerundetes Rechteck 4"/>
            <p:cNvSpPr/>
            <p:nvPr/>
          </p:nvSpPr>
          <p:spPr>
            <a:xfrm>
              <a:off x="2913714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- 60,09 €</a:t>
              </a:r>
            </a:p>
          </p:txBody>
        </p:sp>
        <p:sp>
          <p:nvSpPr>
            <p:cNvPr id="77" name="Flussdiagramm: Zusammenführen 76"/>
            <p:cNvSpPr>
              <a:spLocks noChangeAspect="1"/>
            </p:cNvSpPr>
            <p:nvPr/>
          </p:nvSpPr>
          <p:spPr>
            <a:xfrm rot="16200000">
              <a:off x="4605477" y="4249414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78" name="Abgerundetes Rechteck 4"/>
            <p:cNvSpPr/>
            <p:nvPr/>
          </p:nvSpPr>
          <p:spPr>
            <a:xfrm>
              <a:off x="4845379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- 23,00 €</a:t>
              </a:r>
            </a:p>
          </p:txBody>
        </p:sp>
        <p:sp>
          <p:nvSpPr>
            <p:cNvPr id="79" name="Flussdiagramm: Zusammenführen 78"/>
            <p:cNvSpPr>
              <a:spLocks noChangeAspect="1"/>
            </p:cNvSpPr>
            <p:nvPr/>
          </p:nvSpPr>
          <p:spPr>
            <a:xfrm rot="16200000">
              <a:off x="6533190" y="3286990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80" name="Abgerundetes Rechteck 4"/>
            <p:cNvSpPr/>
            <p:nvPr/>
          </p:nvSpPr>
          <p:spPr>
            <a:xfrm>
              <a:off x="4847605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- 66,34 €</a:t>
              </a:r>
            </a:p>
          </p:txBody>
        </p:sp>
        <p:sp>
          <p:nvSpPr>
            <p:cNvPr id="81" name="Flussdiagramm: Zusammenführen 80"/>
            <p:cNvSpPr>
              <a:spLocks noChangeAspect="1"/>
            </p:cNvSpPr>
            <p:nvPr/>
          </p:nvSpPr>
          <p:spPr>
            <a:xfrm rot="16200000">
              <a:off x="6536845" y="4249414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82" name="Abgerundetes Rechteck 4"/>
            <p:cNvSpPr/>
            <p:nvPr/>
          </p:nvSpPr>
          <p:spPr>
            <a:xfrm>
              <a:off x="6778250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165,57 €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0F7FD6B-4273-41C1-95B5-F0106334109C}"/>
                  </a:ext>
                </a:extLst>
              </p14:cNvPr>
              <p14:cNvContentPartPr/>
              <p14:nvPr/>
            </p14:nvContentPartPr>
            <p14:xfrm>
              <a:off x="7046768" y="1707105"/>
              <a:ext cx="360" cy="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0F7FD6B-4273-41C1-95B5-F010633410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37768" y="16981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5D78507-5CFB-432E-BD33-BCD149579C7A}"/>
                  </a:ext>
                </a:extLst>
              </p14:cNvPr>
              <p14:cNvContentPartPr/>
              <p14:nvPr/>
            </p14:nvContentPartPr>
            <p14:xfrm>
              <a:off x="4934963" y="-140972"/>
              <a:ext cx="360" cy="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5D78507-5CFB-432E-BD33-BCD149579C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26323" y="-14997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265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4CF00-A803-4FC7-A4B4-DA8E5415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 dem Förder-Rechner </a:t>
            </a:r>
            <a:r>
              <a:rPr lang="de-DE" dirty="0" err="1"/>
              <a:t>bAV</a:t>
            </a:r>
            <a:r>
              <a:rPr lang="de-DE" dirty="0"/>
              <a:t> jede Förderkonstellation aufzeigen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8DDF24-D6E4-40EA-8A86-09F1AE647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8FA680-24C8-4C66-BFA1-30683B18760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851EDB-2112-4109-939D-7A4BBBEAF22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5F52E4-6F52-4C35-A98C-4836FE9896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37BE35-6125-B646-DD6C-0C3B8477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3" r="1444"/>
          <a:stretch/>
        </p:blipFill>
        <p:spPr>
          <a:xfrm>
            <a:off x="2298043" y="2087563"/>
            <a:ext cx="4547914" cy="4176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86218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Zielgruppe mit Zeitvorteil:</a:t>
            </a:r>
            <a:br>
              <a:rPr lang="de-DE"/>
            </a:br>
            <a:r>
              <a:rPr lang="de-DE"/>
              <a:t>Junge Arbeitnehmer profitieren besonders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de-DE" dirty="0"/>
              <a:t>In Deutschland umfasst diese Zielgruppe rund </a:t>
            </a:r>
            <a:r>
              <a:rPr lang="de-DE" b="1" dirty="0"/>
              <a:t>7 Millionen junge Arbeitnehmer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Junge Arbeitnehmer befinden sich am Ende ihrer Ausbildung oder stehen noch ganz am Anfang ihres Berufslebens.</a:t>
            </a:r>
          </a:p>
          <a:p>
            <a:pPr lvl="1"/>
            <a:r>
              <a:rPr lang="de-DE" dirty="0"/>
              <a:t>Junge </a:t>
            </a:r>
            <a:r>
              <a:rPr lang="de-DE" altLang="de-DE" dirty="0"/>
              <a:t>Arbeitnehmer wissen noch wenig über </a:t>
            </a:r>
            <a:r>
              <a:rPr lang="de-DE" altLang="de-DE" dirty="0" err="1"/>
              <a:t>bAV</a:t>
            </a:r>
            <a:r>
              <a:rPr lang="de-DE" altLang="de-DE" dirty="0"/>
              <a:t>.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Statistisches Bundesamt 2021, Mikrozensus Deutschland Stand 2020, 20 bis 29-jährige Erwerbstätige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4"/>
          </p:nvPr>
        </p:nvSpPr>
        <p:spPr>
          <a:xfrm>
            <a:off x="914401" y="5394511"/>
            <a:ext cx="8011596" cy="622300"/>
          </a:xfrm>
        </p:spPr>
        <p:txBody>
          <a:bodyPr/>
          <a:lstStyle/>
          <a:p>
            <a:r>
              <a:rPr lang="de-DE" dirty="0"/>
              <a:t>Mit dem Fokus auf junge Arbeitnehmer profitieren Sie von einer „nachwachsenden“ Zielgruppe (noch) ohne </a:t>
            </a:r>
            <a:r>
              <a:rPr lang="de-DE" dirty="0" err="1"/>
              <a:t>bAV</a:t>
            </a:r>
            <a:r>
              <a:rPr lang="de-DE" dirty="0"/>
              <a:t> und mit entsprechend hohem Absatzpotenzial.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lvl="0"/>
            <a:r>
              <a:rPr lang="de-DE" noProof="0"/>
              <a:t>01.01.2023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lvl="0"/>
            <a:fld id="{BFE8ADF1-837C-463F-9856-54C2D771B21B}" type="slidenum">
              <a:rPr lang="de-DE" noProof="0" smtClean="0"/>
              <a:pPr lvl="0"/>
              <a:t>33</a:t>
            </a:fld>
            <a:endParaRPr lang="de-DE" noProof="0" dirty="0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340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pPr lvl="0"/>
            <a:r>
              <a:rPr lang="de-DE" noProof="0"/>
              <a:t>01.01.2023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pPr lvl="0"/>
            <a:fld id="{BFE8ADF1-837C-463F-9856-54C2D771B21B}" type="slidenum">
              <a:rPr lang="de-DE" noProof="0" smtClean="0"/>
              <a:pPr lvl="0"/>
              <a:t>34</a:t>
            </a:fld>
            <a:endParaRPr lang="de-DE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Noch ganz am Anfang –</a:t>
            </a:r>
            <a:br>
              <a:rPr lang="de-DE"/>
            </a:br>
            <a:r>
              <a:rPr lang="de-DE"/>
              <a:t>auch in Sachen Altersversorgung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58775" y="2893785"/>
            <a:ext cx="4033838" cy="2443390"/>
          </a:xfrm>
        </p:spPr>
        <p:txBody>
          <a:bodyPr/>
          <a:lstStyle/>
          <a:p>
            <a:pPr lvl="1"/>
            <a:r>
              <a:rPr lang="de-DE" dirty="0"/>
              <a:t>Die substanzielle Bedrohung durch </a:t>
            </a:r>
            <a:br>
              <a:rPr lang="de-DE" dirty="0"/>
            </a:br>
            <a:r>
              <a:rPr lang="de-DE" dirty="0"/>
              <a:t>den </a:t>
            </a:r>
            <a:r>
              <a:rPr lang="de-DE" b="1" dirty="0"/>
              <a:t>demografischen Wandel </a:t>
            </a:r>
            <a:r>
              <a:rPr lang="de-DE" dirty="0"/>
              <a:t>ist vielen jungen Arbeitnehmern noch nicht bewusst.</a:t>
            </a:r>
          </a:p>
          <a:p>
            <a:pPr lvl="1"/>
            <a:r>
              <a:rPr lang="de-DE" dirty="0"/>
              <a:t>Die Auswirkungen der </a:t>
            </a:r>
            <a:r>
              <a:rPr lang="de-DE" b="1" dirty="0"/>
              <a:t>abnehmenden gesetzlichen Rentenleistungen </a:t>
            </a:r>
            <a:r>
              <a:rPr lang="de-DE" dirty="0"/>
              <a:t>sind häufig nicht bekannt.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50" cy="261610"/>
          </a:xfrm>
        </p:spPr>
        <p:txBody>
          <a:bodyPr/>
          <a:lstStyle/>
          <a:p>
            <a:r>
              <a:rPr lang="de-DE" dirty="0"/>
              <a:t>Berufseinsteiger setzen sich zum ersten Mal mit Fragen der Versorgung auseinander.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Vergegenwärtigen Sie besonders jungen Arbeitnehmern die Notwendigkeit, </a:t>
            </a:r>
            <a:br>
              <a:rPr lang="de-DE" dirty="0"/>
            </a:br>
            <a:r>
              <a:rPr lang="de-DE" dirty="0"/>
              <a:t>früh für das Rentenalter vorzusorgen.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Deutsche Rentenversicherung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489101"/>
            <a:ext cx="3016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750075"/>
            <a:ext cx="7254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3184832"/>
            <a:ext cx="11477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619589"/>
            <a:ext cx="15716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4054345"/>
            <a:ext cx="19954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4489101"/>
            <a:ext cx="24177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054345"/>
            <a:ext cx="301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619589"/>
            <a:ext cx="3016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184832"/>
            <a:ext cx="301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750075"/>
            <a:ext cx="301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868648" y="4917116"/>
            <a:ext cx="118462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+mn-lt"/>
              </a:rPr>
              <a:t>Erwerbstätige</a:t>
            </a:r>
          </a:p>
          <a:p>
            <a:pPr algn="ctr"/>
            <a:r>
              <a:rPr lang="de-DE" sz="1400" dirty="0">
                <a:latin typeface="Arial Narrow" panose="020B0606020202030204" pitchFamily="34" charset="0"/>
              </a:rPr>
              <a:t>(20 – 64 Jahre)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771860" y="4919856"/>
            <a:ext cx="87844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+mn-lt"/>
              </a:rPr>
              <a:t>Rentner</a:t>
            </a:r>
          </a:p>
          <a:p>
            <a:pPr algn="ctr"/>
            <a:r>
              <a:rPr lang="de-DE" sz="1400" dirty="0">
                <a:latin typeface="Arial Narrow" panose="020B0606020202030204" pitchFamily="34" charset="0"/>
              </a:rPr>
              <a:t>(ab 65 Jahre)</a:t>
            </a:r>
          </a:p>
        </p:txBody>
      </p:sp>
    </p:spTree>
    <p:extLst>
      <p:ext uri="{BB962C8B-B14F-4D97-AF65-F5344CB8AC3E}">
        <p14:creationId xmlns:p14="http://schemas.microsoft.com/office/powerpoint/2010/main" val="41731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pPr lvl="0"/>
            <a:r>
              <a:rPr lang="de-DE" noProof="0"/>
              <a:t>01.01.2023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pPr lvl="0"/>
            <a:fld id="{BFE8ADF1-837C-463F-9856-54C2D771B21B}" type="slidenum">
              <a:rPr lang="de-DE" noProof="0" smtClean="0"/>
              <a:pPr lvl="0"/>
              <a:t>35</a:t>
            </a:fld>
            <a:endParaRPr lang="de-DE" noProof="0" dirty="0"/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Zugpferd Zinseszins:</a:t>
            </a:r>
            <a:br>
              <a:rPr lang="de-DE"/>
            </a:br>
            <a:r>
              <a:rPr lang="de-DE"/>
              <a:t>Mehrwert für junge Arbeitnehmer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de-DE" dirty="0"/>
              <a:t>Aufgrund der </a:t>
            </a:r>
            <a:r>
              <a:rPr lang="de-DE" b="1" dirty="0"/>
              <a:t>geringen Nettobelastung </a:t>
            </a:r>
            <a:r>
              <a:rPr lang="de-DE" dirty="0"/>
              <a:t>können auch junge Arbeitnehmer </a:t>
            </a:r>
            <a:br>
              <a:rPr lang="de-DE" dirty="0"/>
            </a:br>
            <a:r>
              <a:rPr lang="de-DE" dirty="0"/>
              <a:t>im Rahmen einer </a:t>
            </a:r>
            <a:r>
              <a:rPr lang="de-DE" dirty="0" err="1"/>
              <a:t>bAV</a:t>
            </a:r>
            <a:r>
              <a:rPr lang="de-DE" dirty="0"/>
              <a:t> bereits früh und effizient fürs Alter vorsorgen.</a:t>
            </a:r>
          </a:p>
          <a:p>
            <a:pPr lvl="1"/>
            <a:r>
              <a:rPr lang="de-DE" dirty="0"/>
              <a:t>Der </a:t>
            </a:r>
            <a:r>
              <a:rPr lang="de-DE" b="1" dirty="0"/>
              <a:t>Zinseszinseffekt</a:t>
            </a:r>
            <a:r>
              <a:rPr lang="de-DE" dirty="0"/>
              <a:t> über die besonders lange Beitragsdauer in der </a:t>
            </a:r>
            <a:r>
              <a:rPr lang="de-DE" dirty="0" err="1"/>
              <a:t>bAV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schafft besonders für junge Arbeitnehmer finanziellen Mehrwert.</a:t>
            </a:r>
          </a:p>
          <a:p>
            <a:pPr lvl="1"/>
            <a:r>
              <a:rPr lang="de-DE" dirty="0"/>
              <a:t>Der Zinseszinseffekt sorgt nicht nur für einen Ausgleich der anfangs geringen </a:t>
            </a:r>
            <a:br>
              <a:rPr lang="de-DE" dirty="0"/>
            </a:br>
            <a:r>
              <a:rPr lang="de-DE" dirty="0" err="1"/>
              <a:t>bAV</a:t>
            </a:r>
            <a:r>
              <a:rPr lang="de-DE" dirty="0"/>
              <a:t>-Beiträge, sondern darüber hinaus für eine </a:t>
            </a:r>
            <a:r>
              <a:rPr lang="de-DE" b="1" dirty="0"/>
              <a:t>deutliche höhere Gesamtrendite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Der Zinseszinseffekt spielt eine entscheidende Rolle für die Profitabilität der bAV.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Motivieren Sie junge Arbeitnehmer vor allem mit den perspektivischen Vorteilen des Zinseszinseffekts – weitgehend unabhängig von der Beitragshöhe.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847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pPr lvl="0"/>
            <a:r>
              <a:rPr lang="de-DE" noProof="0"/>
              <a:t>01.01.2023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pPr lvl="0"/>
            <a:fld id="{BFE8ADF1-837C-463F-9856-54C2D771B21B}" type="slidenum">
              <a:rPr lang="de-DE" noProof="0" smtClean="0"/>
              <a:pPr lvl="0"/>
              <a:t>36</a:t>
            </a:fld>
            <a:endParaRPr lang="de-DE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Sparbeschleuniger Zinseszins:</a:t>
            </a:r>
            <a:br>
              <a:rPr lang="de-DE" dirty="0"/>
            </a:br>
            <a:r>
              <a:rPr lang="de-DE" dirty="0"/>
              <a:t>Über die Zeit kommt richtig was zusammen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Je länger die Ansparphase, desto stärker ist die Wirkung des Zinseszinseffektes.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Zielgruppen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Für 250 € gesamte Rente reicht mit 20 Jahren ein Beitrag von 71,70 €, </a:t>
            </a:r>
            <a:br>
              <a:rPr lang="de-DE" dirty="0"/>
            </a:br>
            <a:r>
              <a:rPr lang="de-DE" dirty="0"/>
              <a:t>mit 40 Jahren müssen schon 183,40 € investiert werden.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23" name="Textfeld 21">
            <a:extLst>
              <a:ext uri="{FF2B5EF4-FFF2-40B4-BE49-F238E27FC236}">
                <a16:creationId xmlns:a16="http://schemas.microsoft.com/office/drawing/2014/main" id="{9978FCA0-9453-4CF0-ACD2-D4EFB4F6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55" y="2566988"/>
            <a:ext cx="4572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 b="1" dirty="0"/>
              <a:t>Voraussichtliche gesamte Rente</a:t>
            </a:r>
            <a:r>
              <a:rPr lang="de-DE" altLang="de-DE" sz="1200" b="1" baseline="30000" dirty="0"/>
              <a:t>1</a:t>
            </a:r>
            <a:r>
              <a:rPr lang="de-DE" altLang="de-DE" sz="1200" b="1" dirty="0"/>
              <a:t>: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b="1" dirty="0"/>
              <a:t>250,00 € /Monat</a:t>
            </a:r>
          </a:p>
        </p:txBody>
      </p:sp>
      <p:sp>
        <p:nvSpPr>
          <p:cNvPr id="17" name="Rechteck 28">
            <a:extLst>
              <a:ext uri="{FF2B5EF4-FFF2-40B4-BE49-F238E27FC236}">
                <a16:creationId xmlns:a16="http://schemas.microsoft.com/office/drawing/2014/main" id="{6EF668B5-E59E-4215-9D64-98998217E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15" y="3200400"/>
            <a:ext cx="228854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700" b="1" dirty="0"/>
              <a:t>Berechnungsgrundlage: </a:t>
            </a:r>
            <a:br>
              <a:rPr lang="de-DE" altLang="de-DE" sz="700" b="1" dirty="0"/>
            </a:br>
            <a:r>
              <a:rPr lang="de-DE" altLang="de-DE" sz="700" dirty="0"/>
              <a:t>Rentenbeginn 67, Todesfallleistung aus Rentengarantiezeit 10 Jahre, dynamische Rente, Tarif 76BO </a:t>
            </a:r>
            <a:r>
              <a:rPr lang="de-DE" altLang="de-DE" sz="700"/>
              <a:t>(01/2023), </a:t>
            </a:r>
            <a:r>
              <a:rPr lang="de-DE" altLang="de-DE" sz="700" dirty="0"/>
              <a:t>Tarifgruppe KG7E, unterstellte jährliche Wertentwicklung von 4 % (ohne Berücksichtigung von Fondskosten) und unveränderte Überschussbeteiligung zu Vertragsabschluss im Jahre 2023 für die gesamte Laufzeit.</a:t>
            </a:r>
          </a:p>
          <a:p>
            <a:pPr eaLnBrk="1" hangingPunct="1">
              <a:spcBef>
                <a:spcPct val="0"/>
              </a:spcBef>
            </a:pPr>
            <a:endParaRPr lang="de-DE" altLang="de-DE" sz="700" dirty="0"/>
          </a:p>
          <a:p>
            <a:pPr marL="57150" indent="-57150" eaLnBrk="1" hangingPunct="1">
              <a:spcBef>
                <a:spcPct val="0"/>
              </a:spcBef>
            </a:pPr>
            <a:r>
              <a:rPr lang="de-DE" altLang="de-DE" sz="700" baseline="30000" dirty="0"/>
              <a:t>1</a:t>
            </a:r>
            <a:r>
              <a:rPr lang="de-DE" altLang="de-DE" sz="700" dirty="0"/>
              <a:t> Die Werte berücksichtigen die Überschussbeteiligung. Außerdem basieren sie auf fiktiven Annahmen zur Wertentwicklung des Vertragsguthabens vor Beginn der Rentenzahlung. Wir können diese Werte nicht garantieren.</a:t>
            </a:r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3094D573-E995-472D-8376-B46FC5706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873618"/>
              </p:ext>
            </p:extLst>
          </p:nvPr>
        </p:nvGraphicFramePr>
        <p:xfrm>
          <a:off x="2561001" y="2475311"/>
          <a:ext cx="6119812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1755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68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741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8"/>
          <p:cNvSpPr/>
          <p:nvPr/>
        </p:nvSpPr>
        <p:spPr>
          <a:xfrm>
            <a:off x="1826577" y="1418541"/>
            <a:ext cx="5487478" cy="4464273"/>
          </a:xfrm>
          <a:prstGeom prst="roundRect">
            <a:avLst>
              <a:gd name="adj" fmla="val 3920"/>
            </a:avLst>
          </a:prstGeom>
          <a:solidFill>
            <a:srgbClr val="FFFFFF">
              <a:alpha val="50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8000" tIns="252000" rIns="648000" rtlCol="0" anchor="t"/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Kontakt</a:t>
            </a:r>
          </a:p>
          <a:p>
            <a:pPr algn="l">
              <a:spcBef>
                <a:spcPts val="1800"/>
              </a:spcBef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Fragen &amp; Wünsche zur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bAV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in Ihrem und für</a:t>
            </a:r>
          </a:p>
          <a:p>
            <a:pPr algn="l"/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Ihr Unternehmen? Ich informiere Sie gern.</a:t>
            </a:r>
          </a:p>
          <a:p>
            <a:pPr algn="l">
              <a:lnSpc>
                <a:spcPct val="110000"/>
              </a:lnSpc>
              <a:spcBef>
                <a:spcPts val="2400"/>
              </a:spcBef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Martin Mustermaklerbetreuer</a:t>
            </a:r>
          </a:p>
          <a:p>
            <a:pPr algn="l">
              <a:lnSpc>
                <a:spcPct val="110000"/>
              </a:lnSpc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Musterstraße 100</a:t>
            </a:r>
          </a:p>
          <a:p>
            <a:pPr algn="l">
              <a:lnSpc>
                <a:spcPct val="110000"/>
              </a:lnSpc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10000 Musterstadt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 0123 4567890</a:t>
            </a:r>
          </a:p>
          <a:p>
            <a:pPr algn="l">
              <a:lnSpc>
                <a:spcPct val="110000"/>
              </a:lnSpc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Telefax 0123 4567890</a:t>
            </a:r>
          </a:p>
          <a:p>
            <a:pPr algn="l">
              <a:lnSpc>
                <a:spcPct val="110000"/>
              </a:lnSpc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 0123 4567890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martin-mustermaklerbetreuer@stuttgarter.de</a:t>
            </a:r>
          </a:p>
          <a:p>
            <a:pPr algn="l">
              <a:lnSpc>
                <a:spcPct val="110000"/>
              </a:lnSpc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www.stuttgarter.de</a:t>
            </a:r>
            <a:endParaRPr lang="de-DE" sz="1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5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889250" y="2673350"/>
            <a:ext cx="2768042" cy="2197100"/>
            <a:chOff x="2889250" y="2673350"/>
            <a:chExt cx="2768042" cy="2197100"/>
          </a:xfrm>
        </p:grpSpPr>
        <p:sp>
          <p:nvSpPr>
            <p:cNvPr id="18" name="Abgerundetes Rechteck 16"/>
            <p:cNvSpPr/>
            <p:nvPr/>
          </p:nvSpPr>
          <p:spPr>
            <a:xfrm>
              <a:off x="3458522" y="2673350"/>
              <a:ext cx="2198770" cy="2197100"/>
            </a:xfrm>
            <a:custGeom>
              <a:avLst/>
              <a:gdLst>
                <a:gd name="connsiteX0" fmla="*/ 0 w 2196000"/>
                <a:gd name="connsiteY0" fmla="*/ 176229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8" fmla="*/ 0 w 2196000"/>
                <a:gd name="connsiteY8" fmla="*/ 176229 h 2197100"/>
                <a:gd name="connsiteX0" fmla="*/ 0 w 2196000"/>
                <a:gd name="connsiteY0" fmla="*/ 2020871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0" fmla="*/ 2770 w 2198770"/>
                <a:gd name="connsiteY0" fmla="*/ 2020871 h 2197100"/>
                <a:gd name="connsiteX1" fmla="*/ 0 w 2198770"/>
                <a:gd name="connsiteY1" fmla="*/ 2156 h 2197100"/>
                <a:gd name="connsiteX2" fmla="*/ 2022541 w 2198770"/>
                <a:gd name="connsiteY2" fmla="*/ 0 h 2197100"/>
                <a:gd name="connsiteX3" fmla="*/ 2198770 w 2198770"/>
                <a:gd name="connsiteY3" fmla="*/ 176229 h 2197100"/>
                <a:gd name="connsiteX4" fmla="*/ 2198770 w 2198770"/>
                <a:gd name="connsiteY4" fmla="*/ 2020871 h 2197100"/>
                <a:gd name="connsiteX5" fmla="*/ 2022541 w 2198770"/>
                <a:gd name="connsiteY5" fmla="*/ 2197100 h 2197100"/>
                <a:gd name="connsiteX6" fmla="*/ 178999 w 2198770"/>
                <a:gd name="connsiteY6" fmla="*/ 2197100 h 2197100"/>
                <a:gd name="connsiteX7" fmla="*/ 2770 w 2198770"/>
                <a:gd name="connsiteY7" fmla="*/ 2020871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770" h="2197100">
                  <a:moveTo>
                    <a:pt x="2770" y="2020871"/>
                  </a:moveTo>
                  <a:cubicBezTo>
                    <a:pt x="1847" y="1347966"/>
                    <a:pt x="923" y="675061"/>
                    <a:pt x="0" y="2156"/>
                  </a:cubicBezTo>
                  <a:lnTo>
                    <a:pt x="2022541" y="0"/>
                  </a:lnTo>
                  <a:cubicBezTo>
                    <a:pt x="2119870" y="0"/>
                    <a:pt x="2198770" y="78900"/>
                    <a:pt x="2198770" y="176229"/>
                  </a:cubicBezTo>
                  <a:lnTo>
                    <a:pt x="2198770" y="2020871"/>
                  </a:lnTo>
                  <a:cubicBezTo>
                    <a:pt x="2198770" y="2118200"/>
                    <a:pt x="2119870" y="2197100"/>
                    <a:pt x="2022541" y="2197100"/>
                  </a:cubicBezTo>
                  <a:lnTo>
                    <a:pt x="178999" y="2197100"/>
                  </a:lnTo>
                  <a:cubicBezTo>
                    <a:pt x="81670" y="2197100"/>
                    <a:pt x="2770" y="2118200"/>
                    <a:pt x="2770" y="20208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700" dirty="0">
                  <a:solidFill>
                    <a:schemeClr val="tx1"/>
                  </a:solidFill>
                </a:rPr>
                <a:t>Die Stuttgarter </a:t>
              </a:r>
              <a:br>
                <a:rPr lang="de-DE" sz="1700" dirty="0">
                  <a:solidFill>
                    <a:schemeClr val="tx1"/>
                  </a:solidFill>
                </a:rPr>
              </a:br>
              <a:r>
                <a:rPr lang="de-DE" sz="1700" dirty="0" err="1">
                  <a:solidFill>
                    <a:schemeClr val="tx1"/>
                  </a:solidFill>
                </a:rPr>
                <a:t>bAV</a:t>
              </a:r>
              <a:r>
                <a:rPr lang="de-DE" sz="1700" dirty="0">
                  <a:solidFill>
                    <a:schemeClr val="tx1"/>
                  </a:solidFill>
                </a:rPr>
                <a:t>-Lösung</a:t>
              </a:r>
            </a:p>
            <a:p>
              <a:pPr algn="ctr"/>
              <a:endParaRPr lang="de-DE" sz="1700" dirty="0">
                <a:solidFill>
                  <a:schemeClr val="tx1"/>
                </a:solidFill>
              </a:endParaRPr>
            </a:p>
            <a:p>
              <a:pPr algn="ctr"/>
              <a:endParaRPr lang="de-DE" sz="1700" dirty="0">
                <a:solidFill>
                  <a:schemeClr val="tx1"/>
                </a:solidFill>
              </a:endParaRPr>
            </a:p>
          </p:txBody>
        </p:sp>
        <p:pic>
          <p:nvPicPr>
            <p:cNvPr id="22" name="Grafik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0" y="3621605"/>
              <a:ext cx="294218" cy="294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de-DE" dirty="0"/>
              <a:t>1. Rahmenbedingungen der betrieblichen Altersversorgung (</a:t>
            </a:r>
            <a:r>
              <a:rPr lang="de-DE" dirty="0" err="1"/>
              <a:t>bAV</a:t>
            </a:r>
            <a:r>
              <a:rPr lang="de-DE" dirty="0"/>
              <a:t>) und das BRSG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420688" y="2673350"/>
            <a:ext cx="2198770" cy="2197100"/>
          </a:xfrm>
          <a:custGeom>
            <a:avLst/>
            <a:gdLst>
              <a:gd name="connsiteX0" fmla="*/ 0 w 2196000"/>
              <a:gd name="connsiteY0" fmla="*/ 176229 h 2197100"/>
              <a:gd name="connsiteX1" fmla="*/ 176229 w 2196000"/>
              <a:gd name="connsiteY1" fmla="*/ 0 h 2197100"/>
              <a:gd name="connsiteX2" fmla="*/ 2019771 w 2196000"/>
              <a:gd name="connsiteY2" fmla="*/ 0 h 2197100"/>
              <a:gd name="connsiteX3" fmla="*/ 2196000 w 2196000"/>
              <a:gd name="connsiteY3" fmla="*/ 176229 h 2197100"/>
              <a:gd name="connsiteX4" fmla="*/ 2196000 w 2196000"/>
              <a:gd name="connsiteY4" fmla="*/ 2020871 h 2197100"/>
              <a:gd name="connsiteX5" fmla="*/ 2019771 w 2196000"/>
              <a:gd name="connsiteY5" fmla="*/ 2197100 h 2197100"/>
              <a:gd name="connsiteX6" fmla="*/ 176229 w 2196000"/>
              <a:gd name="connsiteY6" fmla="*/ 2197100 h 2197100"/>
              <a:gd name="connsiteX7" fmla="*/ 0 w 2196000"/>
              <a:gd name="connsiteY7" fmla="*/ 2020871 h 2197100"/>
              <a:gd name="connsiteX8" fmla="*/ 0 w 2196000"/>
              <a:gd name="connsiteY8" fmla="*/ 176229 h 2197100"/>
              <a:gd name="connsiteX0" fmla="*/ 0 w 2196000"/>
              <a:gd name="connsiteY0" fmla="*/ 2020871 h 2197100"/>
              <a:gd name="connsiteX1" fmla="*/ 176229 w 2196000"/>
              <a:gd name="connsiteY1" fmla="*/ 0 h 2197100"/>
              <a:gd name="connsiteX2" fmla="*/ 2019771 w 2196000"/>
              <a:gd name="connsiteY2" fmla="*/ 0 h 2197100"/>
              <a:gd name="connsiteX3" fmla="*/ 2196000 w 2196000"/>
              <a:gd name="connsiteY3" fmla="*/ 176229 h 2197100"/>
              <a:gd name="connsiteX4" fmla="*/ 2196000 w 2196000"/>
              <a:gd name="connsiteY4" fmla="*/ 2020871 h 2197100"/>
              <a:gd name="connsiteX5" fmla="*/ 2019771 w 2196000"/>
              <a:gd name="connsiteY5" fmla="*/ 2197100 h 2197100"/>
              <a:gd name="connsiteX6" fmla="*/ 176229 w 2196000"/>
              <a:gd name="connsiteY6" fmla="*/ 2197100 h 2197100"/>
              <a:gd name="connsiteX7" fmla="*/ 0 w 2196000"/>
              <a:gd name="connsiteY7" fmla="*/ 2020871 h 2197100"/>
              <a:gd name="connsiteX0" fmla="*/ 2770 w 2198770"/>
              <a:gd name="connsiteY0" fmla="*/ 2020871 h 2197100"/>
              <a:gd name="connsiteX1" fmla="*/ 0 w 2198770"/>
              <a:gd name="connsiteY1" fmla="*/ 2156 h 2197100"/>
              <a:gd name="connsiteX2" fmla="*/ 2022541 w 2198770"/>
              <a:gd name="connsiteY2" fmla="*/ 0 h 2197100"/>
              <a:gd name="connsiteX3" fmla="*/ 2198770 w 2198770"/>
              <a:gd name="connsiteY3" fmla="*/ 176229 h 2197100"/>
              <a:gd name="connsiteX4" fmla="*/ 2198770 w 2198770"/>
              <a:gd name="connsiteY4" fmla="*/ 2020871 h 2197100"/>
              <a:gd name="connsiteX5" fmla="*/ 2022541 w 2198770"/>
              <a:gd name="connsiteY5" fmla="*/ 2197100 h 2197100"/>
              <a:gd name="connsiteX6" fmla="*/ 178999 w 2198770"/>
              <a:gd name="connsiteY6" fmla="*/ 2197100 h 2197100"/>
              <a:gd name="connsiteX7" fmla="*/ 2770 w 2198770"/>
              <a:gd name="connsiteY7" fmla="*/ 2020871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8770" h="2197100">
                <a:moveTo>
                  <a:pt x="2770" y="2020871"/>
                </a:moveTo>
                <a:cubicBezTo>
                  <a:pt x="1847" y="1347966"/>
                  <a:pt x="923" y="675061"/>
                  <a:pt x="0" y="2156"/>
                </a:cubicBezTo>
                <a:lnTo>
                  <a:pt x="2022541" y="0"/>
                </a:lnTo>
                <a:cubicBezTo>
                  <a:pt x="2119870" y="0"/>
                  <a:pt x="2198770" y="78900"/>
                  <a:pt x="2198770" y="176229"/>
                </a:cubicBezTo>
                <a:lnTo>
                  <a:pt x="2198770" y="2020871"/>
                </a:lnTo>
                <a:cubicBezTo>
                  <a:pt x="2198770" y="2118200"/>
                  <a:pt x="2119870" y="2197100"/>
                  <a:pt x="2022541" y="2197100"/>
                </a:cubicBezTo>
                <a:lnTo>
                  <a:pt x="178999" y="2197100"/>
                </a:lnTo>
                <a:cubicBezTo>
                  <a:pt x="81670" y="2197100"/>
                  <a:pt x="2770" y="2118200"/>
                  <a:pt x="2770" y="202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>
                <a:solidFill>
                  <a:schemeClr val="tx1"/>
                </a:solidFill>
              </a:rPr>
              <a:t>Ihre </a:t>
            </a:r>
            <a:br>
              <a:rPr lang="de-DE" sz="1700" dirty="0">
                <a:solidFill>
                  <a:schemeClr val="tx1"/>
                </a:solidFill>
              </a:rPr>
            </a:br>
            <a:r>
              <a:rPr lang="de-DE" sz="1700" dirty="0">
                <a:solidFill>
                  <a:schemeClr val="tx1"/>
                </a:solidFill>
              </a:rPr>
              <a:t>Firmenkontakte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3906838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ieren 23"/>
          <p:cNvGrpSpPr/>
          <p:nvPr/>
        </p:nvGrpSpPr>
        <p:grpSpPr>
          <a:xfrm>
            <a:off x="5927725" y="2673350"/>
            <a:ext cx="2767401" cy="2197100"/>
            <a:chOff x="5927725" y="2673350"/>
            <a:chExt cx="2767401" cy="2197100"/>
          </a:xfrm>
        </p:grpSpPr>
        <p:sp>
          <p:nvSpPr>
            <p:cNvPr id="19" name="Abgerundetes Rechteck 16"/>
            <p:cNvSpPr/>
            <p:nvPr/>
          </p:nvSpPr>
          <p:spPr>
            <a:xfrm>
              <a:off x="6496356" y="2673350"/>
              <a:ext cx="2198770" cy="2197100"/>
            </a:xfrm>
            <a:custGeom>
              <a:avLst/>
              <a:gdLst>
                <a:gd name="connsiteX0" fmla="*/ 0 w 2196000"/>
                <a:gd name="connsiteY0" fmla="*/ 176229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8" fmla="*/ 0 w 2196000"/>
                <a:gd name="connsiteY8" fmla="*/ 176229 h 2197100"/>
                <a:gd name="connsiteX0" fmla="*/ 0 w 2196000"/>
                <a:gd name="connsiteY0" fmla="*/ 2020871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0" fmla="*/ 2770 w 2198770"/>
                <a:gd name="connsiteY0" fmla="*/ 2020871 h 2197100"/>
                <a:gd name="connsiteX1" fmla="*/ 0 w 2198770"/>
                <a:gd name="connsiteY1" fmla="*/ 2156 h 2197100"/>
                <a:gd name="connsiteX2" fmla="*/ 2022541 w 2198770"/>
                <a:gd name="connsiteY2" fmla="*/ 0 h 2197100"/>
                <a:gd name="connsiteX3" fmla="*/ 2198770 w 2198770"/>
                <a:gd name="connsiteY3" fmla="*/ 176229 h 2197100"/>
                <a:gd name="connsiteX4" fmla="*/ 2198770 w 2198770"/>
                <a:gd name="connsiteY4" fmla="*/ 2020871 h 2197100"/>
                <a:gd name="connsiteX5" fmla="*/ 2022541 w 2198770"/>
                <a:gd name="connsiteY5" fmla="*/ 2197100 h 2197100"/>
                <a:gd name="connsiteX6" fmla="*/ 178999 w 2198770"/>
                <a:gd name="connsiteY6" fmla="*/ 2197100 h 2197100"/>
                <a:gd name="connsiteX7" fmla="*/ 2770 w 2198770"/>
                <a:gd name="connsiteY7" fmla="*/ 2020871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770" h="2197100">
                  <a:moveTo>
                    <a:pt x="2770" y="2020871"/>
                  </a:moveTo>
                  <a:cubicBezTo>
                    <a:pt x="1847" y="1347966"/>
                    <a:pt x="923" y="675061"/>
                    <a:pt x="0" y="2156"/>
                  </a:cubicBezTo>
                  <a:lnTo>
                    <a:pt x="2022541" y="0"/>
                  </a:lnTo>
                  <a:cubicBezTo>
                    <a:pt x="2119870" y="0"/>
                    <a:pt x="2198770" y="78900"/>
                    <a:pt x="2198770" y="176229"/>
                  </a:cubicBezTo>
                  <a:lnTo>
                    <a:pt x="2198770" y="2020871"/>
                  </a:lnTo>
                  <a:cubicBezTo>
                    <a:pt x="2198770" y="2118200"/>
                    <a:pt x="2119870" y="2197100"/>
                    <a:pt x="2022541" y="2197100"/>
                  </a:cubicBezTo>
                  <a:lnTo>
                    <a:pt x="178999" y="2197100"/>
                  </a:lnTo>
                  <a:cubicBezTo>
                    <a:pt x="81670" y="2197100"/>
                    <a:pt x="2770" y="2118200"/>
                    <a:pt x="2770" y="20208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700" dirty="0">
                  <a:solidFill>
                    <a:schemeClr val="tx1"/>
                  </a:solidFill>
                </a:rPr>
                <a:t>Ihr </a:t>
              </a:r>
              <a:r>
                <a:rPr lang="de-DE" sz="1700" dirty="0" err="1">
                  <a:solidFill>
                    <a:schemeClr val="tx1"/>
                  </a:solidFill>
                </a:rPr>
                <a:t>bAV</a:t>
              </a:r>
              <a:r>
                <a:rPr lang="de-DE" sz="1700" dirty="0">
                  <a:solidFill>
                    <a:schemeClr val="tx1"/>
                  </a:solidFill>
                </a:rPr>
                <a:t>-Erfolg </a:t>
              </a:r>
              <a:br>
                <a:rPr lang="de-DE" sz="1700" dirty="0">
                  <a:solidFill>
                    <a:schemeClr val="tx1"/>
                  </a:solidFill>
                </a:rPr>
              </a:br>
              <a:r>
                <a:rPr lang="de-DE" sz="1700" dirty="0">
                  <a:solidFill>
                    <a:schemeClr val="tx1"/>
                  </a:solidFill>
                </a:rPr>
                <a:t>für Arbeitgeber und Arbeitnehmer</a:t>
              </a:r>
            </a:p>
          </p:txBody>
        </p:sp>
        <p:pic>
          <p:nvPicPr>
            <p:cNvPr id="21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725" y="3668214"/>
              <a:ext cx="294271" cy="20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05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49931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Betriebliche Altersversorgung:</a:t>
            </a:r>
            <a:br>
              <a:rPr lang="de-DE" altLang="de-DE"/>
            </a:br>
            <a:r>
              <a:rPr lang="de-DE" altLang="de-DE"/>
              <a:t>Ein Muss für Unternehmer</a:t>
            </a:r>
          </a:p>
        </p:txBody>
      </p:sp>
      <p:sp>
        <p:nvSpPr>
          <p:cNvPr id="27656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358774" y="2600325"/>
            <a:ext cx="4445238" cy="2736850"/>
          </a:xfrm>
        </p:spPr>
        <p:txBody>
          <a:bodyPr/>
          <a:lstStyle/>
          <a:p>
            <a:pPr lvl="1"/>
            <a:r>
              <a:rPr lang="de-DE" altLang="de-DE" dirty="0"/>
              <a:t>Der Anspruch von Arbeitnehmern auf Entgeltumwandlung ist im Betriebsrentengesetz unmissverständlich verankert (§ 1a BetrAVG).</a:t>
            </a:r>
          </a:p>
          <a:p>
            <a:pPr lvl="1"/>
            <a:r>
              <a:rPr lang="de-DE" altLang="de-DE" dirty="0"/>
              <a:t>Besteht keine anderweitige Vereinbarung, steht dem Arbeitnehmer die Entgeltumwandlung in Form der Direktversicherung zu.</a:t>
            </a:r>
          </a:p>
        </p:txBody>
      </p:sp>
      <p:pic>
        <p:nvPicPr>
          <p:cNvPr id="27654" name="Inhaltsplatzhalter 27"/>
          <p:cNvPicPr>
            <a:picLocks noGrp="1" noChangeAspect="1"/>
          </p:cNvPicPr>
          <p:nvPr>
            <p:ph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0272" y="2654917"/>
            <a:ext cx="1584035" cy="2558528"/>
          </a:xfrm>
        </p:spPr>
      </p:pic>
      <p:sp>
        <p:nvSpPr>
          <p:cNvPr id="29" name="Textplatzhalter 2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/>
              <a:t>Das Betriebsrentengesetz (BetrAVG) nimmt Arbeitgeber in die Pflicht.</a:t>
            </a:r>
            <a:endParaRPr lang="de-DE" alt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Als Vermittler im Bereich der bAV begegnen Sie einem Rechtsanspruch </a:t>
            </a:r>
            <a:br>
              <a:rPr lang="de-DE"/>
            </a:br>
            <a:r>
              <a:rPr lang="de-DE"/>
              <a:t>gegenüber dem Arbeitgeber – eine hervorragende Ausgangslage.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653" name="Textplatzhalt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 und das BRSG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54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29698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Arbeitnehmers Liebling:</a:t>
            </a:r>
            <a:br>
              <a:rPr lang="de-DE" altLang="de-DE" dirty="0"/>
            </a:br>
            <a:r>
              <a:rPr lang="de-DE" altLang="de-DE" dirty="0"/>
              <a:t>Die betriebliche Versorgung genießt Vertrauen</a:t>
            </a:r>
          </a:p>
        </p:txBody>
      </p:sp>
      <p:sp>
        <p:nvSpPr>
          <p:cNvPr id="29702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</p:spPr>
        <p:txBody>
          <a:bodyPr/>
          <a:lstStyle/>
          <a:p>
            <a:r>
              <a:rPr lang="de-DE" altLang="de-DE" dirty="0"/>
              <a:t>Worauf man im Alter voraussichtlich zurückgreifen kann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Quelle: Deutsche Bank Vorsorgereport 2020; Basis: Bundesrepublik Deutschland Bevölkerung von 20-65 Jahren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Präsentieren Sie mit der </a:t>
            </a:r>
            <a:r>
              <a:rPr lang="de-DE" dirty="0" err="1"/>
              <a:t>bAV</a:t>
            </a:r>
            <a:r>
              <a:rPr lang="de-DE" dirty="0"/>
              <a:t> eine beliebte Form der Altersvorsorge.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 und das BRSG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516343" y="2404053"/>
            <a:ext cx="4213223" cy="3041071"/>
            <a:chOff x="3100434" y="2301099"/>
            <a:chExt cx="5759363" cy="3205306"/>
          </a:xfrm>
        </p:grpSpPr>
        <p:graphicFrame>
          <p:nvGraphicFramePr>
            <p:cNvPr id="35" name="Diagramm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6947469"/>
                </p:ext>
              </p:extLst>
            </p:nvPr>
          </p:nvGraphicFramePr>
          <p:xfrm>
            <a:off x="3100434" y="2431130"/>
            <a:ext cx="5759363" cy="3075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8" name="Rechteck 27"/>
            <p:cNvSpPr/>
            <p:nvPr/>
          </p:nvSpPr>
          <p:spPr>
            <a:xfrm>
              <a:off x="5823167" y="2301099"/>
              <a:ext cx="1253512" cy="130031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r"/>
              <a:r>
                <a:rPr lang="de-DE" sz="1000" b="1" dirty="0"/>
                <a:t>Anteil der Befragten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DA5CD333-9C5F-4331-B0EF-C55644F041DD}"/>
              </a:ext>
            </a:extLst>
          </p:cNvPr>
          <p:cNvSpPr/>
          <p:nvPr/>
        </p:nvSpPr>
        <p:spPr>
          <a:xfrm>
            <a:off x="339460" y="2704732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Staatliche Rente der gesetzlichen Rentenversicherung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4AB82142-1FD7-4B3F-9DF6-C560EA3B09F7}"/>
              </a:ext>
            </a:extLst>
          </p:cNvPr>
          <p:cNvSpPr/>
          <p:nvPr/>
        </p:nvSpPr>
        <p:spPr>
          <a:xfrm>
            <a:off x="339460" y="2966875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Erspartes / Geldanlagen (z.B. Sparbuch, Aktien, Fonds, Bausparvertrag usw.) 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7CC7E074-DC60-4F04-92A6-AF8090352153}"/>
              </a:ext>
            </a:extLst>
          </p:cNvPr>
          <p:cNvSpPr/>
          <p:nvPr/>
        </p:nvSpPr>
        <p:spPr>
          <a:xfrm>
            <a:off x="339460" y="3241819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Eigengenutztes Haus oder Wohnung (ersparte Mietausgaben)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281AF23-EBA7-49B9-8BA2-AE508131FC1A}"/>
              </a:ext>
            </a:extLst>
          </p:cNvPr>
          <p:cNvSpPr/>
          <p:nvPr/>
        </p:nvSpPr>
        <p:spPr>
          <a:xfrm>
            <a:off x="339460" y="3514643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Private Rentenversicherung, Kapital-Lebensversicherung, Direktversicherung 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E0355E3D-18CD-4163-B5B8-C8333DE68E25}"/>
              </a:ext>
            </a:extLst>
          </p:cNvPr>
          <p:cNvSpPr/>
          <p:nvPr/>
        </p:nvSpPr>
        <p:spPr>
          <a:xfrm>
            <a:off x="339460" y="3785311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Betriebliche AV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9E1EF358-55DD-48BE-A113-870F9FC30891}"/>
              </a:ext>
            </a:extLst>
          </p:cNvPr>
          <p:cNvSpPr/>
          <p:nvPr/>
        </p:nvSpPr>
        <p:spPr>
          <a:xfrm>
            <a:off x="339460" y="4312313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Vermögen aus Erbschaft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95D812C-857A-464E-BE31-E1CD911680FF}"/>
              </a:ext>
            </a:extLst>
          </p:cNvPr>
          <p:cNvSpPr/>
          <p:nvPr/>
        </p:nvSpPr>
        <p:spPr>
          <a:xfrm>
            <a:off x="339460" y="4590232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Selbständig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B8DC0686-7269-4FAF-A6F7-3C497717EA7D}"/>
              </a:ext>
            </a:extLst>
          </p:cNvPr>
          <p:cNvSpPr/>
          <p:nvPr/>
        </p:nvSpPr>
        <p:spPr>
          <a:xfrm>
            <a:off x="359720" y="4857614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Vermietete Immobilien, Pachteinnahmen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A84CCF2E-E794-4985-A6C8-CBECB7760EF3}"/>
              </a:ext>
            </a:extLst>
          </p:cNvPr>
          <p:cNvSpPr/>
          <p:nvPr/>
        </p:nvSpPr>
        <p:spPr>
          <a:xfrm>
            <a:off x="354165" y="5127749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Gold, andere Edelmetalle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4834A2D-4588-4A49-9B28-DAFD3F0F5A43}"/>
              </a:ext>
            </a:extLst>
          </p:cNvPr>
          <p:cNvSpPr/>
          <p:nvPr/>
        </p:nvSpPr>
        <p:spPr>
          <a:xfrm>
            <a:off x="342636" y="4042174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Riester-Produkte (inkl. Wohnriester)</a:t>
            </a:r>
          </a:p>
        </p:txBody>
      </p:sp>
    </p:spTree>
    <p:extLst>
      <p:ext uri="{BB962C8B-B14F-4D97-AF65-F5344CB8AC3E}">
        <p14:creationId xmlns:p14="http://schemas.microsoft.com/office/powerpoint/2010/main" val="244566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Altersversorgung über Eck:</a:t>
            </a:r>
            <a:br>
              <a:rPr lang="de-DE" altLang="de-DE" dirty="0"/>
            </a:br>
            <a:r>
              <a:rPr lang="de-DE" altLang="de-DE" dirty="0"/>
              <a:t>Die mittelbare Versorgungszusage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</p:spPr>
        <p:txBody>
          <a:bodyPr/>
          <a:lstStyle/>
          <a:p>
            <a:r>
              <a:rPr lang="de-DE" altLang="de-DE" dirty="0"/>
              <a:t>Häufig erfolgt die </a:t>
            </a:r>
            <a:r>
              <a:rPr lang="de-DE" altLang="de-DE" dirty="0" err="1"/>
              <a:t>bAV</a:t>
            </a:r>
            <a:r>
              <a:rPr lang="de-DE" altLang="de-DE" dirty="0"/>
              <a:t> mithilfe eines externen Versorgungsträgers / Versicherers.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Wann immer ein Arbeitgeber die Verantwortung für die Abwicklung </a:t>
            </a:r>
            <a:br>
              <a:rPr lang="de-DE" dirty="0"/>
            </a:br>
            <a:r>
              <a:rPr lang="de-DE" dirty="0"/>
              <a:t>der </a:t>
            </a:r>
            <a:r>
              <a:rPr lang="de-DE" dirty="0" err="1"/>
              <a:t>bAV</a:t>
            </a:r>
            <a:r>
              <a:rPr lang="de-DE" dirty="0"/>
              <a:t> abgibt, ergibt sich für Sie eine gute Gelegenheit für Neugeschäft.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 und das BRSG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17499D-2929-BF35-F6CE-65FEFA966E38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6856" b="6856"/>
          <a:stretch/>
        </p:blipFill>
        <p:spPr>
          <a:xfrm>
            <a:off x="2159285" y="2452356"/>
            <a:ext cx="4825430" cy="28389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45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 und das BRSG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Vorteil für Vermittler:</a:t>
            </a:r>
            <a:br>
              <a:rPr lang="de-DE" altLang="de-DE" dirty="0"/>
            </a:br>
            <a:r>
              <a:rPr lang="de-DE" altLang="de-DE" dirty="0"/>
              <a:t>Einmal erfolgreich überzeugen, x-mal umsetzen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</p:spPr>
        <p:txBody>
          <a:bodyPr/>
          <a:lstStyle/>
          <a:p>
            <a:r>
              <a:rPr lang="de-DE" altLang="de-DE" dirty="0"/>
              <a:t>Vermittler profitieren vom Multiplikationseffekt der Umsätze im Rahmen der </a:t>
            </a:r>
            <a:r>
              <a:rPr lang="de-DE" altLang="de-DE" dirty="0" err="1"/>
              <a:t>bAV</a:t>
            </a:r>
            <a:r>
              <a:rPr lang="de-DE" altLang="de-DE" dirty="0"/>
              <a:t>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Ihre fundierte Beratung bestimmt die Durchdringungsquote der </a:t>
            </a:r>
            <a:r>
              <a:rPr lang="de-DE" dirty="0" err="1"/>
              <a:t>bAV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im Unternehmen – und damit einhergehend die Höhe Ihrer Umsätze.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688644" y="2603545"/>
            <a:ext cx="7419975" cy="2601913"/>
            <a:chOff x="647700" y="2740025"/>
            <a:chExt cx="7419975" cy="2601913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375" y="3030538"/>
              <a:ext cx="1892300" cy="212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650" y="2740025"/>
              <a:ext cx="1719263" cy="260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3097213"/>
              <a:ext cx="2251075" cy="224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ußzeilenplatzhalter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9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Höhere Durchschnittsumsätze:</a:t>
            </a:r>
            <a:br>
              <a:rPr lang="de-DE" altLang="de-DE"/>
            </a:br>
            <a:r>
              <a:rPr lang="de-DE" altLang="de-DE"/>
              <a:t>bAV aktiviert Vorsorgewillen der Arbeitnehmer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358774" y="2600325"/>
            <a:ext cx="4349703" cy="2736850"/>
          </a:xfrm>
        </p:spPr>
        <p:txBody>
          <a:bodyPr/>
          <a:lstStyle/>
          <a:p>
            <a:r>
              <a:rPr lang="de-DE" altLang="de-DE" b="0" dirty="0"/>
              <a:t>Die monatlichen Durchschnittsbeiträge </a:t>
            </a:r>
            <a:br>
              <a:rPr lang="de-DE" altLang="de-DE" b="0" dirty="0"/>
            </a:br>
            <a:r>
              <a:rPr lang="de-DE" altLang="de-DE" b="0" dirty="0"/>
              <a:t>für die betriebliche Altersversorgung liegen ca. 1/2 über denen der privaten Altersvorsorge.</a:t>
            </a:r>
            <a:br>
              <a:rPr lang="de-DE" altLang="de-DE" b="0" dirty="0"/>
            </a:br>
            <a:endParaRPr lang="de-DE" altLang="de-DE" b="0" dirty="0"/>
          </a:p>
          <a:p>
            <a:endParaRPr lang="de-DE" altLang="de-DE" b="0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Als Vermittler profitieren Sie vom höheren Umsatzpotenzial der betrieblichen Altersversorgung.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Quelle: Stuttgarter Lebensversicherung a.G., Stand 10/2022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 und das BRSG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928582" y="3031674"/>
            <a:ext cx="1260000" cy="1445318"/>
            <a:chOff x="4928582" y="3040616"/>
            <a:chExt cx="1260000" cy="1445318"/>
          </a:xfrm>
        </p:grpSpPr>
        <p:sp>
          <p:nvSpPr>
            <p:cNvPr id="36" name="Textfeld 35"/>
            <p:cNvSpPr txBox="1">
              <a:spLocks noChangeArrowheads="1"/>
            </p:cNvSpPr>
            <p:nvPr/>
          </p:nvSpPr>
          <p:spPr bwMode="auto">
            <a:xfrm>
              <a:off x="5140198" y="3040616"/>
              <a:ext cx="8367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2100" dirty="0">
                  <a:solidFill>
                    <a:prstClr val="black"/>
                  </a:solidFill>
                </a:rPr>
                <a:t>106,- €</a:t>
              </a:r>
            </a:p>
          </p:txBody>
        </p:sp>
        <p:sp>
          <p:nvSpPr>
            <p:cNvPr id="18" name="Textfeld 17"/>
            <p:cNvSpPr txBox="1">
              <a:spLocks/>
            </p:cNvSpPr>
            <p:nvPr/>
          </p:nvSpPr>
          <p:spPr>
            <a:xfrm>
              <a:off x="4928582" y="3405934"/>
              <a:ext cx="1260000" cy="1080000"/>
            </a:xfrm>
            <a:custGeom>
              <a:avLst/>
              <a:gdLst>
                <a:gd name="connsiteX0" fmla="*/ 0 w 1260000"/>
                <a:gd name="connsiteY0" fmla="*/ 93542 h 1260000"/>
                <a:gd name="connsiteX1" fmla="*/ 93542 w 1260000"/>
                <a:gd name="connsiteY1" fmla="*/ 0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8" fmla="*/ 0 w 1260000"/>
                <a:gd name="connsiteY8" fmla="*/ 93542 h 1260000"/>
                <a:gd name="connsiteX0" fmla="*/ 0 w 1260000"/>
                <a:gd name="connsiteY0" fmla="*/ 1166458 h 1260000"/>
                <a:gd name="connsiteX1" fmla="*/ 93542 w 1260000"/>
                <a:gd name="connsiteY1" fmla="*/ 0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5121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808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2964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0" y="1166458"/>
                  </a:moveTo>
                  <a:cubicBezTo>
                    <a:pt x="269" y="778358"/>
                    <a:pt x="2695" y="390257"/>
                    <a:pt x="2964" y="2157"/>
                  </a:cubicBezTo>
                  <a:lnTo>
                    <a:pt x="1166458" y="0"/>
                  </a:lnTo>
                  <a:cubicBezTo>
                    <a:pt x="1218120" y="0"/>
                    <a:pt x="1260000" y="41880"/>
                    <a:pt x="1260000" y="93542"/>
                  </a:cubicBezTo>
                  <a:lnTo>
                    <a:pt x="1260000" y="1166458"/>
                  </a:lnTo>
                  <a:cubicBezTo>
                    <a:pt x="1260000" y="1218120"/>
                    <a:pt x="1218120" y="1260000"/>
                    <a:pt x="1166458" y="1260000"/>
                  </a:cubicBezTo>
                  <a:lnTo>
                    <a:pt x="93542" y="1260000"/>
                  </a:lnTo>
                  <a:cubicBezTo>
                    <a:pt x="41880" y="1260000"/>
                    <a:pt x="0" y="1218120"/>
                    <a:pt x="0" y="1166458"/>
                  </a:cubicBez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72000" tIns="72000" rIns="72000" bIns="144000" rtlCol="0" anchor="b" anchorCtr="0">
              <a:noAutofit/>
            </a:bodyPr>
            <a:lstStyle>
              <a:defPPr>
                <a:defRPr lang="de-DE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de-DE" sz="1400" dirty="0"/>
                <a:t>Private</a:t>
              </a:r>
              <a:endParaRPr lang="de-DE" dirty="0"/>
            </a:p>
            <a:p>
              <a:r>
                <a:rPr lang="de-DE" sz="1400" dirty="0"/>
                <a:t>Alters-</a:t>
              </a:r>
              <a:endParaRPr lang="de-DE" dirty="0"/>
            </a:p>
            <a:p>
              <a:r>
                <a:rPr lang="de-DE" sz="1400" dirty="0"/>
                <a:t>vorsorge</a:t>
              </a:r>
              <a:endParaRPr lang="de-DE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420261" y="2628311"/>
            <a:ext cx="1260000" cy="1848681"/>
            <a:chOff x="6420261" y="2595042"/>
            <a:chExt cx="1260000" cy="1848681"/>
          </a:xfrm>
        </p:grpSpPr>
        <p:sp>
          <p:nvSpPr>
            <p:cNvPr id="37" name="Textfeld 36"/>
            <p:cNvSpPr txBox="1">
              <a:spLocks noChangeArrowheads="1"/>
            </p:cNvSpPr>
            <p:nvPr/>
          </p:nvSpPr>
          <p:spPr bwMode="auto">
            <a:xfrm>
              <a:off x="6631877" y="2595042"/>
              <a:ext cx="8367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2100" dirty="0">
                  <a:solidFill>
                    <a:prstClr val="black"/>
                  </a:solidFill>
                </a:rPr>
                <a:t>162,- €</a:t>
              </a:r>
            </a:p>
          </p:txBody>
        </p:sp>
        <p:sp>
          <p:nvSpPr>
            <p:cNvPr id="19" name="Textfeld 18"/>
            <p:cNvSpPr txBox="1">
              <a:spLocks/>
            </p:cNvSpPr>
            <p:nvPr/>
          </p:nvSpPr>
          <p:spPr>
            <a:xfrm>
              <a:off x="6420261" y="2967723"/>
              <a:ext cx="1260000" cy="1476000"/>
            </a:xfrm>
            <a:custGeom>
              <a:avLst/>
              <a:gdLst>
                <a:gd name="connsiteX0" fmla="*/ 0 w 1260000"/>
                <a:gd name="connsiteY0" fmla="*/ 93542 h 1260000"/>
                <a:gd name="connsiteX1" fmla="*/ 93542 w 1260000"/>
                <a:gd name="connsiteY1" fmla="*/ 0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8" fmla="*/ 0 w 1260000"/>
                <a:gd name="connsiteY8" fmla="*/ 93542 h 1260000"/>
                <a:gd name="connsiteX0" fmla="*/ 0 w 1260000"/>
                <a:gd name="connsiteY0" fmla="*/ 1166458 h 1260000"/>
                <a:gd name="connsiteX1" fmla="*/ 93542 w 1260000"/>
                <a:gd name="connsiteY1" fmla="*/ 0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5121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808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2964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0" y="1166458"/>
                  </a:moveTo>
                  <a:cubicBezTo>
                    <a:pt x="269" y="778358"/>
                    <a:pt x="2695" y="390257"/>
                    <a:pt x="2964" y="2157"/>
                  </a:cubicBezTo>
                  <a:lnTo>
                    <a:pt x="1166458" y="0"/>
                  </a:lnTo>
                  <a:cubicBezTo>
                    <a:pt x="1218120" y="0"/>
                    <a:pt x="1260000" y="41880"/>
                    <a:pt x="1260000" y="93542"/>
                  </a:cubicBezTo>
                  <a:lnTo>
                    <a:pt x="1260000" y="1166458"/>
                  </a:lnTo>
                  <a:cubicBezTo>
                    <a:pt x="1260000" y="1218120"/>
                    <a:pt x="1218120" y="1260000"/>
                    <a:pt x="1166458" y="1260000"/>
                  </a:cubicBezTo>
                  <a:lnTo>
                    <a:pt x="93542" y="1260000"/>
                  </a:lnTo>
                  <a:cubicBezTo>
                    <a:pt x="41880" y="1260000"/>
                    <a:pt x="0" y="1218120"/>
                    <a:pt x="0" y="11664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44000" anchor="b" anchorCtr="0"/>
            <a:lstStyle>
              <a:defPPr>
                <a:defRPr lang="de-DE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1200" b="1"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sz="1400" dirty="0"/>
                <a:t>Betriebliche Alters-versorgung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2060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e Stuttgarter_PP_Template_09.12.2011_vs_04">
  <a:themeElements>
    <a:clrScheme name="Benutzerdefiniert 1">
      <a:dk1>
        <a:sysClr val="windowText" lastClr="000000"/>
      </a:dk1>
      <a:lt1>
        <a:sysClr val="window" lastClr="FFFFFF"/>
      </a:lt1>
      <a:dk2>
        <a:srgbClr val="009EE0"/>
      </a:dk2>
      <a:lt2>
        <a:srgbClr val="000000"/>
      </a:lt2>
      <a:accent1>
        <a:srgbClr val="000000"/>
      </a:accent1>
      <a:accent2>
        <a:srgbClr val="00A0E1"/>
      </a:accent2>
      <a:accent3>
        <a:srgbClr val="99D9F9"/>
      </a:accent3>
      <a:accent4>
        <a:srgbClr val="68838B"/>
      </a:accent4>
      <a:accent5>
        <a:srgbClr val="B3B3B3"/>
      </a:accent5>
      <a:accent6>
        <a:srgbClr val="F58200"/>
      </a:accent6>
      <a:hlink>
        <a:srgbClr val="000000"/>
      </a:hlink>
      <a:folHlink>
        <a:srgbClr val="00000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2995</Words>
  <Application>Microsoft Office PowerPoint</Application>
  <PresentationFormat>Bildschirmpräsentation (4:3)</PresentationFormat>
  <Paragraphs>412</Paragraphs>
  <Slides>39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Arial Narrow</vt:lpstr>
      <vt:lpstr>Calibri</vt:lpstr>
      <vt:lpstr>Die Stuttgarter_PP_Template_09.12.2011_vs_04</vt:lpstr>
      <vt:lpstr>think-cell Folie</vt:lpstr>
      <vt:lpstr>Betriebliche Altersversorgung: Die Stuttgarter bAV-Lösung</vt:lpstr>
      <vt:lpstr>Inhalt</vt:lpstr>
      <vt:lpstr>Rahmenbedingungen der betrieblichen Altersversorgung (bAV)</vt:lpstr>
      <vt:lpstr>PowerPoint-Präsentation</vt:lpstr>
      <vt:lpstr>Betriebliche Altersversorgung: Ein Muss für Unternehmer</vt:lpstr>
      <vt:lpstr>Arbeitnehmers Liebling: Die betriebliche Versorgung genießt Vertrauen</vt:lpstr>
      <vt:lpstr>Altersversorgung über Eck: Die mittelbare Versorgungszusage</vt:lpstr>
      <vt:lpstr>Vorteil für Vermittler: Einmal erfolgreich überzeugen, x-mal umsetzen</vt:lpstr>
      <vt:lpstr>Höhere Durchschnittsumsätze: bAV aktiviert Vorsorgewillen der Arbeitnehmer</vt:lpstr>
      <vt:lpstr>Betriebliche Altersversorgung  als Chance</vt:lpstr>
      <vt:lpstr>Neue Perspektiven in der bAV: das Betriebsrentenstärkungsgesetz (BRSG)</vt:lpstr>
      <vt:lpstr>Veränderte Rahmenbedingungen: Die Bausteine jedes bAV-Konzepts</vt:lpstr>
      <vt:lpstr>Zusammenfassung</vt:lpstr>
      <vt:lpstr>Zusammenfassung</vt:lpstr>
      <vt:lpstr>Besonders die Kleinen bieten großes bAV-Potenzial</vt:lpstr>
      <vt:lpstr>Betriebliche Altersversorgung: Information hat Bedeutung</vt:lpstr>
      <vt:lpstr>Zusammenfassung</vt:lpstr>
      <vt:lpstr>PowerPoint-Präsentation</vt:lpstr>
      <vt:lpstr>Arbeitnehmer und die  betriebliche Altersversorgung</vt:lpstr>
      <vt:lpstr>Staatliche Förderung: Viel Versorgung mit wenig Aufwand1</vt:lpstr>
      <vt:lpstr>Zielgruppen</vt:lpstr>
      <vt:lpstr>Eine Spitzenzielgruppe: Fach- und Führungskräfte</vt:lpstr>
      <vt:lpstr>Top-Argument für Top-Personal: Bindung von Fach- und Führungskräften</vt:lpstr>
      <vt:lpstr>Mit den Großen mithalten: bAV als Rekrutierungsanreiz</vt:lpstr>
      <vt:lpstr>Zielgruppenpotenzial: Fach- und Führungskräfte</vt:lpstr>
      <vt:lpstr>Rettung vor dem Renten-Abgrund: bAV für Spitzenverdiener</vt:lpstr>
      <vt:lpstr>Die Direktversicherung als Lösung auch für Besserverdiener</vt:lpstr>
      <vt:lpstr>Zusammenfassung</vt:lpstr>
      <vt:lpstr>Seit 2018: gesetzliche Förderung1 für - jetzt für Einkommen bis 2.575 Euro monatlich</vt:lpstr>
      <vt:lpstr>Seit 2018: gesetzliche Förderung1 für - jetzt für Einkommen bis 2.575 Euro monatlich</vt:lpstr>
      <vt:lpstr>Die Direktversicherung ist der Standard für jeden Arbeitnehmer (Normalverdiener)</vt:lpstr>
      <vt:lpstr>Mit dem Förder-Rechner bAV jede Förderkonstellation aufzeigen</vt:lpstr>
      <vt:lpstr>Zielgruppe mit Zeitvorteil: Junge Arbeitnehmer profitieren besonders</vt:lpstr>
      <vt:lpstr>Noch ganz am Anfang – auch in Sachen Altersversorgung</vt:lpstr>
      <vt:lpstr>Zugpferd Zinseszins: Mehrwert für junge Arbeitnehmer</vt:lpstr>
      <vt:lpstr>Sparbeschleuniger Zinseszins: Über die Zeit kommt richtig was zusammen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praesentation-gp-wissen-teil1</dc:title>
  <dc:creator>Stuttgarter Vorsorge-Management GmbH</dc:creator>
  <cp:lastModifiedBy>Volker Stelzl</cp:lastModifiedBy>
  <cp:revision>539</cp:revision>
  <cp:lastPrinted>2013-12-18T08:24:00Z</cp:lastPrinted>
  <dcterms:created xsi:type="dcterms:W3CDTF">2011-12-30T14:46:55Z</dcterms:created>
  <dcterms:modified xsi:type="dcterms:W3CDTF">2022-12-22T09:51:35Z</dcterms:modified>
</cp:coreProperties>
</file>