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56" r:id="rId2"/>
    <p:sldId id="294" r:id="rId3"/>
    <p:sldId id="354" r:id="rId4"/>
    <p:sldId id="353" r:id="rId5"/>
    <p:sldId id="356" r:id="rId6"/>
    <p:sldId id="370" r:id="rId7"/>
    <p:sldId id="297" r:id="rId8"/>
    <p:sldId id="299" r:id="rId9"/>
    <p:sldId id="350" r:id="rId10"/>
    <p:sldId id="300" r:id="rId11"/>
    <p:sldId id="368" r:id="rId12"/>
    <p:sldId id="332" r:id="rId13"/>
    <p:sldId id="362" r:id="rId14"/>
    <p:sldId id="334" r:id="rId15"/>
    <p:sldId id="363" r:id="rId16"/>
    <p:sldId id="369" r:id="rId17"/>
    <p:sldId id="335" r:id="rId18"/>
    <p:sldId id="336" r:id="rId19"/>
    <p:sldId id="337" r:id="rId20"/>
    <p:sldId id="312" r:id="rId21"/>
    <p:sldId id="313" r:id="rId22"/>
    <p:sldId id="351" r:id="rId23"/>
    <p:sldId id="315" r:id="rId24"/>
    <p:sldId id="352" r:id="rId25"/>
    <p:sldId id="317" r:id="rId26"/>
    <p:sldId id="319" r:id="rId27"/>
    <p:sldId id="320" r:id="rId28"/>
    <p:sldId id="321" r:id="rId29"/>
    <p:sldId id="324" r:id="rId30"/>
    <p:sldId id="358" r:id="rId31"/>
    <p:sldId id="359" r:id="rId32"/>
    <p:sldId id="360" r:id="rId33"/>
    <p:sldId id="365" r:id="rId34"/>
    <p:sldId id="366" r:id="rId35"/>
    <p:sldId id="364" r:id="rId36"/>
  </p:sldIdLst>
  <p:sldSz cx="9144000" cy="6858000" type="screen4x3"/>
  <p:notesSz cx="7099300" cy="10234613"/>
  <p:custDataLst>
    <p:tags r:id="rId39"/>
  </p:custDataLst>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053">
          <p15:clr>
            <a:srgbClr val="A4A3A4"/>
          </p15:clr>
        </p15:guide>
        <p15:guide id="3" orient="horz" pos="1261">
          <p15:clr>
            <a:srgbClr val="A4A3A4"/>
          </p15:clr>
        </p15:guide>
        <p15:guide id="5" pos="2880">
          <p15:clr>
            <a:srgbClr val="A4A3A4"/>
          </p15:clr>
        </p15:guide>
        <p15:guide id="6" pos="224">
          <p15:clr>
            <a:srgbClr val="A4A3A4"/>
          </p15:clr>
        </p15:guide>
        <p15:guide id="8" pos="2996">
          <p15:clr>
            <a:srgbClr val="A4A3A4"/>
          </p15:clr>
        </p15:guide>
        <p15:guide id="9" pos="1247" userDrawn="1">
          <p15:clr>
            <a:srgbClr val="A4A3A4"/>
          </p15:clr>
        </p15:guide>
        <p15:guide id="10" orient="horz" pos="1752" userDrawn="1">
          <p15:clr>
            <a:srgbClr val="A4A3A4"/>
          </p15:clr>
        </p15:guide>
        <p15:guide id="11" orient="horz" pos="4222">
          <p15:clr>
            <a:srgbClr val="A4A3A4"/>
          </p15:clr>
        </p15:guide>
        <p15:guide id="12" orient="horz" pos="3341">
          <p15:clr>
            <a:srgbClr val="A4A3A4"/>
          </p15:clr>
        </p15:guide>
        <p15:guide id="13" orient="horz" pos="731" userDrawn="1">
          <p15:clr>
            <a:srgbClr val="A4A3A4"/>
          </p15:clr>
        </p15:guide>
        <p15:guide id="14" orient="horz" pos="1307">
          <p15:clr>
            <a:srgbClr val="A4A3A4"/>
          </p15:clr>
        </p15:guide>
        <p15:guide id="15" orient="horz" pos="1657">
          <p15:clr>
            <a:srgbClr val="A4A3A4"/>
          </p15:clr>
        </p15:guide>
        <p15:guide id="16" orient="horz" pos="1069">
          <p15:clr>
            <a:srgbClr val="A4A3A4"/>
          </p15:clr>
        </p15:guide>
        <p15:guide id="17" orient="horz" pos="3785">
          <p15:clr>
            <a:srgbClr val="A4A3A4"/>
          </p15:clr>
        </p15:guide>
        <p15:guide id="18" pos="5579"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3399"/>
    <a:srgbClr val="B3B3B3"/>
    <a:srgbClr val="808080"/>
    <a:srgbClr val="009EE0"/>
    <a:srgbClr val="00749F"/>
    <a:srgbClr val="7F7F7F"/>
    <a:srgbClr val="FDEDE7"/>
    <a:srgbClr val="FBD8CB"/>
    <a:srgbClr val="EBEDE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5" autoAdjust="0"/>
    <p:restoredTop sz="89116" autoAdjust="0"/>
  </p:normalViewPr>
  <p:slideViewPr>
    <p:cSldViewPr snapToGrid="0" snapToObjects="1" showGuides="1">
      <p:cViewPr>
        <p:scale>
          <a:sx n="140" d="100"/>
          <a:sy n="140" d="100"/>
        </p:scale>
        <p:origin x="1496" y="528"/>
      </p:cViewPr>
      <p:guideLst>
        <p:guide orient="horz" pos="2160"/>
        <p:guide orient="horz" pos="3053"/>
        <p:guide orient="horz" pos="1261"/>
        <p:guide pos="2880"/>
        <p:guide pos="224"/>
        <p:guide pos="2996"/>
        <p:guide pos="1247"/>
        <p:guide orient="horz" pos="1752"/>
        <p:guide orient="horz" pos="4222"/>
        <p:guide orient="horz" pos="3341"/>
        <p:guide orient="horz" pos="731"/>
        <p:guide orient="horz" pos="1307"/>
        <p:guide orient="horz" pos="1657"/>
        <p:guide orient="horz" pos="1069"/>
        <p:guide orient="horz" pos="3785"/>
        <p:guide pos="5579"/>
      </p:guideLst>
    </p:cSldViewPr>
  </p:slideViewPr>
  <p:notesTextViewPr>
    <p:cViewPr>
      <p:scale>
        <a:sx n="100" d="100"/>
        <a:sy n="100" d="100"/>
      </p:scale>
      <p:origin x="0" y="0"/>
    </p:cViewPr>
  </p:notesTextViewPr>
  <p:notesViewPr>
    <p:cSldViewPr snapToGrid="0" snapToObjects="1" showGuides="1">
      <p:cViewPr varScale="1">
        <p:scale>
          <a:sx n="97" d="100"/>
          <a:sy n="97" d="100"/>
        </p:scale>
        <p:origin x="4679" y="109"/>
      </p:cViewPr>
      <p:guideLst>
        <p:guide orient="horz" pos="3224"/>
        <p:guide pos="2236"/>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Arbeitsblat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Arbeitsblat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23810443939913"/>
          <c:y val="7.7592268027039307E-2"/>
          <c:w val="0.39912492150137674"/>
          <c:h val="0.73077438450832977"/>
        </c:manualLayout>
      </c:layout>
      <c:doughnutChart>
        <c:varyColors val="1"/>
        <c:ser>
          <c:idx val="0"/>
          <c:order val="0"/>
          <c:tx>
            <c:strRef>
              <c:f>Tabelle1!$B$1</c:f>
              <c:strCache>
                <c:ptCount val="1"/>
                <c:pt idx="0">
                  <c:v>Spalte1</c:v>
                </c:pt>
              </c:strCache>
            </c:strRef>
          </c:tx>
          <c:spPr>
            <a:solidFill>
              <a:schemeClr val="accent5"/>
            </a:solidFill>
          </c:spPr>
          <c:dPt>
            <c:idx val="0"/>
            <c:bubble3D val="0"/>
            <c:spPr>
              <a:solidFill>
                <a:srgbClr val="B3B3B3"/>
              </a:solidFill>
            </c:spPr>
            <c:extLst>
              <c:ext xmlns:c16="http://schemas.microsoft.com/office/drawing/2014/chart" uri="{C3380CC4-5D6E-409C-BE32-E72D297353CC}">
                <c16:uniqueId val="{00000001-D81C-4164-9270-4A3C85C469AC}"/>
              </c:ext>
            </c:extLst>
          </c:dPt>
          <c:dPt>
            <c:idx val="1"/>
            <c:bubble3D val="0"/>
            <c:spPr>
              <a:solidFill>
                <a:srgbClr val="808080"/>
              </a:solidFill>
            </c:spPr>
            <c:extLst>
              <c:ext xmlns:c16="http://schemas.microsoft.com/office/drawing/2014/chart" uri="{C3380CC4-5D6E-409C-BE32-E72D297353CC}">
                <c16:uniqueId val="{00000003-D81C-4164-9270-4A3C85C469AC}"/>
              </c:ext>
            </c:extLst>
          </c:dPt>
          <c:dPt>
            <c:idx val="2"/>
            <c:bubble3D val="0"/>
            <c:spPr>
              <a:solidFill>
                <a:srgbClr val="009EE0"/>
              </a:solidFill>
            </c:spPr>
            <c:extLst>
              <c:ext xmlns:c16="http://schemas.microsoft.com/office/drawing/2014/chart" uri="{C3380CC4-5D6E-409C-BE32-E72D297353CC}">
                <c16:uniqueId val="{00000004-D81C-4164-9270-4A3C85C469AC}"/>
              </c:ext>
            </c:extLst>
          </c:dPt>
          <c:dPt>
            <c:idx val="3"/>
            <c:bubble3D val="0"/>
            <c:spPr>
              <a:solidFill>
                <a:srgbClr val="00749F"/>
              </a:solidFill>
            </c:spPr>
            <c:extLst>
              <c:ext xmlns:c16="http://schemas.microsoft.com/office/drawing/2014/chart" uri="{C3380CC4-5D6E-409C-BE32-E72D297353CC}">
                <c16:uniqueId val="{00000006-D81C-4164-9270-4A3C85C469AC}"/>
              </c:ext>
            </c:extLst>
          </c:dPt>
          <c:dPt>
            <c:idx val="4"/>
            <c:bubble3D val="0"/>
            <c:spPr>
              <a:solidFill>
                <a:schemeClr val="accent6"/>
              </a:solidFill>
            </c:spPr>
            <c:extLst>
              <c:ext xmlns:c16="http://schemas.microsoft.com/office/drawing/2014/chart" uri="{C3380CC4-5D6E-409C-BE32-E72D297353CC}">
                <c16:uniqueId val="{00000007-D81C-4164-9270-4A3C85C469AC}"/>
              </c:ext>
            </c:extLst>
          </c:dPt>
          <c:dLbls>
            <c:dLbl>
              <c:idx val="0"/>
              <c:layout>
                <c:manualLayout>
                  <c:x val="0.19018404907975461"/>
                  <c:y val="-5.1067975505485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81C-4164-9270-4A3C85C469AC}"/>
                </c:ext>
              </c:extLst>
            </c:dLbl>
            <c:dLbl>
              <c:idx val="1"/>
              <c:layout>
                <c:manualLayout>
                  <c:x val="0.15644171779141092"/>
                  <c:y val="5.52325028601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81C-4164-9270-4A3C85C469AC}"/>
                </c:ext>
              </c:extLst>
            </c:dLbl>
            <c:dLbl>
              <c:idx val="2"/>
              <c:layout>
                <c:manualLayout>
                  <c:x val="7.6687116564417179E-2"/>
                  <c:y val="0.1516423945965953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81C-4164-9270-4A3C85C469AC}"/>
                </c:ext>
              </c:extLst>
            </c:dLbl>
            <c:dLbl>
              <c:idx val="3"/>
              <c:layout>
                <c:manualLayout>
                  <c:x val="-0.16871165644171779"/>
                  <c:y val="-3.01338955025138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81C-4164-9270-4A3C85C469AC}"/>
                </c:ext>
              </c:extLst>
            </c:dLbl>
            <c:dLbl>
              <c:idx val="4"/>
              <c:layout>
                <c:manualLayout>
                  <c:x val="-0.19631901840490798"/>
                  <c:y val="-3.78628372650239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81C-4164-9270-4A3C85C469AC}"/>
                </c:ext>
              </c:extLst>
            </c:dLbl>
            <c:numFmt formatCode="#,##0.00\ &quot;€&quot;" sourceLinked="0"/>
            <c:spPr>
              <a:noFill/>
              <a:ln>
                <a:noFill/>
              </a:ln>
              <a:effectLst/>
            </c:spPr>
            <c:txPr>
              <a:bodyPr vertOverflow="overflow" horzOverflow="overflow" wrap="square" lIns="38100" tIns="19050" rIns="38100" bIns="19050" anchor="t" anchorCtr="1">
                <a:spAutoFit/>
              </a:bodyPr>
              <a:lstStyle/>
              <a:p>
                <a:pPr>
                  <a:defRPr sz="1200" b="1">
                    <a:latin typeface="+mn-lt"/>
                  </a:defRPr>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Arbeitgeber-beitrag</c:v>
                </c:pt>
                <c:pt idx="1">
                  <c:v>Arbeitgeber-zuschuss</c:v>
                </c:pt>
                <c:pt idx="2">
                  <c:v>Sozialv-ersicherungs-ersparnis</c:v>
                </c:pt>
                <c:pt idx="3">
                  <c:v>Steuerersparnis</c:v>
                </c:pt>
                <c:pt idx="4">
                  <c:v>Ihr monatlicher Netto-aufwand</c:v>
                </c:pt>
              </c:strCache>
            </c:strRef>
          </c:cat>
          <c:val>
            <c:numRef>
              <c:f>Tabelle1!$B$2:$B$6</c:f>
              <c:numCache>
                <c:formatCode>#,##0.00\ "€"</c:formatCode>
                <c:ptCount val="5"/>
                <c:pt idx="0">
                  <c:v>40</c:v>
                </c:pt>
                <c:pt idx="1">
                  <c:v>15</c:v>
                </c:pt>
                <c:pt idx="2">
                  <c:v>28.8</c:v>
                </c:pt>
                <c:pt idx="3">
                  <c:v>32.25</c:v>
                </c:pt>
                <c:pt idx="4">
                  <c:v>38.950000000000003</c:v>
                </c:pt>
              </c:numCache>
            </c:numRef>
          </c:val>
          <c:extLst>
            <c:ext xmlns:c16="http://schemas.microsoft.com/office/drawing/2014/chart" uri="{C3380CC4-5D6E-409C-BE32-E72D297353CC}">
              <c16:uniqueId val="{00000005-D81C-4164-9270-4A3C85C469AC}"/>
            </c:ext>
          </c:extLst>
        </c:ser>
        <c:dLbls>
          <c:showLegendKey val="0"/>
          <c:showVal val="0"/>
          <c:showCatName val="0"/>
          <c:showSerName val="0"/>
          <c:showPercent val="0"/>
          <c:showBubbleSize val="0"/>
          <c:showLeaderLines val="1"/>
        </c:dLbls>
        <c:firstSliceAng val="0"/>
        <c:holeSize val="75"/>
      </c:doughnutChart>
      <c:spPr>
        <a:noFill/>
        <a:ln w="25323">
          <a:noFill/>
        </a:ln>
      </c:spPr>
    </c:plotArea>
    <c:plotVisOnly val="1"/>
    <c:dispBlanksAs val="zero"/>
    <c:showDLblsOverMax val="0"/>
  </c:chart>
  <c:txPr>
    <a:bodyPr/>
    <a:lstStyle/>
    <a:p>
      <a:pPr>
        <a:defRPr sz="1192">
          <a:solidFill>
            <a:schemeClr val="tx1"/>
          </a:solidFill>
          <a:latin typeface="Arial Narrow" pitchFamily="34" charset="0"/>
        </a:defRPr>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8182480115403E-2"/>
          <c:y val="3.2073310423825885E-2"/>
          <c:w val="0.98207282492870795"/>
          <c:h val="0.86407374335939968"/>
        </c:manualLayout>
      </c:layout>
      <c:barChart>
        <c:barDir val="col"/>
        <c:grouping val="clustered"/>
        <c:varyColors val="0"/>
        <c:ser>
          <c:idx val="0"/>
          <c:order val="0"/>
          <c:tx>
            <c:strRef>
              <c:f>Tabelle1!$B$1</c:f>
              <c:strCache>
                <c:ptCount val="1"/>
                <c:pt idx="0">
                  <c:v>Spalte1</c:v>
                </c:pt>
              </c:strCache>
            </c:strRef>
          </c:tx>
          <c:spPr>
            <a:solidFill>
              <a:schemeClr val="tx2"/>
            </a:solidFill>
          </c:spPr>
          <c:invertIfNegative val="0"/>
          <c:dLbls>
            <c:numFmt formatCode="#,##0.00\ &quot;€&quot;" sourceLinked="0"/>
            <c:spPr>
              <a:noFill/>
              <a:ln w="25325">
                <a:noFill/>
              </a:ln>
            </c:spPr>
            <c:txPr>
              <a:bodyPr/>
              <a:lstStyle/>
              <a:p>
                <a:pPr>
                  <a:defRPr sz="1592" b="1">
                    <a:latin typeface="+mn-lt"/>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Tabelle1!$A$2:$A$6</c:f>
              <c:strCache>
                <c:ptCount val="5"/>
                <c:pt idx="0">
                  <c:v>Eintrittsalter: 20</c:v>
                </c:pt>
                <c:pt idx="1">
                  <c:v>Eintrittsalter: 25</c:v>
                </c:pt>
                <c:pt idx="2">
                  <c:v>Eintrittsalter: 30</c:v>
                </c:pt>
                <c:pt idx="3">
                  <c:v>Eintrittsalter: 35</c:v>
                </c:pt>
                <c:pt idx="4">
                  <c:v>Eintrittsalter: 40</c:v>
                </c:pt>
              </c:strCache>
            </c:strRef>
          </c:cat>
          <c:val>
            <c:numRef>
              <c:f>Tabelle1!$B$2:$B$6</c:f>
              <c:numCache>
                <c:formatCode>"€"#,##0.00_);[Red]\("€"#,##0.00\)</c:formatCode>
                <c:ptCount val="5"/>
                <c:pt idx="0">
                  <c:v>71.7</c:v>
                </c:pt>
                <c:pt idx="1">
                  <c:v>88.8</c:v>
                </c:pt>
                <c:pt idx="2">
                  <c:v>110.8</c:v>
                </c:pt>
                <c:pt idx="3">
                  <c:v>141.1</c:v>
                </c:pt>
                <c:pt idx="4">
                  <c:v>183.4</c:v>
                </c:pt>
              </c:numCache>
            </c:numRef>
          </c:val>
          <c:extLst>
            <c:ext xmlns:c16="http://schemas.microsoft.com/office/drawing/2014/chart" uri="{C3380CC4-5D6E-409C-BE32-E72D297353CC}">
              <c16:uniqueId val="{00000000-FC6D-434C-8478-3D6E4701355F}"/>
            </c:ext>
          </c:extLst>
        </c:ser>
        <c:dLbls>
          <c:showLegendKey val="0"/>
          <c:showVal val="0"/>
          <c:showCatName val="0"/>
          <c:showSerName val="0"/>
          <c:showPercent val="0"/>
          <c:showBubbleSize val="0"/>
        </c:dLbls>
        <c:gapWidth val="250"/>
        <c:overlap val="-20"/>
        <c:axId val="46747648"/>
        <c:axId val="157766144"/>
      </c:barChart>
      <c:catAx>
        <c:axId val="46747648"/>
        <c:scaling>
          <c:orientation val="minMax"/>
        </c:scaling>
        <c:delete val="0"/>
        <c:axPos val="b"/>
        <c:numFmt formatCode="General" sourceLinked="1"/>
        <c:majorTickMark val="none"/>
        <c:minorTickMark val="none"/>
        <c:tickLblPos val="nextTo"/>
        <c:spPr>
          <a:ln w="18938">
            <a:solidFill>
              <a:schemeClr val="accent5"/>
            </a:solidFill>
          </a:ln>
        </c:spPr>
        <c:txPr>
          <a:bodyPr/>
          <a:lstStyle/>
          <a:p>
            <a:pPr>
              <a:defRPr>
                <a:solidFill>
                  <a:schemeClr val="tx1"/>
                </a:solidFill>
              </a:defRPr>
            </a:pPr>
            <a:endParaRPr lang="de-DE"/>
          </a:p>
        </c:txPr>
        <c:crossAx val="157766144"/>
        <c:crosses val="autoZero"/>
        <c:auto val="1"/>
        <c:lblAlgn val="ctr"/>
        <c:lblOffset val="100"/>
        <c:noMultiLvlLbl val="0"/>
      </c:catAx>
      <c:valAx>
        <c:axId val="157766144"/>
        <c:scaling>
          <c:orientation val="minMax"/>
        </c:scaling>
        <c:delete val="1"/>
        <c:axPos val="l"/>
        <c:numFmt formatCode="&quot;€&quot;#,##0.00_);[Red]\(&quot;€&quot;#,##0.00\)" sourceLinked="1"/>
        <c:majorTickMark val="out"/>
        <c:minorTickMark val="none"/>
        <c:tickLblPos val="nextTo"/>
        <c:crossAx val="46747648"/>
        <c:crosses val="autoZero"/>
        <c:crossBetween val="between"/>
      </c:valAx>
      <c:spPr>
        <a:noFill/>
        <a:ln w="25362">
          <a:noFill/>
        </a:ln>
      </c:spPr>
    </c:plotArea>
    <c:plotVisOnly val="1"/>
    <c:dispBlanksAs val="gap"/>
    <c:showDLblsOverMax val="0"/>
  </c:chart>
  <c:txPr>
    <a:bodyPr/>
    <a:lstStyle/>
    <a:p>
      <a:pPr>
        <a:defRPr sz="1192">
          <a:solidFill>
            <a:schemeClr val="tx1"/>
          </a:solidFill>
          <a:latin typeface="Arial Narrow" pitchFamily="34" charset="0"/>
        </a:defRPr>
      </a:pPr>
      <a:endParaRPr lang="de-DE"/>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000">
                <a:latin typeface="Arial" pitchFamily="34" charset="0"/>
                <a:cs typeface="Arial" pitchFamily="34" charset="0"/>
              </a:defRPr>
            </a:lvl1pPr>
          </a:lstStyle>
          <a:p>
            <a:pPr>
              <a:defRPr/>
            </a:pPr>
            <a:r>
              <a:rPr lang="de-DE"/>
              <a:t>01.01.2014</a:t>
            </a:r>
            <a:endParaRPr lang="de-DE" sz="1100"/>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000">
                <a:latin typeface="Arial" pitchFamily="34" charset="0"/>
                <a:cs typeface="Arial" pitchFamily="34" charset="0"/>
              </a:defRPr>
            </a:lvl1pPr>
          </a:lstStyle>
          <a:p>
            <a:pPr>
              <a:defRPr/>
            </a:pPr>
            <a:r>
              <a:rPr lang="de-DE"/>
              <a:t>Präsentation Geschäftspartner </a:t>
            </a:r>
            <a:r>
              <a:rPr lang="de-DE" err="1"/>
              <a:t>bAV</a:t>
            </a:r>
            <a:r>
              <a:rPr lang="de-DE"/>
              <a:t> - Teil 2</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000"/>
            </a:lvl1pPr>
          </a:lstStyle>
          <a:p>
            <a:pPr>
              <a:defRPr/>
            </a:pPr>
            <a:fld id="{5FA18FEF-D25D-4F08-ABF5-3CC5EC2D488C}" type="slidenum">
              <a:rPr lang="de-DE" altLang="de-DE"/>
              <a:pPr>
                <a:defRPr/>
              </a:pPr>
              <a:t>‹Nr.›</a:t>
            </a:fld>
            <a:endParaRPr lang="de-DE" altLang="de-DE" sz="1100"/>
          </a:p>
        </p:txBody>
      </p:sp>
    </p:spTree>
    <p:extLst>
      <p:ext uri="{BB962C8B-B14F-4D97-AF65-F5344CB8AC3E}">
        <p14:creationId xmlns:p14="http://schemas.microsoft.com/office/powerpoint/2010/main" val="74020233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eaLnBrk="1" fontAlgn="auto" hangingPunct="1">
              <a:spcBef>
                <a:spcPts val="0"/>
              </a:spcBef>
              <a:spcAft>
                <a:spcPts val="0"/>
              </a:spcAft>
              <a:defRPr sz="1300">
                <a:latin typeface="Arial" panose="020B0604020202020204" pitchFamily="34" charset="0"/>
                <a:cs typeface="+mn-cs"/>
              </a:defRPr>
            </a:lvl1pPr>
          </a:lstStyle>
          <a:p>
            <a:pPr>
              <a:defRPr/>
            </a:pPr>
            <a:r>
              <a:rPr lang="de-DE"/>
              <a:t>01.01.2014</a:t>
            </a:r>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a:sym typeface="Arial" panose="020B0604020202020204" pitchFamily="34" charset="0"/>
            </a:endParaRPr>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sym typeface="Arial" panose="020B0604020202020204" pitchFamily="34" charset="0"/>
              </a:rPr>
              <a:t>Mastertextformat bearbeiten</a:t>
            </a:r>
          </a:p>
          <a:p>
            <a:pPr lvl="1"/>
            <a:r>
              <a:rPr lang="de-DE" noProof="0">
                <a:sym typeface="Arial" panose="020B0604020202020204" pitchFamily="34" charset="0"/>
              </a:rPr>
              <a:t>Zweite Ebene</a:t>
            </a:r>
          </a:p>
          <a:p>
            <a:pPr lvl="2"/>
            <a:r>
              <a:rPr lang="de-DE" noProof="0">
                <a:sym typeface="Arial" panose="020B0604020202020204" pitchFamily="34" charset="0"/>
              </a:rPr>
              <a:t>Dritte Ebene</a:t>
            </a:r>
          </a:p>
          <a:p>
            <a:pPr lvl="3"/>
            <a:r>
              <a:rPr lang="de-DE" noProof="0">
                <a:sym typeface="Arial" panose="020B0604020202020204" pitchFamily="34" charset="0"/>
              </a:rPr>
              <a:t>Vierte Ebene</a:t>
            </a:r>
          </a:p>
          <a:p>
            <a:pPr lvl="4"/>
            <a:r>
              <a:rPr lang="de-DE" noProof="0">
                <a:sym typeface="Arial" panose="020B0604020202020204" pitchFamily="34" charset="0"/>
              </a:rPr>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eaLnBrk="1" fontAlgn="auto" hangingPunct="1">
              <a:spcBef>
                <a:spcPts val="0"/>
              </a:spcBef>
              <a:spcAft>
                <a:spcPts val="0"/>
              </a:spcAft>
              <a:defRPr sz="1300">
                <a:latin typeface="Arial" panose="020B0604020202020204" pitchFamily="34" charset="0"/>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wrap="square" lIns="99048" tIns="49524" rIns="99048" bIns="49524" numCol="1" anchor="b" anchorCtr="0" compatLnSpc="1">
            <a:prstTxWarp prst="textNoShape">
              <a:avLst/>
            </a:prstTxWarp>
          </a:bodyPr>
          <a:lstStyle>
            <a:lvl1pPr algn="r" eaLnBrk="1" hangingPunct="1">
              <a:defRPr sz="1300">
                <a:latin typeface="Arial" panose="020B0604020202020204" pitchFamily="34" charset="0"/>
              </a:defRPr>
            </a:lvl1pPr>
          </a:lstStyle>
          <a:p>
            <a:pPr>
              <a:defRPr/>
            </a:pPr>
            <a:fld id="{17DEB09B-7A34-47B6-A734-33AE6AFABC85}" type="slidenum">
              <a:rPr lang="de-DE" altLang="de-DE"/>
              <a:pPr>
                <a:defRPr/>
              </a:pPr>
              <a:t>‹Nr.›</a:t>
            </a:fld>
            <a:endParaRPr lang="de-DE" altLang="de-DE"/>
          </a:p>
        </p:txBody>
      </p:sp>
    </p:spTree>
    <p:extLst>
      <p:ext uri="{BB962C8B-B14F-4D97-AF65-F5344CB8AC3E}">
        <p14:creationId xmlns:p14="http://schemas.microsoft.com/office/powerpoint/2010/main" val="1148456811"/>
      </p:ext>
    </p:extLst>
  </p:cSld>
  <p:clrMap bg1="lt1" tx1="dk1" bg2="lt2" tx2="dk2" accent1="accent1" accent2="accent2" accent3="accent3" accent4="accent4" accent5="accent5" accent6="accent6" hlink="hlink" folHlink="folHlink"/>
  <p:hf hdr="0" ftr="0"/>
  <p:notesStyle>
    <a:lvl1pPr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457200" rtl="0" eaLnBrk="0" fontAlgn="base" hangingPunct="0">
      <a:spcBef>
        <a:spcPct val="30000"/>
      </a:spcBef>
      <a:spcAft>
        <a:spcPct val="0"/>
      </a:spcAft>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a:p>
        </p:txBody>
      </p:sp>
      <p:sp>
        <p:nvSpPr>
          <p:cNvPr id="112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41011A-6CD3-41FC-A48E-22DD46BEEC0C}" type="slidenum">
              <a:rPr lang="de-DE" altLang="de-DE" sz="1300" smtClean="0"/>
              <a:pPr>
                <a:spcBef>
                  <a:spcPct val="0"/>
                </a:spcBef>
              </a:pPr>
              <a:t>1</a:t>
            </a:fld>
            <a:endParaRPr lang="de-DE" altLang="de-DE" sz="1300"/>
          </a:p>
        </p:txBody>
      </p:sp>
      <p:sp>
        <p:nvSpPr>
          <p:cNvPr id="5" name="Fußzeilenplatzhalter 4"/>
          <p:cNvSpPr>
            <a:spLocks noGrp="1"/>
          </p:cNvSpPr>
          <p:nvPr>
            <p:ph type="ftr" sz="quarter" idx="4"/>
          </p:nvPr>
        </p:nvSpPr>
        <p:spPr/>
        <p:txBody>
          <a:bodyPr/>
          <a:lstStyle/>
          <a:p>
            <a:pPr>
              <a:defRPr/>
            </a:pPr>
            <a:r>
              <a:rPr lang="de-DE"/>
              <a:t>Präsentation bAV-Mitarbeiterinformation</a:t>
            </a:r>
          </a:p>
        </p:txBody>
      </p:sp>
      <p:sp>
        <p:nvSpPr>
          <p:cNvPr id="6" name="Kopfzeilenplatzhalter 5"/>
          <p:cNvSpPr>
            <a:spLocks noGrp="1"/>
          </p:cNvSpPr>
          <p:nvPr>
            <p:ph type="hdr" sz="quarter"/>
          </p:nvPr>
        </p:nvSpPr>
        <p:spPr/>
        <p:txBody>
          <a:bodyPr/>
          <a:lstStyle/>
          <a:p>
            <a:pPr>
              <a:defRPr/>
            </a:pPr>
            <a:endParaRPr lang="de-DE"/>
          </a:p>
        </p:txBody>
      </p:sp>
      <p:sp>
        <p:nvSpPr>
          <p:cNvPr id="7" name="Datumsplatzhalter 6"/>
          <p:cNvSpPr>
            <a:spLocks noGrp="1"/>
          </p:cNvSpPr>
          <p:nvPr>
            <p:ph type="dt" sz="quarter" idx="1"/>
          </p:nvPr>
        </p:nvSpPr>
        <p:spPr/>
        <p:txBody>
          <a:bodyPr/>
          <a:lstStyle/>
          <a:p>
            <a:pPr>
              <a:defRPr/>
            </a:pPr>
            <a:r>
              <a:rPr lang="de-DE"/>
              <a:t>01.01.2014</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04 (Vermittler: Text &amp; Bild)">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D838DCE-07D1-9548-031F-A465426A13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804672"/>
            <a:ext cx="9144000" cy="6053328"/>
          </a:xfrm>
          <a:prstGeom prst="rect">
            <a:avLst/>
          </a:prstGeom>
        </p:spPr>
      </p:pic>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4" imgW="216" imgH="216" progId="TCLayout.ActiveDocument.1">
                  <p:embed/>
                </p:oleObj>
              </mc:Choice>
              <mc:Fallback>
                <p:oleObj name="think-cell Folie" r:id="rId4" imgW="216" imgH="216" progId="TCLayout.ActiveDocument.1">
                  <p:embed/>
                  <p:pic>
                    <p:nvPicPr>
                      <p:cNvPr id="5" name="Objek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itel 12"/>
          <p:cNvSpPr>
            <a:spLocks noGrp="1"/>
          </p:cNvSpPr>
          <p:nvPr>
            <p:ph type="title"/>
          </p:nvPr>
        </p:nvSpPr>
        <p:spPr>
          <a:xfrm>
            <a:off x="1331974" y="3591331"/>
            <a:ext cx="6300000" cy="1000274"/>
          </a:xfrm>
        </p:spPr>
        <p:txBody>
          <a:bodyPr/>
          <a:lstStyle>
            <a:lvl1pPr>
              <a:defRPr sz="3200"/>
            </a:lvl1pPr>
          </a:lstStyle>
          <a:p>
            <a:r>
              <a:rPr lang="de-DE" dirty="0"/>
              <a:t>Titelmasterformat durch Klicken bearbeiten</a:t>
            </a:r>
          </a:p>
        </p:txBody>
      </p:sp>
      <p:sp>
        <p:nvSpPr>
          <p:cNvPr id="9" name="Textplatzhalter 8"/>
          <p:cNvSpPr>
            <a:spLocks noGrp="1"/>
          </p:cNvSpPr>
          <p:nvPr>
            <p:ph type="body" sz="quarter" idx="10"/>
          </p:nvPr>
        </p:nvSpPr>
        <p:spPr>
          <a:xfrm>
            <a:off x="1331973" y="5500722"/>
            <a:ext cx="6300001" cy="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marL="803275" indent="-803275">
              <a:tabLst>
                <a:tab pos="810000" algn="l"/>
              </a:tabLst>
              <a:defRPr lang="de-DE" b="0" dirty="0" smtClean="0"/>
            </a:lvl1pPr>
          </a:lstStyle>
          <a:p>
            <a:pPr marL="0" lvl="0" indent="0">
              <a:lnSpc>
                <a:spcPts val="2100"/>
              </a:lnSpc>
              <a:buNone/>
            </a:pPr>
            <a:r>
              <a:rPr lang="de-DE" dirty="0"/>
              <a:t>Textmasterformat bearbeiten</a:t>
            </a:r>
          </a:p>
        </p:txBody>
      </p:sp>
      <p:sp>
        <p:nvSpPr>
          <p:cNvPr id="16" name="Datumsplatzhalter 6"/>
          <p:cNvSpPr txBox="1">
            <a:spLocks/>
          </p:cNvSpPr>
          <p:nvPr userDrawn="1"/>
        </p:nvSpPr>
        <p:spPr>
          <a:xfrm>
            <a:off x="0" y="0"/>
            <a:ext cx="4572000" cy="800100"/>
          </a:xfrm>
          <a:prstGeom prst="rect">
            <a:avLst/>
          </a:prstGeom>
        </p:spPr>
        <p:txBody>
          <a:bodyPr vert="horz" lIns="36000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solidFill>
                  <a:schemeClr val="tx1"/>
                </a:solidFill>
              </a:rPr>
              <a:t>Präsentation für Arbeitnehmer</a:t>
            </a:r>
          </a:p>
        </p:txBody>
      </p:sp>
      <p:sp>
        <p:nvSpPr>
          <p:cNvPr id="17" name="Untertitel 2"/>
          <p:cNvSpPr>
            <a:spLocks noGrp="1"/>
          </p:cNvSpPr>
          <p:nvPr>
            <p:ph type="subTitle" idx="1"/>
          </p:nvPr>
        </p:nvSpPr>
        <p:spPr>
          <a:xfrm>
            <a:off x="1331973" y="4572242"/>
            <a:ext cx="6300000" cy="874011"/>
          </a:xfrm>
          <a:prstGeom prst="rect">
            <a:avLst/>
          </a:prstGeom>
        </p:spPr>
        <p:txBody>
          <a:bodyPr lIns="0" tIns="0" rIns="0" bIns="0" anchor="ctr"/>
          <a:lstStyle>
            <a:lvl1pPr marL="0" indent="0" algn="l">
              <a:lnSpc>
                <a:spcPts val="2100"/>
              </a:lnSpc>
              <a:buNone/>
              <a:defRPr sz="20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3548357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5" y="2600325"/>
            <a:ext cx="4033838"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3" name="Inhaltsplatzhalter 2"/>
          <p:cNvSpPr>
            <a:spLocks noGrp="1"/>
          </p:cNvSpPr>
          <p:nvPr>
            <p:ph sz="quarter" idx="19" hasCustomPrompt="1"/>
          </p:nvPr>
        </p:nvSpPr>
        <p:spPr>
          <a:xfrm>
            <a:off x="4751388" y="2600325"/>
            <a:ext cx="4033837" cy="27368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4" name="Datumsplatzhalter 3"/>
          <p:cNvSpPr>
            <a:spLocks noGrp="1"/>
          </p:cNvSpPr>
          <p:nvPr>
            <p:ph type="dt" sz="half" idx="25"/>
          </p:nvPr>
        </p:nvSpPr>
        <p:spPr/>
        <p:txBody>
          <a:bodyPr/>
          <a:lstStyle/>
          <a:p>
            <a:r>
              <a:rPr lang="de-DE"/>
              <a:t>01.01.2023</a:t>
            </a:r>
            <a:endParaRPr lang="de-DE" dirty="0"/>
          </a:p>
        </p:txBody>
      </p:sp>
      <p:sp>
        <p:nvSpPr>
          <p:cNvPr id="5" name="Fußzeilenplatzhalter 4"/>
          <p:cNvSpPr>
            <a:spLocks noGrp="1"/>
          </p:cNvSpPr>
          <p:nvPr>
            <p:ph type="ftr" sz="quarter" idx="26"/>
          </p:nvPr>
        </p:nvSpPr>
        <p:spPr/>
        <p:txBody>
          <a:bodyPr/>
          <a:lstStyle/>
          <a:p>
            <a:r>
              <a:rPr lang="de-DE"/>
              <a:t>Mehr Rente durch bAV</a:t>
            </a:r>
            <a:endParaRPr lang="de-DE" dirty="0"/>
          </a:p>
        </p:txBody>
      </p:sp>
      <p:sp>
        <p:nvSpPr>
          <p:cNvPr id="6" name="Foliennummernplatzhalter 5"/>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2030636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eer, grauer Hintergrund">
    <p:spTree>
      <p:nvGrpSpPr>
        <p:cNvPr id="1" name=""/>
        <p:cNvGrpSpPr/>
        <p:nvPr/>
      </p:nvGrpSpPr>
      <p:grpSpPr>
        <a:xfrm>
          <a:off x="0" y="0"/>
          <a:ext cx="0" cy="0"/>
          <a:chOff x="0" y="0"/>
          <a:chExt cx="0" cy="0"/>
        </a:xfrm>
      </p:grpSpPr>
      <p:sp>
        <p:nvSpPr>
          <p:cNvPr id="4" name="Rechteck 3"/>
          <p:cNvSpPr/>
          <p:nvPr userDrawn="1"/>
        </p:nvSpPr>
        <p:spPr>
          <a:xfrm>
            <a:off x="0" y="0"/>
            <a:ext cx="9144000" cy="6858000"/>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4"/>
          <p:cNvSpPr/>
          <p:nvPr userDrawn="1"/>
        </p:nvSpPr>
        <p:spPr>
          <a:xfrm>
            <a:off x="0" y="0"/>
            <a:ext cx="9144000" cy="8007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9302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halt">
    <p:spTree>
      <p:nvGrpSpPr>
        <p:cNvPr id="1" name=""/>
        <p:cNvGrpSpPr/>
        <p:nvPr/>
      </p:nvGrpSpPr>
      <p:grpSpPr>
        <a:xfrm>
          <a:off x="0" y="0"/>
          <a:ext cx="0" cy="0"/>
          <a:chOff x="0" y="0"/>
          <a:chExt cx="0" cy="0"/>
        </a:xfrm>
      </p:grpSpPr>
      <p:sp>
        <p:nvSpPr>
          <p:cNvPr id="12" name="Rechteck 11"/>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Titel 10"/>
          <p:cNvSpPr>
            <a:spLocks noGrp="1"/>
          </p:cNvSpPr>
          <p:nvPr userDrawn="1">
            <p:ph type="title" hasCustomPrompt="1"/>
          </p:nvPr>
        </p:nvSpPr>
        <p:spPr>
          <a:xfrm>
            <a:off x="1439863" y="1733721"/>
            <a:ext cx="6282137" cy="500137"/>
          </a:xfrm>
        </p:spPr>
        <p:txBody>
          <a:bodyPr/>
          <a:lstStyle>
            <a:lvl1pPr marL="396000">
              <a:defRPr sz="3200"/>
            </a:lvl1pPr>
          </a:lstStyle>
          <a:p>
            <a:r>
              <a:rPr lang="de-DE" dirty="0"/>
              <a:t>Inhalt</a:t>
            </a:r>
          </a:p>
        </p:txBody>
      </p:sp>
      <p:sp>
        <p:nvSpPr>
          <p:cNvPr id="13" name="Textplatzhalter 12"/>
          <p:cNvSpPr>
            <a:spLocks noGrp="1"/>
          </p:cNvSpPr>
          <p:nvPr userDrawn="1">
            <p:ph type="body" sz="quarter" idx="17"/>
          </p:nvPr>
        </p:nvSpPr>
        <p:spPr>
          <a:xfrm>
            <a:off x="1439862" y="2600325"/>
            <a:ext cx="6282137" cy="3600450"/>
          </a:xfrm>
          <a:prstGeom prst="rect">
            <a:avLst/>
          </a:prstGeom>
        </p:spPr>
        <p:txBody>
          <a:bodyPr/>
          <a:lstStyle>
            <a:lvl1pPr marL="414000" indent="-414000">
              <a:spcBef>
                <a:spcPts val="1200"/>
              </a:spcBef>
              <a:buClr>
                <a:schemeClr val="tx2"/>
              </a:buClr>
              <a:buFont typeface="+mj-lt"/>
              <a:buAutoNum type="arabicPeriod"/>
              <a:defRPr sz="2000" b="0"/>
            </a:lvl1pPr>
          </a:lstStyle>
          <a:p>
            <a:pPr lvl="0"/>
            <a:endParaRPr lang="de-DE" dirty="0"/>
          </a:p>
        </p:txBody>
      </p:sp>
    </p:spTree>
    <p:extLst>
      <p:ext uri="{BB962C8B-B14F-4D97-AF65-F5344CB8AC3E}">
        <p14:creationId xmlns:p14="http://schemas.microsoft.com/office/powerpoint/2010/main" val="133789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bschnitt (1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0"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3" name="Abgerundetes Rechteck 18"/>
          <p:cNvSpPr/>
          <p:nvPr userDrawn="1"/>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itel 12"/>
          <p:cNvSpPr>
            <a:spLocks noGrp="1"/>
          </p:cNvSpPr>
          <p:nvPr>
            <p:ph type="title"/>
          </p:nvPr>
        </p:nvSpPr>
        <p:spPr>
          <a:xfrm>
            <a:off x="1848668" y="4840181"/>
            <a:ext cx="5424419" cy="812016"/>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77839541"/>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bschnitt (2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193198"/>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34732933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bschnitt (3zeilig)">
    <p:spTree>
      <p:nvGrpSpPr>
        <p:cNvPr id="1" name=""/>
        <p:cNvGrpSpPr/>
        <p:nvPr/>
      </p:nvGrpSpPr>
      <p:grpSpPr>
        <a:xfrm>
          <a:off x="0" y="0"/>
          <a:ext cx="0" cy="0"/>
          <a:chOff x="0" y="0"/>
          <a:chExt cx="0" cy="0"/>
        </a:xfrm>
      </p:grpSpPr>
      <p:sp>
        <p:nvSpPr>
          <p:cNvPr id="15" name="Rechteck 14"/>
          <p:cNvSpPr/>
          <p:nvPr userDrawn="1"/>
        </p:nvSpPr>
        <p:spPr>
          <a:xfrm>
            <a:off x="0" y="802216"/>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5" name="Objekt 10"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216" imgH="216" progId="TCLayout.ActiveDocument.1">
                  <p:embed/>
                </p:oleObj>
              </mc:Choice>
              <mc:Fallback>
                <p:oleObj name="think-cell Folie" r:id="rId3" imgW="216" imgH="216" progId="TCLayout.ActiveDocument.1">
                  <p:embed/>
                  <p:pic>
                    <p:nvPicPr>
                      <p:cNvPr id="5" name="Objekt 10"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Abgerundetes Rechteck 24"/>
          <p:cNvSpPr/>
          <p:nvPr userDrawn="1"/>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1"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endParaRPr lang="de-DE" dirty="0"/>
          </a:p>
        </p:txBody>
      </p:sp>
      <p:sp>
        <p:nvSpPr>
          <p:cNvPr id="12" name="Abgerundetes Rechteck 18"/>
          <p:cNvSpPr/>
          <p:nvPr userDrawn="1"/>
        </p:nvSpPr>
        <p:spPr>
          <a:xfrm>
            <a:off x="1103506" y="4840181"/>
            <a:ext cx="6921557" cy="1604958"/>
          </a:xfrm>
          <a:custGeom>
            <a:avLst/>
            <a:gdLst>
              <a:gd name="connsiteX0" fmla="*/ 0 w 6921557"/>
              <a:gd name="connsiteY0" fmla="*/ 267498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8" fmla="*/ 0 w 6921557"/>
              <a:gd name="connsiteY8" fmla="*/ 267498 h 1604958"/>
              <a:gd name="connsiteX0" fmla="*/ 0 w 6921557"/>
              <a:gd name="connsiteY0" fmla="*/ 1337460 h 1604958"/>
              <a:gd name="connsiteX1" fmla="*/ 267498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 name="connsiteX0" fmla="*/ 0 w 6921557"/>
              <a:gd name="connsiteY0" fmla="*/ 1337460 h 1604958"/>
              <a:gd name="connsiteX1" fmla="*/ 2954 w 6921557"/>
              <a:gd name="connsiteY1" fmla="*/ 0 h 1604958"/>
              <a:gd name="connsiteX2" fmla="*/ 6654059 w 6921557"/>
              <a:gd name="connsiteY2" fmla="*/ 0 h 1604958"/>
              <a:gd name="connsiteX3" fmla="*/ 6921557 w 6921557"/>
              <a:gd name="connsiteY3" fmla="*/ 267498 h 1604958"/>
              <a:gd name="connsiteX4" fmla="*/ 6921557 w 6921557"/>
              <a:gd name="connsiteY4" fmla="*/ 1337460 h 1604958"/>
              <a:gd name="connsiteX5" fmla="*/ 6654059 w 6921557"/>
              <a:gd name="connsiteY5" fmla="*/ 1604958 h 1604958"/>
              <a:gd name="connsiteX6" fmla="*/ 267498 w 6921557"/>
              <a:gd name="connsiteY6" fmla="*/ 1604958 h 1604958"/>
              <a:gd name="connsiteX7" fmla="*/ 0 w 6921557"/>
              <a:gd name="connsiteY7" fmla="*/ 1337460 h 1604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1557" h="1604958">
                <a:moveTo>
                  <a:pt x="0" y="1337460"/>
                </a:moveTo>
                <a:cubicBezTo>
                  <a:pt x="985" y="891640"/>
                  <a:pt x="1969" y="445820"/>
                  <a:pt x="2954" y="0"/>
                </a:cubicBezTo>
                <a:lnTo>
                  <a:pt x="6654059" y="0"/>
                </a:lnTo>
                <a:cubicBezTo>
                  <a:pt x="6801794" y="0"/>
                  <a:pt x="6921557" y="119763"/>
                  <a:pt x="6921557" y="267498"/>
                </a:cubicBezTo>
                <a:lnTo>
                  <a:pt x="6921557" y="1337460"/>
                </a:lnTo>
                <a:cubicBezTo>
                  <a:pt x="6921557" y="1485195"/>
                  <a:pt x="6801794" y="1604958"/>
                  <a:pt x="6654059" y="1604958"/>
                </a:cubicBezTo>
                <a:lnTo>
                  <a:pt x="267498" y="1604958"/>
                </a:lnTo>
                <a:cubicBezTo>
                  <a:pt x="119763" y="1604958"/>
                  <a:pt x="0" y="1485195"/>
                  <a:pt x="0" y="1337460"/>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itel 12"/>
          <p:cNvSpPr>
            <a:spLocks noGrp="1"/>
          </p:cNvSpPr>
          <p:nvPr>
            <p:ph type="title"/>
          </p:nvPr>
        </p:nvSpPr>
        <p:spPr>
          <a:xfrm>
            <a:off x="1848668" y="4840181"/>
            <a:ext cx="5424419" cy="1600657"/>
          </a:xfrm>
        </p:spPr>
        <p:txBody>
          <a:bodyPr anchor="ctr"/>
          <a:lstStyle>
            <a:lvl1pPr>
              <a:defRPr sz="2400"/>
            </a:lvl1pPr>
          </a:lstStyle>
          <a:p>
            <a:r>
              <a:rPr lang="de-DE" dirty="0"/>
              <a:t>Titelmasterformat durch Klicken bearbeiten</a:t>
            </a:r>
          </a:p>
        </p:txBody>
      </p:sp>
    </p:spTree>
    <p:extLst>
      <p:ext uri="{BB962C8B-B14F-4D97-AF65-F5344CB8AC3E}">
        <p14:creationId xmlns:p14="http://schemas.microsoft.com/office/powerpoint/2010/main" val="134415006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19"/>
          </p:nvPr>
        </p:nvSpPr>
        <p:spPr/>
        <p:txBody>
          <a:bodyPr/>
          <a:lstStyle/>
          <a:p>
            <a:r>
              <a:rPr lang="de-DE"/>
              <a:t>01.01.2023</a:t>
            </a:r>
            <a:endParaRPr lang="de-DE" dirty="0"/>
          </a:p>
        </p:txBody>
      </p:sp>
      <p:sp>
        <p:nvSpPr>
          <p:cNvPr id="4" name="Fußzeilenplatzhalter 3"/>
          <p:cNvSpPr>
            <a:spLocks noGrp="1"/>
          </p:cNvSpPr>
          <p:nvPr>
            <p:ph type="ftr" sz="quarter" idx="20"/>
          </p:nvPr>
        </p:nvSpPr>
        <p:spPr/>
        <p:txBody>
          <a:bodyPr/>
          <a:lstStyle/>
          <a:p>
            <a:r>
              <a:rPr lang="de-DE"/>
              <a:t>Mehr Rente durch bAV</a:t>
            </a:r>
            <a:endParaRPr lang="de-DE" dirty="0"/>
          </a:p>
        </p:txBody>
      </p:sp>
      <p:sp>
        <p:nvSpPr>
          <p:cNvPr id="5" name="Foliennummernplatzhalter 4"/>
          <p:cNvSpPr>
            <a:spLocks noGrp="1"/>
          </p:cNvSpPr>
          <p:nvPr>
            <p:ph type="sldNum" sz="quarter" idx="21"/>
          </p:nvPr>
        </p:nvSpPr>
        <p:spPr/>
        <p:txBody>
          <a:bodyPr/>
          <a:lstStyle/>
          <a:p>
            <a:fld id="{BFE8ADF1-837C-463F-9856-54C2D771B21B}" type="slidenum">
              <a:rPr lang="de-DE" smtClean="0"/>
              <a:pPr/>
              <a:t>‹Nr.›</a:t>
            </a:fld>
            <a:endParaRPr lang="de-DE" dirty="0"/>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1273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amp; Tex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a:t>Titelmasterformat durch Klicken bearbeiten</a:t>
            </a:r>
          </a:p>
        </p:txBody>
      </p:sp>
      <p:sp>
        <p:nvSpPr>
          <p:cNvPr id="13" name="Textplatzhalter 12"/>
          <p:cNvSpPr>
            <a:spLocks noGrp="1"/>
          </p:cNvSpPr>
          <p:nvPr>
            <p:ph type="body" sz="quarter" idx="17"/>
          </p:nvPr>
        </p:nvSpPr>
        <p:spPr>
          <a:xfrm>
            <a:off x="358775" y="2087563"/>
            <a:ext cx="8426450" cy="261610"/>
          </a:xfrm>
          <a:prstGeom prst="rect">
            <a:avLst/>
          </a:prstGeom>
        </p:spPr>
        <p:txBody>
          <a:bodyPr>
            <a:spAutoFit/>
          </a:bodyPr>
          <a:lstStyle>
            <a:lvl1pPr marL="0" indent="0">
              <a:defRPr sz="1700"/>
            </a:lvl1pPr>
            <a:lvl2pPr>
              <a:defRPr sz="1700"/>
            </a:lvl2pPr>
            <a:lvl3pPr marL="630238" indent="-269875">
              <a:buSzPct val="80000"/>
              <a:buFontTx/>
              <a:buBlip>
                <a:blip r:embed="rId2"/>
              </a:buBlip>
              <a:defRPr sz="1700"/>
            </a:lvl3pPr>
          </a:lstStyle>
          <a:p>
            <a:pPr lvl="0"/>
            <a:r>
              <a:rPr lang="de-DE" dirty="0"/>
              <a:t>Formatvorlagen des Textmasters bearbeiten</a:t>
            </a:r>
          </a:p>
        </p:txBody>
      </p:sp>
      <p:sp>
        <p:nvSpPr>
          <p:cNvPr id="12" name="Textplatzhalter 12"/>
          <p:cNvSpPr>
            <a:spLocks noGrp="1"/>
          </p:cNvSpPr>
          <p:nvPr>
            <p:ph type="body" sz="quarter" idx="19" hasCustomPrompt="1"/>
          </p:nvPr>
        </p:nvSpPr>
        <p:spPr>
          <a:xfrm>
            <a:off x="358775" y="2600325"/>
            <a:ext cx="8426450" cy="3600449"/>
          </a:xfrm>
          <a:prstGeom prst="rect">
            <a:avLst/>
          </a:prstGeom>
        </p:spPr>
        <p:txBody>
          <a:bodyPr/>
          <a:lstStyle>
            <a:lvl1pPr marL="0" indent="0">
              <a:defRPr sz="1700"/>
            </a:lvl1pPr>
            <a:lvl2pPr>
              <a:defRPr sz="1700"/>
            </a:lvl2pPr>
            <a:lvl3pPr marL="630238" indent="-269875">
              <a:buClr>
                <a:schemeClr val="tx2"/>
              </a:buClr>
              <a:buSzPct val="100000"/>
              <a:buFont typeface="Arial" panose="020B0604020202020204" pitchFamily="34" charset="0"/>
              <a:buChar char="●"/>
              <a:defRPr sz="1700"/>
            </a:lvl3pPr>
          </a:lstStyle>
          <a:p>
            <a:pPr lvl="1"/>
            <a:r>
              <a:rPr lang="de-DE" dirty="0"/>
              <a:t>Zweite Ebene</a:t>
            </a:r>
          </a:p>
          <a:p>
            <a:pPr lvl="2"/>
            <a:r>
              <a:rPr lang="de-DE" dirty="0"/>
              <a:t>Dritte Ebene</a:t>
            </a:r>
          </a:p>
        </p:txBody>
      </p:sp>
      <p:sp>
        <p:nvSpPr>
          <p:cNvPr id="16"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0"/>
          </p:nvPr>
        </p:nvSpPr>
        <p:spPr/>
        <p:txBody>
          <a:bodyPr/>
          <a:lstStyle/>
          <a:p>
            <a:r>
              <a:rPr lang="de-DE"/>
              <a:t>01.01.2023</a:t>
            </a:r>
            <a:endParaRPr lang="de-DE" dirty="0"/>
          </a:p>
        </p:txBody>
      </p:sp>
      <p:sp>
        <p:nvSpPr>
          <p:cNvPr id="4" name="Fußzeilenplatzhalter 3"/>
          <p:cNvSpPr>
            <a:spLocks noGrp="1"/>
          </p:cNvSpPr>
          <p:nvPr>
            <p:ph type="ftr" sz="quarter" idx="21"/>
          </p:nvPr>
        </p:nvSpPr>
        <p:spPr/>
        <p:txBody>
          <a:bodyPr/>
          <a:lstStyle/>
          <a:p>
            <a:r>
              <a:rPr lang="de-DE"/>
              <a:t>Mehr Rente durch bAV</a:t>
            </a:r>
            <a:endParaRPr lang="de-DE" dirty="0"/>
          </a:p>
        </p:txBody>
      </p:sp>
      <p:sp>
        <p:nvSpPr>
          <p:cNvPr id="5" name="Foliennummernplatzhalter 4"/>
          <p:cNvSpPr>
            <a:spLocks noGrp="1"/>
          </p:cNvSpPr>
          <p:nvPr>
            <p:ph type="sldNum" sz="quarter" idx="22"/>
          </p:nvPr>
        </p:nvSpPr>
        <p:spPr/>
        <p:txBody>
          <a:bodyPr/>
          <a:lstStyle/>
          <a:p>
            <a:fld id="{BFE8ADF1-837C-463F-9856-54C2D771B21B}" type="slidenum">
              <a:rPr lang="de-DE" smtClean="0"/>
              <a:pPr/>
              <a:t>‹Nr.›</a:t>
            </a:fld>
            <a:endParaRPr lang="de-DE" dirty="0"/>
          </a:p>
        </p:txBody>
      </p:sp>
      <p:sp>
        <p:nvSpPr>
          <p:cNvPr id="14"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77584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Subline &amp; Text 2spaltig">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4" name="Textplatzhalter 3"/>
          <p:cNvSpPr>
            <a:spLocks noGrp="1"/>
          </p:cNvSpPr>
          <p:nvPr>
            <p:ph type="body" sz="quarter" idx="20"/>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3" name="Textplatzhalter 12"/>
          <p:cNvSpPr>
            <a:spLocks noGrp="1"/>
          </p:cNvSpPr>
          <p:nvPr>
            <p:ph type="body" sz="quarter" idx="17" hasCustomPrompt="1"/>
          </p:nvPr>
        </p:nvSpPr>
        <p:spPr>
          <a:xfrm>
            <a:off x="358775" y="2600325"/>
            <a:ext cx="4033838"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4" name="Inhaltsplatzhalter 2"/>
          <p:cNvSpPr>
            <a:spLocks noGrp="1"/>
          </p:cNvSpPr>
          <p:nvPr>
            <p:ph sz="quarter" idx="19" hasCustomPrompt="1"/>
          </p:nvPr>
        </p:nvSpPr>
        <p:spPr>
          <a:xfrm>
            <a:off x="4751388" y="2600325"/>
            <a:ext cx="4033837" cy="36004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2"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1"/>
          </p:nvPr>
        </p:nvSpPr>
        <p:spPr/>
        <p:txBody>
          <a:bodyPr/>
          <a:lstStyle/>
          <a:p>
            <a:r>
              <a:rPr lang="de-DE"/>
              <a:t>01.01.2023</a:t>
            </a:r>
            <a:endParaRPr lang="de-DE" dirty="0"/>
          </a:p>
        </p:txBody>
      </p:sp>
      <p:sp>
        <p:nvSpPr>
          <p:cNvPr id="5" name="Fußzeilenplatzhalter 4"/>
          <p:cNvSpPr>
            <a:spLocks noGrp="1"/>
          </p:cNvSpPr>
          <p:nvPr>
            <p:ph type="ftr" sz="quarter" idx="22"/>
          </p:nvPr>
        </p:nvSpPr>
        <p:spPr/>
        <p:txBody>
          <a:bodyPr/>
          <a:lstStyle/>
          <a:p>
            <a:r>
              <a:rPr lang="de-DE"/>
              <a:t>Mehr Rente durch bAV</a:t>
            </a:r>
            <a:endParaRPr lang="de-DE" dirty="0"/>
          </a:p>
        </p:txBody>
      </p:sp>
      <p:sp>
        <p:nvSpPr>
          <p:cNvPr id="6" name="Foliennummernplatzhalter 5"/>
          <p:cNvSpPr>
            <a:spLocks noGrp="1"/>
          </p:cNvSpPr>
          <p:nvPr>
            <p:ph type="sldNum" sz="quarter" idx="23"/>
          </p:nvPr>
        </p:nvSpPr>
        <p:spPr/>
        <p:txBody>
          <a:bodyPr/>
          <a:lstStyle/>
          <a:p>
            <a:fld id="{BFE8ADF1-837C-463F-9856-54C2D771B21B}" type="slidenum">
              <a:rPr lang="de-DE" smtClean="0"/>
              <a:pPr/>
              <a:t>‹Nr.›</a:t>
            </a:fld>
            <a:endParaRPr lang="de-DE" dirty="0"/>
          </a:p>
        </p:txBody>
      </p:sp>
      <p:sp>
        <p:nvSpPr>
          <p:cNvPr id="15" name="Textplatzhalter 2"/>
          <p:cNvSpPr>
            <a:spLocks noGrp="1"/>
          </p:cNvSpPr>
          <p:nvPr>
            <p:ph type="body" sz="quarter" idx="24"/>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spTree>
    <p:extLst>
      <p:ext uri="{BB962C8B-B14F-4D97-AF65-F5344CB8AC3E}">
        <p14:creationId xmlns:p14="http://schemas.microsoft.com/office/powerpoint/2010/main" val="2918613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Subline &amp; Text 2spaltig &amp; Fazit">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a:t>Titelmasterformat durch Klicken bearbeiten</a:t>
            </a:r>
          </a:p>
        </p:txBody>
      </p:sp>
      <p:sp>
        <p:nvSpPr>
          <p:cNvPr id="13" name="Textplatzhalter 12"/>
          <p:cNvSpPr>
            <a:spLocks noGrp="1"/>
          </p:cNvSpPr>
          <p:nvPr>
            <p:ph type="body" sz="quarter" idx="17" hasCustomPrompt="1"/>
          </p:nvPr>
        </p:nvSpPr>
        <p:spPr>
          <a:xfrm>
            <a:off x="358774" y="2600325"/>
            <a:ext cx="8426449" cy="2952750"/>
          </a:xfrm>
          <a:prstGeom prst="rect">
            <a:avLst/>
          </a:prstGeom>
        </p:spPr>
        <p:txBody>
          <a:bodyPr vert="horz" lIns="0" tIns="0" rIns="0" bIns="0" rtlCol="0">
            <a:normAutofit/>
          </a:bodyPr>
          <a:lstStyle>
            <a:lvl2pPr>
              <a:defRPr lang="de-DE" dirty="0" smtClean="0"/>
            </a:lvl2pPr>
            <a:lvl3pPr>
              <a:defRPr lang="de-DE" dirty="0" smtClean="0"/>
            </a:lvl3pPr>
          </a:lstStyle>
          <a:p>
            <a:pPr lvl="1"/>
            <a:r>
              <a:rPr lang="de-DE" dirty="0"/>
              <a:t>Zweite Ebene</a:t>
            </a:r>
          </a:p>
          <a:p>
            <a:pPr marL="630238" lvl="2"/>
            <a:r>
              <a:rPr lang="de-DE" dirty="0"/>
              <a:t>Dritte Ebene</a:t>
            </a:r>
          </a:p>
        </p:txBody>
      </p:sp>
      <p:sp>
        <p:nvSpPr>
          <p:cNvPr id="15" name="Textplatzhalter 3"/>
          <p:cNvSpPr>
            <a:spLocks noGrp="1"/>
          </p:cNvSpPr>
          <p:nvPr>
            <p:ph type="body" sz="quarter" idx="21"/>
          </p:nvPr>
        </p:nvSpPr>
        <p:spPr>
          <a:xfrm>
            <a:off x="358775" y="2087563"/>
            <a:ext cx="8426449" cy="261610"/>
          </a:xfrm>
          <a:prstGeom prst="rect">
            <a:avLst/>
          </a:prstGeom>
        </p:spPr>
        <p:txBody>
          <a:bodyPr>
            <a:spAutoFit/>
          </a:bodyPr>
          <a:lstStyle>
            <a:lvl1pPr>
              <a:defRPr sz="1700"/>
            </a:lvl1pPr>
          </a:lstStyle>
          <a:p>
            <a:pPr lvl="0"/>
            <a:r>
              <a:rPr lang="de-DE" dirty="0"/>
              <a:t>Formatvorlagen des Textmasters bearbeiten</a:t>
            </a:r>
          </a:p>
        </p:txBody>
      </p:sp>
      <p:sp>
        <p:nvSpPr>
          <p:cNvPr id="12" name="Textplatzhalter 2"/>
          <p:cNvSpPr>
            <a:spLocks noGrp="1"/>
          </p:cNvSpPr>
          <p:nvPr>
            <p:ph type="body" sz="quarter" idx="23"/>
          </p:nvPr>
        </p:nvSpPr>
        <p:spPr>
          <a:xfrm>
            <a:off x="359808" y="6163610"/>
            <a:ext cx="8425416" cy="107722"/>
          </a:xfrm>
        </p:spPr>
        <p:txBody>
          <a:bodyPr lIns="0" tIns="0" rIns="0" bIns="0" anchor="b">
            <a:noAutofit/>
          </a:bodyPr>
          <a:lstStyle>
            <a:lvl1pPr>
              <a:defRPr kumimoji="0" lang="de-DE" sz="700" b="0" i="0" u="none" strike="noStrike" cap="none" spc="0" normalizeH="0" baseline="0" dirty="0">
                <a:ln>
                  <a:noFill/>
                </a:ln>
                <a:solidFill>
                  <a:prstClr val="white">
                    <a:lumMod val="50000"/>
                  </a:prstClr>
                </a:solidFill>
                <a:effectLst/>
                <a:uLnTx/>
                <a:uFillTx/>
                <a:latin typeface="Arial"/>
                <a:cs typeface="Arial" panose="020B0604020202020204" pitchFamily="34" charset="0"/>
              </a:defRPr>
            </a:lvl1pPr>
          </a:lstStyle>
          <a:p>
            <a:pPr marR="0" lvl="0" eaLnBrk="1" fontAlgn="auto" latinLnBrk="0" hangingPunct="1">
              <a:lnSpc>
                <a:spcPct val="100000"/>
              </a:lnSpc>
              <a:spcAft>
                <a:spcPts val="0"/>
              </a:spcAft>
              <a:buClrTx/>
              <a:buSzTx/>
              <a:buFontTx/>
              <a:buNone/>
              <a:tabLst/>
            </a:pPr>
            <a:r>
              <a:rPr lang="de-DE" dirty="0"/>
              <a:t>Formatvorlagen des Textmasters bearbeiten</a:t>
            </a:r>
          </a:p>
        </p:txBody>
      </p:sp>
      <p:pic>
        <p:nvPicPr>
          <p:cNvPr id="16" name="Grafik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808" y="5448291"/>
            <a:ext cx="396000" cy="396000"/>
          </a:xfrm>
          <a:prstGeom prst="rect">
            <a:avLst/>
          </a:prstGeom>
        </p:spPr>
      </p:pic>
      <p:sp>
        <p:nvSpPr>
          <p:cNvPr id="17" name="Textplatzhalter 4"/>
          <p:cNvSpPr>
            <a:spLocks noGrp="1"/>
          </p:cNvSpPr>
          <p:nvPr>
            <p:ph type="body" sz="quarter" idx="24"/>
          </p:nvPr>
        </p:nvSpPr>
        <p:spPr>
          <a:xfrm>
            <a:off x="914401" y="5394511"/>
            <a:ext cx="7870822" cy="622300"/>
          </a:xfrm>
        </p:spPr>
        <p:txBody>
          <a:bodyPr lIns="0" tIns="0" rIns="0" bIns="72000" anchor="ctr">
            <a:noAutofit/>
          </a:bodyPr>
          <a:lstStyle>
            <a:lvl1pPr>
              <a:defRPr lang="de-DE" b="0" dirty="0">
                <a:solidFill>
                  <a:schemeClr val="accent6"/>
                </a:solidFill>
              </a:defRPr>
            </a:lvl1pPr>
          </a:lstStyle>
          <a:p>
            <a:pPr lvl="0">
              <a:spcAft>
                <a:spcPts val="0"/>
              </a:spcAft>
            </a:pPr>
            <a:r>
              <a:rPr lang="de-DE" dirty="0"/>
              <a:t>Formatvorlagen des Textmasters bearbeiten</a:t>
            </a:r>
          </a:p>
        </p:txBody>
      </p:sp>
      <p:sp>
        <p:nvSpPr>
          <p:cNvPr id="19" name="Textplatzhalter 15"/>
          <p:cNvSpPr>
            <a:spLocks noGrp="1"/>
          </p:cNvSpPr>
          <p:nvPr>
            <p:ph type="body" sz="quarter" idx="18"/>
          </p:nvPr>
        </p:nvSpPr>
        <p:spPr>
          <a:xfrm>
            <a:off x="3176" y="224100"/>
            <a:ext cx="6535647" cy="576000"/>
          </a:xfrm>
          <a:prstGeom prst="rect">
            <a:avLst/>
          </a:prstGeom>
        </p:spPr>
        <p:txBody>
          <a:bodyPr vert="horz" lIns="360000" tIns="0" rIns="0" bIns="0" rtlCol="0" anchor="ctr"/>
          <a:lstStyle>
            <a:lvl1pPr>
              <a:defRPr lang="de-DE" sz="1000" b="0" smtClean="0">
                <a:solidFill>
                  <a:srgbClr val="000000"/>
                </a:solidFill>
                <a:latin typeface="Arial" panose="020B0604020202020204" pitchFamily="34" charset="0"/>
                <a:cs typeface="Arial" panose="020B0604020202020204" pitchFamily="34" charset="0"/>
              </a:defRPr>
            </a:lvl1pPr>
            <a:lvl2pPr>
              <a:defRPr lang="de-DE" smtClean="0">
                <a:latin typeface="Arial" panose="020B0604020202020204" pitchFamily="34" charset="0"/>
                <a:cs typeface="Arial" panose="020B0604020202020204" pitchFamily="34" charset="0"/>
              </a:defRPr>
            </a:lvl2pPr>
            <a:lvl3pPr>
              <a:defRPr lang="de-DE" smtClean="0">
                <a:latin typeface="Arial" panose="020B0604020202020204" pitchFamily="34" charset="0"/>
                <a:cs typeface="Arial" panose="020B0604020202020204" pitchFamily="34" charset="0"/>
              </a:defRPr>
            </a:lvl3pPr>
            <a:lvl4pPr>
              <a:defRPr lang="de-DE" smtClean="0">
                <a:latin typeface="Arial" panose="020B0604020202020204" pitchFamily="34" charset="0"/>
                <a:cs typeface="Arial" panose="020B0604020202020204" pitchFamily="34" charset="0"/>
              </a:defRPr>
            </a:lvl4pPr>
            <a:lvl5pPr>
              <a:defRPr lang="de-DE">
                <a:latin typeface="Arial" panose="020B0604020202020204" pitchFamily="34" charset="0"/>
                <a:cs typeface="Arial" panose="020B0604020202020204" pitchFamily="34" charset="0"/>
              </a:defRPr>
            </a:lvl5pPr>
          </a:lstStyle>
          <a:p>
            <a:pPr lvl="0">
              <a:spcBef>
                <a:spcPct val="0"/>
              </a:spcBef>
              <a:spcAft>
                <a:spcPct val="0"/>
              </a:spcAft>
            </a:pPr>
            <a:endParaRPr lang="de-DE" dirty="0"/>
          </a:p>
        </p:txBody>
      </p:sp>
      <p:sp>
        <p:nvSpPr>
          <p:cNvPr id="3" name="Datumsplatzhalter 2"/>
          <p:cNvSpPr>
            <a:spLocks noGrp="1"/>
          </p:cNvSpPr>
          <p:nvPr>
            <p:ph type="dt" sz="half" idx="25"/>
          </p:nvPr>
        </p:nvSpPr>
        <p:spPr/>
        <p:txBody>
          <a:bodyPr/>
          <a:lstStyle/>
          <a:p>
            <a:r>
              <a:rPr lang="de-DE"/>
              <a:t>01.01.2023</a:t>
            </a:r>
            <a:endParaRPr lang="de-DE" dirty="0"/>
          </a:p>
        </p:txBody>
      </p:sp>
      <p:sp>
        <p:nvSpPr>
          <p:cNvPr id="4" name="Fußzeilenplatzhalter 3"/>
          <p:cNvSpPr>
            <a:spLocks noGrp="1"/>
          </p:cNvSpPr>
          <p:nvPr>
            <p:ph type="ftr" sz="quarter" idx="26"/>
          </p:nvPr>
        </p:nvSpPr>
        <p:spPr/>
        <p:txBody>
          <a:bodyPr/>
          <a:lstStyle/>
          <a:p>
            <a:r>
              <a:rPr lang="de-DE"/>
              <a:t>Mehr Rente durch bAV</a:t>
            </a:r>
            <a:endParaRPr lang="de-DE" dirty="0"/>
          </a:p>
        </p:txBody>
      </p:sp>
      <p:sp>
        <p:nvSpPr>
          <p:cNvPr id="5" name="Foliennummernplatzhalter 4"/>
          <p:cNvSpPr>
            <a:spLocks noGrp="1"/>
          </p:cNvSpPr>
          <p:nvPr>
            <p:ph type="sldNum" sz="quarter" idx="27"/>
          </p:nvPr>
        </p:nvSpPr>
        <p:spPr/>
        <p:txBody>
          <a:bodyPr/>
          <a:lstStyle/>
          <a:p>
            <a:fld id="{BFE8ADF1-837C-463F-9856-54C2D771B21B}" type="slidenum">
              <a:rPr lang="de-DE" smtClean="0"/>
              <a:pPr/>
              <a:t>‹Nr.›</a:t>
            </a:fld>
            <a:endParaRPr lang="de-DE" dirty="0"/>
          </a:p>
        </p:txBody>
      </p:sp>
    </p:spTree>
    <p:extLst>
      <p:ext uri="{BB962C8B-B14F-4D97-AF65-F5344CB8AC3E}">
        <p14:creationId xmlns:p14="http://schemas.microsoft.com/office/powerpoint/2010/main" val="3281266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hteck 4"/>
          <p:cNvSpPr/>
          <p:nvPr userDrawn="1"/>
        </p:nvSpPr>
        <p:spPr>
          <a:xfrm>
            <a:off x="0" y="800708"/>
            <a:ext cx="9144000" cy="6057292"/>
          </a:xfrm>
          <a:prstGeom prst="rect">
            <a:avLst/>
          </a:prstGeom>
          <a:solidFill>
            <a:srgbClr val="F0F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Rechteck 12"/>
          <p:cNvSpPr/>
          <p:nvPr userDrawn="1"/>
        </p:nvSpPr>
        <p:spPr>
          <a:xfrm>
            <a:off x="0" y="6462000"/>
            <a:ext cx="9144000" cy="396000"/>
          </a:xfrm>
          <a:prstGeom prst="rect">
            <a:avLst/>
          </a:prstGeom>
          <a:solidFill>
            <a:srgbClr val="E1E1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aphicFrame>
        <p:nvGraphicFramePr>
          <p:cNvPr id="1026" name="Objekt 1" hidden="1"/>
          <p:cNvGraphicFramePr>
            <a:graphicFrameLocks noChangeAspect="1"/>
          </p:cNvGraphicFramePr>
          <p:nvPr userDrawn="1">
            <p:custDataLst>
              <p:tags r:id="rId1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14" imgW="216" imgH="216" progId="TCLayout.ActiveDocument.1">
                  <p:embed/>
                </p:oleObj>
              </mc:Choice>
              <mc:Fallback>
                <p:oleObj name="think-cell Folie" r:id="rId14" imgW="216" imgH="216" progId="TCLayout.ActiveDocument.1">
                  <p:embed/>
                  <p:pic>
                    <p:nvPicPr>
                      <p:cNvPr id="0" name="Objekt 1"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8" name="Titelplatzhalter 1"/>
          <p:cNvSpPr>
            <a:spLocks noGrp="1"/>
          </p:cNvSpPr>
          <p:nvPr userDrawn="1">
            <p:ph type="title"/>
          </p:nvPr>
        </p:nvSpPr>
        <p:spPr bwMode="auto">
          <a:xfrm>
            <a:off x="358775" y="1042814"/>
            <a:ext cx="8426450" cy="5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endParaRPr lang="de-DE" altLang="de-DE" dirty="0"/>
          </a:p>
        </p:txBody>
      </p:sp>
      <p:sp>
        <p:nvSpPr>
          <p:cNvPr id="7" name="Datumsplatzhalter 6"/>
          <p:cNvSpPr>
            <a:spLocks noGrp="1"/>
          </p:cNvSpPr>
          <p:nvPr userDrawn="1">
            <p:ph type="dt" sz="half" idx="2"/>
          </p:nvPr>
        </p:nvSpPr>
        <p:spPr>
          <a:xfrm>
            <a:off x="0" y="6462000"/>
            <a:ext cx="1115616" cy="396000"/>
          </a:xfrm>
          <a:prstGeom prst="rect">
            <a:avLst/>
          </a:prstGeom>
        </p:spPr>
        <p:txBody>
          <a:bodyPr vert="horz" lIns="360000" tIns="45720" rIns="91440" bIns="45720" rtlCol="0" anchor="ctr"/>
          <a:lstStyle>
            <a:lvl1pPr algn="l">
              <a:defRPr sz="1000" b="1">
                <a:solidFill>
                  <a:srgbClr val="646464"/>
                </a:solidFill>
              </a:defRPr>
            </a:lvl1pPr>
          </a:lstStyle>
          <a:p>
            <a:r>
              <a:rPr lang="de-DE"/>
              <a:t>01.01.2023</a:t>
            </a:r>
            <a:endParaRPr lang="de-DE" dirty="0"/>
          </a:p>
        </p:txBody>
      </p:sp>
      <p:sp>
        <p:nvSpPr>
          <p:cNvPr id="9" name="Foliennummernplatzhalter 8"/>
          <p:cNvSpPr>
            <a:spLocks noGrp="1"/>
          </p:cNvSpPr>
          <p:nvPr userDrawn="1">
            <p:ph type="sldNum" sz="quarter" idx="4"/>
          </p:nvPr>
        </p:nvSpPr>
        <p:spPr>
          <a:xfrm>
            <a:off x="8280412" y="6462000"/>
            <a:ext cx="863588" cy="396000"/>
          </a:xfrm>
          <a:prstGeom prst="rect">
            <a:avLst/>
          </a:prstGeom>
        </p:spPr>
        <p:txBody>
          <a:bodyPr vert="horz" lIns="91440" tIns="45720" rIns="360000" bIns="45720" rtlCol="0" anchor="ctr"/>
          <a:lstStyle>
            <a:lvl1pPr algn="r">
              <a:defRPr sz="1000">
                <a:solidFill>
                  <a:srgbClr val="646464"/>
                </a:solidFill>
              </a:defRPr>
            </a:lvl1pPr>
          </a:lstStyle>
          <a:p>
            <a:fld id="{BFE8ADF1-837C-463F-9856-54C2D771B21B}" type="slidenum">
              <a:rPr lang="de-DE" smtClean="0"/>
              <a:pPr/>
              <a:t>‹Nr.›</a:t>
            </a:fld>
            <a:endParaRPr lang="de-DE" dirty="0"/>
          </a:p>
        </p:txBody>
      </p:sp>
      <p:sp>
        <p:nvSpPr>
          <p:cNvPr id="19" name="Datumsplatzhalter 6"/>
          <p:cNvSpPr txBox="1">
            <a:spLocks/>
          </p:cNvSpPr>
          <p:nvPr userDrawn="1"/>
        </p:nvSpPr>
        <p:spPr>
          <a:xfrm>
            <a:off x="1144099"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l"/>
            <a:r>
              <a:rPr lang="de-DE" b="0" dirty="0"/>
              <a:t>|    Name des Vermittlers</a:t>
            </a:r>
          </a:p>
        </p:txBody>
      </p:sp>
      <p:sp>
        <p:nvSpPr>
          <p:cNvPr id="20" name="Datumsplatzhalter 6"/>
          <p:cNvSpPr txBox="1">
            <a:spLocks/>
          </p:cNvSpPr>
          <p:nvPr userDrawn="1"/>
        </p:nvSpPr>
        <p:spPr>
          <a:xfrm>
            <a:off x="6292855" y="6462000"/>
            <a:ext cx="2215705" cy="396000"/>
          </a:xfrm>
          <a:prstGeom prst="rect">
            <a:avLst/>
          </a:prstGeom>
        </p:spPr>
        <p:txBody>
          <a:bodyPr vert="horz" lIns="0" tIns="0" rIns="0" bIns="0" rtlCol="0" anchor="ctr"/>
          <a:lstStyle>
            <a:defPPr>
              <a:defRPr lang="de-DE"/>
            </a:defPPr>
            <a:lvl1pPr algn="l" defTabSz="457200" rtl="0" eaLnBrk="0" fontAlgn="base" hangingPunct="0">
              <a:spcBef>
                <a:spcPct val="0"/>
              </a:spcBef>
              <a:spcAft>
                <a:spcPct val="0"/>
              </a:spcAft>
              <a:defRPr sz="1000" b="1" kern="1200">
                <a:solidFill>
                  <a:srgbClr val="646464"/>
                </a:solidFill>
                <a:latin typeface="Arial" panose="020B060402020202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lgn="r"/>
            <a:r>
              <a:rPr lang="de-DE" b="1" dirty="0">
                <a:solidFill>
                  <a:schemeClr val="accent2"/>
                </a:solidFill>
              </a:rPr>
              <a:t>&lt;  Übersicht</a:t>
            </a:r>
            <a:r>
              <a:rPr lang="de-DE" b="0" dirty="0"/>
              <a:t>    | </a:t>
            </a:r>
          </a:p>
        </p:txBody>
      </p:sp>
      <p:sp>
        <p:nvSpPr>
          <p:cNvPr id="4" name="Textplatzhalter 3"/>
          <p:cNvSpPr>
            <a:spLocks noGrp="1"/>
          </p:cNvSpPr>
          <p:nvPr userDrawn="1">
            <p:ph type="body" idx="1"/>
          </p:nvPr>
        </p:nvSpPr>
        <p:spPr>
          <a:xfrm>
            <a:off x="358775" y="2087563"/>
            <a:ext cx="8427791" cy="4113212"/>
          </a:xfrm>
          <a:prstGeom prst="rect">
            <a:avLst/>
          </a:prstGeom>
        </p:spPr>
        <p:txBody>
          <a:bodyPr vert="horz" lIns="0" tIns="0" rIns="0" bIns="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p:txBody>
      </p:sp>
      <p:sp>
        <p:nvSpPr>
          <p:cNvPr id="6" name="Textfeld 5"/>
          <p:cNvSpPr txBox="1"/>
          <p:nvPr userDrawn="1"/>
        </p:nvSpPr>
        <p:spPr>
          <a:xfrm>
            <a:off x="0" y="0"/>
            <a:ext cx="6379200" cy="612000"/>
          </a:xfrm>
          <a:prstGeom prst="rect">
            <a:avLst/>
          </a:prstGeom>
        </p:spPr>
        <p:txBody>
          <a:bodyPr vert="horz" lIns="360000" tIns="45720" rIns="91440" bIns="45720" rtlCol="0" anchor="ctr"/>
          <a:lstStyle>
            <a:defPPr>
              <a:defRPr lang="de-DE"/>
            </a:defPPr>
            <a:lvl1pPr>
              <a:defRPr sz="1000" b="1">
                <a:solidFill>
                  <a:srgbClr val="000000"/>
                </a:solidFill>
              </a:defRPr>
            </a:lvl1pPr>
          </a:lstStyle>
          <a:p>
            <a:pPr lvl="0"/>
            <a:r>
              <a:rPr lang="de-DE" altLang="de-DE" dirty="0"/>
              <a:t>Mehr Rente durch bAV</a:t>
            </a:r>
            <a:endParaRPr lang="de-DE" dirty="0"/>
          </a:p>
        </p:txBody>
      </p:sp>
      <p:sp>
        <p:nvSpPr>
          <p:cNvPr id="2" name="Fußzeilenplatzhalter 1"/>
          <p:cNvSpPr>
            <a:spLocks noGrp="1"/>
          </p:cNvSpPr>
          <p:nvPr>
            <p:ph type="ftr" sz="quarter" idx="3"/>
          </p:nvPr>
        </p:nvSpPr>
        <p:spPr>
          <a:xfrm>
            <a:off x="2683042" y="6461999"/>
            <a:ext cx="3777916" cy="396000"/>
          </a:xfrm>
          <a:prstGeom prst="rect">
            <a:avLst/>
          </a:prstGeom>
        </p:spPr>
        <p:txBody>
          <a:bodyPr vert="horz" lIns="0" tIns="0" rIns="0" bIns="0" rtlCol="0" anchor="ctr"/>
          <a:lstStyle>
            <a:lvl1pPr algn="ctr">
              <a:defRPr lang="de-DE" sz="1000" b="0">
                <a:solidFill>
                  <a:srgbClr val="646464"/>
                </a:solidFill>
              </a:defRPr>
            </a:lvl1pPr>
          </a:lstStyle>
          <a:p>
            <a:r>
              <a:rPr lang="de-DE"/>
              <a:t>Mehr Rente durch bAV</a:t>
            </a:r>
            <a:endParaRPr lang="de-DE" dirty="0"/>
          </a:p>
        </p:txBody>
      </p:sp>
    </p:spTree>
  </p:cSld>
  <p:clrMap bg1="lt1" tx1="dk1" bg2="lt2" tx2="dk2" accent1="accent1" accent2="accent2" accent3="accent3" accent4="accent4" accent5="accent5" accent6="accent6" hlink="hlink" folHlink="folHlink"/>
  <p:sldLayoutIdLst>
    <p:sldLayoutId id="2147484293" r:id="rId1"/>
    <p:sldLayoutId id="2147484295" r:id="rId2"/>
    <p:sldLayoutId id="2147484314" r:id="rId3"/>
    <p:sldLayoutId id="2147484315" r:id="rId4"/>
    <p:sldLayoutId id="2147484316" r:id="rId5"/>
    <p:sldLayoutId id="2147484301" r:id="rId6"/>
    <p:sldLayoutId id="2147484294" r:id="rId7"/>
    <p:sldLayoutId id="2147484299" r:id="rId8"/>
    <p:sldLayoutId id="2147484306" r:id="rId9"/>
    <p:sldLayoutId id="2147484298" r:id="rId10"/>
    <p:sldLayoutId id="2147484318" r:id="rId11"/>
  </p:sldLayoutIdLst>
  <p:hf hdr="0"/>
  <p:txStyles>
    <p:titleStyle>
      <a:lvl1pPr algn="l" defTabSz="457200" rtl="0" eaLnBrk="0" fontAlgn="base" hangingPunct="0">
        <a:lnSpc>
          <a:spcPct val="100000"/>
        </a:lnSpc>
        <a:spcBef>
          <a:spcPct val="0"/>
        </a:spcBef>
        <a:spcAft>
          <a:spcPct val="0"/>
        </a:spcAft>
        <a:defRPr lang="de-DE" sz="2600" b="1" kern="1200" dirty="0">
          <a:solidFill>
            <a:schemeClr val="tx2"/>
          </a:solidFill>
          <a:latin typeface="+mj-lt"/>
          <a:ea typeface="+mj-ea"/>
          <a:cs typeface="+mj-cs"/>
        </a:defRPr>
      </a:lvl1pPr>
      <a:lvl2pPr algn="l" defTabSz="457200" rtl="0" eaLnBrk="0" fontAlgn="base" hangingPunct="0">
        <a:lnSpc>
          <a:spcPts val="3900"/>
        </a:lnSpc>
        <a:spcBef>
          <a:spcPct val="0"/>
        </a:spcBef>
        <a:spcAft>
          <a:spcPct val="0"/>
        </a:spcAft>
        <a:defRPr sz="2500" b="1">
          <a:solidFill>
            <a:schemeClr val="tx2"/>
          </a:solidFill>
          <a:latin typeface="Arial" pitchFamily="34" charset="0"/>
        </a:defRPr>
      </a:lvl2pPr>
      <a:lvl3pPr algn="l" defTabSz="457200" rtl="0" eaLnBrk="0" fontAlgn="base" hangingPunct="0">
        <a:lnSpc>
          <a:spcPts val="3900"/>
        </a:lnSpc>
        <a:spcBef>
          <a:spcPct val="0"/>
        </a:spcBef>
        <a:spcAft>
          <a:spcPct val="0"/>
        </a:spcAft>
        <a:defRPr sz="2500" b="1">
          <a:solidFill>
            <a:schemeClr val="tx2"/>
          </a:solidFill>
          <a:latin typeface="Arial" pitchFamily="34" charset="0"/>
        </a:defRPr>
      </a:lvl3pPr>
      <a:lvl4pPr algn="l" defTabSz="457200" rtl="0" eaLnBrk="0" fontAlgn="base" hangingPunct="0">
        <a:lnSpc>
          <a:spcPts val="3900"/>
        </a:lnSpc>
        <a:spcBef>
          <a:spcPct val="0"/>
        </a:spcBef>
        <a:spcAft>
          <a:spcPct val="0"/>
        </a:spcAft>
        <a:defRPr sz="2500" b="1">
          <a:solidFill>
            <a:schemeClr val="tx2"/>
          </a:solidFill>
          <a:latin typeface="Arial" pitchFamily="34" charset="0"/>
        </a:defRPr>
      </a:lvl4pPr>
      <a:lvl5pPr algn="l" defTabSz="457200" rtl="0" eaLnBrk="0" fontAlgn="base" hangingPunct="0">
        <a:lnSpc>
          <a:spcPts val="3900"/>
        </a:lnSpc>
        <a:spcBef>
          <a:spcPct val="0"/>
        </a:spcBef>
        <a:spcAft>
          <a:spcPct val="0"/>
        </a:spcAft>
        <a:defRPr sz="2500" b="1">
          <a:solidFill>
            <a:schemeClr val="tx2"/>
          </a:solidFill>
          <a:latin typeface="Arial" pitchFamily="34" charset="0"/>
        </a:defRPr>
      </a:lvl5pPr>
      <a:lvl6pPr marL="457200" algn="l" defTabSz="457200" rtl="0" fontAlgn="base">
        <a:lnSpc>
          <a:spcPts val="3900"/>
        </a:lnSpc>
        <a:spcBef>
          <a:spcPct val="0"/>
        </a:spcBef>
        <a:spcAft>
          <a:spcPct val="0"/>
        </a:spcAft>
        <a:defRPr sz="2500" b="1">
          <a:solidFill>
            <a:schemeClr val="tx2"/>
          </a:solidFill>
          <a:latin typeface="Arial" pitchFamily="34" charset="0"/>
        </a:defRPr>
      </a:lvl6pPr>
      <a:lvl7pPr marL="914400" algn="l" defTabSz="457200" rtl="0" fontAlgn="base">
        <a:lnSpc>
          <a:spcPts val="3900"/>
        </a:lnSpc>
        <a:spcBef>
          <a:spcPct val="0"/>
        </a:spcBef>
        <a:spcAft>
          <a:spcPct val="0"/>
        </a:spcAft>
        <a:defRPr sz="2500" b="1">
          <a:solidFill>
            <a:schemeClr val="tx2"/>
          </a:solidFill>
          <a:latin typeface="Arial" pitchFamily="34" charset="0"/>
        </a:defRPr>
      </a:lvl7pPr>
      <a:lvl8pPr marL="1371600" algn="l" defTabSz="457200" rtl="0" fontAlgn="base">
        <a:lnSpc>
          <a:spcPts val="3900"/>
        </a:lnSpc>
        <a:spcBef>
          <a:spcPct val="0"/>
        </a:spcBef>
        <a:spcAft>
          <a:spcPct val="0"/>
        </a:spcAft>
        <a:defRPr sz="2500" b="1">
          <a:solidFill>
            <a:schemeClr val="tx2"/>
          </a:solidFill>
          <a:latin typeface="Arial" pitchFamily="34" charset="0"/>
        </a:defRPr>
      </a:lvl8pPr>
      <a:lvl9pPr marL="1828800" algn="l" defTabSz="457200" rtl="0" fontAlgn="base">
        <a:lnSpc>
          <a:spcPts val="3900"/>
        </a:lnSpc>
        <a:spcBef>
          <a:spcPct val="0"/>
        </a:spcBef>
        <a:spcAft>
          <a:spcPct val="0"/>
        </a:spcAft>
        <a:defRPr sz="2500" b="1">
          <a:solidFill>
            <a:schemeClr val="tx2"/>
          </a:solidFill>
          <a:latin typeface="Arial" pitchFamily="34" charset="0"/>
        </a:defRPr>
      </a:lvl9pPr>
    </p:titleStyle>
    <p:bodyStyle>
      <a:lvl1pPr marL="0" indent="0" algn="l" defTabSz="457200" rtl="0" eaLnBrk="0" fontAlgn="base" hangingPunct="0">
        <a:spcBef>
          <a:spcPts val="0"/>
        </a:spcBef>
        <a:spcAft>
          <a:spcPts val="1200"/>
        </a:spcAft>
        <a:defRPr lang="de-DE" sz="1700" b="1" kern="1200" dirty="0">
          <a:solidFill>
            <a:schemeClr val="tx1"/>
          </a:solidFill>
          <a:latin typeface="+mn-lt"/>
          <a:ea typeface="+mn-ea"/>
          <a:cs typeface="+mn-cs"/>
        </a:defRPr>
      </a:lvl1pPr>
      <a:lvl2pPr marL="2698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altLang="de-DE" sz="1700" kern="1200" dirty="0" smtClean="0">
          <a:solidFill>
            <a:schemeClr val="tx1"/>
          </a:solidFill>
          <a:latin typeface="+mn-lt"/>
          <a:ea typeface="+mn-ea"/>
          <a:cs typeface="+mn-cs"/>
        </a:defRPr>
      </a:lvl2pPr>
      <a:lvl3pPr marL="62547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3pPr>
      <a:lvl4pPr marL="1076325" indent="-269875" algn="l" defTabSz="457200" rtl="0" eaLnBrk="0" fontAlgn="base" hangingPunct="0">
        <a:spcBef>
          <a:spcPts val="600"/>
        </a:spcBef>
        <a:spcAft>
          <a:spcPts val="600"/>
        </a:spcAft>
        <a:buClr>
          <a:schemeClr val="tx2"/>
        </a:buClr>
        <a:buSzPct val="100000"/>
        <a:buFont typeface="Arial" panose="020B0604020202020204" pitchFamily="34" charset="0"/>
        <a:buChar char="●"/>
        <a:defRPr lang="de-DE" sz="1700" kern="1200" dirty="0">
          <a:solidFill>
            <a:schemeClr val="tx1"/>
          </a:solidFill>
          <a:latin typeface="+mn-lt"/>
          <a:ea typeface="+mn-ea"/>
          <a:cs typeface="+mn-cs"/>
        </a:defRPr>
      </a:lvl4pPr>
      <a:lvl5pPr marL="269875" indent="-269875" algn="l" defTabSz="457200" rtl="0" eaLnBrk="0" fontAlgn="base" hangingPunct="0">
        <a:spcBef>
          <a:spcPts val="0"/>
        </a:spcBef>
        <a:spcAft>
          <a:spcPts val="600"/>
        </a:spcAft>
        <a:buSzPct val="100000"/>
        <a:buBlip>
          <a:blip r:embed="rId16"/>
        </a:buBlip>
        <a:defRPr lang="de-DE" sz="1700" kern="1200" dirty="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226" userDrawn="1">
          <p15:clr>
            <a:srgbClr val="F26B43"/>
          </p15:clr>
        </p15:guide>
        <p15:guide id="4" pos="5534" userDrawn="1">
          <p15:clr>
            <a:srgbClr val="F26B43"/>
          </p15:clr>
        </p15:guide>
        <p15:guide id="5" orient="horz" pos="1315" userDrawn="1">
          <p15:clr>
            <a:srgbClr val="F26B43"/>
          </p15:clr>
        </p15:guide>
        <p15:guide id="6" orient="horz" pos="958" userDrawn="1">
          <p15:clr>
            <a:srgbClr val="F26B43"/>
          </p15:clr>
        </p15:guide>
        <p15:guide id="7" orient="horz" pos="663" userDrawn="1">
          <p15:clr>
            <a:srgbClr val="F26B43"/>
          </p15:clr>
        </p15:guide>
        <p15:guide id="8" orient="horz" pos="504" userDrawn="1">
          <p15:clr>
            <a:srgbClr val="F26B43"/>
          </p15:clr>
        </p15:guide>
        <p15:guide id="9" orient="horz" pos="4065" userDrawn="1">
          <p15:clr>
            <a:srgbClr val="F26B43"/>
          </p15:clr>
        </p15:guide>
        <p15:guide id="10" orient="horz" pos="3952" userDrawn="1">
          <p15:clr>
            <a:srgbClr val="F26B43"/>
          </p15:clr>
        </p15:guide>
        <p15:guide id="11" pos="2767" userDrawn="1">
          <p15:clr>
            <a:srgbClr val="F26B43"/>
          </p15:clr>
        </p15:guide>
        <p15:guide id="12" pos="2993" userDrawn="1">
          <p15:clr>
            <a:srgbClr val="F26B43"/>
          </p15:clr>
        </p15:guide>
        <p15:guide id="13" orient="horz" pos="3430" userDrawn="1">
          <p15:clr>
            <a:srgbClr val="F26B43"/>
          </p15:clr>
        </p15:guide>
        <p15:guide id="14" orient="horz" pos="3362" userDrawn="1">
          <p15:clr>
            <a:srgbClr val="F26B43"/>
          </p15:clr>
        </p15:guide>
        <p15:guide id="16" orient="horz" pos="1638" userDrawn="1">
          <p15:clr>
            <a:srgbClr val="F26B43"/>
          </p15:clr>
        </p15:guide>
        <p15:guide id="18" pos="90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19.wmf"/></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ine Ecke des Rechtecks abrunden 2">
            <a:extLst>
              <a:ext uri="{FF2B5EF4-FFF2-40B4-BE49-F238E27FC236}">
                <a16:creationId xmlns:a16="http://schemas.microsoft.com/office/drawing/2014/main" id="{088548F6-37CF-4A62-A21B-B2372F19B0EB}"/>
              </a:ext>
            </a:extLst>
          </p:cNvPr>
          <p:cNvSpPr/>
          <p:nvPr/>
        </p:nvSpPr>
        <p:spPr>
          <a:xfrm>
            <a:off x="442454" y="2990335"/>
            <a:ext cx="4925074" cy="2255280"/>
          </a:xfrm>
          <a:prstGeom prst="round1Rect">
            <a:avLst>
              <a:gd name="adj" fmla="val 7238"/>
            </a:avLst>
          </a:prstGeom>
          <a:solidFill>
            <a:srgbClr val="FFFFFF">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 name="Ecken des Rechtecks auf der gleichen Seite abrunden 3">
            <a:extLst>
              <a:ext uri="{FF2B5EF4-FFF2-40B4-BE49-F238E27FC236}">
                <a16:creationId xmlns:a16="http://schemas.microsoft.com/office/drawing/2014/main" id="{F21D2E61-E791-6CCA-175F-17113F0427D2}"/>
              </a:ext>
            </a:extLst>
          </p:cNvPr>
          <p:cNvSpPr/>
          <p:nvPr/>
        </p:nvSpPr>
        <p:spPr>
          <a:xfrm rot="10800000">
            <a:off x="442448" y="5323481"/>
            <a:ext cx="4925072" cy="1010790"/>
          </a:xfrm>
          <a:prstGeom prst="round2SameRect">
            <a:avLst>
              <a:gd name="adj1" fmla="val 14641"/>
              <a:gd name="adj2" fmla="val 0"/>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242" name="Titel 10"/>
          <p:cNvSpPr>
            <a:spLocks noGrp="1"/>
          </p:cNvSpPr>
          <p:nvPr>
            <p:ph type="title"/>
          </p:nvPr>
        </p:nvSpPr>
        <p:spPr>
          <a:xfrm>
            <a:off x="737614" y="3377414"/>
            <a:ext cx="4364738" cy="1000274"/>
          </a:xfrm>
        </p:spPr>
        <p:txBody>
          <a:bodyPr/>
          <a:lstStyle/>
          <a:p>
            <a:r>
              <a:rPr lang="de-DE" altLang="de-DE" dirty="0"/>
              <a:t>Mehr Rente durch </a:t>
            </a:r>
            <a:r>
              <a:rPr lang="de-DE" altLang="de-DE" dirty="0" err="1"/>
              <a:t>bAV</a:t>
            </a:r>
            <a:endParaRPr lang="de-DE" altLang="de-DE" dirty="0"/>
          </a:p>
        </p:txBody>
      </p:sp>
      <p:sp>
        <p:nvSpPr>
          <p:cNvPr id="6" name="Textplatzhalter 5"/>
          <p:cNvSpPr>
            <a:spLocks noGrp="1"/>
          </p:cNvSpPr>
          <p:nvPr>
            <p:ph type="body" sz="quarter" idx="10"/>
          </p:nvPr>
        </p:nvSpPr>
        <p:spPr>
          <a:xfrm>
            <a:off x="737614" y="5435089"/>
            <a:ext cx="4821692" cy="813078"/>
          </a:xfrm>
        </p:spPr>
        <p:txBody>
          <a:bodyPr>
            <a:normAutofit/>
          </a:bodyPr>
          <a:lstStyle/>
          <a:p>
            <a:pPr marL="0" indent="0">
              <a:tabLst/>
            </a:pPr>
            <a:r>
              <a:rPr lang="de-DE" dirty="0"/>
              <a:t>Ich informiere und unterstütze</a:t>
            </a:r>
            <a:br>
              <a:rPr lang="de-DE" dirty="0"/>
            </a:br>
            <a:r>
              <a:rPr lang="de-DE" dirty="0"/>
              <a:t>Ihren Arbeitgeber in allen Fragen</a:t>
            </a:r>
            <a:br>
              <a:rPr lang="de-DE" dirty="0"/>
            </a:br>
            <a:r>
              <a:rPr lang="de-DE" dirty="0"/>
              <a:t>zur betrieblichen Altersversorgung.</a:t>
            </a:r>
          </a:p>
        </p:txBody>
      </p:sp>
      <p:sp>
        <p:nvSpPr>
          <p:cNvPr id="10243" name="Untertitel 22"/>
          <p:cNvSpPr>
            <a:spLocks noGrp="1"/>
          </p:cNvSpPr>
          <p:nvPr>
            <p:ph type="subTitle" idx="1"/>
          </p:nvPr>
        </p:nvSpPr>
        <p:spPr>
          <a:xfrm>
            <a:off x="737613" y="4358325"/>
            <a:ext cx="6300000" cy="874011"/>
          </a:xfrm>
        </p:spPr>
        <p:txBody>
          <a:bodyPr/>
          <a:lstStyle/>
          <a:p>
            <a:r>
              <a:rPr lang="de-DE" altLang="de-DE" dirty="0"/>
              <a:t>Information zur </a:t>
            </a:r>
            <a:br>
              <a:rPr lang="de-DE" altLang="de-DE" dirty="0"/>
            </a:br>
            <a:r>
              <a:rPr lang="de-DE" altLang="de-DE" dirty="0"/>
              <a:t>betrieblichen Altersversorgung</a:t>
            </a:r>
          </a:p>
        </p:txBody>
      </p:sp>
      <p:grpSp>
        <p:nvGrpSpPr>
          <p:cNvPr id="5" name="Gruppieren 4"/>
          <p:cNvGrpSpPr>
            <a:grpSpLocks noChangeAspect="1"/>
          </p:cNvGrpSpPr>
          <p:nvPr/>
        </p:nvGrpSpPr>
        <p:grpSpPr>
          <a:xfrm>
            <a:off x="6606808" y="3175"/>
            <a:ext cx="2334883" cy="1423059"/>
            <a:chOff x="3864634" y="3175"/>
            <a:chExt cx="2334883" cy="1423059"/>
          </a:xfrm>
        </p:grpSpPr>
        <p:sp>
          <p:nvSpPr>
            <p:cNvPr id="7" name="Abgerundetes Rechteck 6"/>
            <p:cNvSpPr/>
            <p:nvPr userDrawn="1"/>
          </p:nvSpPr>
          <p:spPr>
            <a:xfrm>
              <a:off x="3864634" y="3175"/>
              <a:ext cx="2334883" cy="1423059"/>
            </a:xfrm>
            <a:prstGeom prst="roundRect">
              <a:avLst>
                <a:gd name="adj" fmla="val 959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p:cNvSpPr/>
            <p:nvPr userDrawn="1"/>
          </p:nvSpPr>
          <p:spPr>
            <a:xfrm>
              <a:off x="4015596" y="156704"/>
              <a:ext cx="2032958" cy="1116000"/>
            </a:xfrm>
            <a:prstGeom prst="rect">
              <a:avLst/>
            </a:prstGeom>
            <a:solidFill>
              <a:srgbClr val="C3C3C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050" b="1" dirty="0"/>
                <a:t>Platz für Logo Vermittler</a:t>
              </a:r>
            </a:p>
          </p:txBody>
        </p:sp>
      </p:grpSp>
      <p:sp>
        <p:nvSpPr>
          <p:cNvPr id="2" name="Textfeld 1">
            <a:extLst>
              <a:ext uri="{FF2B5EF4-FFF2-40B4-BE49-F238E27FC236}">
                <a16:creationId xmlns:a16="http://schemas.microsoft.com/office/drawing/2014/main" id="{91FDF16C-AF63-5C59-E398-D16AF466D983}"/>
              </a:ext>
            </a:extLst>
          </p:cNvPr>
          <p:cNvSpPr txBox="1"/>
          <p:nvPr/>
        </p:nvSpPr>
        <p:spPr>
          <a:xfrm>
            <a:off x="560173" y="1046205"/>
            <a:ext cx="0" cy="0"/>
          </a:xfrm>
          <a:prstGeom prst="rect">
            <a:avLst/>
          </a:prstGeom>
          <a:noFill/>
        </p:spPr>
        <p:txBody>
          <a:bodyPr wrap="none" lIns="0" tIns="0" rIns="0" bIns="0" rtlCol="0">
            <a:noAutofit/>
          </a:bodyPr>
          <a:lstStyle/>
          <a:p>
            <a:endParaRPr lang="de-DE" dirty="0"/>
          </a:p>
        </p:txBody>
      </p:sp>
    </p:spTree>
    <p:extLst>
      <p:ext uri="{BB962C8B-B14F-4D97-AF65-F5344CB8AC3E}">
        <p14:creationId xmlns:p14="http://schemas.microsoft.com/office/powerpoint/2010/main" val="75138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3x Förderung von Arbeitgeber und Staat</a:t>
            </a:r>
            <a:endParaRPr lang="de-DE" dirty="0"/>
          </a:p>
        </p:txBody>
      </p:sp>
      <p:sp>
        <p:nvSpPr>
          <p:cNvPr id="4" name="Textplatzhalter 3"/>
          <p:cNvSpPr>
            <a:spLocks noGrp="1"/>
          </p:cNvSpPr>
          <p:nvPr>
            <p:ph type="body" sz="quarter" idx="17"/>
          </p:nvPr>
        </p:nvSpPr>
        <p:spPr>
          <a:xfrm>
            <a:off x="359808" y="2094384"/>
            <a:ext cx="8421208" cy="431479"/>
          </a:xfrm>
        </p:spPr>
        <p:txBody>
          <a:bodyPr>
            <a:normAutofit/>
          </a:bodyPr>
          <a:lstStyle/>
          <a:p>
            <a:r>
              <a:rPr lang="de-DE" altLang="de-DE" sz="1800" dirty="0">
                <a:solidFill>
                  <a:srgbClr val="000000"/>
                </a:solidFill>
              </a:rPr>
              <a:t>Das </a:t>
            </a:r>
            <a:r>
              <a:rPr lang="de-DE" altLang="de-DE" sz="1800" dirty="0" err="1">
                <a:solidFill>
                  <a:srgbClr val="000000"/>
                </a:solidFill>
              </a:rPr>
              <a:t>bAV</a:t>
            </a:r>
            <a:r>
              <a:rPr lang="de-DE" altLang="de-DE" sz="1800" dirty="0">
                <a:solidFill>
                  <a:srgbClr val="000000"/>
                </a:solidFill>
              </a:rPr>
              <a:t>-Konzept Ihres Arbeitgebers enthält 3 leistungsstarke Bausteine.</a:t>
            </a:r>
          </a:p>
        </p:txBody>
      </p:sp>
      <p:sp>
        <p:nvSpPr>
          <p:cNvPr id="6" name="Textplatzhalter 5"/>
          <p:cNvSpPr>
            <a:spLocks noGrp="1"/>
          </p:cNvSpPr>
          <p:nvPr>
            <p:ph type="body" sz="quarter" idx="18"/>
          </p:nvPr>
        </p:nvSpPr>
        <p:spPr/>
        <p:txBody>
          <a:bodyPr/>
          <a:lstStyle/>
          <a:p>
            <a:r>
              <a:rPr lang="de-DE" altLang="de-DE" dirty="0"/>
              <a:t>3. Die drei Stufen der Förderung</a:t>
            </a:r>
          </a:p>
        </p:txBody>
      </p:sp>
      <p:sp>
        <p:nvSpPr>
          <p:cNvPr id="7" name="Datumsplatzhalter 6"/>
          <p:cNvSpPr>
            <a:spLocks noGrp="1"/>
          </p:cNvSpPr>
          <p:nvPr>
            <p:ph type="dt" sz="half" idx="21"/>
          </p:nvPr>
        </p:nvSpPr>
        <p:spPr/>
        <p:txBody>
          <a:bodyPr/>
          <a:lstStyle/>
          <a:p>
            <a:r>
              <a:rPr lang="de-DE"/>
              <a:t>01.01.2023</a:t>
            </a:r>
            <a:endParaRPr lang="de-DE" dirty="0"/>
          </a:p>
        </p:txBody>
      </p:sp>
      <p:sp>
        <p:nvSpPr>
          <p:cNvPr id="8" name="Fußzeilenplatzhalter 7"/>
          <p:cNvSpPr>
            <a:spLocks noGrp="1"/>
          </p:cNvSpPr>
          <p:nvPr>
            <p:ph type="ftr" sz="quarter" idx="22"/>
          </p:nvPr>
        </p:nvSpPr>
        <p:spPr/>
        <p:txBody>
          <a:bodyPr/>
          <a:lstStyle/>
          <a:p>
            <a:r>
              <a:rPr lang="de-DE"/>
              <a:t>Mehr Rente durch bAV</a:t>
            </a:r>
            <a:endParaRPr lang="de-DE" dirty="0"/>
          </a:p>
        </p:txBody>
      </p:sp>
      <p:sp>
        <p:nvSpPr>
          <p:cNvPr id="9" name="Foliennummernplatzhalter 8"/>
          <p:cNvSpPr>
            <a:spLocks noGrp="1"/>
          </p:cNvSpPr>
          <p:nvPr>
            <p:ph type="sldNum" sz="quarter" idx="23"/>
          </p:nvPr>
        </p:nvSpPr>
        <p:spPr/>
        <p:txBody>
          <a:bodyPr/>
          <a:lstStyle/>
          <a:p>
            <a:fld id="{BFE8ADF1-837C-463F-9856-54C2D771B21B}" type="slidenum">
              <a:rPr lang="de-DE" smtClean="0"/>
              <a:pPr/>
              <a:t>10</a:t>
            </a:fld>
            <a:endParaRPr lang="de-DE" dirty="0"/>
          </a:p>
        </p:txBody>
      </p:sp>
      <p:sp>
        <p:nvSpPr>
          <p:cNvPr id="10" name="Textplatzhalter 9"/>
          <p:cNvSpPr>
            <a:spLocks noGrp="1"/>
          </p:cNvSpPr>
          <p:nvPr>
            <p:ph type="body" sz="quarter" idx="24"/>
          </p:nvPr>
        </p:nvSpPr>
        <p:spPr/>
        <p:txBody>
          <a:bodyPr/>
          <a:lstStyle/>
          <a:p>
            <a:endParaRPr lang="de-DE"/>
          </a:p>
        </p:txBody>
      </p:sp>
      <p:sp>
        <p:nvSpPr>
          <p:cNvPr id="37" name="Textfeld 36"/>
          <p:cNvSpPr txBox="1"/>
          <p:nvPr/>
        </p:nvSpPr>
        <p:spPr bwMode="auto">
          <a:xfrm>
            <a:off x="3761948" y="4809152"/>
            <a:ext cx="1529715" cy="447675"/>
          </a:xfrm>
          <a:prstGeom prst="rect">
            <a:avLst/>
          </a:prstGeom>
          <a:noFill/>
        </p:spPr>
        <p:txBody>
          <a:bodyPr wrap="square" lIns="0" tIns="0" rIns="0" bIns="0" anchor="ctr">
            <a:spAutoFit/>
          </a:bodyPr>
          <a:lstStyle/>
          <a:p>
            <a:pPr marL="108000" eaLnBrk="1" hangingPunct="1">
              <a:defRPr/>
            </a:pPr>
            <a:r>
              <a:rPr lang="de-DE" sz="1700" b="1" dirty="0">
                <a:solidFill>
                  <a:schemeClr val="accent6"/>
                </a:solidFill>
                <a:latin typeface="Arial" charset="0"/>
                <a:cs typeface="Arial" charset="0"/>
              </a:rPr>
              <a:t>155 €</a:t>
            </a:r>
            <a:br>
              <a:rPr lang="de-DE" sz="1700" b="1" dirty="0">
                <a:solidFill>
                  <a:schemeClr val="accent6"/>
                </a:solidFill>
                <a:latin typeface="Arial" charset="0"/>
                <a:cs typeface="Arial" charset="0"/>
              </a:rPr>
            </a:br>
            <a:r>
              <a:rPr lang="de-DE" sz="1200" dirty="0">
                <a:latin typeface="Arial" charset="0"/>
                <a:cs typeface="Arial" charset="0"/>
              </a:rPr>
              <a:t>Beitrag</a:t>
            </a:r>
          </a:p>
        </p:txBody>
      </p:sp>
      <p:cxnSp>
        <p:nvCxnSpPr>
          <p:cNvPr id="39" name="Gerade Verbindung 38"/>
          <p:cNvCxnSpPr/>
          <p:nvPr/>
        </p:nvCxnSpPr>
        <p:spPr>
          <a:xfrm>
            <a:off x="3511240" y="4598333"/>
            <a:ext cx="2052000" cy="0"/>
          </a:xfrm>
          <a:prstGeom prst="line">
            <a:avLst/>
          </a:prstGeom>
          <a:ln w="38100">
            <a:solidFill>
              <a:schemeClr val="accent6"/>
            </a:solidFill>
          </a:ln>
          <a:effectLst/>
        </p:spPr>
        <p:style>
          <a:lnRef idx="2">
            <a:schemeClr val="accent1"/>
          </a:lnRef>
          <a:fillRef idx="0">
            <a:schemeClr val="accent1"/>
          </a:fillRef>
          <a:effectRef idx="1">
            <a:schemeClr val="accent1"/>
          </a:effectRef>
          <a:fontRef idx="minor">
            <a:schemeClr val="tx1"/>
          </a:fontRef>
        </p:style>
      </p:cxnSp>
      <p:sp>
        <p:nvSpPr>
          <p:cNvPr id="41" name="Textfeld 40"/>
          <p:cNvSpPr txBox="1"/>
          <p:nvPr/>
        </p:nvSpPr>
        <p:spPr>
          <a:xfrm>
            <a:off x="355600" y="5445125"/>
            <a:ext cx="8425416" cy="369332"/>
          </a:xfrm>
          <a:prstGeom prst="rect">
            <a:avLst/>
          </a:prstGeom>
          <a:noFill/>
        </p:spPr>
        <p:txBody>
          <a:bodyPr wrap="square" lIns="0" tIns="0" rIns="0" bIns="0" anchor="t">
            <a:spAutoFit/>
          </a:bodyPr>
          <a:lstStyle/>
          <a:p>
            <a:r>
              <a:rPr lang="de-DE" sz="800" dirty="0"/>
              <a:t>Steuer- und Sozialversicherungsfreiheit der Beiträge ggf. bis 4% der BBG (2023: 3.504,00 € p. a.).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sz="800" dirty="0" err="1"/>
              <a:t>bAV</a:t>
            </a:r>
            <a:r>
              <a:rPr lang="de-DE" sz="800" dirty="0"/>
              <a:t> (2023: 169,75 € p.m./ 20.370 € Kapitalleistung).</a:t>
            </a:r>
          </a:p>
        </p:txBody>
      </p:sp>
      <p:sp>
        <p:nvSpPr>
          <p:cNvPr id="49" name="Textfeld 26"/>
          <p:cNvSpPr txBox="1">
            <a:spLocks noChangeArrowheads="1"/>
          </p:cNvSpPr>
          <p:nvPr/>
        </p:nvSpPr>
        <p:spPr bwMode="auto">
          <a:xfrm>
            <a:off x="3405253" y="2630488"/>
            <a:ext cx="355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107950">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dirty="0">
                <a:solidFill>
                  <a:srgbClr val="000000"/>
                </a:solidFill>
              </a:rPr>
              <a:t>1.</a:t>
            </a:r>
            <a:endParaRPr lang="de-DE" altLang="de-DE" sz="1200" baseline="30000" dirty="0">
              <a:solidFill>
                <a:srgbClr val="000000"/>
              </a:solidFill>
            </a:endParaRPr>
          </a:p>
        </p:txBody>
      </p:sp>
      <p:sp>
        <p:nvSpPr>
          <p:cNvPr id="50" name="Textfeld 26"/>
          <p:cNvSpPr txBox="1">
            <a:spLocks noChangeArrowheads="1"/>
          </p:cNvSpPr>
          <p:nvPr/>
        </p:nvSpPr>
        <p:spPr bwMode="auto">
          <a:xfrm>
            <a:off x="3405253" y="3276573"/>
            <a:ext cx="355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107950">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dirty="0">
                <a:solidFill>
                  <a:srgbClr val="000000"/>
                </a:solidFill>
              </a:rPr>
              <a:t>2.</a:t>
            </a:r>
            <a:endParaRPr lang="de-DE" altLang="de-DE" sz="1200" baseline="30000" dirty="0">
              <a:solidFill>
                <a:srgbClr val="000000"/>
              </a:solidFill>
            </a:endParaRPr>
          </a:p>
        </p:txBody>
      </p:sp>
      <p:sp>
        <p:nvSpPr>
          <p:cNvPr id="51" name="Textfeld 26"/>
          <p:cNvSpPr txBox="1">
            <a:spLocks noChangeArrowheads="1"/>
          </p:cNvSpPr>
          <p:nvPr/>
        </p:nvSpPr>
        <p:spPr bwMode="auto">
          <a:xfrm>
            <a:off x="3405253" y="3917951"/>
            <a:ext cx="35554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marL="107950">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dirty="0">
                <a:solidFill>
                  <a:srgbClr val="000000"/>
                </a:solidFill>
              </a:rPr>
              <a:t>3.</a:t>
            </a:r>
            <a:endParaRPr lang="de-DE" altLang="de-DE" sz="1200" baseline="30000" dirty="0">
              <a:solidFill>
                <a:srgbClr val="000000"/>
              </a:solidFill>
            </a:endParaRPr>
          </a:p>
        </p:txBody>
      </p:sp>
      <p:sp>
        <p:nvSpPr>
          <p:cNvPr id="32" name="Abgerundetes Rechteck 4"/>
          <p:cNvSpPr/>
          <p:nvPr/>
        </p:nvSpPr>
        <p:spPr>
          <a:xfrm>
            <a:off x="3761948" y="2630488"/>
            <a:ext cx="1620104" cy="504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700" b="1" dirty="0"/>
              <a:t>40 €</a:t>
            </a:r>
          </a:p>
          <a:p>
            <a:r>
              <a:rPr lang="de-DE" altLang="de-DE" sz="1200" dirty="0">
                <a:solidFill>
                  <a:schemeClr val="bg1"/>
                </a:solidFill>
              </a:rPr>
              <a:t>Arbeitgeber-Rente</a:t>
            </a:r>
            <a:endParaRPr lang="de-DE" altLang="de-DE" sz="1200" baseline="30000" dirty="0">
              <a:solidFill>
                <a:schemeClr val="bg1"/>
              </a:solidFill>
            </a:endParaRPr>
          </a:p>
        </p:txBody>
      </p:sp>
      <p:sp>
        <p:nvSpPr>
          <p:cNvPr id="33" name="Abgerundetes Rechteck 4"/>
          <p:cNvSpPr/>
          <p:nvPr/>
        </p:nvSpPr>
        <p:spPr>
          <a:xfrm>
            <a:off x="3761948" y="3276573"/>
            <a:ext cx="1620104" cy="504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700" b="1" dirty="0"/>
              <a:t>100 €</a:t>
            </a:r>
          </a:p>
          <a:p>
            <a:r>
              <a:rPr lang="de-DE" altLang="de-DE" sz="1200" dirty="0">
                <a:solidFill>
                  <a:schemeClr val="bg1"/>
                </a:solidFill>
              </a:rPr>
              <a:t>Entgeltumwandlung</a:t>
            </a:r>
            <a:endParaRPr lang="de-DE" altLang="de-DE" sz="1200" baseline="30000" dirty="0">
              <a:solidFill>
                <a:schemeClr val="bg1"/>
              </a:solidFill>
            </a:endParaRPr>
          </a:p>
        </p:txBody>
      </p:sp>
      <p:sp>
        <p:nvSpPr>
          <p:cNvPr id="35" name="Abgerundetes Rechteck 4"/>
          <p:cNvSpPr/>
          <p:nvPr/>
        </p:nvSpPr>
        <p:spPr>
          <a:xfrm>
            <a:off x="3761948" y="3917951"/>
            <a:ext cx="1620104" cy="504000"/>
          </a:xfrm>
          <a:custGeom>
            <a:avLst/>
            <a:gdLst>
              <a:gd name="connsiteX0" fmla="*/ 0 w 1620000"/>
              <a:gd name="connsiteY0" fmla="*/ 90473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8" fmla="*/ 0 w 1620000"/>
              <a:gd name="connsiteY8" fmla="*/ 90473 h 504000"/>
              <a:gd name="connsiteX0" fmla="*/ 0 w 1620000"/>
              <a:gd name="connsiteY0" fmla="*/ 413527 h 504000"/>
              <a:gd name="connsiteX1" fmla="*/ 90473 w 1620000"/>
              <a:gd name="connsiteY1" fmla="*/ 0 h 504000"/>
              <a:gd name="connsiteX2" fmla="*/ 1529527 w 1620000"/>
              <a:gd name="connsiteY2" fmla="*/ 0 h 504000"/>
              <a:gd name="connsiteX3" fmla="*/ 1620000 w 1620000"/>
              <a:gd name="connsiteY3" fmla="*/ 90473 h 504000"/>
              <a:gd name="connsiteX4" fmla="*/ 1620000 w 1620000"/>
              <a:gd name="connsiteY4" fmla="*/ 413527 h 504000"/>
              <a:gd name="connsiteX5" fmla="*/ 1529527 w 1620000"/>
              <a:gd name="connsiteY5" fmla="*/ 504000 h 504000"/>
              <a:gd name="connsiteX6" fmla="*/ 90473 w 1620000"/>
              <a:gd name="connsiteY6" fmla="*/ 504000 h 504000"/>
              <a:gd name="connsiteX7" fmla="*/ 0 w 1620000"/>
              <a:gd name="connsiteY7" fmla="*/ 413527 h 504000"/>
              <a:gd name="connsiteX0" fmla="*/ 104 w 1620104"/>
              <a:gd name="connsiteY0" fmla="*/ 413527 h 504000"/>
              <a:gd name="connsiteX1" fmla="*/ 0 w 1620104"/>
              <a:gd name="connsiteY1" fmla="*/ 0 h 504000"/>
              <a:gd name="connsiteX2" fmla="*/ 1529631 w 1620104"/>
              <a:gd name="connsiteY2" fmla="*/ 0 h 504000"/>
              <a:gd name="connsiteX3" fmla="*/ 1620104 w 1620104"/>
              <a:gd name="connsiteY3" fmla="*/ 90473 h 504000"/>
              <a:gd name="connsiteX4" fmla="*/ 1620104 w 1620104"/>
              <a:gd name="connsiteY4" fmla="*/ 413527 h 504000"/>
              <a:gd name="connsiteX5" fmla="*/ 1529631 w 1620104"/>
              <a:gd name="connsiteY5" fmla="*/ 504000 h 504000"/>
              <a:gd name="connsiteX6" fmla="*/ 90577 w 1620104"/>
              <a:gd name="connsiteY6" fmla="*/ 504000 h 504000"/>
              <a:gd name="connsiteX7" fmla="*/ 104 w 1620104"/>
              <a:gd name="connsiteY7" fmla="*/ 413527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0104" h="504000">
                <a:moveTo>
                  <a:pt x="104" y="413527"/>
                </a:moveTo>
                <a:cubicBezTo>
                  <a:pt x="69" y="275685"/>
                  <a:pt x="35" y="137842"/>
                  <a:pt x="0" y="0"/>
                </a:cubicBezTo>
                <a:lnTo>
                  <a:pt x="1529631" y="0"/>
                </a:lnTo>
                <a:cubicBezTo>
                  <a:pt x="1579598" y="0"/>
                  <a:pt x="1620104" y="40506"/>
                  <a:pt x="1620104" y="90473"/>
                </a:cubicBezTo>
                <a:lnTo>
                  <a:pt x="1620104" y="413527"/>
                </a:lnTo>
                <a:cubicBezTo>
                  <a:pt x="1620104" y="463494"/>
                  <a:pt x="1579598" y="504000"/>
                  <a:pt x="1529631" y="504000"/>
                </a:cubicBezTo>
                <a:lnTo>
                  <a:pt x="90577" y="504000"/>
                </a:lnTo>
                <a:cubicBezTo>
                  <a:pt x="40610" y="504000"/>
                  <a:pt x="104" y="463494"/>
                  <a:pt x="104" y="413527"/>
                </a:cubicBezTo>
                <a:close/>
              </a:path>
            </a:pathLst>
          </a:cu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de-DE" sz="1700" b="1" dirty="0"/>
              <a:t>15 €</a:t>
            </a:r>
          </a:p>
          <a:p>
            <a:r>
              <a:rPr lang="de-DE" altLang="de-DE" sz="1200" dirty="0">
                <a:solidFill>
                  <a:schemeClr val="bg1"/>
                </a:solidFill>
              </a:rPr>
              <a:t>Arbeitgeberzuschuss</a:t>
            </a:r>
            <a:endParaRPr lang="de-DE" altLang="de-DE" sz="1200" baseline="30000" dirty="0">
              <a:solidFill>
                <a:schemeClr val="bg1"/>
              </a:solidFill>
            </a:endParaRPr>
          </a:p>
        </p:txBody>
      </p:sp>
    </p:spTree>
    <p:extLst>
      <p:ext uri="{BB962C8B-B14F-4D97-AF65-F5344CB8AC3E}">
        <p14:creationId xmlns:p14="http://schemas.microsoft.com/office/powerpoint/2010/main" val="30180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Fazit: Ihr Arbeitgeber hilft bei der bAV gleich doppelt</a:t>
            </a:r>
          </a:p>
        </p:txBody>
      </p:sp>
      <p:sp>
        <p:nvSpPr>
          <p:cNvPr id="4" name="Textplatzhalter 3"/>
          <p:cNvSpPr>
            <a:spLocks noGrp="1"/>
          </p:cNvSpPr>
          <p:nvPr>
            <p:ph type="body" sz="quarter" idx="21"/>
          </p:nvPr>
        </p:nvSpPr>
        <p:spPr>
          <a:xfrm>
            <a:off x="358775" y="2087563"/>
            <a:ext cx="8785225" cy="261610"/>
          </a:xfrm>
        </p:spPr>
        <p:txBody>
          <a:bodyPr vert="horz" lIns="0" tIns="0" rIns="0" bIns="0" rtlCol="0">
            <a:spAutoFit/>
          </a:bodyPr>
          <a:lstStyle/>
          <a:p>
            <a:r>
              <a:rPr lang="de-DE" dirty="0"/>
              <a:t>Damit werden aus 100 € Entgeltumwandlung insgesamt 155 € Versorgungsbeitrag.</a:t>
            </a:r>
          </a:p>
        </p:txBody>
      </p:sp>
      <p:sp>
        <p:nvSpPr>
          <p:cNvPr id="5" name="Textplatzhalter 4"/>
          <p:cNvSpPr>
            <a:spLocks noGrp="1"/>
          </p:cNvSpPr>
          <p:nvPr>
            <p:ph type="body" sz="quarter" idx="23"/>
          </p:nvPr>
        </p:nvSpPr>
        <p:spPr/>
        <p:txBody>
          <a:bodyPr/>
          <a:lstStyle/>
          <a:p>
            <a:r>
              <a:rPr lang="de-DE" dirty="0"/>
              <a:t>Berechnungsgrundlage: Alter 30 Jahre, Steuerklasse I, Bruttojahreseinkommen von 36.000,00 €, keine Kinder, Steuer- und Sozialversicherungswerte aus 2023 (jeweils 01/2023), keine Kirchensteuer, </a:t>
            </a:r>
            <a:br>
              <a:rPr lang="de-DE" dirty="0"/>
            </a:br>
            <a:r>
              <a:rPr lang="de-DE" dirty="0"/>
              <a:t>allgemeiner Beitragssatz KV 14,6 %, KV-Zusatzbeitrag 1,6 %, PV-Satz 3,4 %.</a:t>
            </a:r>
          </a:p>
        </p:txBody>
      </p:sp>
      <p:sp>
        <p:nvSpPr>
          <p:cNvPr id="6" name="Textplatzhalter 5"/>
          <p:cNvSpPr>
            <a:spLocks noGrp="1"/>
          </p:cNvSpPr>
          <p:nvPr>
            <p:ph type="body" sz="quarter" idx="24"/>
          </p:nvPr>
        </p:nvSpPr>
        <p:spPr/>
        <p:txBody>
          <a:bodyPr/>
          <a:lstStyle/>
          <a:p>
            <a:r>
              <a:rPr lang="de-DE" dirty="0"/>
              <a:t>Dank Ihrer Geschäftsführung wird Ihre betriebliche Altersversorgung unschlagbar gut – ohne zusätzliche Kosten für Sie.</a:t>
            </a:r>
          </a:p>
        </p:txBody>
      </p:sp>
      <p:sp>
        <p:nvSpPr>
          <p:cNvPr id="7" name="Textplatzhalter 6"/>
          <p:cNvSpPr>
            <a:spLocks noGrp="1"/>
          </p:cNvSpPr>
          <p:nvPr>
            <p:ph type="body" sz="quarter" idx="18"/>
          </p:nvPr>
        </p:nvSpPr>
        <p:spPr/>
        <p:txBody>
          <a:bodyPr/>
          <a:lstStyle/>
          <a:p>
            <a:r>
              <a:rPr lang="de-DE" altLang="de-DE" dirty="0"/>
              <a:t>3. Die drei Stufen der Förderung</a:t>
            </a:r>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11</a:t>
            </a:fld>
            <a:endParaRPr lang="de-DE" dirty="0"/>
          </a:p>
        </p:txBody>
      </p:sp>
      <p:graphicFrame>
        <p:nvGraphicFramePr>
          <p:cNvPr id="13" name="Diagramm 13">
            <a:extLst>
              <a:ext uri="{FF2B5EF4-FFF2-40B4-BE49-F238E27FC236}">
                <a16:creationId xmlns:a16="http://schemas.microsoft.com/office/drawing/2014/main" id="{75434E76-DB16-B5F6-7AE6-4B95A24994B6}"/>
              </a:ext>
            </a:extLst>
          </p:cNvPr>
          <p:cNvGraphicFramePr>
            <a:graphicFrameLocks/>
          </p:cNvGraphicFramePr>
          <p:nvPr>
            <p:extLst>
              <p:ext uri="{D42A27DB-BD31-4B8C-83A1-F6EECF244321}">
                <p14:modId xmlns:p14="http://schemas.microsoft.com/office/powerpoint/2010/main" val="1253843352"/>
              </p:ext>
            </p:extLst>
          </p:nvPr>
        </p:nvGraphicFramePr>
        <p:xfrm>
          <a:off x="362516" y="3042597"/>
          <a:ext cx="4140200" cy="226124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feld 16">
            <a:extLst>
              <a:ext uri="{FF2B5EF4-FFF2-40B4-BE49-F238E27FC236}">
                <a16:creationId xmlns:a16="http://schemas.microsoft.com/office/drawing/2014/main" id="{48BB01A3-2247-6303-C4A2-51681A382559}"/>
              </a:ext>
            </a:extLst>
          </p:cNvPr>
          <p:cNvSpPr txBox="1"/>
          <p:nvPr/>
        </p:nvSpPr>
        <p:spPr>
          <a:xfrm>
            <a:off x="358775" y="2576513"/>
            <a:ext cx="8443521" cy="261610"/>
          </a:xfrm>
          <a:prstGeom prst="rect">
            <a:avLst/>
          </a:prstGeom>
        </p:spPr>
        <p:txBody>
          <a:bodyPr vert="horz" lIns="0" tIns="0" rIns="0" bIns="0" rtlCol="0">
            <a:spAutoFit/>
          </a:bodyPr>
          <a:lstStyle>
            <a:lvl1pPr marL="0" indent="0">
              <a:spcBef>
                <a:spcPts val="0"/>
              </a:spcBef>
              <a:spcAft>
                <a:spcPts val="1200"/>
              </a:spcAft>
              <a:defRPr lang="de-DE" sz="1700" b="1">
                <a:latin typeface="+mn-lt"/>
                <a:cs typeface="+mn-cs"/>
              </a:defRPr>
            </a:lvl1pPr>
            <a:lvl2pPr marL="269875" indent="-269875">
              <a:spcBef>
                <a:spcPts val="600"/>
              </a:spcBef>
              <a:spcAft>
                <a:spcPts val="600"/>
              </a:spcAft>
              <a:buClr>
                <a:schemeClr val="tx2"/>
              </a:buClr>
              <a:buSzPct val="100000"/>
              <a:buFont typeface="Arial" panose="020B0604020202020204" pitchFamily="34" charset="0"/>
              <a:buChar char="●"/>
              <a:defRPr lang="de-DE" altLang="de-DE" sz="1700" dirty="0" smtClean="0">
                <a:latin typeface="+mn-lt"/>
                <a:cs typeface="+mn-cs"/>
              </a:defRPr>
            </a:lvl2pPr>
            <a:lvl3pPr marL="62547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3pPr>
            <a:lvl4pPr marL="1076325" indent="-269875">
              <a:spcBef>
                <a:spcPts val="600"/>
              </a:spcBef>
              <a:spcAft>
                <a:spcPts val="600"/>
              </a:spcAft>
              <a:buClr>
                <a:schemeClr val="tx2"/>
              </a:buClr>
              <a:buSzPct val="100000"/>
              <a:buFont typeface="Arial" panose="020B0604020202020204" pitchFamily="34" charset="0"/>
              <a:buChar char="●"/>
              <a:defRPr lang="de-DE" sz="1700" dirty="0">
                <a:latin typeface="+mn-lt"/>
                <a:cs typeface="+mn-cs"/>
              </a:defRPr>
            </a:lvl4pPr>
            <a:lvl5pPr marL="269875" indent="-269875">
              <a:spcBef>
                <a:spcPts val="0"/>
              </a:spcBef>
              <a:spcAft>
                <a:spcPts val="600"/>
              </a:spcAft>
              <a:buSzPct val="100000"/>
              <a:buBlip>
                <a:blip r:embed="rId3"/>
              </a:buBlip>
              <a:defRPr lang="de-DE" sz="1700" dirty="0">
                <a:latin typeface="+mn-lt"/>
                <a:cs typeface="+mn-cs"/>
              </a:defRPr>
            </a:lvl5pPr>
            <a:lvl6pPr marL="2514600" indent="-228600" defTabSz="457200">
              <a:spcBef>
                <a:spcPct val="20000"/>
              </a:spcBef>
              <a:buFont typeface="Arial"/>
              <a:buChar char="•"/>
              <a:defRPr sz="2000">
                <a:latin typeface="+mn-lt"/>
                <a:cs typeface="+mn-cs"/>
              </a:defRPr>
            </a:lvl6pPr>
            <a:lvl7pPr marL="2971800" indent="-228600" defTabSz="457200">
              <a:spcBef>
                <a:spcPct val="20000"/>
              </a:spcBef>
              <a:buFont typeface="Arial"/>
              <a:buChar char="•"/>
              <a:defRPr sz="2000">
                <a:latin typeface="+mn-lt"/>
                <a:cs typeface="+mn-cs"/>
              </a:defRPr>
            </a:lvl7pPr>
            <a:lvl8pPr marL="3429000" indent="-228600" defTabSz="457200">
              <a:spcBef>
                <a:spcPct val="20000"/>
              </a:spcBef>
              <a:buFont typeface="Arial"/>
              <a:buChar char="•"/>
              <a:defRPr sz="2000">
                <a:latin typeface="+mn-lt"/>
                <a:cs typeface="+mn-cs"/>
              </a:defRPr>
            </a:lvl8pPr>
            <a:lvl9pPr marL="3886200" indent="-228600" defTabSz="457200">
              <a:spcBef>
                <a:spcPct val="20000"/>
              </a:spcBef>
              <a:buFont typeface="Arial"/>
              <a:buChar char="•"/>
              <a:defRPr sz="2000">
                <a:latin typeface="+mn-lt"/>
                <a:cs typeface="+mn-cs"/>
              </a:defRPr>
            </a:lvl9pPr>
          </a:lstStyle>
          <a:p>
            <a:r>
              <a:rPr lang="de-DE" b="0" dirty="0"/>
              <a:t>So setzt sich Ihr Gesamtbeitrag zur Ihrer </a:t>
            </a:r>
            <a:r>
              <a:rPr lang="de-DE" b="0" dirty="0" err="1"/>
              <a:t>bAV</a:t>
            </a:r>
            <a:r>
              <a:rPr lang="de-DE" b="0" dirty="0"/>
              <a:t>-Direktversicherung zusammen:</a:t>
            </a:r>
          </a:p>
        </p:txBody>
      </p:sp>
      <p:graphicFrame>
        <p:nvGraphicFramePr>
          <p:cNvPr id="18" name="Tabelle 18">
            <a:extLst>
              <a:ext uri="{FF2B5EF4-FFF2-40B4-BE49-F238E27FC236}">
                <a16:creationId xmlns:a16="http://schemas.microsoft.com/office/drawing/2014/main" id="{5192663D-0D8D-D1FD-CA2E-A0DFD2DCAC2F}"/>
              </a:ext>
            </a:extLst>
          </p:cNvPr>
          <p:cNvGraphicFramePr>
            <a:graphicFrameLocks noGrp="1"/>
          </p:cNvGraphicFramePr>
          <p:nvPr>
            <p:extLst>
              <p:ext uri="{D42A27DB-BD31-4B8C-83A1-F6EECF244321}">
                <p14:modId xmlns:p14="http://schemas.microsoft.com/office/powerpoint/2010/main" val="4281631132"/>
              </p:ext>
            </p:extLst>
          </p:nvPr>
        </p:nvGraphicFramePr>
        <p:xfrm>
          <a:off x="4858327" y="3075870"/>
          <a:ext cx="3936134" cy="2036160"/>
        </p:xfrm>
        <a:graphic>
          <a:graphicData uri="http://schemas.openxmlformats.org/drawingml/2006/table">
            <a:tbl>
              <a:tblPr bandRow="1">
                <a:tableStyleId>{5C22544A-7EE6-4342-B048-85BDC9FD1C3A}</a:tableStyleId>
              </a:tblPr>
              <a:tblGrid>
                <a:gridCol w="3050309">
                  <a:extLst>
                    <a:ext uri="{9D8B030D-6E8A-4147-A177-3AD203B41FA5}">
                      <a16:colId xmlns:a16="http://schemas.microsoft.com/office/drawing/2014/main" val="1299724727"/>
                    </a:ext>
                  </a:extLst>
                </a:gridCol>
                <a:gridCol w="885825">
                  <a:extLst>
                    <a:ext uri="{9D8B030D-6E8A-4147-A177-3AD203B41FA5}">
                      <a16:colId xmlns:a16="http://schemas.microsoft.com/office/drawing/2014/main" val="1507387796"/>
                    </a:ext>
                  </a:extLst>
                </a:gridCol>
              </a:tblGrid>
              <a:tr h="147551">
                <a:tc>
                  <a:txBody>
                    <a:bodyPr/>
                    <a:lstStyle/>
                    <a:p>
                      <a:r>
                        <a:rPr lang="de-DE" sz="1200" b="1" dirty="0"/>
                        <a:t>Ihr monatlicher Nettoaufwand</a:t>
                      </a:r>
                    </a:p>
                  </a:txBody>
                  <a:tcPr marT="54000" marB="54000" anchor="ctr"/>
                </a:tc>
                <a:tc>
                  <a:txBody>
                    <a:bodyPr/>
                    <a:lstStyle/>
                    <a:p>
                      <a:pPr algn="r"/>
                      <a:r>
                        <a:rPr lang="de-DE" sz="1200" b="1" dirty="0"/>
                        <a:t>38,95 €</a:t>
                      </a:r>
                    </a:p>
                  </a:txBody>
                  <a:tcPr marT="54000" marB="54000" anchor="ctr"/>
                </a:tc>
                <a:extLst>
                  <a:ext uri="{0D108BD9-81ED-4DB2-BD59-A6C34878D82A}">
                    <a16:rowId xmlns:a16="http://schemas.microsoft.com/office/drawing/2014/main" val="3453470420"/>
                  </a:ext>
                </a:extLst>
              </a:tr>
              <a:tr h="147551">
                <a:tc>
                  <a:txBody>
                    <a:bodyPr/>
                    <a:lstStyle/>
                    <a:p>
                      <a:r>
                        <a:rPr lang="de-DE" sz="1200" dirty="0"/>
                        <a:t>+ Ihre Steuerersparnis</a:t>
                      </a:r>
                    </a:p>
                  </a:txBody>
                  <a:tcPr marT="54000" marB="54000" anchor="ctr"/>
                </a:tc>
                <a:tc>
                  <a:txBody>
                    <a:bodyPr/>
                    <a:lstStyle/>
                    <a:p>
                      <a:pPr algn="r"/>
                      <a:r>
                        <a:rPr lang="de-DE" sz="1200" dirty="0"/>
                        <a:t>32,25 €</a:t>
                      </a:r>
                    </a:p>
                  </a:txBody>
                  <a:tcPr marT="54000" marB="54000" anchor="ctr"/>
                </a:tc>
                <a:extLst>
                  <a:ext uri="{0D108BD9-81ED-4DB2-BD59-A6C34878D82A}">
                    <a16:rowId xmlns:a16="http://schemas.microsoft.com/office/drawing/2014/main" val="2179059699"/>
                  </a:ext>
                </a:extLst>
              </a:tr>
              <a:tr h="147551">
                <a:tc>
                  <a:txBody>
                    <a:bodyPr/>
                    <a:lstStyle/>
                    <a:p>
                      <a:r>
                        <a:rPr lang="de-DE" sz="1200" dirty="0"/>
                        <a:t>+ Ihre Sozialversicherungsersparnis</a:t>
                      </a:r>
                    </a:p>
                  </a:txBody>
                  <a:tcPr marT="54000" marB="54000" anchor="ctr"/>
                </a:tc>
                <a:tc>
                  <a:txBody>
                    <a:bodyPr/>
                    <a:lstStyle/>
                    <a:p>
                      <a:pPr algn="r"/>
                      <a:r>
                        <a:rPr lang="de-DE" sz="1200" dirty="0"/>
                        <a:t>28,80 €</a:t>
                      </a:r>
                    </a:p>
                  </a:txBody>
                  <a:tcPr marT="54000" marB="54000" anchor="ctr"/>
                </a:tc>
                <a:extLst>
                  <a:ext uri="{0D108BD9-81ED-4DB2-BD59-A6C34878D82A}">
                    <a16:rowId xmlns:a16="http://schemas.microsoft.com/office/drawing/2014/main" val="2713163397"/>
                  </a:ext>
                </a:extLst>
              </a:tr>
              <a:tr h="147551">
                <a:tc>
                  <a:txBody>
                    <a:bodyPr/>
                    <a:lstStyle/>
                    <a:p>
                      <a:r>
                        <a:rPr lang="de-DE" sz="1200" b="1" dirty="0"/>
                        <a:t>= Bruttoaufwand (Entgeltumwandlung)</a:t>
                      </a:r>
                    </a:p>
                  </a:txBody>
                  <a:tcPr marT="54000" marB="54000" anchor="ctr"/>
                </a:tc>
                <a:tc>
                  <a:txBody>
                    <a:bodyPr/>
                    <a:lstStyle/>
                    <a:p>
                      <a:pPr algn="r"/>
                      <a:r>
                        <a:rPr lang="de-DE" sz="1200" b="1" dirty="0"/>
                        <a:t>100,00 €</a:t>
                      </a:r>
                    </a:p>
                  </a:txBody>
                  <a:tcPr marT="54000" marB="54000" anchor="ctr"/>
                </a:tc>
                <a:extLst>
                  <a:ext uri="{0D108BD9-81ED-4DB2-BD59-A6C34878D82A}">
                    <a16:rowId xmlns:a16="http://schemas.microsoft.com/office/drawing/2014/main" val="1802714559"/>
                  </a:ext>
                </a:extLst>
              </a:tr>
              <a:tr h="147551">
                <a:tc>
                  <a:txBody>
                    <a:bodyPr/>
                    <a:lstStyle/>
                    <a:p>
                      <a:r>
                        <a:rPr lang="de-DE" sz="1200" dirty="0"/>
                        <a:t>+ Arbeitgeberzuschuss</a:t>
                      </a:r>
                    </a:p>
                  </a:txBody>
                  <a:tcPr marT="54000" marB="54000" anchor="ctr"/>
                </a:tc>
                <a:tc>
                  <a:txBody>
                    <a:bodyPr/>
                    <a:lstStyle/>
                    <a:p>
                      <a:pPr algn="r"/>
                      <a:r>
                        <a:rPr lang="de-DE" sz="1200" dirty="0"/>
                        <a:t>15,00 €</a:t>
                      </a:r>
                    </a:p>
                  </a:txBody>
                  <a:tcPr marT="54000" marB="54000" anchor="ctr"/>
                </a:tc>
                <a:extLst>
                  <a:ext uri="{0D108BD9-81ED-4DB2-BD59-A6C34878D82A}">
                    <a16:rowId xmlns:a16="http://schemas.microsoft.com/office/drawing/2014/main" val="2662717048"/>
                  </a:ext>
                </a:extLst>
              </a:tr>
              <a:tr h="147551">
                <a:tc>
                  <a:txBody>
                    <a:bodyPr/>
                    <a:lstStyle/>
                    <a:p>
                      <a:r>
                        <a:rPr lang="de-DE" sz="1200" dirty="0"/>
                        <a:t>+ Arbeitgeberbeitrag</a:t>
                      </a:r>
                    </a:p>
                  </a:txBody>
                  <a:tcPr marT="54000" marB="54000" anchor="ctr"/>
                </a:tc>
                <a:tc>
                  <a:txBody>
                    <a:bodyPr/>
                    <a:lstStyle/>
                    <a:p>
                      <a:pPr algn="r"/>
                      <a:r>
                        <a:rPr lang="de-DE" sz="1200" dirty="0"/>
                        <a:t>40,00 €</a:t>
                      </a:r>
                    </a:p>
                  </a:txBody>
                  <a:tcPr marT="54000" marB="54000" anchor="ctr"/>
                </a:tc>
                <a:extLst>
                  <a:ext uri="{0D108BD9-81ED-4DB2-BD59-A6C34878D82A}">
                    <a16:rowId xmlns:a16="http://schemas.microsoft.com/office/drawing/2014/main" val="3557578006"/>
                  </a:ext>
                </a:extLst>
              </a:tr>
              <a:tr h="147551">
                <a:tc>
                  <a:txBody>
                    <a:bodyPr/>
                    <a:lstStyle/>
                    <a:p>
                      <a:r>
                        <a:rPr lang="de-DE" sz="1200" b="1" dirty="0"/>
                        <a:t>= Gesamtbeitrag zu Ihrer </a:t>
                      </a:r>
                      <a:r>
                        <a:rPr lang="de-DE" sz="1200" b="1" dirty="0" err="1"/>
                        <a:t>bAV</a:t>
                      </a:r>
                      <a:endParaRPr lang="de-DE" sz="1200" b="1" dirty="0"/>
                    </a:p>
                  </a:txBody>
                  <a:tcPr marT="54000" marB="54000" anchor="ctr"/>
                </a:tc>
                <a:tc>
                  <a:txBody>
                    <a:bodyPr/>
                    <a:lstStyle/>
                    <a:p>
                      <a:pPr algn="r"/>
                      <a:r>
                        <a:rPr lang="de-DE" sz="1200" b="1" dirty="0"/>
                        <a:t>155,00 €</a:t>
                      </a:r>
                    </a:p>
                  </a:txBody>
                  <a:tcPr marT="54000" marB="54000" anchor="ctr"/>
                </a:tc>
                <a:extLst>
                  <a:ext uri="{0D108BD9-81ED-4DB2-BD59-A6C34878D82A}">
                    <a16:rowId xmlns:a16="http://schemas.microsoft.com/office/drawing/2014/main" val="760567268"/>
                  </a:ext>
                </a:extLst>
              </a:tr>
            </a:tbl>
          </a:graphicData>
        </a:graphic>
      </p:graphicFrame>
      <p:sp>
        <p:nvSpPr>
          <p:cNvPr id="19" name="Rechteck 18">
            <a:extLst>
              <a:ext uri="{FF2B5EF4-FFF2-40B4-BE49-F238E27FC236}">
                <a16:creationId xmlns:a16="http://schemas.microsoft.com/office/drawing/2014/main" id="{C06C67E7-E27E-61CE-01DB-C2490AF9B63F}"/>
              </a:ext>
            </a:extLst>
          </p:cNvPr>
          <p:cNvSpPr/>
          <p:nvPr/>
        </p:nvSpPr>
        <p:spPr>
          <a:xfrm>
            <a:off x="4641286" y="3147060"/>
            <a:ext cx="144000" cy="144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7E1D7299-0A45-3CBD-E217-624324C97316}"/>
              </a:ext>
            </a:extLst>
          </p:cNvPr>
          <p:cNvSpPr/>
          <p:nvPr/>
        </p:nvSpPr>
        <p:spPr>
          <a:xfrm>
            <a:off x="4641286" y="3438201"/>
            <a:ext cx="144000" cy="144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57F6D2B2-8714-A376-4F3F-55A15A7A333C}"/>
              </a:ext>
            </a:extLst>
          </p:cNvPr>
          <p:cNvSpPr/>
          <p:nvPr/>
        </p:nvSpPr>
        <p:spPr>
          <a:xfrm>
            <a:off x="4641286" y="3729342"/>
            <a:ext cx="144000" cy="144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39A0BDE2-65AB-A1A2-A6A1-7A4F9C582C61}"/>
              </a:ext>
            </a:extLst>
          </p:cNvPr>
          <p:cNvSpPr/>
          <p:nvPr/>
        </p:nvSpPr>
        <p:spPr>
          <a:xfrm>
            <a:off x="4641286" y="4311624"/>
            <a:ext cx="144000" cy="144000"/>
          </a:xfrm>
          <a:prstGeom prst="rect">
            <a:avLst/>
          </a:prstGeom>
          <a:solidFill>
            <a:srgbClr val="80808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4E8011F5-2C7D-357B-D97B-549C9251977C}"/>
              </a:ext>
            </a:extLst>
          </p:cNvPr>
          <p:cNvSpPr/>
          <p:nvPr/>
        </p:nvSpPr>
        <p:spPr>
          <a:xfrm>
            <a:off x="4641286" y="4602767"/>
            <a:ext cx="144000" cy="144000"/>
          </a:xfrm>
          <a:prstGeom prst="rect">
            <a:avLst/>
          </a:prstGeom>
          <a:solidFill>
            <a:srgbClr val="B3B3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23059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Private Rentenversicherungen:</a:t>
            </a:r>
            <a:br>
              <a:rPr lang="de-DE" dirty="0"/>
            </a:br>
            <a:r>
              <a:rPr lang="de-DE" dirty="0"/>
              <a:t>Ihr Arbeitgeber bietet Ihnen günstige Konditionen</a:t>
            </a:r>
          </a:p>
        </p:txBody>
      </p:sp>
      <p:sp>
        <p:nvSpPr>
          <p:cNvPr id="21" name="Textplatzhalter 20"/>
          <p:cNvSpPr>
            <a:spLocks noGrp="1"/>
          </p:cNvSpPr>
          <p:nvPr>
            <p:ph type="body" sz="quarter" idx="17"/>
          </p:nvPr>
        </p:nvSpPr>
        <p:spPr>
          <a:xfrm>
            <a:off x="358775" y="2757581"/>
            <a:ext cx="5673712" cy="2388159"/>
          </a:xfrm>
        </p:spPr>
        <p:txBody>
          <a:bodyPr>
            <a:normAutofit/>
          </a:bodyPr>
          <a:lstStyle/>
          <a:p>
            <a:pPr marL="233363" lvl="1" indent="-233363" eaLnBrk="1" hangingPunct="1"/>
            <a:r>
              <a:rPr lang="de-DE" altLang="de-DE" dirty="0"/>
              <a:t>Der Kollektivvertrag sichert Ihnen und Ihrem Ehepartner über den Arbeitgeber </a:t>
            </a:r>
            <a:r>
              <a:rPr lang="de-DE" altLang="de-DE" b="1" dirty="0"/>
              <a:t>günstige</a:t>
            </a:r>
            <a:r>
              <a:rPr lang="de-DE" altLang="de-DE" dirty="0"/>
              <a:t> </a:t>
            </a:r>
            <a:r>
              <a:rPr lang="de-DE" altLang="de-DE" b="1" dirty="0"/>
              <a:t>Beitragskonditionen</a:t>
            </a:r>
            <a:r>
              <a:rPr lang="de-DE" altLang="de-DE" b="1" baseline="30000" dirty="0"/>
              <a:t>1</a:t>
            </a:r>
            <a:r>
              <a:rPr lang="de-DE" altLang="de-DE" dirty="0"/>
              <a:t>.</a:t>
            </a:r>
            <a:endParaRPr lang="de-DE" baseline="30000" dirty="0"/>
          </a:p>
        </p:txBody>
      </p:sp>
      <p:sp>
        <p:nvSpPr>
          <p:cNvPr id="24" name="Textplatzhalter 23"/>
          <p:cNvSpPr>
            <a:spLocks noGrp="1"/>
          </p:cNvSpPr>
          <p:nvPr>
            <p:ph type="body" sz="quarter" idx="21"/>
          </p:nvPr>
        </p:nvSpPr>
        <p:spPr>
          <a:xfrm>
            <a:off x="358775" y="2087563"/>
            <a:ext cx="8426449" cy="261610"/>
          </a:xfrm>
        </p:spPr>
        <p:txBody>
          <a:bodyPr/>
          <a:lstStyle/>
          <a:p>
            <a:r>
              <a:rPr lang="de-DE" dirty="0"/>
              <a:t>Eine private Vorsorge ergänzt die gesetzliche und betriebliche Rente.</a:t>
            </a:r>
          </a:p>
        </p:txBody>
      </p:sp>
      <p:sp>
        <p:nvSpPr>
          <p:cNvPr id="25" name="Textplatzhalter 24"/>
          <p:cNvSpPr>
            <a:spLocks noGrp="1"/>
          </p:cNvSpPr>
          <p:nvPr>
            <p:ph type="body" sz="quarter" idx="23"/>
          </p:nvPr>
        </p:nvSpPr>
        <p:spPr/>
        <p:txBody>
          <a:bodyPr/>
          <a:lstStyle/>
          <a:p>
            <a:r>
              <a:rPr lang="de-DE" baseline="30000" dirty="0"/>
              <a:t>1</a:t>
            </a:r>
            <a:r>
              <a:rPr lang="de-DE" dirty="0"/>
              <a:t> Mit einem Kollektivvertrag über Ihren Arbeitgeber können Sie und auch Ihr Ehepartner/Ihre Ehepartnerin verbesserte Konditionen erhalten - ohne zusätzlichen Aufwand für Sie oder Ihren Arbeitgeber.</a:t>
            </a:r>
          </a:p>
        </p:txBody>
      </p:sp>
      <p:sp>
        <p:nvSpPr>
          <p:cNvPr id="26" name="Textplatzhalter 25"/>
          <p:cNvSpPr>
            <a:spLocks noGrp="1"/>
          </p:cNvSpPr>
          <p:nvPr>
            <p:ph type="body" sz="quarter" idx="24"/>
          </p:nvPr>
        </p:nvSpPr>
        <p:spPr/>
        <p:txBody>
          <a:bodyPr/>
          <a:lstStyle/>
          <a:p>
            <a:r>
              <a:rPr lang="de-DE" dirty="0"/>
              <a:t>Nutzen Sie die günstigen Konditionen, die ein Kollektivvertrag für Sie und Ihre Kollegen beinhaltet.</a:t>
            </a:r>
          </a:p>
        </p:txBody>
      </p:sp>
      <p:sp>
        <p:nvSpPr>
          <p:cNvPr id="5" name="Textplatzhalter 4"/>
          <p:cNvSpPr>
            <a:spLocks noGrp="1"/>
          </p:cNvSpPr>
          <p:nvPr>
            <p:ph type="body" sz="quarter" idx="18"/>
          </p:nvPr>
        </p:nvSpPr>
        <p:spPr/>
        <p:txBody>
          <a:bodyPr/>
          <a:lstStyle/>
          <a:p>
            <a:r>
              <a:rPr lang="de-DE" altLang="de-DE"/>
              <a:t>3. Die drei Stufen der Förderung</a:t>
            </a:r>
            <a:endParaRPr lang="de-DE" altLang="de-DE" dirty="0"/>
          </a:p>
        </p:txBody>
      </p:sp>
      <p:sp>
        <p:nvSpPr>
          <p:cNvPr id="6" name="Datumsplatzhalter 5"/>
          <p:cNvSpPr>
            <a:spLocks noGrp="1"/>
          </p:cNvSpPr>
          <p:nvPr>
            <p:ph type="dt" sz="half" idx="25"/>
          </p:nvPr>
        </p:nvSpPr>
        <p:spPr/>
        <p:txBody>
          <a:bodyPr/>
          <a:lstStyle/>
          <a:p>
            <a:r>
              <a:rPr lang="de-DE"/>
              <a:t>01.01.2023</a:t>
            </a:r>
            <a:endParaRPr lang="de-DE" dirty="0"/>
          </a:p>
        </p:txBody>
      </p:sp>
      <p:sp>
        <p:nvSpPr>
          <p:cNvPr id="7" name="Fußzeilenplatzhalter 6"/>
          <p:cNvSpPr>
            <a:spLocks noGrp="1"/>
          </p:cNvSpPr>
          <p:nvPr>
            <p:ph type="ftr" sz="quarter" idx="26"/>
          </p:nvPr>
        </p:nvSpPr>
        <p:spPr/>
        <p:txBody>
          <a:bodyPr/>
          <a:lstStyle/>
          <a:p>
            <a:r>
              <a:rPr lang="de-DE"/>
              <a:t>Mehr Rente durch bAV</a:t>
            </a:r>
            <a:endParaRPr lang="de-DE" dirty="0"/>
          </a:p>
        </p:txBody>
      </p:sp>
      <p:sp>
        <p:nvSpPr>
          <p:cNvPr id="8" name="Foliennummernplatzhalter 7"/>
          <p:cNvSpPr>
            <a:spLocks noGrp="1"/>
          </p:cNvSpPr>
          <p:nvPr>
            <p:ph type="sldNum" sz="quarter" idx="27"/>
          </p:nvPr>
        </p:nvSpPr>
        <p:spPr/>
        <p:txBody>
          <a:bodyPr/>
          <a:lstStyle/>
          <a:p>
            <a:fld id="{BFE8ADF1-837C-463F-9856-54C2D771B21B}" type="slidenum">
              <a:rPr lang="de-DE" smtClean="0"/>
              <a:pPr/>
              <a:t>12</a:t>
            </a:fld>
            <a:endParaRPr lang="de-DE" dirty="0"/>
          </a:p>
        </p:txBody>
      </p:sp>
      <p:pic>
        <p:nvPicPr>
          <p:cNvPr id="1026" name="Picture 2" descr="Piggy bank  free icon">
            <a:extLst>
              <a:ext uri="{FF2B5EF4-FFF2-40B4-BE49-F238E27FC236}">
                <a16:creationId xmlns:a16="http://schemas.microsoft.com/office/drawing/2014/main" id="{A7EE08D9-6C54-469A-871A-82002BED0552}"/>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38163" y="2808172"/>
            <a:ext cx="2148345" cy="2148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046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6">
            <a:extLst>
              <a:ext uri="{FF2B5EF4-FFF2-40B4-BE49-F238E27FC236}">
                <a16:creationId xmlns:a16="http://schemas.microsoft.com/office/drawing/2014/main" id="{4FABC7FD-CEE7-426E-8EAB-750044A2A1C2}"/>
              </a:ext>
            </a:extLst>
          </p:cNvPr>
          <p:cNvGraphicFramePr>
            <a:graphicFrameLocks/>
          </p:cNvGraphicFramePr>
          <p:nvPr>
            <p:extLst>
              <p:ext uri="{D42A27DB-BD31-4B8C-83A1-F6EECF244321}">
                <p14:modId xmlns:p14="http://schemas.microsoft.com/office/powerpoint/2010/main" val="237804733"/>
              </p:ext>
            </p:extLst>
          </p:nvPr>
        </p:nvGraphicFramePr>
        <p:xfrm>
          <a:off x="355600" y="2414864"/>
          <a:ext cx="8267702" cy="2548800"/>
        </p:xfrm>
        <a:graphic>
          <a:graphicData uri="http://schemas.openxmlformats.org/drawingml/2006/table">
            <a:tbl>
              <a:tblPr firstRow="1" bandRow="1">
                <a:tableStyleId>{00A15C55-8517-42AA-B614-E9B94910E393}</a:tableStyleId>
              </a:tblPr>
              <a:tblGrid>
                <a:gridCol w="1981873">
                  <a:extLst>
                    <a:ext uri="{9D8B030D-6E8A-4147-A177-3AD203B41FA5}">
                      <a16:colId xmlns:a16="http://schemas.microsoft.com/office/drawing/2014/main" val="20000"/>
                    </a:ext>
                  </a:extLst>
                </a:gridCol>
                <a:gridCol w="1571457">
                  <a:extLst>
                    <a:ext uri="{9D8B030D-6E8A-4147-A177-3AD203B41FA5}">
                      <a16:colId xmlns:a16="http://schemas.microsoft.com/office/drawing/2014/main" val="20001"/>
                    </a:ext>
                  </a:extLst>
                </a:gridCol>
                <a:gridCol w="1668304">
                  <a:extLst>
                    <a:ext uri="{9D8B030D-6E8A-4147-A177-3AD203B41FA5}">
                      <a16:colId xmlns:a16="http://schemas.microsoft.com/office/drawing/2014/main" val="20002"/>
                    </a:ext>
                  </a:extLst>
                </a:gridCol>
                <a:gridCol w="1523034">
                  <a:extLst>
                    <a:ext uri="{9D8B030D-6E8A-4147-A177-3AD203B41FA5}">
                      <a16:colId xmlns:a16="http://schemas.microsoft.com/office/drawing/2014/main" val="20004"/>
                    </a:ext>
                  </a:extLst>
                </a:gridCol>
                <a:gridCol w="1523034">
                  <a:extLst>
                    <a:ext uri="{9D8B030D-6E8A-4147-A177-3AD203B41FA5}">
                      <a16:colId xmlns:a16="http://schemas.microsoft.com/office/drawing/2014/main" val="20003"/>
                    </a:ext>
                  </a:extLst>
                </a:gridCol>
              </a:tblGrid>
              <a:tr h="0">
                <a:tc>
                  <a:txBody>
                    <a:bodyPr/>
                    <a:lstStyle/>
                    <a:p>
                      <a:pPr algn="l" fontAlgn="b"/>
                      <a:endParaRPr lang="de-DE" sz="1200" b="1" i="0" u="none" strike="noStrike" dirty="0">
                        <a:solidFill>
                          <a:schemeClr val="bg1"/>
                        </a:solidFill>
                        <a:effectLst/>
                        <a:latin typeface="+mn-lt"/>
                      </a:endParaRPr>
                    </a:p>
                  </a:txBody>
                  <a:tcPr marL="72006" marR="72006" marT="72000" marB="72000">
                    <a:solidFill>
                      <a:schemeClr val="accent2"/>
                    </a:solidFill>
                  </a:tcPr>
                </a:tc>
                <a:tc>
                  <a:txBody>
                    <a:bodyPr/>
                    <a:lstStyle/>
                    <a:p>
                      <a:pPr algn="r" fontAlgn="b"/>
                      <a:r>
                        <a:rPr lang="de-DE" sz="1200" b="1" i="0" u="none" strike="noStrike" dirty="0">
                          <a:solidFill>
                            <a:schemeClr val="bg1"/>
                          </a:solidFill>
                          <a:effectLst/>
                          <a:latin typeface="+mn-lt"/>
                        </a:rPr>
                        <a:t>Eigenbeitrag mtl.</a:t>
                      </a:r>
                    </a:p>
                  </a:txBody>
                  <a:tcPr marL="72006" marR="180000" marT="72000" marB="72000">
                    <a:solidFill>
                      <a:schemeClr val="accent2"/>
                    </a:solidFill>
                  </a:tcPr>
                </a:tc>
                <a:tc>
                  <a:txBody>
                    <a:bodyPr/>
                    <a:lstStyle/>
                    <a:p>
                      <a:pPr algn="r" fontAlgn="b"/>
                      <a:r>
                        <a:rPr lang="de-DE" sz="1200" b="1" i="0" u="none" strike="noStrike" dirty="0">
                          <a:solidFill>
                            <a:schemeClr val="bg1"/>
                          </a:solidFill>
                          <a:effectLst/>
                          <a:latin typeface="+mn-lt"/>
                        </a:rPr>
                        <a:t>Netto-Aufwand mtl.</a:t>
                      </a:r>
                    </a:p>
                  </a:txBody>
                  <a:tcPr marL="72006" marR="180000" marT="72000" marB="72000">
                    <a:solidFill>
                      <a:schemeClr val="accent2"/>
                    </a:solidFill>
                  </a:tcPr>
                </a:tc>
                <a:tc>
                  <a:txBody>
                    <a:bodyPr/>
                    <a:lstStyle/>
                    <a:p>
                      <a:pPr algn="r" fontAlgn="b"/>
                      <a:r>
                        <a:rPr lang="de-DE" sz="1200" b="1" i="0" u="none" strike="noStrike" dirty="0">
                          <a:solidFill>
                            <a:schemeClr val="bg1"/>
                          </a:solidFill>
                          <a:effectLst/>
                          <a:latin typeface="+mn-lt"/>
                        </a:rPr>
                        <a:t>AG-Beitrag mtl.</a:t>
                      </a:r>
                    </a:p>
                  </a:txBody>
                  <a:tcPr marL="72006" marR="180000" marT="72000" marB="72000">
                    <a:solidFill>
                      <a:schemeClr val="accent2"/>
                    </a:solidFill>
                  </a:tcPr>
                </a:tc>
                <a:tc>
                  <a:txBody>
                    <a:bodyPr/>
                    <a:lstStyle/>
                    <a:p>
                      <a:pPr algn="r" fontAlgn="b"/>
                      <a:r>
                        <a:rPr lang="de-DE" sz="1200" b="1" i="0" u="none" strike="noStrike" dirty="0">
                          <a:solidFill>
                            <a:schemeClr val="bg1"/>
                          </a:solidFill>
                          <a:effectLst/>
                          <a:latin typeface="+mn-lt"/>
                        </a:rPr>
                        <a:t>Rente mtl.</a:t>
                      </a:r>
                    </a:p>
                  </a:txBody>
                  <a:tcPr marL="72006" marR="180000" marT="72000" marB="72000">
                    <a:solidFill>
                      <a:schemeClr val="accent6"/>
                    </a:solidFill>
                  </a:tcPr>
                </a:tc>
                <a:extLst>
                  <a:ext uri="{0D108BD9-81ED-4DB2-BD59-A6C34878D82A}">
                    <a16:rowId xmlns:a16="http://schemas.microsoft.com/office/drawing/2014/main" val="10000"/>
                  </a:ext>
                </a:extLst>
              </a:tr>
              <a:tr h="215124">
                <a:tc>
                  <a:txBody>
                    <a:bodyPr/>
                    <a:lstStyle/>
                    <a:p>
                      <a:pPr algn="l" fontAlgn="b"/>
                      <a:r>
                        <a:rPr lang="de-DE" sz="1200" b="0" i="0" u="none" strike="noStrike" kern="1200" dirty="0">
                          <a:solidFill>
                            <a:srgbClr val="000000"/>
                          </a:solidFill>
                          <a:effectLst/>
                          <a:latin typeface="+mn-lt"/>
                          <a:ea typeface="+mn-ea"/>
                          <a:cs typeface="+mn-cs"/>
                        </a:rPr>
                        <a:t>Direktversicherung</a:t>
                      </a:r>
                      <a:br>
                        <a:rPr lang="de-DE" sz="1200" b="0" i="0" u="none" strike="noStrike" kern="1200" dirty="0">
                          <a:solidFill>
                            <a:srgbClr val="000000"/>
                          </a:solidFill>
                          <a:effectLst/>
                          <a:latin typeface="+mn-lt"/>
                          <a:ea typeface="+mn-ea"/>
                          <a:cs typeface="+mn-cs"/>
                        </a:rPr>
                      </a:br>
                      <a:r>
                        <a:rPr lang="de-DE" sz="1200" b="0" i="0" u="none" strike="noStrike" kern="1200" dirty="0">
                          <a:solidFill>
                            <a:srgbClr val="000000"/>
                          </a:solidFill>
                          <a:effectLst/>
                          <a:latin typeface="+mn-lt"/>
                          <a:ea typeface="+mn-ea"/>
                          <a:cs typeface="+mn-cs"/>
                        </a:rPr>
                        <a:t>(</a:t>
                      </a:r>
                      <a:r>
                        <a:rPr lang="de-DE" sz="1200" b="0" i="0" u="none" strike="noStrike" kern="1200" dirty="0" err="1">
                          <a:solidFill>
                            <a:srgbClr val="000000"/>
                          </a:solidFill>
                          <a:effectLst/>
                          <a:latin typeface="+mn-lt"/>
                          <a:ea typeface="+mn-ea"/>
                          <a:cs typeface="+mn-cs"/>
                        </a:rPr>
                        <a:t>mischfin</a:t>
                      </a:r>
                      <a:r>
                        <a:rPr lang="de-DE" sz="1200" b="0" i="0" u="none" strike="noStrike" kern="1200" dirty="0">
                          <a:solidFill>
                            <a:srgbClr val="000000"/>
                          </a:solidFill>
                          <a:effectLst/>
                          <a:latin typeface="+mn-lt"/>
                          <a:ea typeface="+mn-ea"/>
                          <a:cs typeface="+mn-cs"/>
                        </a:rPr>
                        <a:t>.)</a:t>
                      </a:r>
                    </a:p>
                  </a:txBody>
                  <a:tcPr marL="72006" marR="72006" marT="72000" marB="72000"/>
                </a:tc>
                <a:tc>
                  <a:txBody>
                    <a:bodyPr/>
                    <a:lstStyle/>
                    <a:p>
                      <a:pPr algn="r" fontAlgn="b"/>
                      <a:r>
                        <a:rPr lang="de-DE" sz="1200" b="0" i="0" u="none" strike="noStrike" kern="1200" dirty="0">
                          <a:solidFill>
                            <a:srgbClr val="000000"/>
                          </a:solidFill>
                          <a:effectLst/>
                          <a:latin typeface="+mn-lt"/>
                          <a:ea typeface="+mn-ea"/>
                          <a:cs typeface="+mn-cs"/>
                        </a:rPr>
                        <a:t>100 €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55,52 €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15 €</a:t>
                      </a:r>
                    </a:p>
                  </a:txBody>
                  <a:tcPr marL="72006" marR="180000" marT="72000" marB="72000" anchor="ctr"/>
                </a:tc>
                <a:tc>
                  <a:txBody>
                    <a:bodyPr/>
                    <a:lstStyle/>
                    <a:p>
                      <a:pPr algn="r" fontAlgn="b"/>
                      <a:r>
                        <a:rPr lang="de-DE" sz="1200" b="0" i="0" u="none" strike="noStrike" kern="1200" baseline="0" dirty="0">
                          <a:solidFill>
                            <a:schemeClr val="dk1"/>
                          </a:solidFill>
                          <a:latin typeface="+mn-lt"/>
                          <a:ea typeface="+mn-ea"/>
                          <a:cs typeface="+mn-cs"/>
                        </a:rPr>
                        <a:t>273 € </a:t>
                      </a:r>
                      <a:r>
                        <a:rPr lang="de-DE" sz="1200" b="0" i="0" u="none" strike="noStrike" kern="1200" baseline="30000" dirty="0">
                          <a:solidFill>
                            <a:schemeClr val="dk1"/>
                          </a:solidFill>
                          <a:latin typeface="+mn-lt"/>
                          <a:ea typeface="+mn-ea"/>
                          <a:cs typeface="+mn-cs"/>
                        </a:rPr>
                        <a:t>1</a:t>
                      </a:r>
                      <a:endParaRPr lang="de-DE" sz="1200" b="0" i="0" u="none" strike="noStrike" kern="1200" baseline="30000" dirty="0">
                        <a:solidFill>
                          <a:srgbClr val="000000"/>
                        </a:solidFill>
                        <a:effectLst/>
                        <a:latin typeface="+mn-lt"/>
                        <a:ea typeface="+mn-ea"/>
                        <a:cs typeface="+mn-cs"/>
                      </a:endParaRPr>
                    </a:p>
                  </a:txBody>
                  <a:tcPr marL="72006" marR="180000" marT="72000" marB="72000" anchor="ctr">
                    <a:solidFill>
                      <a:srgbClr val="FBD8CB"/>
                    </a:solidFill>
                  </a:tcPr>
                </a:tc>
                <a:extLst>
                  <a:ext uri="{0D108BD9-81ED-4DB2-BD59-A6C34878D82A}">
                    <a16:rowId xmlns:a16="http://schemas.microsoft.com/office/drawing/2014/main" val="10001"/>
                  </a:ext>
                </a:extLst>
              </a:tr>
              <a:tr h="215124">
                <a:tc>
                  <a:txBody>
                    <a:bodyPr/>
                    <a:lstStyle/>
                    <a:p>
                      <a:pPr algn="l" fontAlgn="b"/>
                      <a:r>
                        <a:rPr lang="de-DE" sz="1200" b="0" i="0" u="none" strike="noStrike" dirty="0">
                          <a:solidFill>
                            <a:srgbClr val="000000"/>
                          </a:solidFill>
                          <a:effectLst/>
                          <a:latin typeface="+mn-lt"/>
                        </a:rPr>
                        <a:t>Arbeitgeber-Rente</a:t>
                      </a:r>
                    </a:p>
                    <a:p>
                      <a:pPr algn="l" fontAlgn="b"/>
                      <a:r>
                        <a:rPr lang="de-DE" sz="1200" b="0" i="0" u="none" strike="noStrike" dirty="0">
                          <a:solidFill>
                            <a:srgbClr val="000000"/>
                          </a:solidFill>
                          <a:effectLst/>
                          <a:latin typeface="+mn-lt"/>
                        </a:rPr>
                        <a:t>(</a:t>
                      </a:r>
                      <a:r>
                        <a:rPr lang="de-DE" sz="1200" b="0" i="0" u="none" strike="noStrike" dirty="0" err="1">
                          <a:solidFill>
                            <a:srgbClr val="000000"/>
                          </a:solidFill>
                          <a:effectLst/>
                          <a:latin typeface="+mn-lt"/>
                        </a:rPr>
                        <a:t>Direktvers</a:t>
                      </a:r>
                      <a:r>
                        <a:rPr lang="de-DE" sz="1200" b="0" i="0" u="none" strike="noStrike" dirty="0">
                          <a:solidFill>
                            <a:srgbClr val="000000"/>
                          </a:solidFill>
                          <a:effectLst/>
                          <a:latin typeface="+mn-lt"/>
                        </a:rPr>
                        <a:t>. rein</a:t>
                      </a:r>
                    </a:p>
                    <a:p>
                      <a:pPr algn="l" fontAlgn="b"/>
                      <a:r>
                        <a:rPr lang="de-DE" sz="1200" b="0" i="0" u="none" strike="noStrike" dirty="0">
                          <a:solidFill>
                            <a:srgbClr val="000000"/>
                          </a:solidFill>
                          <a:effectLst/>
                          <a:latin typeface="+mn-lt"/>
                        </a:rPr>
                        <a:t>AG-finanziert)</a:t>
                      </a:r>
                    </a:p>
                  </a:txBody>
                  <a:tcPr marL="72006" marR="72006" marT="72000" marB="72000"/>
                </a:tc>
                <a:tc>
                  <a:txBody>
                    <a:bodyPr/>
                    <a:lstStyle/>
                    <a:p>
                      <a:pPr algn="r" fontAlgn="b"/>
                      <a:r>
                        <a:rPr lang="de-DE" sz="1200" b="0" i="0" u="none" strike="noStrike" kern="1200" dirty="0">
                          <a:solidFill>
                            <a:srgbClr val="000000"/>
                          </a:solidFill>
                          <a:effectLst/>
                          <a:latin typeface="+mn-lt"/>
                          <a:ea typeface="+mn-ea"/>
                          <a:cs typeface="+mn-cs"/>
                        </a:rPr>
                        <a:t>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-17,48 €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40 €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94</a:t>
                      </a:r>
                      <a:r>
                        <a:rPr lang="de-DE" sz="1200" b="0" i="0" u="none" strike="noStrike" kern="1200" baseline="0" dirty="0">
                          <a:solidFill>
                            <a:srgbClr val="000000"/>
                          </a:solidFill>
                          <a:effectLst/>
                          <a:latin typeface="+mn-lt"/>
                          <a:ea typeface="+mn-ea"/>
                          <a:cs typeface="+mn-cs"/>
                        </a:rPr>
                        <a:t> </a:t>
                      </a:r>
                      <a:r>
                        <a:rPr lang="de-DE" sz="1200" b="0" i="0" u="none" strike="noStrike" kern="1200" dirty="0">
                          <a:solidFill>
                            <a:srgbClr val="000000"/>
                          </a:solidFill>
                          <a:effectLst/>
                          <a:latin typeface="+mn-lt"/>
                          <a:ea typeface="+mn-ea"/>
                          <a:cs typeface="+mn-cs"/>
                        </a:rPr>
                        <a:t>€ </a:t>
                      </a:r>
                      <a:r>
                        <a:rPr lang="de-DE" sz="1200" b="0" i="0" u="none" strike="noStrike" kern="1200" baseline="30000" dirty="0">
                          <a:solidFill>
                            <a:schemeClr val="dk1"/>
                          </a:solidFill>
                          <a:latin typeface="+mn-lt"/>
                          <a:ea typeface="+mn-ea"/>
                          <a:cs typeface="+mn-cs"/>
                        </a:rPr>
                        <a:t>1</a:t>
                      </a:r>
                      <a:endParaRPr lang="de-DE" sz="1200" b="0" i="0" u="none" strike="noStrike" kern="1200" dirty="0">
                        <a:solidFill>
                          <a:srgbClr val="000000"/>
                        </a:solidFill>
                        <a:effectLst/>
                        <a:latin typeface="+mn-lt"/>
                        <a:ea typeface="+mn-ea"/>
                        <a:cs typeface="+mn-cs"/>
                      </a:endParaRPr>
                    </a:p>
                  </a:txBody>
                  <a:tcPr marL="72006" marR="180000" marT="72000" marB="72000" anchor="ctr">
                    <a:solidFill>
                      <a:srgbClr val="FDEDE7"/>
                    </a:solidFill>
                  </a:tcPr>
                </a:tc>
                <a:extLst>
                  <a:ext uri="{0D108BD9-81ED-4DB2-BD59-A6C34878D82A}">
                    <a16:rowId xmlns:a16="http://schemas.microsoft.com/office/drawing/2014/main" val="10002"/>
                  </a:ext>
                </a:extLst>
              </a:tr>
              <a:tr h="215124">
                <a:tc>
                  <a:txBody>
                    <a:bodyPr/>
                    <a:lstStyle/>
                    <a:p>
                      <a:pPr algn="l" fontAlgn="b"/>
                      <a:r>
                        <a:rPr lang="de-DE" sz="1200" b="0" i="0" u="none" strike="noStrike" dirty="0">
                          <a:solidFill>
                            <a:srgbClr val="000000"/>
                          </a:solidFill>
                          <a:effectLst/>
                          <a:latin typeface="+mn-lt"/>
                        </a:rPr>
                        <a:t>Gesetzl. Rente</a:t>
                      </a:r>
                      <a:br>
                        <a:rPr lang="de-DE" sz="1200" b="0" i="0" u="none" strike="noStrike" dirty="0">
                          <a:solidFill>
                            <a:srgbClr val="000000"/>
                          </a:solidFill>
                          <a:effectLst/>
                          <a:latin typeface="+mn-lt"/>
                        </a:rPr>
                      </a:br>
                      <a:r>
                        <a:rPr lang="de-DE" sz="1200" b="0" i="0" u="none" strike="noStrike" dirty="0">
                          <a:solidFill>
                            <a:srgbClr val="000000"/>
                          </a:solidFill>
                          <a:effectLst/>
                          <a:latin typeface="+mn-lt"/>
                        </a:rPr>
                        <a:t>(ohne</a:t>
                      </a:r>
                      <a:r>
                        <a:rPr lang="de-DE" sz="1200" b="0" i="0" u="none" strike="noStrike" baseline="0" dirty="0">
                          <a:solidFill>
                            <a:srgbClr val="000000"/>
                          </a:solidFill>
                          <a:effectLst/>
                          <a:latin typeface="+mn-lt"/>
                        </a:rPr>
                        <a:t> Entgeltumwandlung)</a:t>
                      </a:r>
                      <a:endParaRPr lang="de-DE" sz="1200" b="0" i="0" u="none" strike="noStrike" dirty="0">
                        <a:solidFill>
                          <a:srgbClr val="000000"/>
                        </a:solidFill>
                        <a:effectLst/>
                        <a:latin typeface="+mn-lt"/>
                      </a:endParaRPr>
                    </a:p>
                  </a:txBody>
                  <a:tcPr marL="72006" marR="72006" marT="72000" marB="72000"/>
                </a:tc>
                <a:tc>
                  <a:txBody>
                    <a:bodyPr/>
                    <a:lstStyle/>
                    <a:p>
                      <a:pPr algn="r" fontAlgn="b"/>
                      <a:r>
                        <a:rPr lang="de-DE" sz="1200" b="0" i="0" u="none" strike="noStrike" kern="1200" dirty="0">
                          <a:solidFill>
                            <a:srgbClr val="000000"/>
                          </a:solidFill>
                          <a:effectLst/>
                          <a:latin typeface="+mn-lt"/>
                          <a:ea typeface="+mn-ea"/>
                          <a:cs typeface="+mn-cs"/>
                        </a:rPr>
                        <a:t>279 €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279 €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279 €</a:t>
                      </a:r>
                    </a:p>
                  </a:txBody>
                  <a:tcPr marL="72006" marR="180000" marT="72000" marB="72000" anchor="ctr"/>
                </a:tc>
                <a:tc>
                  <a:txBody>
                    <a:bodyPr/>
                    <a:lstStyle/>
                    <a:p>
                      <a:pPr algn="r" fontAlgn="b"/>
                      <a:r>
                        <a:rPr lang="de-DE" sz="1200" b="0" i="0" u="none" strike="noStrike" kern="1200" baseline="0" dirty="0">
                          <a:solidFill>
                            <a:schemeClr val="dk1"/>
                          </a:solidFill>
                          <a:latin typeface="+mn-lt"/>
                          <a:ea typeface="+mn-ea"/>
                          <a:cs typeface="+mn-cs"/>
                        </a:rPr>
                        <a:t>1.202 €</a:t>
                      </a:r>
                      <a:endParaRPr lang="de-DE" sz="1200" b="0" i="0" u="none" strike="noStrike" kern="1200" dirty="0">
                        <a:solidFill>
                          <a:srgbClr val="000000"/>
                        </a:solidFill>
                        <a:effectLst/>
                        <a:latin typeface="+mn-lt"/>
                        <a:ea typeface="+mn-ea"/>
                        <a:cs typeface="+mn-cs"/>
                      </a:endParaRPr>
                    </a:p>
                  </a:txBody>
                  <a:tcPr marL="72006" marR="180000" marT="72000" marB="72000" anchor="ctr">
                    <a:solidFill>
                      <a:srgbClr val="FDEDE7"/>
                    </a:solidFill>
                  </a:tcPr>
                </a:tc>
                <a:extLst>
                  <a:ext uri="{0D108BD9-81ED-4DB2-BD59-A6C34878D82A}">
                    <a16:rowId xmlns:a16="http://schemas.microsoft.com/office/drawing/2014/main" val="10004"/>
                  </a:ext>
                </a:extLst>
              </a:tr>
              <a:tr h="215124">
                <a:tc>
                  <a:txBody>
                    <a:bodyPr/>
                    <a:lstStyle/>
                    <a:p>
                      <a:pPr algn="l" fontAlgn="b"/>
                      <a:r>
                        <a:rPr lang="de-DE" sz="1200" b="0" i="0" u="none" strike="noStrike" kern="1200" dirty="0">
                          <a:solidFill>
                            <a:srgbClr val="000000"/>
                          </a:solidFill>
                          <a:effectLst/>
                          <a:latin typeface="+mn-lt"/>
                          <a:ea typeface="+mn-ea"/>
                          <a:cs typeface="+mn-cs"/>
                        </a:rPr>
                        <a:t>Gesetzl. Rente</a:t>
                      </a:r>
                      <a:br>
                        <a:rPr lang="de-DE" sz="1200" b="0" i="0" u="none" strike="noStrike" kern="1200" dirty="0">
                          <a:solidFill>
                            <a:srgbClr val="000000"/>
                          </a:solidFill>
                          <a:effectLst/>
                          <a:latin typeface="+mn-lt"/>
                          <a:ea typeface="+mn-ea"/>
                          <a:cs typeface="+mn-cs"/>
                        </a:rPr>
                      </a:br>
                      <a:r>
                        <a:rPr lang="de-DE" sz="1200" b="0" i="0" u="none" strike="noStrike" kern="1200" dirty="0">
                          <a:solidFill>
                            <a:srgbClr val="000000"/>
                          </a:solidFill>
                          <a:effectLst/>
                          <a:latin typeface="+mn-lt"/>
                          <a:ea typeface="+mn-ea"/>
                          <a:cs typeface="+mn-cs"/>
                        </a:rPr>
                        <a:t>(nach </a:t>
                      </a:r>
                      <a:r>
                        <a:rPr lang="de-DE" sz="1200" b="0" i="0" u="none" strike="noStrike" baseline="0" dirty="0">
                          <a:solidFill>
                            <a:srgbClr val="000000"/>
                          </a:solidFill>
                          <a:effectLst/>
                          <a:latin typeface="+mn-lt"/>
                        </a:rPr>
                        <a:t>Entgeltumwandlung</a:t>
                      </a:r>
                      <a:r>
                        <a:rPr lang="de-DE" sz="1200" b="0" i="0" u="none" strike="noStrike" kern="1200" dirty="0">
                          <a:solidFill>
                            <a:srgbClr val="000000"/>
                          </a:solidFill>
                          <a:effectLst/>
                          <a:latin typeface="+mn-lt"/>
                          <a:ea typeface="+mn-ea"/>
                          <a:cs typeface="+mn-cs"/>
                        </a:rPr>
                        <a:t>)</a:t>
                      </a:r>
                    </a:p>
                  </a:txBody>
                  <a:tcPr marL="72006" marR="72006" marT="72000" marB="72000"/>
                </a:tc>
                <a:tc>
                  <a:txBody>
                    <a:bodyPr/>
                    <a:lstStyle/>
                    <a:p>
                      <a:pPr algn="r" fontAlgn="b"/>
                      <a:r>
                        <a:rPr lang="de-DE" sz="1200" b="0" i="0" u="none" strike="noStrike" kern="1200" dirty="0">
                          <a:solidFill>
                            <a:srgbClr val="000000"/>
                          </a:solidFill>
                          <a:effectLst/>
                          <a:latin typeface="+mn-lt"/>
                          <a:ea typeface="+mn-ea"/>
                          <a:cs typeface="+mn-cs"/>
                        </a:rPr>
                        <a:t>269,70 €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269,70 €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269,70 €</a:t>
                      </a:r>
                    </a:p>
                  </a:txBody>
                  <a:tcPr marL="72006" marR="180000" marT="72000" marB="72000" anchor="ctr"/>
                </a:tc>
                <a:tc>
                  <a:txBody>
                    <a:bodyPr/>
                    <a:lstStyle/>
                    <a:p>
                      <a:pPr algn="r" fontAlgn="b"/>
                      <a:r>
                        <a:rPr lang="de-DE" sz="1200" b="0" i="0" u="none" strike="noStrike" kern="1200" baseline="0" dirty="0">
                          <a:solidFill>
                            <a:schemeClr val="dk1"/>
                          </a:solidFill>
                          <a:latin typeface="+mn-lt"/>
                          <a:ea typeface="+mn-ea"/>
                          <a:cs typeface="+mn-cs"/>
                        </a:rPr>
                        <a:t>1.162 €</a:t>
                      </a:r>
                      <a:endParaRPr lang="de-DE" sz="1200" b="0" i="0" u="none" strike="noStrike" kern="1200" dirty="0">
                        <a:solidFill>
                          <a:srgbClr val="000000"/>
                        </a:solidFill>
                        <a:effectLst/>
                        <a:latin typeface="+mn-lt"/>
                        <a:ea typeface="+mn-ea"/>
                        <a:cs typeface="+mn-cs"/>
                      </a:endParaRPr>
                    </a:p>
                  </a:txBody>
                  <a:tcPr marL="72006" marR="180000" marT="72000" marB="72000" anchor="ctr">
                    <a:solidFill>
                      <a:srgbClr val="FBD8CB"/>
                    </a:solidFill>
                  </a:tcPr>
                </a:tc>
                <a:extLst>
                  <a:ext uri="{0D108BD9-81ED-4DB2-BD59-A6C34878D82A}">
                    <a16:rowId xmlns:a16="http://schemas.microsoft.com/office/drawing/2014/main" val="10005"/>
                  </a:ext>
                </a:extLst>
              </a:tr>
            </a:tbl>
          </a:graphicData>
        </a:graphic>
      </p:graphicFrame>
      <p:sp>
        <p:nvSpPr>
          <p:cNvPr id="2" name="Titel 1">
            <a:extLst>
              <a:ext uri="{FF2B5EF4-FFF2-40B4-BE49-F238E27FC236}">
                <a16:creationId xmlns:a16="http://schemas.microsoft.com/office/drawing/2014/main" id="{7920AD7B-FE17-4AB7-86D5-F7CB7BBCB4A1}"/>
              </a:ext>
            </a:extLst>
          </p:cNvPr>
          <p:cNvSpPr>
            <a:spLocks noGrp="1"/>
          </p:cNvSpPr>
          <p:nvPr>
            <p:ph type="title"/>
          </p:nvPr>
        </p:nvSpPr>
        <p:spPr/>
        <p:txBody>
          <a:bodyPr/>
          <a:lstStyle/>
          <a:p>
            <a:r>
              <a:rPr lang="de-DE" dirty="0"/>
              <a:t>So könnte Ihre Versorgung aussehen</a:t>
            </a:r>
          </a:p>
        </p:txBody>
      </p:sp>
      <p:sp>
        <p:nvSpPr>
          <p:cNvPr id="15" name="Textplatzhalter 2">
            <a:extLst>
              <a:ext uri="{FF2B5EF4-FFF2-40B4-BE49-F238E27FC236}">
                <a16:creationId xmlns:a16="http://schemas.microsoft.com/office/drawing/2014/main" id="{82C37B5F-EBDF-492A-85F6-8F130813464D}"/>
              </a:ext>
            </a:extLst>
          </p:cNvPr>
          <p:cNvSpPr>
            <a:spLocks noGrp="1"/>
          </p:cNvSpPr>
          <p:nvPr>
            <p:ph type="body" sz="quarter" idx="17"/>
          </p:nvPr>
        </p:nvSpPr>
        <p:spPr/>
        <p:txBody>
          <a:bodyPr>
            <a:normAutofit/>
          </a:bodyPr>
          <a:lstStyle/>
          <a:p>
            <a:r>
              <a:rPr lang="de-DE" sz="1200" b="0" dirty="0"/>
              <a:t>Angestellter, 30 Jahre, Jahresbrutto 36.000 € / 3.000 € mtl., Steuerklasse I, keine Kinder, keine Kirchensteuer</a:t>
            </a:r>
            <a:endParaRPr lang="de-DE" sz="1200" dirty="0"/>
          </a:p>
        </p:txBody>
      </p:sp>
      <p:sp>
        <p:nvSpPr>
          <p:cNvPr id="16" name="Textplatzhalter 15">
            <a:extLst>
              <a:ext uri="{FF2B5EF4-FFF2-40B4-BE49-F238E27FC236}">
                <a16:creationId xmlns:a16="http://schemas.microsoft.com/office/drawing/2014/main" id="{4DC0F7FF-FB9D-4E87-8AEB-692CAD6106D5}"/>
              </a:ext>
            </a:extLst>
          </p:cNvPr>
          <p:cNvSpPr>
            <a:spLocks noGrp="1"/>
          </p:cNvSpPr>
          <p:nvPr>
            <p:ph type="body" sz="quarter" idx="18"/>
          </p:nvPr>
        </p:nvSpPr>
        <p:spPr/>
        <p:txBody>
          <a:bodyPr/>
          <a:lstStyle/>
          <a:p>
            <a:r>
              <a:rPr lang="de-DE" altLang="de-DE" dirty="0"/>
              <a:t>3. Die drei Stufen der Förderung</a:t>
            </a:r>
          </a:p>
        </p:txBody>
      </p:sp>
      <p:sp>
        <p:nvSpPr>
          <p:cNvPr id="8" name="Datumsplatzhalter 7">
            <a:extLst>
              <a:ext uri="{FF2B5EF4-FFF2-40B4-BE49-F238E27FC236}">
                <a16:creationId xmlns:a16="http://schemas.microsoft.com/office/drawing/2014/main" id="{50B9CA5C-FD24-4CA0-84F1-33A6B1374287}"/>
              </a:ext>
            </a:extLst>
          </p:cNvPr>
          <p:cNvSpPr>
            <a:spLocks noGrp="1"/>
          </p:cNvSpPr>
          <p:nvPr>
            <p:ph type="dt" sz="half" idx="20"/>
          </p:nvPr>
        </p:nvSpPr>
        <p:spPr/>
        <p:txBody>
          <a:bodyPr/>
          <a:lstStyle/>
          <a:p>
            <a:r>
              <a:rPr lang="de-DE"/>
              <a:t>01.01.2023</a:t>
            </a:r>
            <a:endParaRPr lang="de-DE" dirty="0"/>
          </a:p>
        </p:txBody>
      </p:sp>
      <p:sp>
        <p:nvSpPr>
          <p:cNvPr id="9" name="Fußzeilenplatzhalter 8">
            <a:extLst>
              <a:ext uri="{FF2B5EF4-FFF2-40B4-BE49-F238E27FC236}">
                <a16:creationId xmlns:a16="http://schemas.microsoft.com/office/drawing/2014/main" id="{F96766C8-D978-4DA4-A5F1-C5325A42EA97}"/>
              </a:ext>
            </a:extLst>
          </p:cNvPr>
          <p:cNvSpPr>
            <a:spLocks noGrp="1"/>
          </p:cNvSpPr>
          <p:nvPr>
            <p:ph type="ftr" sz="quarter" idx="21"/>
          </p:nvPr>
        </p:nvSpPr>
        <p:spPr/>
        <p:txBody>
          <a:bodyPr/>
          <a:lstStyle/>
          <a:p>
            <a:r>
              <a:rPr lang="de-DE"/>
              <a:t>Mehr Rente durch bAV</a:t>
            </a:r>
            <a:endParaRPr lang="de-DE" dirty="0"/>
          </a:p>
        </p:txBody>
      </p:sp>
      <p:sp>
        <p:nvSpPr>
          <p:cNvPr id="10" name="Foliennummernplatzhalter 9">
            <a:extLst>
              <a:ext uri="{FF2B5EF4-FFF2-40B4-BE49-F238E27FC236}">
                <a16:creationId xmlns:a16="http://schemas.microsoft.com/office/drawing/2014/main" id="{71673EA7-FFBE-45A6-B782-51B2FBB0E77A}"/>
              </a:ext>
            </a:extLst>
          </p:cNvPr>
          <p:cNvSpPr>
            <a:spLocks noGrp="1"/>
          </p:cNvSpPr>
          <p:nvPr>
            <p:ph type="sldNum" sz="quarter" idx="22"/>
          </p:nvPr>
        </p:nvSpPr>
        <p:spPr/>
        <p:txBody>
          <a:bodyPr/>
          <a:lstStyle/>
          <a:p>
            <a:fld id="{BFE8ADF1-837C-463F-9856-54C2D771B21B}" type="slidenum">
              <a:rPr lang="de-DE" smtClean="0"/>
              <a:pPr/>
              <a:t>13</a:t>
            </a:fld>
            <a:endParaRPr lang="de-DE" dirty="0"/>
          </a:p>
        </p:txBody>
      </p:sp>
      <p:sp>
        <p:nvSpPr>
          <p:cNvPr id="17" name="Textplatzhalter 16">
            <a:extLst>
              <a:ext uri="{FF2B5EF4-FFF2-40B4-BE49-F238E27FC236}">
                <a16:creationId xmlns:a16="http://schemas.microsoft.com/office/drawing/2014/main" id="{B6CABFC4-B13C-45B3-944C-B841B3A3EBC5}"/>
              </a:ext>
            </a:extLst>
          </p:cNvPr>
          <p:cNvSpPr>
            <a:spLocks noGrp="1"/>
          </p:cNvSpPr>
          <p:nvPr>
            <p:ph type="body" sz="quarter" idx="23"/>
          </p:nvPr>
        </p:nvSpPr>
        <p:spPr/>
        <p:txBody>
          <a:bodyPr/>
          <a:lstStyle/>
          <a:p>
            <a:pPr marL="88900" indent="-88900">
              <a:spcAft>
                <a:spcPts val="0"/>
              </a:spcAft>
            </a:pPr>
            <a:r>
              <a:rPr lang="de-DE" baseline="30000" dirty="0">
                <a:solidFill>
                  <a:srgbClr val="7F7F7F"/>
                </a:solidFill>
              </a:rPr>
              <a:t>1 </a:t>
            </a:r>
            <a:r>
              <a:rPr lang="de-DE" dirty="0">
                <a:solidFill>
                  <a:srgbClr val="7F7F7F"/>
                </a:solidFill>
              </a:rPr>
              <a:t>Tarif 76BO, Tarifgruppe KG7E, dynamische Rente</a:t>
            </a:r>
          </a:p>
          <a:p>
            <a:r>
              <a:rPr lang="de-DE" dirty="0">
                <a:solidFill>
                  <a:srgbClr val="7F7F7F"/>
                </a:solidFill>
              </a:rPr>
              <a:t>Rentenbeginn 67 Jahre, 10 Jahre Todesfallleistung aus Rentengarantiezeit, unterstellte jährliche Wertentwicklung von 4 % (ohne Berücksichtigung von Fondskosten) und unveränderte Überschussbeteiligung zu Vertragsabschluss im Jahre 2023 für die gesamte Laufzeit.</a:t>
            </a:r>
            <a:br>
              <a:rPr lang="de-DE" dirty="0">
                <a:solidFill>
                  <a:srgbClr val="7F7F7F"/>
                </a:solidFill>
              </a:rPr>
            </a:br>
            <a:r>
              <a:rPr lang="de-DE" dirty="0">
                <a:solidFill>
                  <a:srgbClr val="7F7F7F"/>
                </a:solidFill>
              </a:rPr>
              <a:t>Die Werte berücksichtigen die Überschussbeteiligung. Außerdem basieren sie auf fiktiven Annahmen zur Wertentwicklung des Vertragsguthabens vor Beginn der Rentenzahlung. Wir können diese Werte nicht garantieren.</a:t>
            </a:r>
            <a:endParaRPr lang="de-DE" altLang="de-DE" sz="600" b="1" dirty="0">
              <a:solidFill>
                <a:srgbClr val="7F7F7F"/>
              </a:solidFill>
            </a:endParaRPr>
          </a:p>
        </p:txBody>
      </p:sp>
      <p:sp>
        <p:nvSpPr>
          <p:cNvPr id="12" name="Pfeil: nach rechts 11">
            <a:extLst>
              <a:ext uri="{FF2B5EF4-FFF2-40B4-BE49-F238E27FC236}">
                <a16:creationId xmlns:a16="http://schemas.microsoft.com/office/drawing/2014/main" id="{15F61166-348E-4568-BF7E-EE569B90A8E3}"/>
              </a:ext>
            </a:extLst>
          </p:cNvPr>
          <p:cNvSpPr/>
          <p:nvPr/>
        </p:nvSpPr>
        <p:spPr>
          <a:xfrm>
            <a:off x="8739504" y="4047744"/>
            <a:ext cx="45719" cy="45719"/>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24939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5"/>
          </p:nvPr>
        </p:nvSpPr>
        <p:spPr>
          <a:xfrm>
            <a:off x="0" y="6462000"/>
            <a:ext cx="1115616" cy="396000"/>
          </a:xfrm>
        </p:spPr>
        <p:txBody>
          <a:bodyPr/>
          <a:lstStyle/>
          <a:p>
            <a:pPr lvl="0"/>
            <a:r>
              <a:rPr lang="de-DE" noProof="0"/>
              <a:t>01.01.2023</a:t>
            </a:r>
            <a:endParaRPr lang="de-DE" noProof="0" dirty="0"/>
          </a:p>
        </p:txBody>
      </p:sp>
      <p:sp>
        <p:nvSpPr>
          <p:cNvPr id="4" name="Foliennummernplatzhalter 3"/>
          <p:cNvSpPr>
            <a:spLocks noGrp="1"/>
          </p:cNvSpPr>
          <p:nvPr>
            <p:ph type="sldNum" sz="quarter" idx="27"/>
          </p:nvPr>
        </p:nvSpPr>
        <p:spPr>
          <a:xfrm>
            <a:off x="8280412" y="6462000"/>
            <a:ext cx="863588" cy="396000"/>
          </a:xfrm>
        </p:spPr>
        <p:txBody>
          <a:bodyPr/>
          <a:lstStyle/>
          <a:p>
            <a:pPr lvl="0"/>
            <a:fld id="{BFE8ADF1-837C-463F-9856-54C2D771B21B}" type="slidenum">
              <a:rPr lang="de-DE" noProof="0" smtClean="0"/>
              <a:pPr lvl="0"/>
              <a:t>14</a:t>
            </a:fld>
            <a:endParaRPr lang="de-DE" noProof="0" dirty="0"/>
          </a:p>
        </p:txBody>
      </p:sp>
      <p:sp>
        <p:nvSpPr>
          <p:cNvPr id="13" name="Titel 12"/>
          <p:cNvSpPr>
            <a:spLocks noGrp="1"/>
          </p:cNvSpPr>
          <p:nvPr>
            <p:ph type="title"/>
          </p:nvPr>
        </p:nvSpPr>
        <p:spPr/>
        <p:txBody>
          <a:bodyPr/>
          <a:lstStyle/>
          <a:p>
            <a:r>
              <a:rPr lang="de-DE" dirty="0"/>
              <a:t>Sparbeschleuniger Zinseszins:</a:t>
            </a:r>
            <a:br>
              <a:rPr lang="de-DE" dirty="0"/>
            </a:br>
            <a:r>
              <a:rPr lang="de-DE" dirty="0"/>
              <a:t>Über die Zeit kommt richtig was zusammen</a:t>
            </a:r>
          </a:p>
        </p:txBody>
      </p:sp>
      <p:sp>
        <p:nvSpPr>
          <p:cNvPr id="18" name="Textplatzhalter 17"/>
          <p:cNvSpPr>
            <a:spLocks noGrp="1"/>
          </p:cNvSpPr>
          <p:nvPr>
            <p:ph type="body" sz="quarter" idx="21"/>
          </p:nvPr>
        </p:nvSpPr>
        <p:spPr/>
        <p:txBody>
          <a:bodyPr/>
          <a:lstStyle/>
          <a:p>
            <a:r>
              <a:rPr lang="de-DE" dirty="0"/>
              <a:t>Je länger die Ansparphase, desto stärker ist die Wirkung des Zinseszinseffektes.</a:t>
            </a:r>
          </a:p>
        </p:txBody>
      </p:sp>
      <p:sp>
        <p:nvSpPr>
          <p:cNvPr id="12" name="Textplatzhalter 11"/>
          <p:cNvSpPr>
            <a:spLocks noGrp="1"/>
          </p:cNvSpPr>
          <p:nvPr>
            <p:ph type="body" sz="quarter" idx="18"/>
          </p:nvPr>
        </p:nvSpPr>
        <p:spPr/>
        <p:txBody>
          <a:bodyPr/>
          <a:lstStyle/>
          <a:p>
            <a:r>
              <a:rPr lang="de-DE" altLang="de-DE" dirty="0"/>
              <a:t>3. Die drei Stufen der Förderung</a:t>
            </a:r>
          </a:p>
        </p:txBody>
      </p:sp>
      <p:sp>
        <p:nvSpPr>
          <p:cNvPr id="16" name="Textplatzhalter 15"/>
          <p:cNvSpPr>
            <a:spLocks noGrp="1"/>
          </p:cNvSpPr>
          <p:nvPr>
            <p:ph type="body" sz="quarter" idx="24"/>
          </p:nvPr>
        </p:nvSpPr>
        <p:spPr/>
        <p:txBody>
          <a:bodyPr/>
          <a:lstStyle/>
          <a:p>
            <a:r>
              <a:rPr lang="de-DE" dirty="0"/>
              <a:t>Für 250 € gesamte Rente reicht mit 20 Jahren ein Beitrag von 71,70 €, </a:t>
            </a:r>
            <a:br>
              <a:rPr lang="de-DE" dirty="0"/>
            </a:br>
            <a:r>
              <a:rPr lang="de-DE" dirty="0"/>
              <a:t>mit 40 Jahren müssen schon 183,40 € investiert werden.</a:t>
            </a:r>
          </a:p>
        </p:txBody>
      </p:sp>
      <p:sp>
        <p:nvSpPr>
          <p:cNvPr id="15" name="Textplatzhalter 14"/>
          <p:cNvSpPr>
            <a:spLocks noGrp="1"/>
          </p:cNvSpPr>
          <p:nvPr>
            <p:ph type="body" sz="quarter" idx="23"/>
          </p:nvPr>
        </p:nvSpPr>
        <p:spPr/>
        <p:txBody>
          <a:bodyPr/>
          <a:lstStyle/>
          <a:p>
            <a:endParaRPr lang="de-DE"/>
          </a:p>
        </p:txBody>
      </p:sp>
      <p:sp>
        <p:nvSpPr>
          <p:cNvPr id="5" name="Fußzeilenplatzhalter 4"/>
          <p:cNvSpPr>
            <a:spLocks noGrp="1"/>
          </p:cNvSpPr>
          <p:nvPr>
            <p:ph type="ftr" sz="quarter" idx="26"/>
          </p:nvPr>
        </p:nvSpPr>
        <p:spPr/>
        <p:txBody>
          <a:bodyPr/>
          <a:lstStyle/>
          <a:p>
            <a:r>
              <a:rPr lang="de-DE"/>
              <a:t>Mehr Rente durch bAV</a:t>
            </a:r>
            <a:endParaRPr lang="de-DE" dirty="0"/>
          </a:p>
        </p:txBody>
      </p:sp>
      <p:sp>
        <p:nvSpPr>
          <p:cNvPr id="21" name="Textfeld 21"/>
          <p:cNvSpPr txBox="1">
            <a:spLocks noChangeArrowheads="1"/>
          </p:cNvSpPr>
          <p:nvPr/>
        </p:nvSpPr>
        <p:spPr bwMode="auto">
          <a:xfrm>
            <a:off x="361655" y="2566988"/>
            <a:ext cx="4572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1200" b="1" dirty="0"/>
              <a:t>Voraussichtliche gesamte Rente</a:t>
            </a:r>
            <a:r>
              <a:rPr lang="de-DE" altLang="de-DE" sz="1200" b="1" baseline="30000" dirty="0"/>
              <a:t>1</a:t>
            </a:r>
            <a:r>
              <a:rPr lang="de-DE" altLang="de-DE" sz="1200" b="1" dirty="0"/>
              <a:t>: </a:t>
            </a:r>
          </a:p>
          <a:p>
            <a:pPr eaLnBrk="1" hangingPunct="1">
              <a:spcBef>
                <a:spcPct val="0"/>
              </a:spcBef>
            </a:pPr>
            <a:r>
              <a:rPr lang="de-DE" altLang="de-DE" sz="1200" b="1" dirty="0"/>
              <a:t>250,00 € /Monat</a:t>
            </a:r>
          </a:p>
        </p:txBody>
      </p:sp>
      <p:sp>
        <p:nvSpPr>
          <p:cNvPr id="3" name="Rechteck 28">
            <a:extLst>
              <a:ext uri="{FF2B5EF4-FFF2-40B4-BE49-F238E27FC236}">
                <a16:creationId xmlns:a16="http://schemas.microsoft.com/office/drawing/2014/main" id="{8FDB73DB-D755-6C4A-7E07-369F76F29DA6}"/>
              </a:ext>
            </a:extLst>
          </p:cNvPr>
          <p:cNvSpPr>
            <a:spLocks noChangeArrowheads="1"/>
          </p:cNvSpPr>
          <p:nvPr/>
        </p:nvSpPr>
        <p:spPr bwMode="auto">
          <a:xfrm>
            <a:off x="359115" y="3200400"/>
            <a:ext cx="228854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0" tIns="0" rIns="0" bIns="0" anchor="b"/>
          <a:lstStyle>
            <a:lvl1pPr>
              <a:spcBef>
                <a:spcPts val="1600"/>
              </a:spcBef>
              <a:defRPr sz="1700">
                <a:solidFill>
                  <a:schemeClr val="tx1"/>
                </a:solidFill>
                <a:latin typeface="Arial" charset="0"/>
              </a:defRPr>
            </a:lvl1pPr>
            <a:lvl2pPr marL="742950" indent="-285750">
              <a:spcBef>
                <a:spcPts val="1600"/>
              </a:spcBef>
              <a:buSzPct val="100000"/>
              <a:buBlip>
                <a:blip r:embed="rId2"/>
              </a:buBlip>
              <a:defRPr sz="1700">
                <a:solidFill>
                  <a:schemeClr val="tx1"/>
                </a:solidFill>
                <a:latin typeface="Arial" charset="0"/>
              </a:defRPr>
            </a:lvl2pPr>
            <a:lvl3pPr marL="1143000" indent="-228600">
              <a:spcBef>
                <a:spcPts val="1600"/>
              </a:spcBef>
              <a:buSzPct val="100000"/>
              <a:buBlip>
                <a:blip r:embed="rId2"/>
              </a:buBlip>
              <a:defRPr sz="1700">
                <a:solidFill>
                  <a:schemeClr val="tx1"/>
                </a:solidFill>
                <a:latin typeface="Arial" charset="0"/>
              </a:defRPr>
            </a:lvl3pPr>
            <a:lvl4pPr marL="1600200" indent="-228600">
              <a:spcBef>
                <a:spcPts val="1600"/>
              </a:spcBef>
              <a:buSzPct val="100000"/>
              <a:buBlip>
                <a:blip r:embed="rId2"/>
              </a:buBlip>
              <a:defRPr sz="1700">
                <a:solidFill>
                  <a:schemeClr val="tx1"/>
                </a:solidFill>
                <a:latin typeface="Arial" charset="0"/>
              </a:defRPr>
            </a:lvl4pPr>
            <a:lvl5pPr marL="2057400" indent="-228600">
              <a:spcBef>
                <a:spcPts val="1600"/>
              </a:spcBef>
              <a:buSzPct val="100000"/>
              <a:buBlip>
                <a:blip r:embed="rId2"/>
              </a:buBlip>
              <a:defRPr sz="1700">
                <a:solidFill>
                  <a:schemeClr val="tx1"/>
                </a:solidFill>
                <a:latin typeface="Arial"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charset="0"/>
              </a:defRPr>
            </a:lvl9pPr>
          </a:lstStyle>
          <a:p>
            <a:pPr eaLnBrk="1" hangingPunct="1">
              <a:spcBef>
                <a:spcPct val="0"/>
              </a:spcBef>
            </a:pPr>
            <a:r>
              <a:rPr lang="de-DE" altLang="de-DE" sz="700" b="1" dirty="0"/>
              <a:t>Berechnungsgrundlage: </a:t>
            </a:r>
            <a:br>
              <a:rPr lang="de-DE" altLang="de-DE" sz="700" b="1" dirty="0"/>
            </a:br>
            <a:r>
              <a:rPr lang="de-DE" altLang="de-DE" sz="700" dirty="0"/>
              <a:t>Rentenbeginn 67, Todesfallleistung aus Rentengarantiezeit 10 Jahre, dynamische Rente, Tarif 76BO (01/2023), Tarifgruppe KG7E, unterstellte jährliche Wertentwicklung von 4 % (ohne Berücksichtigung von Fondskosten) und unveränderte Überschussbeteiligung zu Vertragsabschluss im Jahre 2023 für die gesamte Laufzeit.</a:t>
            </a:r>
          </a:p>
          <a:p>
            <a:pPr eaLnBrk="1" hangingPunct="1">
              <a:spcBef>
                <a:spcPct val="0"/>
              </a:spcBef>
            </a:pPr>
            <a:endParaRPr lang="de-DE" altLang="de-DE" sz="700" dirty="0"/>
          </a:p>
          <a:p>
            <a:pPr marL="57150" indent="-57150" eaLnBrk="1" hangingPunct="1">
              <a:spcBef>
                <a:spcPct val="0"/>
              </a:spcBef>
            </a:pPr>
            <a:r>
              <a:rPr lang="de-DE" altLang="de-DE" sz="700" baseline="30000" dirty="0"/>
              <a:t>1</a:t>
            </a:r>
            <a:r>
              <a:rPr lang="de-DE" altLang="de-DE" sz="700" dirty="0"/>
              <a:t> Die Werte berücksichtigen die Überschussbeteiligung. Außerdem basieren sie auf fiktiven Annahmen zur Wertentwicklung des Vertragsguthabens vor Beginn der Rentenzahlung. Wir können diese Werte nicht garantieren.</a:t>
            </a:r>
          </a:p>
        </p:txBody>
      </p:sp>
      <p:graphicFrame>
        <p:nvGraphicFramePr>
          <p:cNvPr id="6" name="Diagramm 5">
            <a:extLst>
              <a:ext uri="{FF2B5EF4-FFF2-40B4-BE49-F238E27FC236}">
                <a16:creationId xmlns:a16="http://schemas.microsoft.com/office/drawing/2014/main" id="{C5DC7457-B583-23CB-37D3-03828F108BBC}"/>
              </a:ext>
            </a:extLst>
          </p:cNvPr>
          <p:cNvGraphicFramePr>
            <a:graphicFrameLocks/>
          </p:cNvGraphicFramePr>
          <p:nvPr/>
        </p:nvGraphicFramePr>
        <p:xfrm>
          <a:off x="2561001" y="2475311"/>
          <a:ext cx="6119812" cy="27717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5743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0AD7B-FE17-4AB7-86D5-F7CB7BBCB4A1}"/>
              </a:ext>
            </a:extLst>
          </p:cNvPr>
          <p:cNvSpPr>
            <a:spLocks noGrp="1"/>
          </p:cNvSpPr>
          <p:nvPr>
            <p:ph type="title"/>
          </p:nvPr>
        </p:nvSpPr>
        <p:spPr/>
        <p:txBody>
          <a:bodyPr/>
          <a:lstStyle/>
          <a:p>
            <a:r>
              <a:rPr lang="de-DE" dirty="0"/>
              <a:t>Beispiel 3.000 €</a:t>
            </a:r>
          </a:p>
        </p:txBody>
      </p:sp>
      <p:sp>
        <p:nvSpPr>
          <p:cNvPr id="15" name="Textplatzhalter 2">
            <a:extLst>
              <a:ext uri="{FF2B5EF4-FFF2-40B4-BE49-F238E27FC236}">
                <a16:creationId xmlns:a16="http://schemas.microsoft.com/office/drawing/2014/main" id="{82C37B5F-EBDF-492A-85F6-8F130813464D}"/>
              </a:ext>
            </a:extLst>
          </p:cNvPr>
          <p:cNvSpPr>
            <a:spLocks noGrp="1"/>
          </p:cNvSpPr>
          <p:nvPr>
            <p:ph type="body" sz="quarter" idx="17"/>
          </p:nvPr>
        </p:nvSpPr>
        <p:spPr/>
        <p:txBody>
          <a:bodyPr>
            <a:normAutofit/>
          </a:bodyPr>
          <a:lstStyle/>
          <a:p>
            <a:r>
              <a:rPr lang="de-DE" sz="1200" b="0" dirty="0"/>
              <a:t>Angestellter, 30 Jahre, Jahresbrutto 36.000 € / 3.000 € mtl., Steuerklasse I, keine Kinder, keine Kirchensteuer</a:t>
            </a:r>
            <a:endParaRPr lang="de-DE" sz="1200" dirty="0"/>
          </a:p>
        </p:txBody>
      </p:sp>
      <p:sp>
        <p:nvSpPr>
          <p:cNvPr id="16" name="Textplatzhalter 15">
            <a:extLst>
              <a:ext uri="{FF2B5EF4-FFF2-40B4-BE49-F238E27FC236}">
                <a16:creationId xmlns:a16="http://schemas.microsoft.com/office/drawing/2014/main" id="{4DC0F7FF-FB9D-4E87-8AEB-692CAD6106D5}"/>
              </a:ext>
            </a:extLst>
          </p:cNvPr>
          <p:cNvSpPr>
            <a:spLocks noGrp="1"/>
          </p:cNvSpPr>
          <p:nvPr>
            <p:ph type="body" sz="quarter" idx="18"/>
          </p:nvPr>
        </p:nvSpPr>
        <p:spPr>
          <a:xfrm>
            <a:off x="3176" y="233336"/>
            <a:ext cx="6535647" cy="576000"/>
          </a:xfrm>
        </p:spPr>
        <p:txBody>
          <a:bodyPr/>
          <a:lstStyle/>
          <a:p>
            <a:r>
              <a:rPr lang="de-DE" altLang="de-DE" dirty="0"/>
              <a:t>3. Die drei Stufen der Förderung</a:t>
            </a:r>
          </a:p>
        </p:txBody>
      </p:sp>
      <p:sp>
        <p:nvSpPr>
          <p:cNvPr id="8" name="Datumsplatzhalter 7">
            <a:extLst>
              <a:ext uri="{FF2B5EF4-FFF2-40B4-BE49-F238E27FC236}">
                <a16:creationId xmlns:a16="http://schemas.microsoft.com/office/drawing/2014/main" id="{50B9CA5C-FD24-4CA0-84F1-33A6B1374287}"/>
              </a:ext>
            </a:extLst>
          </p:cNvPr>
          <p:cNvSpPr>
            <a:spLocks noGrp="1"/>
          </p:cNvSpPr>
          <p:nvPr>
            <p:ph type="dt" sz="half" idx="20"/>
          </p:nvPr>
        </p:nvSpPr>
        <p:spPr/>
        <p:txBody>
          <a:bodyPr/>
          <a:lstStyle/>
          <a:p>
            <a:r>
              <a:rPr lang="de-DE"/>
              <a:t>01.01.2023</a:t>
            </a:r>
            <a:endParaRPr lang="de-DE" dirty="0"/>
          </a:p>
        </p:txBody>
      </p:sp>
      <p:sp>
        <p:nvSpPr>
          <p:cNvPr id="9" name="Fußzeilenplatzhalter 8">
            <a:extLst>
              <a:ext uri="{FF2B5EF4-FFF2-40B4-BE49-F238E27FC236}">
                <a16:creationId xmlns:a16="http://schemas.microsoft.com/office/drawing/2014/main" id="{F96766C8-D978-4DA4-A5F1-C5325A42EA97}"/>
              </a:ext>
            </a:extLst>
          </p:cNvPr>
          <p:cNvSpPr>
            <a:spLocks noGrp="1"/>
          </p:cNvSpPr>
          <p:nvPr>
            <p:ph type="ftr" sz="quarter" idx="21"/>
          </p:nvPr>
        </p:nvSpPr>
        <p:spPr/>
        <p:txBody>
          <a:bodyPr/>
          <a:lstStyle/>
          <a:p>
            <a:r>
              <a:rPr lang="de-DE"/>
              <a:t>Mehr Rente durch bAV</a:t>
            </a:r>
            <a:endParaRPr lang="de-DE" dirty="0"/>
          </a:p>
        </p:txBody>
      </p:sp>
      <p:sp>
        <p:nvSpPr>
          <p:cNvPr id="10" name="Foliennummernplatzhalter 9">
            <a:extLst>
              <a:ext uri="{FF2B5EF4-FFF2-40B4-BE49-F238E27FC236}">
                <a16:creationId xmlns:a16="http://schemas.microsoft.com/office/drawing/2014/main" id="{71673EA7-FFBE-45A6-B782-51B2FBB0E77A}"/>
              </a:ext>
            </a:extLst>
          </p:cNvPr>
          <p:cNvSpPr>
            <a:spLocks noGrp="1"/>
          </p:cNvSpPr>
          <p:nvPr>
            <p:ph type="sldNum" sz="quarter" idx="22"/>
          </p:nvPr>
        </p:nvSpPr>
        <p:spPr/>
        <p:txBody>
          <a:bodyPr/>
          <a:lstStyle/>
          <a:p>
            <a:fld id="{BFE8ADF1-837C-463F-9856-54C2D771B21B}" type="slidenum">
              <a:rPr lang="de-DE" smtClean="0"/>
              <a:pPr/>
              <a:t>15</a:t>
            </a:fld>
            <a:endParaRPr lang="de-DE" dirty="0"/>
          </a:p>
        </p:txBody>
      </p:sp>
      <p:sp>
        <p:nvSpPr>
          <p:cNvPr id="17" name="Textplatzhalter 16">
            <a:extLst>
              <a:ext uri="{FF2B5EF4-FFF2-40B4-BE49-F238E27FC236}">
                <a16:creationId xmlns:a16="http://schemas.microsoft.com/office/drawing/2014/main" id="{B6CABFC4-B13C-45B3-944C-B841B3A3EBC5}"/>
              </a:ext>
            </a:extLst>
          </p:cNvPr>
          <p:cNvSpPr>
            <a:spLocks noGrp="1"/>
          </p:cNvSpPr>
          <p:nvPr>
            <p:ph type="body" sz="quarter" idx="23"/>
          </p:nvPr>
        </p:nvSpPr>
        <p:spPr/>
        <p:txBody>
          <a:bodyPr/>
          <a:lstStyle/>
          <a:p>
            <a:pPr marL="88900" indent="-88900">
              <a:spcAft>
                <a:spcPts val="0"/>
              </a:spcAft>
            </a:pPr>
            <a:r>
              <a:rPr lang="de-DE" baseline="30000" dirty="0">
                <a:solidFill>
                  <a:srgbClr val="7F7F7F"/>
                </a:solidFill>
              </a:rPr>
              <a:t>1 </a:t>
            </a:r>
            <a:r>
              <a:rPr lang="de-DE" dirty="0">
                <a:solidFill>
                  <a:srgbClr val="7F7F7F"/>
                </a:solidFill>
              </a:rPr>
              <a:t>Tarif 76BO, Tarifgruppe KG7E(U)</a:t>
            </a:r>
          </a:p>
          <a:p>
            <a:pPr marL="88900" indent="-88900">
              <a:spcAft>
                <a:spcPts val="0"/>
              </a:spcAft>
            </a:pPr>
            <a:r>
              <a:rPr lang="de-DE" baseline="30000" dirty="0">
                <a:solidFill>
                  <a:srgbClr val="7F7F7F"/>
                </a:solidFill>
              </a:rPr>
              <a:t>2 </a:t>
            </a:r>
            <a:r>
              <a:rPr lang="de-DE" dirty="0">
                <a:solidFill>
                  <a:srgbClr val="7F7F7F"/>
                </a:solidFill>
              </a:rPr>
              <a:t>Tarif 73, Tarifgruppe KG7E</a:t>
            </a:r>
          </a:p>
          <a:p>
            <a:pPr>
              <a:spcAft>
                <a:spcPts val="0"/>
              </a:spcAft>
            </a:pPr>
            <a:r>
              <a:rPr lang="de-DE" dirty="0">
                <a:solidFill>
                  <a:srgbClr val="7F7F7F"/>
                </a:solidFill>
              </a:rPr>
              <a:t>Rentenbeginn 67 Jahre, dynamische Rente, 10 Jahre Todesfallleistung aus Rentengarantiezeit, unterstellte jährliche Wertentwicklung von 4 % (ohne Berücksichtigung von Fondskosten) und unveränderte Überschussbeteiligung zu Vertragsabschluss im Jahre 2023 für die gesamte Laufzeit.</a:t>
            </a:r>
            <a:br>
              <a:rPr lang="de-DE" dirty="0">
                <a:solidFill>
                  <a:srgbClr val="7F7F7F"/>
                </a:solidFill>
              </a:rPr>
            </a:br>
            <a:r>
              <a:rPr lang="de-DE" dirty="0">
                <a:solidFill>
                  <a:srgbClr val="7F7F7F"/>
                </a:solidFill>
              </a:rPr>
              <a:t>Die Werte berücksichtigen die Überschussbeteiligung. Außerdem basieren sie auf fiktiven Annahmen zur Wertentwicklung des Vertragsguthabens vor Beginn der Rentenzahlung. Wir können diese Werte nicht garantieren.</a:t>
            </a:r>
            <a:endParaRPr lang="de-DE" altLang="de-DE" sz="600" b="1" dirty="0">
              <a:solidFill>
                <a:srgbClr val="7F7F7F"/>
              </a:solidFill>
            </a:endParaRPr>
          </a:p>
        </p:txBody>
      </p:sp>
      <p:graphicFrame>
        <p:nvGraphicFramePr>
          <p:cNvPr id="11" name="Inhaltsplatzhalter 6">
            <a:extLst>
              <a:ext uri="{FF2B5EF4-FFF2-40B4-BE49-F238E27FC236}">
                <a16:creationId xmlns:a16="http://schemas.microsoft.com/office/drawing/2014/main" id="{4FABC7FD-CEE7-426E-8EAB-750044A2A1C2}"/>
              </a:ext>
            </a:extLst>
          </p:cNvPr>
          <p:cNvGraphicFramePr>
            <a:graphicFrameLocks/>
          </p:cNvGraphicFramePr>
          <p:nvPr>
            <p:extLst>
              <p:ext uri="{D42A27DB-BD31-4B8C-83A1-F6EECF244321}">
                <p14:modId xmlns:p14="http://schemas.microsoft.com/office/powerpoint/2010/main" val="682331267"/>
              </p:ext>
            </p:extLst>
          </p:nvPr>
        </p:nvGraphicFramePr>
        <p:xfrm>
          <a:off x="355599" y="2617999"/>
          <a:ext cx="8429625" cy="2700000"/>
        </p:xfrm>
        <a:graphic>
          <a:graphicData uri="http://schemas.openxmlformats.org/drawingml/2006/table">
            <a:tbl>
              <a:tblPr firstRow="1" bandRow="1">
                <a:tableStyleId>{00A15C55-8517-42AA-B614-E9B94910E393}</a:tableStyleId>
              </a:tblPr>
              <a:tblGrid>
                <a:gridCol w="1479595">
                  <a:extLst>
                    <a:ext uri="{9D8B030D-6E8A-4147-A177-3AD203B41FA5}">
                      <a16:colId xmlns:a16="http://schemas.microsoft.com/office/drawing/2014/main" val="20000"/>
                    </a:ext>
                  </a:extLst>
                </a:gridCol>
                <a:gridCol w="1390006">
                  <a:extLst>
                    <a:ext uri="{9D8B030D-6E8A-4147-A177-3AD203B41FA5}">
                      <a16:colId xmlns:a16="http://schemas.microsoft.com/office/drawing/2014/main" val="20001"/>
                    </a:ext>
                  </a:extLst>
                </a:gridCol>
                <a:gridCol w="1390006">
                  <a:extLst>
                    <a:ext uri="{9D8B030D-6E8A-4147-A177-3AD203B41FA5}">
                      <a16:colId xmlns:a16="http://schemas.microsoft.com/office/drawing/2014/main" val="20002"/>
                    </a:ext>
                  </a:extLst>
                </a:gridCol>
                <a:gridCol w="1390006">
                  <a:extLst>
                    <a:ext uri="{9D8B030D-6E8A-4147-A177-3AD203B41FA5}">
                      <a16:colId xmlns:a16="http://schemas.microsoft.com/office/drawing/2014/main" val="20004"/>
                    </a:ext>
                  </a:extLst>
                </a:gridCol>
                <a:gridCol w="1521003">
                  <a:extLst>
                    <a:ext uri="{9D8B030D-6E8A-4147-A177-3AD203B41FA5}">
                      <a16:colId xmlns:a16="http://schemas.microsoft.com/office/drawing/2014/main" val="3250690487"/>
                    </a:ext>
                  </a:extLst>
                </a:gridCol>
                <a:gridCol w="1259009">
                  <a:extLst>
                    <a:ext uri="{9D8B030D-6E8A-4147-A177-3AD203B41FA5}">
                      <a16:colId xmlns:a16="http://schemas.microsoft.com/office/drawing/2014/main" val="3346990584"/>
                    </a:ext>
                  </a:extLst>
                </a:gridCol>
              </a:tblGrid>
              <a:tr h="540000">
                <a:tc>
                  <a:txBody>
                    <a:bodyPr/>
                    <a:lstStyle/>
                    <a:p>
                      <a:pPr algn="l" fontAlgn="b"/>
                      <a:endParaRPr lang="de-DE" sz="1200" b="1" i="0" u="none" strike="noStrike" dirty="0">
                        <a:solidFill>
                          <a:schemeClr val="bg1"/>
                        </a:solidFill>
                        <a:effectLst/>
                        <a:latin typeface="+mn-lt"/>
                      </a:endParaRPr>
                    </a:p>
                  </a:txBody>
                  <a:tcPr marL="72006" marR="72006"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netto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brutto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Rente brutto mit Förderung</a:t>
                      </a:r>
                    </a:p>
                  </a:txBody>
                  <a:tcPr marL="72006" marR="180000" marT="72000" marB="72000" anchor="ctr">
                    <a:solidFill>
                      <a:schemeClr val="accent2"/>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1" i="0" u="none" strike="noStrike" dirty="0">
                          <a:solidFill>
                            <a:schemeClr val="bg1"/>
                          </a:solidFill>
                          <a:effectLst/>
                          <a:latin typeface="+mn-lt"/>
                        </a:rPr>
                        <a:t>Rente brutto ohne Förderung</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Differenz</a:t>
                      </a:r>
                    </a:p>
                  </a:txBody>
                  <a:tcPr marL="72006" marR="180000" marT="72000" marB="72000" anchor="ctr">
                    <a:solidFill>
                      <a:schemeClr val="accent2"/>
                    </a:solidFill>
                  </a:tcPr>
                </a:tc>
                <a:extLst>
                  <a:ext uri="{0D108BD9-81ED-4DB2-BD59-A6C34878D82A}">
                    <a16:rowId xmlns:a16="http://schemas.microsoft.com/office/drawing/2014/main" val="10000"/>
                  </a:ext>
                </a:extLst>
              </a:tr>
              <a:tr h="540000">
                <a:tc>
                  <a:txBody>
                    <a:bodyPr/>
                    <a:lstStyle/>
                    <a:p>
                      <a:pPr algn="l" fontAlgn="b"/>
                      <a:r>
                        <a:rPr lang="de-DE" sz="1200" b="0" i="0" u="none" strike="noStrike" kern="1200" dirty="0">
                          <a:solidFill>
                            <a:srgbClr val="000000"/>
                          </a:solidFill>
                          <a:effectLst/>
                          <a:latin typeface="+mn-lt"/>
                          <a:ea typeface="+mn-ea"/>
                          <a:cs typeface="+mn-cs"/>
                        </a:rPr>
                        <a:t>betriebliche Altersversorgung</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38,95 €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155,00 €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366,00 €</a:t>
                      </a:r>
                      <a:r>
                        <a:rPr lang="de-DE" sz="1200" b="0" i="0" u="none" strike="noStrike" kern="1200" baseline="30000" dirty="0">
                          <a:solidFill>
                            <a:srgbClr val="000000"/>
                          </a:solidFill>
                          <a:effectLst/>
                          <a:latin typeface="+mn-lt"/>
                          <a:ea typeface="+mn-ea"/>
                          <a:cs typeface="+mn-cs"/>
                        </a:rPr>
                        <a:t>1</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366,00 €</a:t>
                      </a:r>
                    </a:p>
                  </a:txBody>
                  <a:tcPr marL="72006" marR="180000" marT="72000" marB="72000" anchor="ctr"/>
                </a:tc>
                <a:extLst>
                  <a:ext uri="{0D108BD9-81ED-4DB2-BD59-A6C34878D82A}">
                    <a16:rowId xmlns:a16="http://schemas.microsoft.com/office/drawing/2014/main" val="10001"/>
                  </a:ext>
                </a:extLst>
              </a:tr>
              <a:tr h="540000">
                <a:tc>
                  <a:txBody>
                    <a:bodyPr/>
                    <a:lstStyle/>
                    <a:p>
                      <a:pPr algn="l" fontAlgn="b"/>
                      <a:r>
                        <a:rPr lang="de-DE" sz="1200" b="0" i="0" u="none" strike="noStrike" kern="1200" dirty="0">
                          <a:solidFill>
                            <a:srgbClr val="000000"/>
                          </a:solidFill>
                          <a:effectLst/>
                          <a:latin typeface="+mn-lt"/>
                          <a:ea typeface="+mn-ea"/>
                          <a:cs typeface="+mn-cs"/>
                        </a:rPr>
                        <a:t>private </a:t>
                      </a:r>
                      <a:br>
                        <a:rPr lang="de-DE" sz="1200" b="0" i="0" u="none" strike="noStrike" kern="1200" dirty="0">
                          <a:solidFill>
                            <a:srgbClr val="000000"/>
                          </a:solidFill>
                          <a:effectLst/>
                          <a:latin typeface="+mn-lt"/>
                          <a:ea typeface="+mn-ea"/>
                          <a:cs typeface="+mn-cs"/>
                        </a:rPr>
                      </a:br>
                      <a:r>
                        <a:rPr lang="de-DE" sz="1200" b="0" i="0" u="none" strike="noStrike" kern="1200" dirty="0">
                          <a:solidFill>
                            <a:srgbClr val="000000"/>
                          </a:solidFill>
                          <a:effectLst/>
                          <a:latin typeface="+mn-lt"/>
                          <a:ea typeface="+mn-ea"/>
                          <a:cs typeface="+mn-cs"/>
                        </a:rPr>
                        <a:t>Altersversorgung</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100,00 €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100,00 €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229,00 €</a:t>
                      </a:r>
                      <a:r>
                        <a:rPr lang="de-DE" sz="1200" b="0" i="0" u="none" strike="noStrike" kern="1200" baseline="30000" dirty="0">
                          <a:solidFill>
                            <a:srgbClr val="000000"/>
                          </a:solidFill>
                          <a:effectLst/>
                          <a:latin typeface="+mn-lt"/>
                          <a:ea typeface="+mn-ea"/>
                          <a:cs typeface="+mn-cs"/>
                        </a:rPr>
                        <a:t>2</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229,00 €</a:t>
                      </a:r>
                    </a:p>
                  </a:txBody>
                  <a:tcPr marL="72006" marR="180000" marT="72000" marB="72000" anchor="ctr"/>
                </a:tc>
                <a:extLst>
                  <a:ext uri="{0D108BD9-81ED-4DB2-BD59-A6C34878D82A}">
                    <a16:rowId xmlns:a16="http://schemas.microsoft.com/office/drawing/2014/main" val="10002"/>
                  </a:ext>
                </a:extLst>
              </a:tr>
              <a:tr h="540000">
                <a:tc>
                  <a:txBody>
                    <a:bodyPr/>
                    <a:lstStyle/>
                    <a:p>
                      <a:pPr algn="l" fontAlgn="b"/>
                      <a:r>
                        <a:rPr lang="de-DE" sz="1200" b="0" i="0" u="none" strike="noStrike" dirty="0">
                          <a:solidFill>
                            <a:srgbClr val="000000"/>
                          </a:solidFill>
                          <a:effectLst/>
                          <a:latin typeface="+mn-lt"/>
                        </a:rPr>
                        <a:t>Gesetzl. Rente</a:t>
                      </a:r>
                    </a:p>
                  </a:txBody>
                  <a:tcPr marL="72006" marR="72006" marT="72000" marB="72000" anchor="ctr"/>
                </a:tc>
                <a:tc>
                  <a:txBody>
                    <a:bodyPr/>
                    <a:lstStyle/>
                    <a:p>
                      <a:pPr algn="r" fontAlgn="b"/>
                      <a:endParaRPr lang="de-DE" sz="1200" b="0" i="0" u="none" strike="noStrike" kern="1200" dirty="0">
                        <a:solidFill>
                          <a:srgbClr val="000000"/>
                        </a:solidFill>
                        <a:effectLst/>
                        <a:latin typeface="+mn-lt"/>
                        <a:ea typeface="+mn-ea"/>
                        <a:cs typeface="+mn-cs"/>
                      </a:endParaRP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200" b="0" i="0" u="none" strike="noStrike" kern="1200" dirty="0">
                        <a:solidFill>
                          <a:srgbClr val="000000"/>
                        </a:solidFill>
                        <a:effectLst/>
                        <a:latin typeface="+mn-lt"/>
                        <a:ea typeface="+mn-ea"/>
                        <a:cs typeface="+mn-cs"/>
                      </a:endParaRP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1.162,00 €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1.202,00 €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- 40,00 €</a:t>
                      </a:r>
                    </a:p>
                  </a:txBody>
                  <a:tcPr marL="72006" marR="180000" marT="72000" marB="72000" anchor="ctr"/>
                </a:tc>
                <a:extLst>
                  <a:ext uri="{0D108BD9-81ED-4DB2-BD59-A6C34878D82A}">
                    <a16:rowId xmlns:a16="http://schemas.microsoft.com/office/drawing/2014/main" val="10004"/>
                  </a:ext>
                </a:extLst>
              </a:tr>
              <a:tr h="540000">
                <a:tc>
                  <a:txBody>
                    <a:bodyPr/>
                    <a:lstStyle/>
                    <a:p>
                      <a:pPr algn="l" fontAlgn="b"/>
                      <a:r>
                        <a:rPr lang="de-DE" sz="1200" b="0" i="0" u="none" strike="noStrike" kern="1200" dirty="0">
                          <a:solidFill>
                            <a:srgbClr val="000000"/>
                          </a:solidFill>
                          <a:effectLst/>
                          <a:latin typeface="+mn-lt"/>
                          <a:ea typeface="+mn-ea"/>
                          <a:cs typeface="+mn-cs"/>
                        </a:rPr>
                        <a:t>Gesamt</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138,95 €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255,00 €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1.757,00 €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1.202,00 €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556,00 €</a:t>
                      </a:r>
                    </a:p>
                  </a:txBody>
                  <a:tcPr marL="72006" marR="180000" marT="72000" marB="72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852704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0AD7B-FE17-4AB7-86D5-F7CB7BBCB4A1}"/>
              </a:ext>
            </a:extLst>
          </p:cNvPr>
          <p:cNvSpPr>
            <a:spLocks noGrp="1"/>
          </p:cNvSpPr>
          <p:nvPr>
            <p:ph type="title"/>
          </p:nvPr>
        </p:nvSpPr>
        <p:spPr/>
        <p:txBody>
          <a:bodyPr/>
          <a:lstStyle/>
          <a:p>
            <a:r>
              <a:rPr lang="de-DE" dirty="0"/>
              <a:t>Direktversicherung vs. private Rentenversicherung</a:t>
            </a:r>
          </a:p>
        </p:txBody>
      </p:sp>
      <p:sp>
        <p:nvSpPr>
          <p:cNvPr id="16" name="Textplatzhalter 15">
            <a:extLst>
              <a:ext uri="{FF2B5EF4-FFF2-40B4-BE49-F238E27FC236}">
                <a16:creationId xmlns:a16="http://schemas.microsoft.com/office/drawing/2014/main" id="{4DC0F7FF-FB9D-4E87-8AEB-692CAD6106D5}"/>
              </a:ext>
            </a:extLst>
          </p:cNvPr>
          <p:cNvSpPr>
            <a:spLocks noGrp="1"/>
          </p:cNvSpPr>
          <p:nvPr>
            <p:ph type="body" sz="quarter" idx="18"/>
          </p:nvPr>
        </p:nvSpPr>
        <p:spPr>
          <a:xfrm>
            <a:off x="3176" y="233336"/>
            <a:ext cx="6535647" cy="576000"/>
          </a:xfrm>
        </p:spPr>
        <p:txBody>
          <a:bodyPr/>
          <a:lstStyle/>
          <a:p>
            <a:r>
              <a:rPr lang="de-DE" altLang="de-DE" dirty="0"/>
              <a:t>3. Die drei Stufen der Förderung</a:t>
            </a:r>
          </a:p>
        </p:txBody>
      </p:sp>
      <p:sp>
        <p:nvSpPr>
          <p:cNvPr id="8" name="Datumsplatzhalter 7">
            <a:extLst>
              <a:ext uri="{FF2B5EF4-FFF2-40B4-BE49-F238E27FC236}">
                <a16:creationId xmlns:a16="http://schemas.microsoft.com/office/drawing/2014/main" id="{50B9CA5C-FD24-4CA0-84F1-33A6B1374287}"/>
              </a:ext>
            </a:extLst>
          </p:cNvPr>
          <p:cNvSpPr>
            <a:spLocks noGrp="1"/>
          </p:cNvSpPr>
          <p:nvPr>
            <p:ph type="dt" sz="half" idx="20"/>
          </p:nvPr>
        </p:nvSpPr>
        <p:spPr/>
        <p:txBody>
          <a:bodyPr/>
          <a:lstStyle/>
          <a:p>
            <a:r>
              <a:rPr lang="de-DE"/>
              <a:t>01.01.2023</a:t>
            </a:r>
            <a:endParaRPr lang="de-DE" dirty="0"/>
          </a:p>
        </p:txBody>
      </p:sp>
      <p:sp>
        <p:nvSpPr>
          <p:cNvPr id="9" name="Fußzeilenplatzhalter 8">
            <a:extLst>
              <a:ext uri="{FF2B5EF4-FFF2-40B4-BE49-F238E27FC236}">
                <a16:creationId xmlns:a16="http://schemas.microsoft.com/office/drawing/2014/main" id="{F96766C8-D978-4DA4-A5F1-C5325A42EA97}"/>
              </a:ext>
            </a:extLst>
          </p:cNvPr>
          <p:cNvSpPr>
            <a:spLocks noGrp="1"/>
          </p:cNvSpPr>
          <p:nvPr>
            <p:ph type="ftr" sz="quarter" idx="21"/>
          </p:nvPr>
        </p:nvSpPr>
        <p:spPr/>
        <p:txBody>
          <a:bodyPr/>
          <a:lstStyle/>
          <a:p>
            <a:r>
              <a:rPr lang="de-DE"/>
              <a:t>Mehr Rente durch bAV</a:t>
            </a:r>
            <a:endParaRPr lang="de-DE" dirty="0"/>
          </a:p>
        </p:txBody>
      </p:sp>
      <p:sp>
        <p:nvSpPr>
          <p:cNvPr id="10" name="Foliennummernplatzhalter 9">
            <a:extLst>
              <a:ext uri="{FF2B5EF4-FFF2-40B4-BE49-F238E27FC236}">
                <a16:creationId xmlns:a16="http://schemas.microsoft.com/office/drawing/2014/main" id="{71673EA7-FFBE-45A6-B782-51B2FBB0E77A}"/>
              </a:ext>
            </a:extLst>
          </p:cNvPr>
          <p:cNvSpPr>
            <a:spLocks noGrp="1"/>
          </p:cNvSpPr>
          <p:nvPr>
            <p:ph type="sldNum" sz="quarter" idx="22"/>
          </p:nvPr>
        </p:nvSpPr>
        <p:spPr/>
        <p:txBody>
          <a:bodyPr/>
          <a:lstStyle/>
          <a:p>
            <a:fld id="{BFE8ADF1-837C-463F-9856-54C2D771B21B}" type="slidenum">
              <a:rPr lang="de-DE" smtClean="0"/>
              <a:pPr/>
              <a:t>16</a:t>
            </a:fld>
            <a:endParaRPr lang="de-DE" dirty="0"/>
          </a:p>
        </p:txBody>
      </p:sp>
      <p:sp>
        <p:nvSpPr>
          <p:cNvPr id="13" name="CustomShape 4">
            <a:extLst>
              <a:ext uri="{FF2B5EF4-FFF2-40B4-BE49-F238E27FC236}">
                <a16:creationId xmlns:a16="http://schemas.microsoft.com/office/drawing/2014/main" id="{9B1E3267-3124-78CC-BDE3-28F526117080}"/>
              </a:ext>
            </a:extLst>
          </p:cNvPr>
          <p:cNvSpPr/>
          <p:nvPr/>
        </p:nvSpPr>
        <p:spPr>
          <a:xfrm>
            <a:off x="358920" y="1623600"/>
            <a:ext cx="8419320" cy="2545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Aft>
                <a:spcPts val="1199"/>
              </a:spcAft>
            </a:pPr>
            <a:r>
              <a:rPr lang="de-DE" sz="1700" b="1" strike="noStrike" spc="-1">
                <a:solidFill>
                  <a:srgbClr val="000000"/>
                </a:solidFill>
                <a:latin typeface="Arial"/>
                <a:ea typeface="DejaVu Sans"/>
              </a:rPr>
              <a:t>Beispiel: 100,00 € Entgeltumwandlung, 15% AG-Zuschuss</a:t>
            </a:r>
            <a:endParaRPr lang="de-DE" sz="1700" b="0" strike="noStrike" spc="-1">
              <a:latin typeface="Arial"/>
            </a:endParaRPr>
          </a:p>
        </p:txBody>
      </p:sp>
      <p:sp>
        <p:nvSpPr>
          <p:cNvPr id="14" name="CustomShape 5">
            <a:extLst>
              <a:ext uri="{FF2B5EF4-FFF2-40B4-BE49-F238E27FC236}">
                <a16:creationId xmlns:a16="http://schemas.microsoft.com/office/drawing/2014/main" id="{12ECD0E7-0D23-7A42-0B57-56F05FAFA37D}"/>
              </a:ext>
            </a:extLst>
          </p:cNvPr>
          <p:cNvSpPr/>
          <p:nvPr/>
        </p:nvSpPr>
        <p:spPr>
          <a:xfrm>
            <a:off x="431640" y="5418000"/>
            <a:ext cx="8388360" cy="84600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pPr>
            <a:r>
              <a:rPr lang="de-DE" sz="700" b="1" strike="noStrike" spc="-1" dirty="0">
                <a:solidFill>
                  <a:srgbClr val="000000"/>
                </a:solidFill>
                <a:latin typeface="Arial"/>
                <a:ea typeface="ＭＳ Ｐゴシック"/>
              </a:rPr>
              <a:t>Beispielrechnung (Stand: Januar 2023):</a:t>
            </a:r>
            <a:endParaRPr lang="de-DE" sz="700" b="0" strike="noStrike" spc="-1" dirty="0">
              <a:latin typeface="Arial"/>
            </a:endParaRPr>
          </a:p>
          <a:p>
            <a:pPr>
              <a:lnSpc>
                <a:spcPct val="100000"/>
              </a:lnSpc>
            </a:pPr>
            <a:r>
              <a:rPr lang="de-DE" sz="700" b="0" strike="noStrike" spc="-1" dirty="0">
                <a:solidFill>
                  <a:srgbClr val="000000"/>
                </a:solidFill>
                <a:latin typeface="Arial"/>
                <a:ea typeface="ＭＳ Ｐゴシック"/>
              </a:rPr>
              <a:t>Berechnungsgrundlage: Alter 30 Jahre, Steuerklasse I, Bruttojahreseinkommen von 36.000,00 €, keine Kinder, Steuer- und Sozialversicherungswerte aus 2023 (jeweils 01/2023), keine Kirchensteuer, allgemeiner Beitragssatz KV 14,6 %, KV-Zusatzbeitrag 1,6 %, PV-Satz 3,4 %.</a:t>
            </a:r>
          </a:p>
          <a:p>
            <a:pPr>
              <a:lnSpc>
                <a:spcPct val="100000"/>
              </a:lnSpc>
            </a:pPr>
            <a:r>
              <a:rPr lang="de-DE" sz="700" b="0" strike="noStrike" spc="-1" baseline="30000" dirty="0">
                <a:solidFill>
                  <a:srgbClr val="000000"/>
                </a:solidFill>
                <a:latin typeface="Arial"/>
                <a:ea typeface="ＭＳ Ｐゴシック"/>
              </a:rPr>
              <a:t>1 </a:t>
            </a:r>
            <a:r>
              <a:rPr lang="de-DE" sz="700" b="0" strike="noStrike" spc="-1" dirty="0">
                <a:solidFill>
                  <a:srgbClr val="000000"/>
                </a:solidFill>
                <a:latin typeface="Arial"/>
                <a:ea typeface="ＭＳ Ｐゴシック"/>
              </a:rPr>
              <a:t>Tarif 76BO, Tarifgruppe KG7E</a:t>
            </a:r>
            <a:endParaRPr lang="de-DE" sz="700" b="0" strike="noStrike" spc="-1" dirty="0">
              <a:latin typeface="Arial"/>
            </a:endParaRPr>
          </a:p>
          <a:p>
            <a:pPr>
              <a:lnSpc>
                <a:spcPct val="100000"/>
              </a:lnSpc>
            </a:pPr>
            <a:r>
              <a:rPr lang="de-DE" sz="700" b="0" strike="noStrike" spc="-1" baseline="30000" dirty="0">
                <a:solidFill>
                  <a:srgbClr val="000000"/>
                </a:solidFill>
                <a:latin typeface="Arial"/>
                <a:ea typeface="ＭＳ Ｐゴシック"/>
              </a:rPr>
              <a:t>2 </a:t>
            </a:r>
            <a:r>
              <a:rPr lang="de-DE" sz="700" b="0" strike="noStrike" spc="-1" dirty="0">
                <a:solidFill>
                  <a:srgbClr val="000000"/>
                </a:solidFill>
                <a:latin typeface="Arial"/>
                <a:ea typeface="ＭＳ Ｐゴシック"/>
              </a:rPr>
              <a:t>Tarif 73oG, Tarifgruppe KG7E</a:t>
            </a:r>
            <a:endParaRPr lang="de-DE" sz="700" b="0" strike="noStrike" spc="-1" dirty="0">
              <a:latin typeface="Arial"/>
            </a:endParaRPr>
          </a:p>
          <a:p>
            <a:pPr>
              <a:lnSpc>
                <a:spcPct val="100000"/>
              </a:lnSpc>
            </a:pPr>
            <a:r>
              <a:rPr lang="de-DE" sz="700" b="0" strike="noStrike" spc="-1" dirty="0">
                <a:solidFill>
                  <a:srgbClr val="000000"/>
                </a:solidFill>
                <a:latin typeface="Arial"/>
                <a:ea typeface="ＭＳ Ｐゴシック"/>
              </a:rPr>
              <a:t>Rentenbeginn 67 Jahre, dynamische Rente, 10 Jahre Todesfallleistung aus Rentengarantiezeit, unterstellte jährliche Wertentwicklung von 4 % (ohne Berücksichtigung von Fondskosten) und unveränderte Überschussbeteiligung zu Vertragsabschluss im Jahre 2023 für die gesamte Laufzeit. Die Werte berücksichtigen die Überschussbeteiligung. Außerdem basieren sie auf fiktiven Annahmen zur Wertentwicklung des Vertragsguthabens vor Beginn der Rentenzahlung. Wir können diese Werte nicht garantieren.</a:t>
            </a:r>
          </a:p>
        </p:txBody>
      </p:sp>
      <p:graphicFrame>
        <p:nvGraphicFramePr>
          <p:cNvPr id="18" name="Table 6">
            <a:extLst>
              <a:ext uri="{FF2B5EF4-FFF2-40B4-BE49-F238E27FC236}">
                <a16:creationId xmlns:a16="http://schemas.microsoft.com/office/drawing/2014/main" id="{C2F463B2-5A79-437C-615E-08BFB00C1795}"/>
              </a:ext>
            </a:extLst>
          </p:cNvPr>
          <p:cNvGraphicFramePr/>
          <p:nvPr>
            <p:extLst>
              <p:ext uri="{D42A27DB-BD31-4B8C-83A1-F6EECF244321}">
                <p14:modId xmlns:p14="http://schemas.microsoft.com/office/powerpoint/2010/main" val="1004523428"/>
              </p:ext>
            </p:extLst>
          </p:nvPr>
        </p:nvGraphicFramePr>
        <p:xfrm>
          <a:off x="431640" y="2091960"/>
          <a:ext cx="8267400" cy="3111120"/>
        </p:xfrm>
        <a:graphic>
          <a:graphicData uri="http://schemas.openxmlformats.org/drawingml/2006/table">
            <a:tbl>
              <a:tblPr/>
              <a:tblGrid>
                <a:gridCol w="3488040">
                  <a:extLst>
                    <a:ext uri="{9D8B030D-6E8A-4147-A177-3AD203B41FA5}">
                      <a16:colId xmlns:a16="http://schemas.microsoft.com/office/drawing/2014/main" val="20000"/>
                    </a:ext>
                  </a:extLst>
                </a:gridCol>
                <a:gridCol w="2389680">
                  <a:extLst>
                    <a:ext uri="{9D8B030D-6E8A-4147-A177-3AD203B41FA5}">
                      <a16:colId xmlns:a16="http://schemas.microsoft.com/office/drawing/2014/main" val="20001"/>
                    </a:ext>
                  </a:extLst>
                </a:gridCol>
                <a:gridCol w="2389680">
                  <a:extLst>
                    <a:ext uri="{9D8B030D-6E8A-4147-A177-3AD203B41FA5}">
                      <a16:colId xmlns:a16="http://schemas.microsoft.com/office/drawing/2014/main" val="20002"/>
                    </a:ext>
                  </a:extLst>
                </a:gridCol>
              </a:tblGrid>
              <a:tr h="0">
                <a:tc>
                  <a:txBody>
                    <a:bodyPr/>
                    <a:lstStyle/>
                    <a:p>
                      <a:pPr>
                        <a:lnSpc>
                          <a:spcPct val="100000"/>
                        </a:lnSpc>
                      </a:pPr>
                      <a:r>
                        <a:rPr lang="de-DE" sz="1200" b="1" strike="noStrike" spc="-1" dirty="0">
                          <a:solidFill>
                            <a:srgbClr val="FFFFFF"/>
                          </a:solidFill>
                          <a:latin typeface="+mn-lt"/>
                        </a:rPr>
                        <a:t>Bruttolohn: 3.000,00 €</a:t>
                      </a:r>
                      <a:endParaRPr lang="de-DE" sz="1200" b="0" strike="noStrike" spc="-1" dirty="0">
                        <a:latin typeface="+mn-lt"/>
                      </a:endParaRPr>
                    </a:p>
                  </a:txBody>
                  <a:tcPr marL="72000" marR="72000">
                    <a:lnL w="12240">
                      <a:solidFill>
                        <a:srgbClr val="FFFFFF"/>
                      </a:solidFill>
                    </a:lnL>
                    <a:lnR w="12240">
                      <a:solidFill>
                        <a:srgbClr val="FFFFFF"/>
                      </a:solidFill>
                    </a:lnR>
                    <a:lnT w="12240">
                      <a:solidFill>
                        <a:srgbClr val="FFFFFF"/>
                      </a:solidFill>
                    </a:lnT>
                    <a:lnB w="38160">
                      <a:solidFill>
                        <a:srgbClr val="FFFFFF"/>
                      </a:solidFill>
                    </a:lnB>
                    <a:solidFill>
                      <a:srgbClr val="00A0E1"/>
                    </a:solidFill>
                  </a:tcPr>
                </a:tc>
                <a:tc>
                  <a:txBody>
                    <a:bodyPr/>
                    <a:lstStyle/>
                    <a:p>
                      <a:pPr algn="ctr">
                        <a:lnSpc>
                          <a:spcPct val="100000"/>
                        </a:lnSpc>
                      </a:pPr>
                      <a:r>
                        <a:rPr lang="de-DE" sz="1200" b="1" strike="noStrike" spc="-1">
                          <a:solidFill>
                            <a:srgbClr val="FFFFFF"/>
                          </a:solidFill>
                          <a:latin typeface="+mn-lt"/>
                        </a:rPr>
                        <a:t> Direktversicherung</a:t>
                      </a:r>
                      <a:r>
                        <a:rPr lang="de-DE" sz="1200" b="1" strike="noStrike" spc="-1" baseline="30000">
                          <a:solidFill>
                            <a:srgbClr val="FFFFFF"/>
                          </a:solidFill>
                          <a:latin typeface="+mn-lt"/>
                        </a:rPr>
                        <a:t>1</a:t>
                      </a:r>
                      <a:endParaRPr lang="de-DE" sz="1200" b="0" strike="noStrike" spc="-1">
                        <a:latin typeface="+mn-lt"/>
                      </a:endParaRPr>
                    </a:p>
                  </a:txBody>
                  <a:tcPr marL="72000" marR="72000">
                    <a:lnL w="12240">
                      <a:solidFill>
                        <a:srgbClr val="FFFFFF"/>
                      </a:solidFill>
                    </a:lnL>
                    <a:lnR w="12240">
                      <a:solidFill>
                        <a:srgbClr val="FFFFFF"/>
                      </a:solidFill>
                    </a:lnR>
                    <a:lnT w="12240">
                      <a:solidFill>
                        <a:srgbClr val="FFFFFF"/>
                      </a:solidFill>
                    </a:lnT>
                    <a:lnB w="38160">
                      <a:solidFill>
                        <a:srgbClr val="FFFFFF"/>
                      </a:solidFill>
                    </a:lnB>
                    <a:solidFill>
                      <a:srgbClr val="00A0E1"/>
                    </a:solidFill>
                  </a:tcPr>
                </a:tc>
                <a:tc>
                  <a:txBody>
                    <a:bodyPr/>
                    <a:lstStyle/>
                    <a:p>
                      <a:pPr algn="ctr">
                        <a:lnSpc>
                          <a:spcPct val="100000"/>
                        </a:lnSpc>
                      </a:pPr>
                      <a:r>
                        <a:rPr lang="de-DE" sz="1200" b="1" strike="noStrike" spc="-1">
                          <a:solidFill>
                            <a:srgbClr val="FFFFFF"/>
                          </a:solidFill>
                          <a:latin typeface="+mn-lt"/>
                        </a:rPr>
                        <a:t>Private Rentenversicherung</a:t>
                      </a:r>
                      <a:r>
                        <a:rPr lang="de-DE" sz="1200" b="1" strike="noStrike" spc="-1" baseline="30000">
                          <a:solidFill>
                            <a:srgbClr val="FFFFFF"/>
                          </a:solidFill>
                          <a:latin typeface="+mn-lt"/>
                        </a:rPr>
                        <a:t>2</a:t>
                      </a:r>
                      <a:endParaRPr lang="de-DE" sz="1200" b="0" strike="noStrike" spc="-1">
                        <a:latin typeface="+mn-lt"/>
                      </a:endParaRPr>
                    </a:p>
                  </a:txBody>
                  <a:tcPr marL="72000" marR="72000">
                    <a:lnL w="12240">
                      <a:solidFill>
                        <a:srgbClr val="FFFFFF"/>
                      </a:solidFill>
                    </a:lnL>
                    <a:lnR w="12240">
                      <a:solidFill>
                        <a:srgbClr val="FFFFFF"/>
                      </a:solidFill>
                    </a:lnR>
                    <a:lnT w="12240">
                      <a:solidFill>
                        <a:srgbClr val="FFFFFF"/>
                      </a:solidFill>
                    </a:lnT>
                    <a:lnB w="38160">
                      <a:solidFill>
                        <a:srgbClr val="FFFFFF"/>
                      </a:solidFill>
                    </a:lnB>
                    <a:solidFill>
                      <a:srgbClr val="00A0E1"/>
                    </a:solidFill>
                  </a:tcPr>
                </a:tc>
                <a:extLst>
                  <a:ext uri="{0D108BD9-81ED-4DB2-BD59-A6C34878D82A}">
                    <a16:rowId xmlns:a16="http://schemas.microsoft.com/office/drawing/2014/main" val="10000"/>
                  </a:ext>
                </a:extLst>
              </a:tr>
              <a:tr h="127715">
                <a:tc>
                  <a:txBody>
                    <a:bodyPr/>
                    <a:lstStyle/>
                    <a:p>
                      <a:pPr>
                        <a:lnSpc>
                          <a:spcPct val="100000"/>
                        </a:lnSpc>
                      </a:pPr>
                      <a:r>
                        <a:rPr lang="de-DE" sz="1200" b="1" strike="noStrike" spc="-1" dirty="0">
                          <a:solidFill>
                            <a:srgbClr val="000000"/>
                          </a:solidFill>
                          <a:latin typeface="+mn-lt"/>
                        </a:rPr>
                        <a:t>Beitragsphase</a:t>
                      </a:r>
                      <a:endParaRPr lang="de-DE" sz="1200" b="0" strike="noStrike" spc="-1" dirty="0">
                        <a:latin typeface="+mn-lt"/>
                      </a:endParaRPr>
                    </a:p>
                  </a:txBody>
                  <a:tcPr marL="72000" marR="72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8DA"/>
                    </a:solidFill>
                  </a:tcPr>
                </a:tc>
                <a:tc>
                  <a:txBody>
                    <a:bodyPr/>
                    <a:lstStyle/>
                    <a:p>
                      <a:endParaRPr lang="de-DE">
                        <a:latin typeface="+mn-lt"/>
                      </a:endParaRPr>
                    </a:p>
                  </a:txBody>
                  <a:tcPr marL="72000" marR="792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8DA"/>
                    </a:solidFill>
                  </a:tcPr>
                </a:tc>
                <a:tc>
                  <a:txBody>
                    <a:bodyPr/>
                    <a:lstStyle/>
                    <a:p>
                      <a:endParaRPr lang="de-DE">
                        <a:latin typeface="+mn-lt"/>
                      </a:endParaRPr>
                    </a:p>
                  </a:txBody>
                  <a:tcPr marL="72000" marR="7920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3D8DA"/>
                    </a:solidFill>
                  </a:tcPr>
                </a:tc>
                <a:extLst>
                  <a:ext uri="{0D108BD9-81ED-4DB2-BD59-A6C34878D82A}">
                    <a16:rowId xmlns:a16="http://schemas.microsoft.com/office/drawing/2014/main" val="10001"/>
                  </a:ext>
                </a:extLst>
              </a:tr>
              <a:tr h="0">
                <a:tc>
                  <a:txBody>
                    <a:bodyPr/>
                    <a:lstStyle/>
                    <a:p>
                      <a:pPr>
                        <a:lnSpc>
                          <a:spcPct val="100000"/>
                        </a:lnSpc>
                      </a:pPr>
                      <a:r>
                        <a:rPr lang="de-DE" sz="1200" b="0" strike="noStrike" spc="-1">
                          <a:solidFill>
                            <a:srgbClr val="000000"/>
                          </a:solidFill>
                          <a:latin typeface="+mn-lt"/>
                        </a:rPr>
                        <a:t>Gesamtbeitrag</a:t>
                      </a:r>
                      <a:endParaRPr lang="de-DE" sz="1200" b="0" strike="noStrike" spc="-1">
                        <a:latin typeface="+mn-lt"/>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a:solidFill>
                            <a:srgbClr val="000000"/>
                          </a:solidFill>
                          <a:latin typeface="+mn-lt"/>
                        </a:rPr>
                        <a:t>115,00 €</a:t>
                      </a:r>
                      <a:endParaRPr lang="de-DE" sz="1200" b="0" strike="noStrike" spc="-1">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dirty="0">
                          <a:solidFill>
                            <a:srgbClr val="000000"/>
                          </a:solidFill>
                          <a:latin typeface="+mn-lt"/>
                        </a:rPr>
                        <a:t>56,43 €</a:t>
                      </a:r>
                      <a:endParaRPr lang="de-DE" sz="1200" b="0" strike="noStrike" spc="-1" dirty="0">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extLst>
                  <a:ext uri="{0D108BD9-81ED-4DB2-BD59-A6C34878D82A}">
                    <a16:rowId xmlns:a16="http://schemas.microsoft.com/office/drawing/2014/main" val="10002"/>
                  </a:ext>
                </a:extLst>
              </a:tr>
              <a:tr h="0">
                <a:tc>
                  <a:txBody>
                    <a:bodyPr/>
                    <a:lstStyle/>
                    <a:p>
                      <a:pPr>
                        <a:lnSpc>
                          <a:spcPct val="100000"/>
                        </a:lnSpc>
                      </a:pPr>
                      <a:r>
                        <a:rPr lang="de-DE" sz="1200" b="0" strike="noStrike" spc="-1">
                          <a:solidFill>
                            <a:srgbClr val="000000"/>
                          </a:solidFill>
                          <a:latin typeface="+mn-lt"/>
                        </a:rPr>
                        <a:t>./. Steuerersparnis</a:t>
                      </a:r>
                      <a:endParaRPr lang="de-DE" sz="1200" b="0" strike="noStrike" spc="-1">
                        <a:latin typeface="+mn-lt"/>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D3D8DA"/>
                    </a:solidFill>
                  </a:tcPr>
                </a:tc>
                <a:tc>
                  <a:txBody>
                    <a:bodyPr/>
                    <a:lstStyle/>
                    <a:p>
                      <a:pPr algn="r">
                        <a:lnSpc>
                          <a:spcPct val="100000"/>
                        </a:lnSpc>
                      </a:pPr>
                      <a:r>
                        <a:rPr lang="de-DE" sz="1200" b="0" strike="noStrike" spc="-1" dirty="0">
                          <a:solidFill>
                            <a:srgbClr val="000000"/>
                          </a:solidFill>
                          <a:latin typeface="+mn-lt"/>
                        </a:rPr>
                        <a:t>23,00 €</a:t>
                      </a:r>
                      <a:endParaRPr lang="de-DE" sz="1200" b="0" strike="noStrike" spc="-1" dirty="0">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3D8DA"/>
                    </a:solidFill>
                  </a:tcPr>
                </a:tc>
                <a:tc>
                  <a:txBody>
                    <a:bodyPr/>
                    <a:lstStyle/>
                    <a:p>
                      <a:pPr algn="r">
                        <a:lnSpc>
                          <a:spcPct val="100000"/>
                        </a:lnSpc>
                      </a:pPr>
                      <a:r>
                        <a:rPr lang="de-DE" sz="1200" b="0" strike="noStrike" spc="-1">
                          <a:solidFill>
                            <a:srgbClr val="000000"/>
                          </a:solidFill>
                          <a:latin typeface="+mn-lt"/>
                        </a:rPr>
                        <a:t>0,00 €</a:t>
                      </a:r>
                      <a:endParaRPr lang="de-DE" sz="1200" b="0" strike="noStrike" spc="-1">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3D8DA"/>
                    </a:solidFill>
                  </a:tcPr>
                </a:tc>
                <a:extLst>
                  <a:ext uri="{0D108BD9-81ED-4DB2-BD59-A6C34878D82A}">
                    <a16:rowId xmlns:a16="http://schemas.microsoft.com/office/drawing/2014/main" val="10003"/>
                  </a:ext>
                </a:extLst>
              </a:tr>
              <a:tr h="0">
                <a:tc>
                  <a:txBody>
                    <a:bodyPr/>
                    <a:lstStyle/>
                    <a:p>
                      <a:pPr>
                        <a:lnSpc>
                          <a:spcPct val="100000"/>
                        </a:lnSpc>
                      </a:pPr>
                      <a:r>
                        <a:rPr lang="de-DE" sz="1200" b="0" strike="noStrike" spc="-1">
                          <a:solidFill>
                            <a:srgbClr val="000000"/>
                          </a:solidFill>
                          <a:latin typeface="+mn-lt"/>
                        </a:rPr>
                        <a:t>./. Sozialversicherungsersparnis</a:t>
                      </a:r>
                      <a:endParaRPr lang="de-DE" sz="1200" b="0" strike="noStrike" spc="-1">
                        <a:latin typeface="+mn-lt"/>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dirty="0">
                          <a:solidFill>
                            <a:srgbClr val="000000"/>
                          </a:solidFill>
                          <a:latin typeface="+mn-lt"/>
                        </a:rPr>
                        <a:t>20,57 €</a:t>
                      </a:r>
                      <a:endParaRPr lang="de-DE" sz="1200" b="0" strike="noStrike" spc="-1" dirty="0">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tc>
                  <a:txBody>
                    <a:bodyPr/>
                    <a:lstStyle/>
                    <a:p>
                      <a:pPr algn="r">
                        <a:lnSpc>
                          <a:spcPct val="100000"/>
                        </a:lnSpc>
                      </a:pPr>
                      <a:r>
                        <a:rPr lang="de-DE" sz="1200" b="0" strike="noStrike" spc="-1">
                          <a:solidFill>
                            <a:srgbClr val="000000"/>
                          </a:solidFill>
                          <a:latin typeface="+mn-lt"/>
                        </a:rPr>
                        <a:t>0,00 €</a:t>
                      </a:r>
                      <a:endParaRPr lang="de-DE" sz="1200" b="0" strike="noStrike" spc="-1">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AECED"/>
                    </a:solidFill>
                  </a:tcPr>
                </a:tc>
                <a:extLst>
                  <a:ext uri="{0D108BD9-81ED-4DB2-BD59-A6C34878D82A}">
                    <a16:rowId xmlns:a16="http://schemas.microsoft.com/office/drawing/2014/main" val="10004"/>
                  </a:ext>
                </a:extLst>
              </a:tr>
              <a:tr h="0">
                <a:tc>
                  <a:txBody>
                    <a:bodyPr/>
                    <a:lstStyle/>
                    <a:p>
                      <a:pPr>
                        <a:lnSpc>
                          <a:spcPct val="100000"/>
                        </a:lnSpc>
                      </a:pPr>
                      <a:r>
                        <a:rPr lang="de-DE" sz="1200" b="1" strike="noStrike" spc="-1">
                          <a:solidFill>
                            <a:srgbClr val="FFFFFF"/>
                          </a:solidFill>
                          <a:latin typeface="+mn-lt"/>
                        </a:rPr>
                        <a:t>Nettoaufwand</a:t>
                      </a:r>
                      <a:endParaRPr lang="de-DE" sz="1200" b="0" strike="noStrike" spc="-1">
                        <a:latin typeface="+mn-lt"/>
                      </a:endParaRP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tc>
                  <a:txBody>
                    <a:bodyPr/>
                    <a:lstStyle/>
                    <a:p>
                      <a:pPr algn="r">
                        <a:lnSpc>
                          <a:spcPct val="100000"/>
                        </a:lnSpc>
                      </a:pPr>
                      <a:r>
                        <a:rPr lang="de-DE" sz="1200" b="1" strike="noStrike" spc="-1" dirty="0">
                          <a:solidFill>
                            <a:srgbClr val="FFFFFF"/>
                          </a:solidFill>
                          <a:latin typeface="+mn-lt"/>
                        </a:rPr>
                        <a:t>56,43 €</a:t>
                      </a:r>
                      <a:endParaRPr lang="de-DE" sz="1200" b="0" strike="noStrike" spc="-1" dirty="0">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tc>
                  <a:txBody>
                    <a:bodyPr/>
                    <a:lstStyle/>
                    <a:p>
                      <a:pPr algn="r">
                        <a:lnSpc>
                          <a:spcPct val="100000"/>
                        </a:lnSpc>
                      </a:pPr>
                      <a:r>
                        <a:rPr lang="de-DE" sz="1200" b="1" strike="noStrike" spc="-1" dirty="0">
                          <a:solidFill>
                            <a:srgbClr val="FFFFFF"/>
                          </a:solidFill>
                          <a:latin typeface="+mn-lt"/>
                        </a:rPr>
                        <a:t>56,43 €</a:t>
                      </a:r>
                      <a:endParaRPr lang="de-DE" sz="1200" b="0" strike="noStrike" spc="-1" dirty="0">
                        <a:latin typeface="+mn-lt"/>
                      </a:endParaRP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F58200"/>
                    </a:solidFill>
                  </a:tcPr>
                </a:tc>
                <a:extLst>
                  <a:ext uri="{0D108BD9-81ED-4DB2-BD59-A6C34878D82A}">
                    <a16:rowId xmlns:a16="http://schemas.microsoft.com/office/drawing/2014/main" val="10005"/>
                  </a:ext>
                </a:extLst>
              </a:tr>
              <a:tr h="127715">
                <a:tc>
                  <a:txBody>
                    <a:bodyPr/>
                    <a:lstStyle/>
                    <a:p>
                      <a:pPr>
                        <a:lnSpc>
                          <a:spcPct val="100000"/>
                        </a:lnSpc>
                      </a:pPr>
                      <a:r>
                        <a:rPr lang="de-DE" sz="1200" b="1" strike="noStrike" spc="-1" dirty="0">
                          <a:solidFill>
                            <a:srgbClr val="000000"/>
                          </a:solidFill>
                          <a:latin typeface="+mn-lt"/>
                        </a:rPr>
                        <a:t>Leistungsphase</a:t>
                      </a:r>
                      <a:endParaRPr lang="de-DE" sz="1200" b="0" strike="noStrike" spc="-1" dirty="0">
                        <a:latin typeface="+mn-lt"/>
                      </a:endParaRPr>
                    </a:p>
                  </a:txBody>
                  <a:tcPr marL="72000" marR="72000" marT="46800" marB="468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endParaRPr lang="de-DE" dirty="0">
                        <a:latin typeface="+mn-lt"/>
                      </a:endParaRPr>
                    </a:p>
                  </a:txBody>
                  <a:tcPr marL="72000" marR="792000" marT="46800" marB="468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endParaRPr lang="de-DE" dirty="0">
                        <a:latin typeface="+mn-lt"/>
                      </a:endParaRPr>
                    </a:p>
                  </a:txBody>
                  <a:tcPr marL="72000" marR="792000" marT="46800" marB="468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extLst>
                  <a:ext uri="{0D108BD9-81ED-4DB2-BD59-A6C34878D82A}">
                    <a16:rowId xmlns:a16="http://schemas.microsoft.com/office/drawing/2014/main" val="10006"/>
                  </a:ext>
                </a:extLst>
              </a:tr>
              <a:tr h="0">
                <a:tc>
                  <a:txBody>
                    <a:bodyPr/>
                    <a:lstStyle/>
                    <a:p>
                      <a:pPr>
                        <a:lnSpc>
                          <a:spcPct val="100000"/>
                        </a:lnSpc>
                      </a:pPr>
                      <a:r>
                        <a:rPr lang="de-DE" sz="1200" b="0" strike="noStrike" spc="-1" dirty="0">
                          <a:latin typeface="+mn-lt"/>
                        </a:rPr>
                        <a:t>Gesetzliche Altersrente</a:t>
                      </a: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EBEDEE"/>
                    </a:solidFill>
                  </a:tcPr>
                </a:tc>
                <a:tc>
                  <a:txBody>
                    <a:bodyPr/>
                    <a:lstStyle/>
                    <a:p>
                      <a:pPr algn="r">
                        <a:lnSpc>
                          <a:spcPct val="100000"/>
                        </a:lnSpc>
                      </a:pPr>
                      <a:r>
                        <a:rPr lang="de-DE" sz="1200" b="0" strike="noStrike" spc="-1" dirty="0">
                          <a:latin typeface="+mn-lt"/>
                        </a:rPr>
                        <a:t>1.162 €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BEDEE"/>
                    </a:solidFill>
                  </a:tcPr>
                </a:tc>
                <a:tc>
                  <a:txBody>
                    <a:bodyPr/>
                    <a:lstStyle/>
                    <a:p>
                      <a:pPr algn="r">
                        <a:lnSpc>
                          <a:spcPct val="100000"/>
                        </a:lnSpc>
                      </a:pPr>
                      <a:r>
                        <a:rPr lang="de-DE" sz="1200" b="0" strike="noStrike" spc="-1" dirty="0">
                          <a:latin typeface="+mn-lt"/>
                        </a:rPr>
                        <a:t>1.202 €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EBEDEE"/>
                    </a:solidFill>
                  </a:tcPr>
                </a:tc>
                <a:extLst>
                  <a:ext uri="{0D108BD9-81ED-4DB2-BD59-A6C34878D82A}">
                    <a16:rowId xmlns:a16="http://schemas.microsoft.com/office/drawing/2014/main" val="10007"/>
                  </a:ext>
                </a:extLst>
              </a:tr>
              <a:tr h="159644">
                <a:tc>
                  <a:txBody>
                    <a:bodyPr/>
                    <a:lstStyle/>
                    <a:p>
                      <a:pPr>
                        <a:lnSpc>
                          <a:spcPct val="100000"/>
                        </a:lnSpc>
                      </a:pPr>
                      <a:r>
                        <a:rPr lang="de-DE" sz="1200" b="0" strike="noStrike" spc="-1" dirty="0">
                          <a:latin typeface="+mn-lt"/>
                        </a:rPr>
                        <a:t>Zusatzrente (Direktversicherung</a:t>
                      </a:r>
                    </a:p>
                    <a:p>
                      <a:pPr>
                        <a:lnSpc>
                          <a:spcPct val="100000"/>
                        </a:lnSpc>
                      </a:pPr>
                      <a:r>
                        <a:rPr lang="de-DE" sz="1200" b="0" strike="noStrike" spc="-1" dirty="0">
                          <a:latin typeface="+mn-lt"/>
                        </a:rPr>
                        <a:t>bzw. private Rentenversicherung)</a:t>
                      </a:r>
                    </a:p>
                  </a:txBody>
                  <a:tcPr marL="72000" marR="7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pPr algn="r">
                        <a:lnSpc>
                          <a:spcPct val="100000"/>
                        </a:lnSpc>
                      </a:pPr>
                      <a:r>
                        <a:rPr lang="de-DE" sz="1200" b="0" strike="noStrike" spc="-1" dirty="0">
                          <a:latin typeface="+mn-lt"/>
                        </a:rPr>
                        <a:t>259 €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tc>
                  <a:txBody>
                    <a:bodyPr/>
                    <a:lstStyle/>
                    <a:p>
                      <a:pPr algn="r">
                        <a:lnSpc>
                          <a:spcPct val="100000"/>
                        </a:lnSpc>
                      </a:pPr>
                      <a:r>
                        <a:rPr lang="de-DE" sz="1200" b="0" strike="noStrike" spc="-1" dirty="0">
                          <a:latin typeface="+mn-lt"/>
                        </a:rPr>
                        <a:t>167 €</a:t>
                      </a:r>
                    </a:p>
                  </a:txBody>
                  <a:tcPr marL="72000" marR="792000">
                    <a:lnL w="12240">
                      <a:solidFill>
                        <a:srgbClr val="FFFFFF"/>
                      </a:solidFill>
                    </a:lnL>
                    <a:lnR w="12240">
                      <a:solidFill>
                        <a:srgbClr val="FFFFFF"/>
                      </a:solidFill>
                    </a:lnR>
                    <a:lnT w="12240">
                      <a:solidFill>
                        <a:srgbClr val="FFFFFF"/>
                      </a:solidFill>
                    </a:lnT>
                    <a:lnB w="12240">
                      <a:solidFill>
                        <a:srgbClr val="FFFFFF"/>
                      </a:solidFill>
                    </a:lnB>
                    <a:solidFill>
                      <a:srgbClr val="D4D9DA"/>
                    </a:solidFill>
                  </a:tcPr>
                </a:tc>
                <a:extLst>
                  <a:ext uri="{0D108BD9-81ED-4DB2-BD59-A6C34878D82A}">
                    <a16:rowId xmlns:a16="http://schemas.microsoft.com/office/drawing/2014/main" val="10008"/>
                  </a:ext>
                </a:extLst>
              </a:tr>
              <a:tr h="0">
                <a:tc>
                  <a:txBody>
                    <a:bodyPr/>
                    <a:lstStyle/>
                    <a:p>
                      <a:pPr>
                        <a:lnSpc>
                          <a:spcPct val="100000"/>
                        </a:lnSpc>
                      </a:pPr>
                      <a:r>
                        <a:rPr lang="de-DE" sz="1200" b="1" strike="noStrike" spc="-1" dirty="0">
                          <a:solidFill>
                            <a:srgbClr val="FFFFFF"/>
                          </a:solidFill>
                          <a:latin typeface="+mn-lt"/>
                        </a:rPr>
                        <a:t>Gesamtrente brutto</a:t>
                      </a:r>
                    </a:p>
                  </a:txBody>
                  <a:tcPr marL="72000" marR="72000">
                    <a:lnL w="12240">
                      <a:solidFill>
                        <a:srgbClr val="FFFFFF"/>
                      </a:solidFill>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58200"/>
                    </a:solidFill>
                  </a:tcPr>
                </a:tc>
                <a:tc>
                  <a:txBody>
                    <a:bodyPr/>
                    <a:lstStyle/>
                    <a:p>
                      <a:pPr algn="r">
                        <a:lnSpc>
                          <a:spcPct val="100000"/>
                        </a:lnSpc>
                      </a:pPr>
                      <a:r>
                        <a:rPr lang="de-DE" sz="1200" b="1" strike="noStrike" spc="-1" dirty="0">
                          <a:solidFill>
                            <a:srgbClr val="FFFFFF"/>
                          </a:solidFill>
                          <a:latin typeface="+mn-lt"/>
                        </a:rPr>
                        <a:t>1.421 €</a:t>
                      </a:r>
                      <a:endParaRPr lang="de-DE" sz="1200" b="0" strike="noStrike" spc="-1" dirty="0">
                        <a:latin typeface="+mn-lt"/>
                      </a:endParaRPr>
                    </a:p>
                  </a:txBody>
                  <a:tcPr marL="72000" marR="792000">
                    <a:lnL w="12240" cap="flat" cmpd="sng" algn="ctr">
                      <a:solidFill>
                        <a:srgbClr val="FFFFFF"/>
                      </a:solidFill>
                      <a:prstDash val="solid"/>
                      <a:round/>
                      <a:headEnd type="none" w="med" len="med"/>
                      <a:tailEnd type="none" w="med" len="med"/>
                    </a:lnL>
                    <a:lnR w="12240" cap="flat" cmpd="sng" algn="ctr">
                      <a:solidFill>
                        <a:srgbClr val="FFFFFF"/>
                      </a:solidFill>
                      <a:prstDash val="solid"/>
                      <a:round/>
                      <a:headEnd type="none" w="med" len="med"/>
                      <a:tailEnd type="none" w="med" len="med"/>
                    </a:lnR>
                    <a:lnT w="12240" cap="flat" cmpd="sng" algn="ctr">
                      <a:solidFill>
                        <a:srgbClr val="FFFFFF"/>
                      </a:solidFill>
                      <a:prstDash val="solid"/>
                      <a:round/>
                      <a:headEnd type="none" w="med" len="med"/>
                      <a:tailEnd type="none" w="med" len="med"/>
                    </a:lnT>
                    <a:lnB w="12240">
                      <a:solidFill>
                        <a:srgbClr val="FFFFFF"/>
                      </a:solidFill>
                    </a:lnB>
                    <a:solidFill>
                      <a:srgbClr val="F58200"/>
                    </a:solidFill>
                  </a:tcPr>
                </a:tc>
                <a:tc>
                  <a:txBody>
                    <a:bodyPr/>
                    <a:lstStyle/>
                    <a:p>
                      <a:pPr algn="r">
                        <a:lnSpc>
                          <a:spcPct val="100000"/>
                        </a:lnSpc>
                      </a:pPr>
                      <a:r>
                        <a:rPr lang="de-DE" sz="1200" b="1" strike="noStrike" spc="-1" dirty="0">
                          <a:solidFill>
                            <a:srgbClr val="FFFFFF"/>
                          </a:solidFill>
                          <a:latin typeface="+mn-lt"/>
                        </a:rPr>
                        <a:t>1.369 €</a:t>
                      </a:r>
                      <a:endParaRPr lang="de-DE" sz="1200" b="0" strike="noStrike" spc="-1" dirty="0">
                        <a:latin typeface="+mn-lt"/>
                      </a:endParaRPr>
                    </a:p>
                  </a:txBody>
                  <a:tcPr marL="72000" marR="792000">
                    <a:lnL w="12240" cap="flat" cmpd="sng" algn="ctr">
                      <a:solidFill>
                        <a:srgbClr val="FFFFFF"/>
                      </a:solidFill>
                      <a:prstDash val="solid"/>
                      <a:round/>
                      <a:headEnd type="none" w="med" len="med"/>
                      <a:tailEnd type="none" w="med" len="med"/>
                    </a:lnL>
                    <a:lnR w="12240">
                      <a:solidFill>
                        <a:srgbClr val="FFFFFF"/>
                      </a:solidFill>
                    </a:lnR>
                    <a:lnT w="12240" cap="flat" cmpd="sng" algn="ctr">
                      <a:solidFill>
                        <a:srgbClr val="FFFFFF"/>
                      </a:solidFill>
                      <a:prstDash val="solid"/>
                      <a:round/>
                      <a:headEnd type="none" w="med" len="med"/>
                      <a:tailEnd type="none" w="med" len="med"/>
                    </a:lnT>
                    <a:lnB w="12240">
                      <a:solidFill>
                        <a:srgbClr val="FFFFFF"/>
                      </a:solidFill>
                    </a:lnB>
                    <a:solidFill>
                      <a:srgbClr val="F58200"/>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4368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CB31B10-3EE1-A8BC-A99F-A61CBD254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672"/>
            <a:ext cx="9144000" cy="6053328"/>
          </a:xfrm>
          <a:prstGeom prst="rect">
            <a:avLst/>
          </a:prstGeom>
        </p:spPr>
      </p:pic>
      <p:sp>
        <p:nvSpPr>
          <p:cNvPr id="11"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2"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4.</a:t>
            </a:r>
          </a:p>
        </p:txBody>
      </p:sp>
      <p:sp>
        <p:nvSpPr>
          <p:cNvPr id="13"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itel 7"/>
          <p:cNvSpPr>
            <a:spLocks noGrp="1"/>
          </p:cNvSpPr>
          <p:nvPr>
            <p:ph type="title"/>
          </p:nvPr>
        </p:nvSpPr>
        <p:spPr/>
        <p:txBody>
          <a:bodyPr/>
          <a:lstStyle/>
          <a:p>
            <a:r>
              <a:rPr lang="de-DE" dirty="0"/>
              <a:t>Schutz im Fall von Arbeitslosigkeit und Insolvenz</a:t>
            </a:r>
          </a:p>
        </p:txBody>
      </p:sp>
    </p:spTree>
    <p:extLst>
      <p:ext uri="{BB962C8B-B14F-4D97-AF65-F5344CB8AC3E}">
        <p14:creationId xmlns:p14="http://schemas.microsoft.com/office/powerpoint/2010/main" val="1039102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Ihre Direktversicherung ist durch</a:t>
            </a:r>
            <a:br>
              <a:rPr lang="de-DE"/>
            </a:br>
            <a:r>
              <a:rPr lang="de-DE"/>
              <a:t>das Gesetz geschützt</a:t>
            </a:r>
            <a:endParaRPr lang="de-DE" dirty="0"/>
          </a:p>
        </p:txBody>
      </p:sp>
      <p:sp>
        <p:nvSpPr>
          <p:cNvPr id="21" name="Textplatzhalter 20"/>
          <p:cNvSpPr>
            <a:spLocks noGrp="1"/>
          </p:cNvSpPr>
          <p:nvPr>
            <p:ph type="body" sz="quarter" idx="17"/>
          </p:nvPr>
        </p:nvSpPr>
        <p:spPr>
          <a:xfrm>
            <a:off x="358774" y="2539841"/>
            <a:ext cx="8426449" cy="3013234"/>
          </a:xfrm>
        </p:spPr>
        <p:txBody>
          <a:bodyPr/>
          <a:lstStyle/>
          <a:p>
            <a:pPr lvl="1">
              <a:spcBef>
                <a:spcPts val="200"/>
              </a:spcBef>
              <a:spcAft>
                <a:spcPts val="200"/>
              </a:spcAft>
            </a:pPr>
            <a:r>
              <a:rPr lang="de-DE" altLang="de-DE" dirty="0"/>
              <a:t>Altersleistungen dürfen ab Vollendung des 62. Lebensjahres in Anspruch genommen werden.</a:t>
            </a:r>
          </a:p>
          <a:p>
            <a:pPr lvl="1">
              <a:spcBef>
                <a:spcPts val="200"/>
              </a:spcBef>
              <a:spcAft>
                <a:spcPts val="200"/>
              </a:spcAft>
            </a:pPr>
            <a:r>
              <a:rPr lang="de-DE" altLang="de-DE" dirty="0"/>
              <a:t>Keine Verwendung der betrieblichen Altersversorgung für andere Zwecke</a:t>
            </a:r>
            <a:br>
              <a:rPr lang="de-DE" altLang="de-DE" dirty="0"/>
            </a:br>
            <a:r>
              <a:rPr lang="de-DE" altLang="de-DE" dirty="0"/>
              <a:t>(Abtretung, Pfändung, Beleihung …).</a:t>
            </a:r>
          </a:p>
          <a:p>
            <a:pPr lvl="1">
              <a:spcBef>
                <a:spcPts val="200"/>
              </a:spcBef>
              <a:spcAft>
                <a:spcPts val="200"/>
              </a:spcAft>
            </a:pPr>
            <a:r>
              <a:rPr lang="de-DE" altLang="de-DE" dirty="0"/>
              <a:t>Keine Verwertung der durch den Arbeitgeber angesparten Altersversorgung im</a:t>
            </a:r>
            <a:br>
              <a:rPr lang="de-DE" altLang="de-DE" dirty="0"/>
            </a:br>
            <a:r>
              <a:rPr lang="de-DE" altLang="de-DE" dirty="0"/>
              <a:t>Hartz-IV-Fall.</a:t>
            </a:r>
          </a:p>
          <a:p>
            <a:pPr lvl="1">
              <a:spcBef>
                <a:spcPts val="200"/>
              </a:spcBef>
              <a:spcAft>
                <a:spcPts val="200"/>
              </a:spcAft>
            </a:pPr>
            <a:r>
              <a:rPr lang="de-DE" dirty="0"/>
              <a:t>Die Direktversicherung durch Entgeltverzicht „gehört“ Ihnen (sofortige Unverfallbarkeit).</a:t>
            </a:r>
          </a:p>
          <a:p>
            <a:pPr lvl="1">
              <a:spcBef>
                <a:spcPts val="200"/>
              </a:spcBef>
              <a:spcAft>
                <a:spcPts val="200"/>
              </a:spcAft>
            </a:pPr>
            <a:r>
              <a:rPr lang="de-DE" altLang="de-DE" dirty="0"/>
              <a:t>Bei Arbeitgeberwechsel ist die Übertragung auf einen neuen Arbeitgeber</a:t>
            </a:r>
            <a:br>
              <a:rPr lang="de-DE" altLang="de-DE" dirty="0"/>
            </a:br>
            <a:r>
              <a:rPr lang="de-DE" altLang="de-DE" dirty="0"/>
              <a:t>(Übernahme des Übertragungswertes) gesetzlich geregelt.</a:t>
            </a:r>
            <a:endParaRPr lang="de-DE" dirty="0"/>
          </a:p>
        </p:txBody>
      </p:sp>
      <p:sp>
        <p:nvSpPr>
          <p:cNvPr id="24" name="Textplatzhalter 23"/>
          <p:cNvSpPr>
            <a:spLocks noGrp="1"/>
          </p:cNvSpPr>
          <p:nvPr>
            <p:ph type="body" sz="quarter" idx="21"/>
          </p:nvPr>
        </p:nvSpPr>
        <p:spPr/>
        <p:txBody>
          <a:bodyPr/>
          <a:lstStyle/>
          <a:p>
            <a:r>
              <a:rPr lang="de-DE"/>
              <a:t>Ihre Direktversicherung ist durch das Betriebsrentengesetz (BetrAVG) geschützt.</a:t>
            </a:r>
            <a:endParaRPr lang="de-DE" dirty="0"/>
          </a:p>
        </p:txBody>
      </p:sp>
      <p:sp>
        <p:nvSpPr>
          <p:cNvPr id="27" name="Textplatzhalter 26"/>
          <p:cNvSpPr>
            <a:spLocks noGrp="1"/>
          </p:cNvSpPr>
          <p:nvPr>
            <p:ph type="body" sz="quarter" idx="23"/>
          </p:nvPr>
        </p:nvSpPr>
        <p:spPr/>
        <p:txBody>
          <a:bodyPr/>
          <a:lstStyle/>
          <a:p>
            <a:endParaRPr lang="de-DE"/>
          </a:p>
        </p:txBody>
      </p:sp>
      <p:sp>
        <p:nvSpPr>
          <p:cNvPr id="26" name="Textplatzhalter 25"/>
          <p:cNvSpPr>
            <a:spLocks noGrp="1"/>
          </p:cNvSpPr>
          <p:nvPr>
            <p:ph type="body" sz="quarter" idx="24"/>
          </p:nvPr>
        </p:nvSpPr>
        <p:spPr/>
        <p:txBody>
          <a:bodyPr/>
          <a:lstStyle/>
          <a:p>
            <a:r>
              <a:rPr lang="de-DE"/>
              <a:t>Mehr erfahren Sie im Einzelgespräch zu Ihrer bAV.</a:t>
            </a:r>
            <a:endParaRPr lang="de-DE" dirty="0"/>
          </a:p>
        </p:txBody>
      </p:sp>
      <p:sp>
        <p:nvSpPr>
          <p:cNvPr id="5" name="Textplatzhalter 4"/>
          <p:cNvSpPr>
            <a:spLocks noGrp="1"/>
          </p:cNvSpPr>
          <p:nvPr>
            <p:ph type="body" sz="quarter" idx="18"/>
          </p:nvPr>
        </p:nvSpPr>
        <p:spPr/>
        <p:txBody>
          <a:bodyPr/>
          <a:lstStyle/>
          <a:p>
            <a:r>
              <a:rPr lang="de-DE" altLang="de-DE"/>
              <a:t>4. </a:t>
            </a:r>
            <a:r>
              <a:rPr lang="de-DE"/>
              <a:t>Schutz im Fall von Arbeitslosigkeit und Insolvenz</a:t>
            </a:r>
            <a:endParaRPr lang="de-DE" altLang="de-DE" dirty="0"/>
          </a:p>
        </p:txBody>
      </p:sp>
      <p:sp>
        <p:nvSpPr>
          <p:cNvPr id="6" name="Datumsplatzhalter 5"/>
          <p:cNvSpPr>
            <a:spLocks noGrp="1"/>
          </p:cNvSpPr>
          <p:nvPr>
            <p:ph type="dt" sz="half" idx="25"/>
          </p:nvPr>
        </p:nvSpPr>
        <p:spPr/>
        <p:txBody>
          <a:bodyPr/>
          <a:lstStyle/>
          <a:p>
            <a:r>
              <a:rPr lang="de-DE"/>
              <a:t>01.01.2023</a:t>
            </a:r>
            <a:endParaRPr lang="de-DE" dirty="0"/>
          </a:p>
        </p:txBody>
      </p:sp>
      <p:sp>
        <p:nvSpPr>
          <p:cNvPr id="7" name="Fußzeilenplatzhalter 6"/>
          <p:cNvSpPr>
            <a:spLocks noGrp="1"/>
          </p:cNvSpPr>
          <p:nvPr>
            <p:ph type="ftr" sz="quarter" idx="26"/>
          </p:nvPr>
        </p:nvSpPr>
        <p:spPr/>
        <p:txBody>
          <a:bodyPr/>
          <a:lstStyle/>
          <a:p>
            <a:r>
              <a:rPr lang="de-DE"/>
              <a:t>Mehr Rente durch bAV</a:t>
            </a:r>
            <a:endParaRPr lang="de-DE" dirty="0"/>
          </a:p>
        </p:txBody>
      </p:sp>
      <p:sp>
        <p:nvSpPr>
          <p:cNvPr id="8" name="Foliennummernplatzhalter 7"/>
          <p:cNvSpPr>
            <a:spLocks noGrp="1"/>
          </p:cNvSpPr>
          <p:nvPr>
            <p:ph type="sldNum" sz="quarter" idx="27"/>
          </p:nvPr>
        </p:nvSpPr>
        <p:spPr/>
        <p:txBody>
          <a:bodyPr/>
          <a:lstStyle/>
          <a:p>
            <a:fld id="{BFE8ADF1-837C-463F-9856-54C2D771B21B}" type="slidenum">
              <a:rPr lang="de-DE" smtClean="0"/>
              <a:pPr/>
              <a:t>18</a:t>
            </a:fld>
            <a:endParaRPr lang="de-DE" dirty="0"/>
          </a:p>
        </p:txBody>
      </p:sp>
    </p:spTree>
    <p:extLst>
      <p:ext uri="{BB962C8B-B14F-4D97-AF65-F5344CB8AC3E}">
        <p14:creationId xmlns:p14="http://schemas.microsoft.com/office/powerpoint/2010/main" val="3114630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Die Direktversicherung ergänzt die gesetzliche Rente</a:t>
            </a:r>
            <a:endParaRPr lang="de-DE" dirty="0"/>
          </a:p>
        </p:txBody>
      </p:sp>
      <p:sp>
        <p:nvSpPr>
          <p:cNvPr id="17" name="Textplatzhalter 16"/>
          <p:cNvSpPr>
            <a:spLocks noGrp="1"/>
          </p:cNvSpPr>
          <p:nvPr>
            <p:ph type="body" sz="quarter" idx="17"/>
          </p:nvPr>
        </p:nvSpPr>
        <p:spPr/>
        <p:txBody>
          <a:bodyPr/>
          <a:lstStyle/>
          <a:p>
            <a:endParaRPr lang="de-DE"/>
          </a:p>
        </p:txBody>
      </p:sp>
      <p:sp>
        <p:nvSpPr>
          <p:cNvPr id="4" name="Textplatzhalter 3"/>
          <p:cNvSpPr>
            <a:spLocks noGrp="1"/>
          </p:cNvSpPr>
          <p:nvPr>
            <p:ph type="body" sz="quarter" idx="19"/>
          </p:nvPr>
        </p:nvSpPr>
        <p:spPr/>
        <p:txBody>
          <a:bodyPr/>
          <a:lstStyle/>
          <a:p>
            <a:pPr lvl="1"/>
            <a:r>
              <a:rPr lang="de-DE" altLang="de-DE" dirty="0"/>
              <a:t>Von der gesetzlichen Rente müssen Sie gegebenenfalls Steuern und </a:t>
            </a:r>
            <a:br>
              <a:rPr lang="de-DE" altLang="de-DE" dirty="0"/>
            </a:br>
            <a:r>
              <a:rPr lang="de-DE" altLang="de-DE" dirty="0"/>
              <a:t>Sozialabgaben zahlen.</a:t>
            </a:r>
          </a:p>
          <a:p>
            <a:pPr lvl="1"/>
            <a:r>
              <a:rPr lang="de-DE" altLang="de-DE" dirty="0"/>
              <a:t>Dies gilt grundsätzlich auch für die Direktversicherung</a:t>
            </a:r>
            <a:r>
              <a:rPr lang="de-DE" altLang="de-DE" baseline="30000" dirty="0"/>
              <a:t>1</a:t>
            </a:r>
            <a:r>
              <a:rPr lang="de-DE" altLang="de-DE" dirty="0"/>
              <a:t>.</a:t>
            </a:r>
          </a:p>
          <a:p>
            <a:pPr lvl="1"/>
            <a:r>
              <a:rPr lang="de-DE" altLang="de-DE" dirty="0"/>
              <a:t>Gesetzliche Rente und Direktversicherung ermöglichen zusammen einen guten Lebensstandard.</a:t>
            </a:r>
          </a:p>
        </p:txBody>
      </p:sp>
      <p:sp>
        <p:nvSpPr>
          <p:cNvPr id="5" name="Textplatzhalter 4"/>
          <p:cNvSpPr>
            <a:spLocks noGrp="1"/>
          </p:cNvSpPr>
          <p:nvPr>
            <p:ph type="body" sz="quarter" idx="18"/>
          </p:nvPr>
        </p:nvSpPr>
        <p:spPr/>
        <p:txBody>
          <a:bodyPr/>
          <a:lstStyle/>
          <a:p>
            <a:r>
              <a:rPr lang="de-DE" altLang="de-DE"/>
              <a:t>4. </a:t>
            </a:r>
            <a:r>
              <a:rPr lang="de-DE"/>
              <a:t>Schutz im Fall von Arbeitslosigkeit und Insolvenz</a:t>
            </a:r>
            <a:endParaRPr lang="de-DE" altLang="de-DE" dirty="0"/>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Mehr Rente durch bAV</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19</a:t>
            </a:fld>
            <a:endParaRPr lang="de-DE" dirty="0"/>
          </a:p>
        </p:txBody>
      </p:sp>
      <p:sp>
        <p:nvSpPr>
          <p:cNvPr id="9" name="Textplatzhalter 8"/>
          <p:cNvSpPr>
            <a:spLocks noGrp="1"/>
          </p:cNvSpPr>
          <p:nvPr>
            <p:ph type="body" sz="quarter" idx="23"/>
          </p:nvPr>
        </p:nvSpPr>
        <p:spPr/>
        <p:txBody>
          <a:bodyPr/>
          <a:lstStyle/>
          <a:p>
            <a:pPr marL="61913" indent="-61913"/>
            <a:r>
              <a:rPr lang="de-DE" baseline="30000" dirty="0"/>
              <a:t>1</a:t>
            </a:r>
            <a:r>
              <a:rPr lang="de-DE" dirty="0"/>
              <a:t> 	Leistungen aus geförderten Beiträgen und Zuzahlungen sind nach § 22 Nr. 5 EStG in vollem Umfang einkommensteuerpflichtig. Für die Verbeitragung in der Sozialversicherung (Krankenversicherung der Rentner) während des Rentenbezuges gilt eine Freigrenze (§ 226 Abs. 2 SGB V) und darüber hinaus ein Freibetrag für Versorgungsbezüge der </a:t>
            </a:r>
            <a:r>
              <a:rPr lang="de-DE" dirty="0" err="1"/>
              <a:t>bAV</a:t>
            </a:r>
            <a:r>
              <a:rPr lang="de-DE" dirty="0"/>
              <a:t> (2023: 169,75 € p.m./ 20.370 € Kapitalleistung).</a:t>
            </a:r>
          </a:p>
        </p:txBody>
      </p:sp>
    </p:spTree>
    <p:extLst>
      <p:ext uri="{BB962C8B-B14F-4D97-AF65-F5344CB8AC3E}">
        <p14:creationId xmlns:p14="http://schemas.microsoft.com/office/powerpoint/2010/main" val="3640941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Inhalt</a:t>
            </a:r>
            <a:endParaRPr lang="de-DE" dirty="0"/>
          </a:p>
        </p:txBody>
      </p:sp>
      <p:sp>
        <p:nvSpPr>
          <p:cNvPr id="3" name="Textplatzhalter 2"/>
          <p:cNvSpPr>
            <a:spLocks noGrp="1"/>
          </p:cNvSpPr>
          <p:nvPr>
            <p:ph type="body" sz="quarter" idx="17"/>
          </p:nvPr>
        </p:nvSpPr>
        <p:spPr/>
        <p:txBody>
          <a:bodyPr/>
          <a:lstStyle/>
          <a:p>
            <a:r>
              <a:rPr lang="de-DE"/>
              <a:t>Warum überhaupt bAV?</a:t>
            </a:r>
          </a:p>
          <a:p>
            <a:r>
              <a:rPr lang="de-DE"/>
              <a:t>Recht auf Entgeltumwandlung</a:t>
            </a:r>
          </a:p>
          <a:p>
            <a:r>
              <a:rPr lang="de-DE"/>
              <a:t>Die drei Stufen der Förderung</a:t>
            </a:r>
          </a:p>
          <a:p>
            <a:r>
              <a:rPr lang="de-DE"/>
              <a:t>Schutz im Fall von Arbeitslosigkeit und Insolvenz</a:t>
            </a:r>
          </a:p>
          <a:p>
            <a:r>
              <a:rPr lang="de-DE"/>
              <a:t>So funktioniert die Direktversicherung</a:t>
            </a:r>
          </a:p>
          <a:p>
            <a:r>
              <a:rPr lang="de-DE"/>
              <a:t>Die Stuttgarter – Partner für Ihre bAV</a:t>
            </a:r>
            <a:endParaRPr lang="de-DE" dirty="0"/>
          </a:p>
        </p:txBody>
      </p:sp>
    </p:spTree>
    <p:extLst>
      <p:ext uri="{BB962C8B-B14F-4D97-AF65-F5344CB8AC3E}">
        <p14:creationId xmlns:p14="http://schemas.microsoft.com/office/powerpoint/2010/main" val="3129499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Hinweise zur Entgeltumwandlung</a:t>
            </a:r>
            <a:endParaRPr lang="de-DE" dirty="0"/>
          </a:p>
        </p:txBody>
      </p:sp>
      <p:sp>
        <p:nvSpPr>
          <p:cNvPr id="3" name="Textplatzhalter 2"/>
          <p:cNvSpPr>
            <a:spLocks noGrp="1"/>
          </p:cNvSpPr>
          <p:nvPr>
            <p:ph type="body" sz="quarter" idx="17"/>
          </p:nvPr>
        </p:nvSpPr>
        <p:spPr/>
        <p:txBody>
          <a:bodyPr>
            <a:normAutofit/>
          </a:bodyPr>
          <a:lstStyle/>
          <a:p>
            <a:endParaRPr lang="de-DE" dirty="0"/>
          </a:p>
        </p:txBody>
      </p:sp>
      <p:sp>
        <p:nvSpPr>
          <p:cNvPr id="4" name="Textplatzhalter 3"/>
          <p:cNvSpPr>
            <a:spLocks noGrp="1"/>
          </p:cNvSpPr>
          <p:nvPr>
            <p:ph type="body" sz="quarter" idx="19"/>
          </p:nvPr>
        </p:nvSpPr>
        <p:spPr/>
        <p:txBody>
          <a:bodyPr/>
          <a:lstStyle/>
          <a:p>
            <a:pPr marL="233363" lvl="1" indent="-233363"/>
            <a:r>
              <a:rPr lang="de-DE" altLang="de-DE" dirty="0"/>
              <a:t>In der Ansparphase erhöht die Sozialversicherungsersparnis Ihren Versorgungsbetrag. Dadurch kann eine Minderung der Sozialversicherungsansprüche eintreten, soweit durch die Entgeltumwandlung das sozialversicherungspflichtige Arbeitseinkommen reduziert wird. Dies betrifft z. B. Krankentagegeld, gesetzliche Rente, Arbeitslosengeld.</a:t>
            </a:r>
          </a:p>
          <a:p>
            <a:pPr marL="233363" lvl="1" indent="-233363"/>
            <a:r>
              <a:rPr lang="de-DE" altLang="de-DE" dirty="0"/>
              <a:t>Durch Entgeltumwandlung kann die Versicherungspflichtgrenze in der Gesetzlichen Krankenversicherung (GKV) unterschritten werden.</a:t>
            </a:r>
            <a:br>
              <a:rPr lang="de-DE" altLang="de-DE" dirty="0"/>
            </a:br>
            <a:r>
              <a:rPr lang="de-DE" altLang="de-DE" dirty="0"/>
              <a:t>Hierdurch kann eine erneute Versicherungspflicht in der GKV ausgelöst werden.</a:t>
            </a:r>
          </a:p>
        </p:txBody>
      </p:sp>
      <p:sp>
        <p:nvSpPr>
          <p:cNvPr id="7" name="Textplatzhalter 6"/>
          <p:cNvSpPr>
            <a:spLocks noGrp="1"/>
          </p:cNvSpPr>
          <p:nvPr>
            <p:ph type="body" sz="quarter" idx="18"/>
          </p:nvPr>
        </p:nvSpPr>
        <p:spPr/>
        <p:txBody>
          <a:bodyPr/>
          <a:lstStyle/>
          <a:p>
            <a:r>
              <a:rPr lang="de-DE" dirty="0"/>
              <a:t>4. </a:t>
            </a:r>
            <a:r>
              <a:rPr lang="de-DE" altLang="de-DE" dirty="0"/>
              <a:t>Schutz im Fall von Arbeitslosigkeit und Insolvenz</a:t>
            </a:r>
            <a:endParaRPr lang="de-DE" dirty="0"/>
          </a:p>
        </p:txBody>
      </p:sp>
      <p:sp>
        <p:nvSpPr>
          <p:cNvPr id="8" name="Datumsplatzhalter 7"/>
          <p:cNvSpPr>
            <a:spLocks noGrp="1"/>
          </p:cNvSpPr>
          <p:nvPr>
            <p:ph type="dt" sz="half" idx="20"/>
          </p:nvPr>
        </p:nvSpPr>
        <p:spPr/>
        <p:txBody>
          <a:bodyPr/>
          <a:lstStyle/>
          <a:p>
            <a:r>
              <a:rPr lang="de-DE"/>
              <a:t>01.01.2023</a:t>
            </a:r>
            <a:endParaRPr lang="de-DE" dirty="0"/>
          </a:p>
        </p:txBody>
      </p:sp>
      <p:sp>
        <p:nvSpPr>
          <p:cNvPr id="9" name="Fußzeilenplatzhalter 8"/>
          <p:cNvSpPr>
            <a:spLocks noGrp="1"/>
          </p:cNvSpPr>
          <p:nvPr>
            <p:ph type="ftr" sz="quarter" idx="21"/>
          </p:nvPr>
        </p:nvSpPr>
        <p:spPr/>
        <p:txBody>
          <a:bodyPr/>
          <a:lstStyle/>
          <a:p>
            <a:r>
              <a:rPr lang="de-DE"/>
              <a:t>Mehr Rente durch bAV</a:t>
            </a:r>
            <a:endParaRPr lang="de-DE" dirty="0"/>
          </a:p>
        </p:txBody>
      </p:sp>
      <p:sp>
        <p:nvSpPr>
          <p:cNvPr id="10" name="Foliennummernplatzhalter 9"/>
          <p:cNvSpPr>
            <a:spLocks noGrp="1"/>
          </p:cNvSpPr>
          <p:nvPr>
            <p:ph type="sldNum" sz="quarter" idx="22"/>
          </p:nvPr>
        </p:nvSpPr>
        <p:spPr/>
        <p:txBody>
          <a:bodyPr/>
          <a:lstStyle/>
          <a:p>
            <a:fld id="{BFE8ADF1-837C-463F-9856-54C2D771B21B}" type="slidenum">
              <a:rPr lang="de-DE" smtClean="0"/>
              <a:pPr/>
              <a:t>20</a:t>
            </a:fld>
            <a:endParaRPr lang="de-DE" dirty="0"/>
          </a:p>
        </p:txBody>
      </p:sp>
      <p:sp>
        <p:nvSpPr>
          <p:cNvPr id="6" name="Textplatzhalter 5"/>
          <p:cNvSpPr>
            <a:spLocks noGrp="1"/>
          </p:cNvSpPr>
          <p:nvPr>
            <p:ph type="body" sz="quarter" idx="23"/>
          </p:nvPr>
        </p:nvSpPr>
        <p:spPr/>
        <p:txBody>
          <a:bodyPr/>
          <a:lstStyle/>
          <a:p>
            <a:pPr eaLnBrk="1" fontAlgn="auto" hangingPunct="1">
              <a:spcAft>
                <a:spcPts val="0"/>
              </a:spcAft>
              <a:defRPr/>
            </a:pPr>
            <a:endParaRPr lang="de-DE" dirty="0">
              <a:solidFill>
                <a:srgbClr val="7F7F7F"/>
              </a:solidFill>
            </a:endParaRPr>
          </a:p>
        </p:txBody>
      </p:sp>
    </p:spTree>
    <p:extLst>
      <p:ext uri="{BB962C8B-B14F-4D97-AF65-F5344CB8AC3E}">
        <p14:creationId xmlns:p14="http://schemas.microsoft.com/office/powerpoint/2010/main" val="48479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Sichere Versorgung: Auch in Krisenzeiten ist Ihre bAV (Direktversicherung) sicher</a:t>
            </a:r>
            <a:endParaRPr lang="de-DE" dirty="0"/>
          </a:p>
        </p:txBody>
      </p:sp>
      <p:sp>
        <p:nvSpPr>
          <p:cNvPr id="15" name="Textplatzhalter 14"/>
          <p:cNvSpPr>
            <a:spLocks noGrp="1"/>
          </p:cNvSpPr>
          <p:nvPr>
            <p:ph type="body" sz="quarter" idx="19"/>
          </p:nvPr>
        </p:nvSpPr>
        <p:spPr>
          <a:xfrm>
            <a:off x="358775" y="2074863"/>
            <a:ext cx="8426450" cy="4125911"/>
          </a:xfrm>
        </p:spPr>
        <p:txBody>
          <a:bodyPr>
            <a:normAutofit fontScale="92500" lnSpcReduction="10000"/>
          </a:bodyPr>
          <a:lstStyle/>
          <a:p>
            <a:pPr lvl="1"/>
            <a:r>
              <a:rPr lang="de-DE" altLang="de-DE" b="1" dirty="0"/>
              <a:t>Insolvenz des Arbeitgebers:</a:t>
            </a:r>
            <a:r>
              <a:rPr lang="de-DE" altLang="de-DE" dirty="0"/>
              <a:t> Sie haben von Anfang an </a:t>
            </a:r>
            <a:r>
              <a:rPr lang="de-DE" altLang="de-DE"/>
              <a:t>unwiderrufliche Ansprüche</a:t>
            </a:r>
            <a:br>
              <a:rPr lang="de-DE" altLang="de-DE"/>
            </a:br>
            <a:r>
              <a:rPr lang="de-DE" altLang="de-DE"/>
              <a:t>(</a:t>
            </a:r>
            <a:r>
              <a:rPr lang="de-DE" altLang="de-DE" dirty="0"/>
              <a:t>bei Entgeltumwandlung).</a:t>
            </a:r>
          </a:p>
          <a:p>
            <a:pPr lvl="1"/>
            <a:r>
              <a:rPr lang="de-DE" altLang="de-DE" b="1" dirty="0"/>
              <a:t>Insolvenz des Versicherers:</a:t>
            </a:r>
            <a:r>
              <a:rPr lang="de-DE" altLang="de-DE" dirty="0"/>
              <a:t> Sicherung Ihres Vertrages ggf. durch den gesetzlichen Sicherungsfonds Protektor.</a:t>
            </a:r>
          </a:p>
          <a:p>
            <a:pPr lvl="1"/>
            <a:r>
              <a:rPr lang="de-DE" altLang="de-DE" b="1" dirty="0"/>
              <a:t>Tod:</a:t>
            </a:r>
            <a:r>
              <a:rPr lang="de-DE" altLang="de-DE" dirty="0"/>
              <a:t> Die Todesfallleistung steht den versorgungsberechtigten Hinterbliebenen zu. Dies sind die/der </a:t>
            </a:r>
          </a:p>
          <a:p>
            <a:pPr lvl="2">
              <a:spcAft>
                <a:spcPts val="0"/>
              </a:spcAft>
            </a:pPr>
            <a:r>
              <a:rPr lang="de-DE" altLang="de-DE" sz="1500" dirty="0"/>
              <a:t>Witwe/Witwer, mit dem die versorgungsberechtigte Person zum Zeitpunkt ihres Todes verheiratet war oder </a:t>
            </a:r>
          </a:p>
          <a:p>
            <a:pPr lvl="2">
              <a:spcAft>
                <a:spcPts val="0"/>
              </a:spcAft>
            </a:pPr>
            <a:r>
              <a:rPr lang="de-DE" altLang="de-DE" sz="1500" dirty="0"/>
              <a:t>Lebenspartnerin/Lebenspartner, mit dem die versorgungsberechtigte Person zum Zeitpunkt ihres Todes in einer eingetragenen Lebenspartnerschaft nach dem Lebenspartnerschaftsgesetz (</a:t>
            </a:r>
            <a:r>
              <a:rPr lang="de-DE" altLang="de-DE" sz="1500" dirty="0" err="1"/>
              <a:t>LPartG</a:t>
            </a:r>
            <a:r>
              <a:rPr lang="de-DE" altLang="de-DE" sz="1500" dirty="0"/>
              <a:t>) lebte oder </a:t>
            </a:r>
          </a:p>
          <a:p>
            <a:pPr lvl="2">
              <a:spcAft>
                <a:spcPts val="0"/>
              </a:spcAft>
            </a:pPr>
            <a:r>
              <a:rPr lang="de-DE" altLang="de-DE" sz="1500" dirty="0"/>
              <a:t>Kinder im Sinne des § 32 Absatz 1 bis 3, 4 Satz 1 Nr. 1 bis 3 und Absatz 5 Einkommensteuergesetz (EStG) der versorgungsberechtigten Person und diesen in der betrieblichen Altersversorgung steuerrechtlich Gleichgestellte oder </a:t>
            </a:r>
          </a:p>
          <a:p>
            <a:pPr lvl="2">
              <a:spcAft>
                <a:spcPts val="0"/>
              </a:spcAft>
            </a:pPr>
            <a:r>
              <a:rPr lang="de-DE" altLang="de-DE" sz="1500" dirty="0"/>
              <a:t>Lebensgefährtin/Lebensgefährte der versorgungsberechtigten Person wenn diese vor dem Todesfall fristgerecht benannt wurden und gemeinsame Haushaltsführung zum Zeitpunkt des Todesfalls bestanden hat.</a:t>
            </a:r>
            <a:endParaRPr lang="de-DE" altLang="de-DE" dirty="0"/>
          </a:p>
          <a:p>
            <a:endParaRPr lang="de-DE" dirty="0"/>
          </a:p>
        </p:txBody>
      </p:sp>
      <p:sp>
        <p:nvSpPr>
          <p:cNvPr id="7" name="Textplatzhalter 6"/>
          <p:cNvSpPr>
            <a:spLocks noGrp="1"/>
          </p:cNvSpPr>
          <p:nvPr>
            <p:ph type="body" sz="quarter" idx="18"/>
          </p:nvPr>
        </p:nvSpPr>
        <p:spPr/>
        <p:txBody>
          <a:bodyPr/>
          <a:lstStyle/>
          <a:p>
            <a:r>
              <a:rPr lang="de-DE"/>
              <a:t>4. </a:t>
            </a:r>
            <a:r>
              <a:rPr lang="de-DE" altLang="de-DE"/>
              <a:t>Schutz im Fall von Arbeitslosigkeit und Insolvenz</a:t>
            </a:r>
            <a:endParaRPr lang="de-DE" dirty="0"/>
          </a:p>
        </p:txBody>
      </p:sp>
      <p:sp>
        <p:nvSpPr>
          <p:cNvPr id="8" name="Datumsplatzhalter 7"/>
          <p:cNvSpPr>
            <a:spLocks noGrp="1"/>
          </p:cNvSpPr>
          <p:nvPr>
            <p:ph type="dt" sz="half" idx="20"/>
          </p:nvPr>
        </p:nvSpPr>
        <p:spPr/>
        <p:txBody>
          <a:bodyPr/>
          <a:lstStyle/>
          <a:p>
            <a:r>
              <a:rPr lang="de-DE"/>
              <a:t>01.01.2023</a:t>
            </a:r>
            <a:endParaRPr lang="de-DE" dirty="0"/>
          </a:p>
        </p:txBody>
      </p:sp>
      <p:sp>
        <p:nvSpPr>
          <p:cNvPr id="9" name="Fußzeilenplatzhalter 8"/>
          <p:cNvSpPr>
            <a:spLocks noGrp="1"/>
          </p:cNvSpPr>
          <p:nvPr>
            <p:ph type="ftr" sz="quarter" idx="21"/>
          </p:nvPr>
        </p:nvSpPr>
        <p:spPr/>
        <p:txBody>
          <a:bodyPr/>
          <a:lstStyle/>
          <a:p>
            <a:r>
              <a:rPr lang="de-DE"/>
              <a:t>Mehr Rente durch bAV</a:t>
            </a:r>
            <a:endParaRPr lang="de-DE" dirty="0"/>
          </a:p>
        </p:txBody>
      </p:sp>
      <p:sp>
        <p:nvSpPr>
          <p:cNvPr id="10" name="Foliennummernplatzhalter 9"/>
          <p:cNvSpPr>
            <a:spLocks noGrp="1"/>
          </p:cNvSpPr>
          <p:nvPr>
            <p:ph type="sldNum" sz="quarter" idx="22"/>
          </p:nvPr>
        </p:nvSpPr>
        <p:spPr/>
        <p:txBody>
          <a:bodyPr/>
          <a:lstStyle/>
          <a:p>
            <a:fld id="{BFE8ADF1-837C-463F-9856-54C2D771B21B}" type="slidenum">
              <a:rPr lang="de-DE" smtClean="0"/>
              <a:pPr/>
              <a:t>21</a:t>
            </a:fld>
            <a:endParaRPr lang="de-DE" dirty="0"/>
          </a:p>
        </p:txBody>
      </p:sp>
      <p:sp>
        <p:nvSpPr>
          <p:cNvPr id="16" name="Textplatzhalter 15"/>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3251091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D21A2E6-0EDE-F42E-9342-92C69A6679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04673"/>
            <a:ext cx="9144000" cy="6053327"/>
          </a:xfrm>
          <a:prstGeom prst="rect">
            <a:avLst/>
          </a:prstGeom>
        </p:spPr>
      </p:pic>
      <p:sp>
        <p:nvSpPr>
          <p:cNvPr id="8"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9"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5.</a:t>
            </a:r>
          </a:p>
        </p:txBody>
      </p:sp>
      <p:sp>
        <p:nvSpPr>
          <p:cNvPr id="10"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a:t>So funktioniert die Direktversicherung</a:t>
            </a:r>
            <a:endParaRPr lang="de-DE" altLang="de-DE" dirty="0"/>
          </a:p>
        </p:txBody>
      </p:sp>
    </p:spTree>
    <p:extLst>
      <p:ext uri="{BB962C8B-B14F-4D97-AF65-F5344CB8AC3E}">
        <p14:creationId xmlns:p14="http://schemas.microsoft.com/office/powerpoint/2010/main" val="3204573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Versorgungskonzept:</a:t>
            </a:r>
            <a:br>
              <a:rPr lang="de-DE" altLang="de-DE" dirty="0"/>
            </a:br>
            <a:r>
              <a:rPr lang="de-DE" altLang="de-DE" dirty="0"/>
              <a:t>Ihr Arbeitgeber hat sich DIREKT entschieden</a:t>
            </a:r>
            <a:endParaRPr lang="de-DE" dirty="0"/>
          </a:p>
        </p:txBody>
      </p:sp>
      <p:sp>
        <p:nvSpPr>
          <p:cNvPr id="4" name="Textplatzhalter 3"/>
          <p:cNvSpPr>
            <a:spLocks noGrp="1"/>
          </p:cNvSpPr>
          <p:nvPr>
            <p:ph type="body" sz="quarter" idx="21"/>
          </p:nvPr>
        </p:nvSpPr>
        <p:spPr/>
        <p:txBody>
          <a:bodyPr/>
          <a:lstStyle/>
          <a:p>
            <a:pPr eaLnBrk="1" hangingPunct="1"/>
            <a:r>
              <a:rPr lang="de-DE" altLang="de-DE" dirty="0"/>
              <a:t>Ihre betriebliche Altersversorgung erfolgt auf dem Weg der Direktversicherung.</a:t>
            </a:r>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In der Direktversicherung erfolgt die betriebliche Altersversorgung für Sie ganz bequem, denn Ihr Arbeitgeber kümmert sich um die gesamte Abwicklung. </a:t>
            </a:r>
          </a:p>
        </p:txBody>
      </p:sp>
      <p:sp>
        <p:nvSpPr>
          <p:cNvPr id="7" name="Textplatzhalter 6"/>
          <p:cNvSpPr>
            <a:spLocks noGrp="1"/>
          </p:cNvSpPr>
          <p:nvPr>
            <p:ph type="body" sz="quarter" idx="18"/>
          </p:nvPr>
        </p:nvSpPr>
        <p:spPr/>
        <p:txBody>
          <a:bodyPr/>
          <a:lstStyle/>
          <a:p>
            <a:r>
              <a:rPr lang="de-DE" altLang="de-DE" dirty="0"/>
              <a:t>5. So funktioniert die Direktversicherung</a:t>
            </a:r>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a:t>
            </a:r>
            <a:endParaRPr lang="de-DE" dirty="0"/>
          </a:p>
        </p:txBody>
      </p:sp>
      <p:pic>
        <p:nvPicPr>
          <p:cNvPr id="3" name="Grafik 2">
            <a:extLst>
              <a:ext uri="{FF2B5EF4-FFF2-40B4-BE49-F238E27FC236}">
                <a16:creationId xmlns:a16="http://schemas.microsoft.com/office/drawing/2014/main" id="{290459BE-621B-C757-695C-8D7ADE8755DB}"/>
              </a:ext>
            </a:extLst>
          </p:cNvPr>
          <p:cNvPicPr/>
          <p:nvPr/>
        </p:nvPicPr>
        <p:blipFill rotWithShape="1">
          <a:blip r:embed="rId2">
            <a:clrChange>
              <a:clrFrom>
                <a:srgbClr val="F6F6F6"/>
              </a:clrFrom>
              <a:clrTo>
                <a:srgbClr val="F6F6F6">
                  <a:alpha val="0"/>
                </a:srgbClr>
              </a:clrTo>
            </a:clrChange>
          </a:blip>
          <a:srcRect t="6856" b="6856"/>
          <a:stretch/>
        </p:blipFill>
        <p:spPr>
          <a:xfrm>
            <a:off x="2159285" y="2452356"/>
            <a:ext cx="4825430" cy="2838972"/>
          </a:xfrm>
          <a:prstGeom prst="rect">
            <a:avLst/>
          </a:prstGeom>
          <a:ln>
            <a:noFill/>
          </a:ln>
        </p:spPr>
      </p:pic>
      <p:sp>
        <p:nvSpPr>
          <p:cNvPr id="10" name="Foliennummernplatzhalter 9"/>
          <p:cNvSpPr>
            <a:spLocks noGrp="1"/>
          </p:cNvSpPr>
          <p:nvPr>
            <p:ph type="sldNum" sz="quarter" idx="27"/>
          </p:nvPr>
        </p:nvSpPr>
        <p:spPr/>
        <p:txBody>
          <a:bodyPr/>
          <a:lstStyle/>
          <a:p>
            <a:fld id="{BFE8ADF1-837C-463F-9856-54C2D771B21B}" type="slidenum">
              <a:rPr lang="de-DE" smtClean="0"/>
              <a:pPr/>
              <a:t>23</a:t>
            </a:fld>
            <a:endParaRPr lang="de-DE" dirty="0"/>
          </a:p>
        </p:txBody>
      </p:sp>
    </p:spTree>
    <p:extLst>
      <p:ext uri="{BB962C8B-B14F-4D97-AF65-F5344CB8AC3E}">
        <p14:creationId xmlns:p14="http://schemas.microsoft.com/office/powerpoint/2010/main" val="2958506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22727582-D8FC-4B55-A2D9-4068BEADE4E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10374" y="836893"/>
            <a:ext cx="9144000" cy="6049242"/>
          </a:xfrm>
          <a:prstGeom prst="rect">
            <a:avLst/>
          </a:prstGeom>
        </p:spPr>
      </p:pic>
      <p:sp>
        <p:nvSpPr>
          <p:cNvPr id="10"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4"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6.</a:t>
            </a:r>
          </a:p>
        </p:txBody>
      </p:sp>
      <p:sp>
        <p:nvSpPr>
          <p:cNvPr id="15" name="Abgerundetes Rechteck 18"/>
          <p:cNvSpPr/>
          <p:nvPr/>
        </p:nvSpPr>
        <p:spPr>
          <a:xfrm>
            <a:off x="1099867" y="4840181"/>
            <a:ext cx="6925196" cy="1197499"/>
          </a:xfrm>
          <a:custGeom>
            <a:avLst/>
            <a:gdLst>
              <a:gd name="connsiteX0" fmla="*/ 0 w 6925196"/>
              <a:gd name="connsiteY0" fmla="*/ 199587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8" fmla="*/ 0 w 6925196"/>
              <a:gd name="connsiteY8" fmla="*/ 199587 h 1197499"/>
              <a:gd name="connsiteX0" fmla="*/ 0 w 6925196"/>
              <a:gd name="connsiteY0" fmla="*/ 997912 h 1197499"/>
              <a:gd name="connsiteX1" fmla="*/ 199587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 name="connsiteX0" fmla="*/ 0 w 6925196"/>
              <a:gd name="connsiteY0" fmla="*/ 997912 h 1197499"/>
              <a:gd name="connsiteX1" fmla="*/ 1179 w 6925196"/>
              <a:gd name="connsiteY1" fmla="*/ 0 h 1197499"/>
              <a:gd name="connsiteX2" fmla="*/ 6725609 w 6925196"/>
              <a:gd name="connsiteY2" fmla="*/ 0 h 1197499"/>
              <a:gd name="connsiteX3" fmla="*/ 6925196 w 6925196"/>
              <a:gd name="connsiteY3" fmla="*/ 199587 h 1197499"/>
              <a:gd name="connsiteX4" fmla="*/ 6925196 w 6925196"/>
              <a:gd name="connsiteY4" fmla="*/ 997912 h 1197499"/>
              <a:gd name="connsiteX5" fmla="*/ 6725609 w 6925196"/>
              <a:gd name="connsiteY5" fmla="*/ 1197499 h 1197499"/>
              <a:gd name="connsiteX6" fmla="*/ 199587 w 6925196"/>
              <a:gd name="connsiteY6" fmla="*/ 1197499 h 1197499"/>
              <a:gd name="connsiteX7" fmla="*/ 0 w 6925196"/>
              <a:gd name="connsiteY7" fmla="*/ 997912 h 119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5196" h="1197499">
                <a:moveTo>
                  <a:pt x="0" y="997912"/>
                </a:moveTo>
                <a:lnTo>
                  <a:pt x="1179" y="0"/>
                </a:lnTo>
                <a:lnTo>
                  <a:pt x="6725609" y="0"/>
                </a:lnTo>
                <a:cubicBezTo>
                  <a:pt x="6835838" y="0"/>
                  <a:pt x="6925196" y="89358"/>
                  <a:pt x="6925196" y="199587"/>
                </a:cubicBezTo>
                <a:lnTo>
                  <a:pt x="6925196" y="997912"/>
                </a:lnTo>
                <a:cubicBezTo>
                  <a:pt x="6925196" y="1108141"/>
                  <a:pt x="6835838" y="1197499"/>
                  <a:pt x="6725609" y="1197499"/>
                </a:cubicBezTo>
                <a:lnTo>
                  <a:pt x="199587" y="1197499"/>
                </a:lnTo>
                <a:cubicBezTo>
                  <a:pt x="89358" y="1197499"/>
                  <a:pt x="0" y="1108141"/>
                  <a:pt x="0" y="997912"/>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a:t>Die Stuttgarter – </a:t>
            </a:r>
            <a:br>
              <a:rPr lang="de-DE" altLang="de-DE"/>
            </a:br>
            <a:r>
              <a:rPr lang="de-DE" altLang="de-DE"/>
              <a:t>Partner für Ihre bAV</a:t>
            </a:r>
            <a:endParaRPr lang="de-DE" altLang="de-DE" dirty="0"/>
          </a:p>
        </p:txBody>
      </p:sp>
    </p:spTree>
    <p:extLst>
      <p:ext uri="{BB962C8B-B14F-4D97-AF65-F5344CB8AC3E}">
        <p14:creationId xmlns:p14="http://schemas.microsoft.com/office/powerpoint/2010/main" val="1048229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Die Stuttgarter:</a:t>
            </a:r>
            <a:br>
              <a:rPr lang="de-DE" altLang="de-DE"/>
            </a:br>
            <a:r>
              <a:rPr lang="de-DE" altLang="de-DE"/>
              <a:t>Hierauf können Sie sich in Zukunft verlassen</a:t>
            </a:r>
            <a:endParaRPr lang="de-DE" dirty="0"/>
          </a:p>
        </p:txBody>
      </p:sp>
      <p:sp>
        <p:nvSpPr>
          <p:cNvPr id="7" name="Textplatzhalter 6"/>
          <p:cNvSpPr>
            <a:spLocks noGrp="1"/>
          </p:cNvSpPr>
          <p:nvPr>
            <p:ph type="body" sz="quarter" idx="17"/>
          </p:nvPr>
        </p:nvSpPr>
        <p:spPr/>
        <p:txBody>
          <a:bodyPr/>
          <a:lstStyle/>
          <a:p>
            <a:pPr lvl="1"/>
            <a:r>
              <a:rPr lang="de-DE" altLang="de-DE" dirty="0"/>
              <a:t>Leistung „Made in Germany“: </a:t>
            </a:r>
            <a:br>
              <a:rPr lang="de-DE" altLang="de-DE" dirty="0"/>
            </a:br>
            <a:r>
              <a:rPr lang="de-DE" altLang="de-DE" dirty="0"/>
              <a:t>Die Stuttgarter ist traditionell,</a:t>
            </a:r>
            <a:br>
              <a:rPr lang="de-DE" altLang="de-DE" dirty="0"/>
            </a:br>
            <a:r>
              <a:rPr lang="de-DE" altLang="de-DE" dirty="0"/>
              <a:t>solide und finanzstark.</a:t>
            </a:r>
          </a:p>
          <a:p>
            <a:pPr lvl="1"/>
            <a:r>
              <a:rPr lang="de-DE" altLang="de-DE" dirty="0"/>
              <a:t>Als Versicherungsverein auf Gegenseitigkeit ist Die Stuttgarter </a:t>
            </a:r>
            <a:br>
              <a:rPr lang="de-DE" altLang="de-DE" dirty="0"/>
            </a:br>
            <a:r>
              <a:rPr lang="de-DE" altLang="de-DE" dirty="0"/>
              <a:t>ihren Kunden verpflichtet.</a:t>
            </a:r>
          </a:p>
        </p:txBody>
      </p:sp>
      <p:sp>
        <p:nvSpPr>
          <p:cNvPr id="6" name="Textplatzhalter 5"/>
          <p:cNvSpPr>
            <a:spLocks noGrp="1"/>
          </p:cNvSpPr>
          <p:nvPr>
            <p:ph type="body" sz="quarter" idx="21"/>
          </p:nvPr>
        </p:nvSpPr>
        <p:spPr/>
        <p:txBody>
          <a:bodyPr/>
          <a:lstStyle/>
          <a:p>
            <a:r>
              <a:rPr lang="de-DE" altLang="de-DE"/>
              <a:t>Ihr Arbeitgeber hat sich für einen leistungsstarken bAV-Versicherer entschieden.</a:t>
            </a:r>
            <a:endParaRPr lang="de-DE" altLang="de-DE" dirty="0"/>
          </a:p>
        </p:txBody>
      </p:sp>
      <p:sp>
        <p:nvSpPr>
          <p:cNvPr id="37" name="Textplatzhalter 36"/>
          <p:cNvSpPr>
            <a:spLocks noGrp="1"/>
          </p:cNvSpPr>
          <p:nvPr>
            <p:ph type="body" sz="quarter" idx="24"/>
          </p:nvPr>
        </p:nvSpPr>
        <p:spPr/>
        <p:txBody>
          <a:bodyPr/>
          <a:lstStyle/>
          <a:p>
            <a:r>
              <a:rPr lang="de-DE"/>
              <a:t>Die Stuttgarter setzt sich seit über 100 Jahren für die Interessen ihrer Kunden ein: leistungsstark und vertrauenswürdig. </a:t>
            </a:r>
            <a:endParaRPr lang="de-DE" dirty="0"/>
          </a:p>
        </p:txBody>
      </p:sp>
      <p:sp>
        <p:nvSpPr>
          <p:cNvPr id="48" name="Textplatzhalter 47"/>
          <p:cNvSpPr>
            <a:spLocks noGrp="1"/>
          </p:cNvSpPr>
          <p:nvPr>
            <p:ph type="body" sz="quarter" idx="23"/>
          </p:nvPr>
        </p:nvSpPr>
        <p:spPr/>
        <p:txBody>
          <a:bodyPr/>
          <a:lstStyle/>
          <a:p>
            <a:endParaRPr lang="de-DE"/>
          </a:p>
        </p:txBody>
      </p:sp>
      <p:sp>
        <p:nvSpPr>
          <p:cNvPr id="4" name="Textplatzhalter 3"/>
          <p:cNvSpPr>
            <a:spLocks noGrp="1"/>
          </p:cNvSpPr>
          <p:nvPr>
            <p:ph type="body" sz="quarter" idx="18"/>
          </p:nvPr>
        </p:nvSpPr>
        <p:spPr/>
        <p:txBody>
          <a:bodyPr/>
          <a:lstStyle/>
          <a:p>
            <a:pPr eaLnBrk="1" hangingPunct="1"/>
            <a:r>
              <a:rPr lang="de-DE" altLang="de-DE" dirty="0"/>
              <a:t>6. Die Stuttgarter – Partner für Ihre bAV </a:t>
            </a:r>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25</a:t>
            </a:fld>
            <a:endParaRPr lang="de-DE" dirty="0"/>
          </a:p>
        </p:txBody>
      </p:sp>
      <p:grpSp>
        <p:nvGrpSpPr>
          <p:cNvPr id="18" name="Gruppieren 17">
            <a:extLst>
              <a:ext uri="{FF2B5EF4-FFF2-40B4-BE49-F238E27FC236}">
                <a16:creationId xmlns:a16="http://schemas.microsoft.com/office/drawing/2014/main" id="{CDA9C308-D397-2B64-61CA-C66D82303525}"/>
              </a:ext>
            </a:extLst>
          </p:cNvPr>
          <p:cNvGrpSpPr/>
          <p:nvPr/>
        </p:nvGrpSpPr>
        <p:grpSpPr>
          <a:xfrm>
            <a:off x="4512240" y="2504438"/>
            <a:ext cx="4046400" cy="2760202"/>
            <a:chOff x="4512240" y="2504438"/>
            <a:chExt cx="4046400" cy="2760202"/>
          </a:xfrm>
        </p:grpSpPr>
        <p:pic>
          <p:nvPicPr>
            <p:cNvPr id="14" name="Grafik 28">
              <a:extLst>
                <a:ext uri="{FF2B5EF4-FFF2-40B4-BE49-F238E27FC236}">
                  <a16:creationId xmlns:a16="http://schemas.microsoft.com/office/drawing/2014/main" id="{4EB4258F-0530-C2CF-4BB1-0CAE777A144D}"/>
                </a:ext>
              </a:extLst>
            </p:cNvPr>
            <p:cNvPicPr/>
            <p:nvPr/>
          </p:nvPicPr>
          <p:blipFill>
            <a:blip r:embed="rId2"/>
            <a:stretch/>
          </p:blipFill>
          <p:spPr>
            <a:xfrm>
              <a:off x="6929100" y="4017600"/>
              <a:ext cx="1455120" cy="1247040"/>
            </a:xfrm>
            <a:prstGeom prst="rect">
              <a:avLst/>
            </a:prstGeom>
            <a:ln>
              <a:noFill/>
            </a:ln>
          </p:spPr>
        </p:pic>
        <p:pic>
          <p:nvPicPr>
            <p:cNvPr id="15" name="Grafik 29">
              <a:extLst>
                <a:ext uri="{FF2B5EF4-FFF2-40B4-BE49-F238E27FC236}">
                  <a16:creationId xmlns:a16="http://schemas.microsoft.com/office/drawing/2014/main" id="{1D85F389-DFEF-7330-72B4-F3D6111CDBFE}"/>
                </a:ext>
              </a:extLst>
            </p:cNvPr>
            <p:cNvPicPr/>
            <p:nvPr/>
          </p:nvPicPr>
          <p:blipFill>
            <a:blip r:embed="rId3"/>
            <a:stretch/>
          </p:blipFill>
          <p:spPr>
            <a:xfrm>
              <a:off x="4559580" y="2594160"/>
              <a:ext cx="1946160" cy="1267200"/>
            </a:xfrm>
            <a:prstGeom prst="rect">
              <a:avLst/>
            </a:prstGeom>
            <a:ln>
              <a:noFill/>
            </a:ln>
          </p:spPr>
        </p:pic>
        <p:pic>
          <p:nvPicPr>
            <p:cNvPr id="16" name="Grafik 30">
              <a:extLst>
                <a:ext uri="{FF2B5EF4-FFF2-40B4-BE49-F238E27FC236}">
                  <a16:creationId xmlns:a16="http://schemas.microsoft.com/office/drawing/2014/main" id="{791FC670-41A3-2719-ACBB-5DF1DBE6B63C}"/>
                </a:ext>
              </a:extLst>
            </p:cNvPr>
            <p:cNvPicPr/>
            <p:nvPr/>
          </p:nvPicPr>
          <p:blipFill>
            <a:blip r:embed="rId4"/>
            <a:stretch/>
          </p:blipFill>
          <p:spPr>
            <a:xfrm>
              <a:off x="4512240" y="4017600"/>
              <a:ext cx="2040840" cy="1247040"/>
            </a:xfrm>
            <a:prstGeom prst="rect">
              <a:avLst/>
            </a:prstGeom>
            <a:ln>
              <a:noFill/>
            </a:ln>
          </p:spPr>
        </p:pic>
        <p:pic>
          <p:nvPicPr>
            <p:cNvPr id="12" name="Grafik 11">
              <a:extLst>
                <a:ext uri="{FF2B5EF4-FFF2-40B4-BE49-F238E27FC236}">
                  <a16:creationId xmlns:a16="http://schemas.microsoft.com/office/drawing/2014/main" id="{3D9D5822-45B6-D171-6771-A3B3C73EDA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8640" y="2504438"/>
              <a:ext cx="1800000" cy="1499682"/>
            </a:xfrm>
            <a:prstGeom prst="rect">
              <a:avLst/>
            </a:prstGeom>
          </p:spPr>
        </p:pic>
      </p:grpSp>
    </p:spTree>
    <p:extLst>
      <p:ext uri="{BB962C8B-B14F-4D97-AF65-F5344CB8AC3E}">
        <p14:creationId xmlns:p14="http://schemas.microsoft.com/office/powerpoint/2010/main" val="4201663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Persönliches Gespräch:</a:t>
            </a:r>
            <a:br>
              <a:rPr lang="de-DE" altLang="de-DE" dirty="0"/>
            </a:br>
            <a:r>
              <a:rPr lang="de-DE" altLang="de-DE" dirty="0"/>
              <a:t>Lassen Sie uns gemeinsam ins Detail gehen</a:t>
            </a:r>
            <a:endParaRPr lang="de-DE" dirty="0"/>
          </a:p>
        </p:txBody>
      </p:sp>
      <p:sp>
        <p:nvSpPr>
          <p:cNvPr id="4" name="Textplatzhalter 3"/>
          <p:cNvSpPr>
            <a:spLocks noGrp="1"/>
          </p:cNvSpPr>
          <p:nvPr>
            <p:ph type="body" sz="quarter" idx="21"/>
          </p:nvPr>
        </p:nvSpPr>
        <p:spPr>
          <a:xfrm>
            <a:off x="358775" y="2087563"/>
            <a:ext cx="8426449" cy="261610"/>
          </a:xfrm>
        </p:spPr>
        <p:txBody>
          <a:bodyPr/>
          <a:lstStyle/>
          <a:p>
            <a:r>
              <a:rPr lang="de-DE" altLang="de-DE" dirty="0"/>
              <a:t>Informieren Sie sich über Ihre individuellen Vorteile und Beiträge in der bAV.</a:t>
            </a:r>
          </a:p>
        </p:txBody>
      </p:sp>
      <p:sp>
        <p:nvSpPr>
          <p:cNvPr id="5" name="Textplatzhalter 4"/>
          <p:cNvSpPr>
            <a:spLocks noGrp="1"/>
          </p:cNvSpPr>
          <p:nvPr>
            <p:ph type="body" sz="quarter" idx="23"/>
          </p:nvPr>
        </p:nvSpPr>
        <p:spPr/>
        <p:txBody>
          <a:bodyPr/>
          <a:lstStyle/>
          <a:p>
            <a:endParaRPr lang="de-DE"/>
          </a:p>
        </p:txBody>
      </p:sp>
      <p:sp>
        <p:nvSpPr>
          <p:cNvPr id="6" name="Textplatzhalter 5"/>
          <p:cNvSpPr>
            <a:spLocks noGrp="1"/>
          </p:cNvSpPr>
          <p:nvPr>
            <p:ph type="body" sz="quarter" idx="24"/>
          </p:nvPr>
        </p:nvSpPr>
        <p:spPr/>
        <p:txBody>
          <a:bodyPr/>
          <a:lstStyle/>
          <a:p>
            <a:r>
              <a:rPr lang="de-DE" dirty="0"/>
              <a:t>Lassen Sie uns für Sie rechnen!</a:t>
            </a:r>
          </a:p>
        </p:txBody>
      </p:sp>
      <p:sp>
        <p:nvSpPr>
          <p:cNvPr id="7" name="Textplatzhalter 6"/>
          <p:cNvSpPr>
            <a:spLocks noGrp="1"/>
          </p:cNvSpPr>
          <p:nvPr>
            <p:ph type="body" sz="quarter" idx="18"/>
          </p:nvPr>
        </p:nvSpPr>
        <p:spPr/>
        <p:txBody>
          <a:bodyPr/>
          <a:lstStyle/>
          <a:p>
            <a:r>
              <a:rPr lang="de-DE" altLang="de-DE" dirty="0"/>
              <a:t>6. Die Stuttgarter – Partner für Ihre bAV </a:t>
            </a:r>
          </a:p>
        </p:txBody>
      </p:sp>
      <p:sp>
        <p:nvSpPr>
          <p:cNvPr id="8" name="Datumsplatzhalter 7"/>
          <p:cNvSpPr>
            <a:spLocks noGrp="1"/>
          </p:cNvSpPr>
          <p:nvPr>
            <p:ph type="dt" sz="half" idx="25"/>
          </p:nvPr>
        </p:nvSpPr>
        <p:spPr/>
        <p:txBody>
          <a:bodyPr/>
          <a:lstStyle/>
          <a:p>
            <a:r>
              <a:rPr lang="de-DE"/>
              <a:t>01.01.2023</a:t>
            </a:r>
            <a:endParaRPr lang="de-DE" dirty="0"/>
          </a:p>
        </p:txBody>
      </p:sp>
      <p:sp>
        <p:nvSpPr>
          <p:cNvPr id="9" name="Fußzeilenplatzhalter 8"/>
          <p:cNvSpPr>
            <a:spLocks noGrp="1"/>
          </p:cNvSpPr>
          <p:nvPr>
            <p:ph type="ftr" sz="quarter" idx="26"/>
          </p:nvPr>
        </p:nvSpPr>
        <p:spPr/>
        <p:txBody>
          <a:bodyPr/>
          <a:lstStyle/>
          <a:p>
            <a:r>
              <a:rPr lang="de-DE"/>
              <a:t>Mehr Rente durch bAV</a:t>
            </a:r>
            <a:endParaRPr lang="de-DE" dirty="0"/>
          </a:p>
        </p:txBody>
      </p:sp>
      <p:sp>
        <p:nvSpPr>
          <p:cNvPr id="10" name="Foliennummernplatzhalter 9"/>
          <p:cNvSpPr>
            <a:spLocks noGrp="1"/>
          </p:cNvSpPr>
          <p:nvPr>
            <p:ph type="sldNum" sz="quarter" idx="27"/>
          </p:nvPr>
        </p:nvSpPr>
        <p:spPr/>
        <p:txBody>
          <a:bodyPr/>
          <a:lstStyle/>
          <a:p>
            <a:fld id="{BFE8ADF1-837C-463F-9856-54C2D771B21B}" type="slidenum">
              <a:rPr lang="de-DE" smtClean="0"/>
              <a:pPr/>
              <a:t>26</a:t>
            </a:fld>
            <a:endParaRPr lang="de-DE" dirty="0"/>
          </a:p>
        </p:txBody>
      </p:sp>
      <p:pic>
        <p:nvPicPr>
          <p:cNvPr id="11" name="Grafik 10"/>
          <p:cNvPicPr>
            <a:picLocks noChangeAspect="1"/>
          </p:cNvPicPr>
          <p:nvPr/>
        </p:nvPicPr>
        <p:blipFill>
          <a:blip r:embed="rId2"/>
          <a:stretch>
            <a:fillRect/>
          </a:stretch>
        </p:blipFill>
        <p:spPr>
          <a:xfrm rot="180000">
            <a:off x="1354446" y="2628659"/>
            <a:ext cx="6480175" cy="2776538"/>
          </a:xfrm>
          <a:prstGeom prst="rect">
            <a:avLst/>
          </a:prstGeom>
          <a:ln>
            <a:solidFill>
              <a:schemeClr val="accent5"/>
            </a:solidFill>
          </a:ln>
        </p:spPr>
      </p:pic>
    </p:spTree>
    <p:extLst>
      <p:ext uri="{BB962C8B-B14F-4D97-AF65-F5344CB8AC3E}">
        <p14:creationId xmlns:p14="http://schemas.microsoft.com/office/powerpoint/2010/main" val="688843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Optionale Folien</a:t>
            </a:r>
            <a:endParaRPr lang="de-DE" dirty="0"/>
          </a:p>
        </p:txBody>
      </p:sp>
      <p:sp>
        <p:nvSpPr>
          <p:cNvPr id="3" name="Textplatzhalter 2"/>
          <p:cNvSpPr>
            <a:spLocks noGrp="1"/>
          </p:cNvSpPr>
          <p:nvPr>
            <p:ph type="body" sz="quarter" idx="17"/>
          </p:nvPr>
        </p:nvSpPr>
        <p:spPr/>
        <p:txBody>
          <a:bodyPr/>
          <a:lstStyle/>
          <a:p>
            <a:endParaRPr lang="de-DE"/>
          </a:p>
        </p:txBody>
      </p:sp>
      <p:sp>
        <p:nvSpPr>
          <p:cNvPr id="4" name="Textplatzhalter 3"/>
          <p:cNvSpPr>
            <a:spLocks noGrp="1"/>
          </p:cNvSpPr>
          <p:nvPr>
            <p:ph type="body" sz="quarter" idx="19"/>
          </p:nvPr>
        </p:nvSpPr>
        <p:spPr/>
        <p:txBody>
          <a:bodyPr/>
          <a:lstStyle/>
          <a:p>
            <a:r>
              <a:rPr lang="de-DE" altLang="de-DE" b="0" dirty="0"/>
              <a:t>Je nach Kunde und Zielgruppen können Sie aus diesem</a:t>
            </a:r>
            <a:br>
              <a:rPr lang="de-DE" altLang="de-DE" b="0" dirty="0"/>
            </a:br>
            <a:r>
              <a:rPr lang="de-DE" altLang="de-DE" b="0" dirty="0"/>
              <a:t>Pool die entsprechenden Zusatz-Folien auswählen,</a:t>
            </a:r>
            <a:br>
              <a:rPr lang="de-DE" altLang="de-DE" b="0" dirty="0"/>
            </a:br>
            <a:r>
              <a:rPr lang="de-DE" altLang="de-DE" b="0" dirty="0"/>
              <a:t>individuell bearbeiten und Ihrer Präsentation hinzufügen. </a:t>
            </a:r>
          </a:p>
        </p:txBody>
      </p:sp>
      <p:sp>
        <p:nvSpPr>
          <p:cNvPr id="5" name="Textplatzhalter 4"/>
          <p:cNvSpPr>
            <a:spLocks noGrp="1"/>
          </p:cNvSpPr>
          <p:nvPr>
            <p:ph type="body" sz="quarter" idx="18"/>
          </p:nvPr>
        </p:nvSpPr>
        <p:spPr/>
        <p:txBody>
          <a:bodyPr/>
          <a:lstStyle/>
          <a:p>
            <a:endParaRPr lang="de-DE"/>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a:t>Mehr Rente durch bAV</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27</a:t>
            </a:fld>
            <a:endParaRPr lang="de-DE" dirty="0"/>
          </a:p>
        </p:txBody>
      </p:sp>
      <p:sp>
        <p:nvSpPr>
          <p:cNvPr id="9" name="Textplatzhalter 8"/>
          <p:cNvSpPr>
            <a:spLocks noGrp="1"/>
          </p:cNvSpPr>
          <p:nvPr>
            <p:ph type="body" sz="quarter" idx="23"/>
          </p:nvPr>
        </p:nvSpPr>
        <p:spPr/>
        <p:txBody>
          <a:bodyPr/>
          <a:lstStyle/>
          <a:p>
            <a:endParaRPr lang="de-DE"/>
          </a:p>
        </p:txBody>
      </p:sp>
    </p:spTree>
    <p:extLst>
      <p:ext uri="{BB962C8B-B14F-4D97-AF65-F5344CB8AC3E}">
        <p14:creationId xmlns:p14="http://schemas.microsoft.com/office/powerpoint/2010/main" val="922711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Versorgungskonzept :</a:t>
            </a:r>
            <a:br>
              <a:rPr lang="de-DE" altLang="de-DE"/>
            </a:br>
            <a:r>
              <a:rPr lang="de-DE" altLang="de-DE"/>
              <a:t>Ihr Arbeitgeber legt noch was obendrauf</a:t>
            </a:r>
            <a:endParaRPr lang="de-DE" dirty="0"/>
          </a:p>
        </p:txBody>
      </p:sp>
      <p:sp>
        <p:nvSpPr>
          <p:cNvPr id="3" name="Textplatzhalter 2"/>
          <p:cNvSpPr>
            <a:spLocks noGrp="1"/>
          </p:cNvSpPr>
          <p:nvPr>
            <p:ph type="body" sz="quarter" idx="17"/>
          </p:nvPr>
        </p:nvSpPr>
        <p:spPr>
          <a:xfrm>
            <a:off x="358774" y="2600325"/>
            <a:ext cx="4213225" cy="2736850"/>
          </a:xfrm>
        </p:spPr>
        <p:txBody>
          <a:bodyPr/>
          <a:lstStyle/>
          <a:p>
            <a:pPr lvl="1"/>
            <a:r>
              <a:rPr lang="de-DE" dirty="0"/>
              <a:t>Ihr Arbeitgeber belohnt Ihr Engagement und zahlt einen </a:t>
            </a:r>
            <a:r>
              <a:rPr lang="de-DE" b="1" dirty="0">
                <a:solidFill>
                  <a:srgbClr val="F58200"/>
                </a:solidFill>
              </a:rPr>
              <a:t>zusätzlichen Beitrag </a:t>
            </a:r>
            <a:r>
              <a:rPr lang="de-DE" dirty="0"/>
              <a:t>in Ihre betriebliche Altersversorgung ein.</a:t>
            </a:r>
          </a:p>
          <a:p>
            <a:pPr lvl="1"/>
            <a:r>
              <a:rPr lang="de-DE" dirty="0"/>
              <a:t>Die Höhe Ihres Zuschusses </a:t>
            </a:r>
            <a:br>
              <a:rPr lang="de-DE" dirty="0"/>
            </a:br>
            <a:r>
              <a:rPr lang="de-DE" dirty="0"/>
              <a:t>zur Arbeitgeber-Rente</a:t>
            </a:r>
            <a:br>
              <a:rPr lang="de-DE" dirty="0"/>
            </a:br>
            <a:r>
              <a:rPr lang="de-DE" dirty="0"/>
              <a:t>beträgt </a:t>
            </a:r>
            <a:r>
              <a:rPr lang="de-DE" sz="2800" b="1" dirty="0">
                <a:solidFill>
                  <a:srgbClr val="F58200"/>
                </a:solidFill>
              </a:rPr>
              <a:t>XXX €</a:t>
            </a:r>
            <a:r>
              <a:rPr lang="de-DE" dirty="0"/>
              <a:t>.</a:t>
            </a:r>
          </a:p>
          <a:p>
            <a:pPr lvl="1"/>
            <a:r>
              <a:rPr lang="de-DE" dirty="0"/>
              <a:t>Voraussetzung: Ihre</a:t>
            </a:r>
            <a:br>
              <a:rPr lang="de-DE" dirty="0"/>
            </a:br>
            <a:r>
              <a:rPr lang="de-DE" dirty="0"/>
              <a:t>Entgeltumwandlung von XXX €.</a:t>
            </a:r>
          </a:p>
          <a:p>
            <a:endParaRPr lang="de-DE" dirty="0"/>
          </a:p>
        </p:txBody>
      </p:sp>
      <p:sp>
        <p:nvSpPr>
          <p:cNvPr id="5" name="Textplatzhalter 4"/>
          <p:cNvSpPr>
            <a:spLocks noGrp="1"/>
          </p:cNvSpPr>
          <p:nvPr>
            <p:ph type="body" sz="quarter" idx="21"/>
          </p:nvPr>
        </p:nvSpPr>
        <p:spPr/>
        <p:txBody>
          <a:bodyPr/>
          <a:lstStyle/>
          <a:p>
            <a:r>
              <a:rPr lang="de-DE" altLang="de-DE"/>
              <a:t>Ihr Betrieb unterstützt Sie und Ihre bAV mit einem monatlichen Zuschuss.</a:t>
            </a:r>
            <a:endParaRPr lang="de-DE" altLang="de-DE" dirty="0"/>
          </a:p>
        </p:txBody>
      </p:sp>
      <p:sp>
        <p:nvSpPr>
          <p:cNvPr id="6" name="Textplatzhalter 5"/>
          <p:cNvSpPr>
            <a:spLocks noGrp="1"/>
          </p:cNvSpPr>
          <p:nvPr>
            <p:ph type="body" sz="quarter" idx="24"/>
          </p:nvPr>
        </p:nvSpPr>
        <p:spPr/>
        <p:txBody>
          <a:bodyPr/>
          <a:lstStyle/>
          <a:p>
            <a:r>
              <a:rPr lang="de-DE"/>
              <a:t>Mit dem Arbeitgeberzuschuss beschenkt Ihr Chef Sie Monat für Monat – ohne Verpflichtungen und ohne zusätzliche Kosten für Sie.</a:t>
            </a:r>
            <a:endParaRPr lang="de-DE" dirty="0"/>
          </a:p>
        </p:txBody>
      </p:sp>
      <p:sp>
        <p:nvSpPr>
          <p:cNvPr id="22" name="Textplatzhalter 21"/>
          <p:cNvSpPr>
            <a:spLocks noGrp="1"/>
          </p:cNvSpPr>
          <p:nvPr>
            <p:ph type="body" sz="quarter" idx="23"/>
          </p:nvPr>
        </p:nvSpPr>
        <p:spPr/>
        <p:txBody>
          <a:bodyPr/>
          <a:lstStyle/>
          <a:p>
            <a:endParaRPr lang="de-DE"/>
          </a:p>
        </p:txBody>
      </p:sp>
      <p:sp>
        <p:nvSpPr>
          <p:cNvPr id="8" name="Textplatzhalter 7"/>
          <p:cNvSpPr>
            <a:spLocks noGrp="1"/>
          </p:cNvSpPr>
          <p:nvPr>
            <p:ph type="body" sz="quarter" idx="18"/>
          </p:nvPr>
        </p:nvSpPr>
        <p:spPr/>
        <p:txBody>
          <a:bodyPr/>
          <a:lstStyle/>
          <a:p>
            <a:r>
              <a:rPr lang="de-DE" altLang="de-DE"/>
              <a:t>Summe Arbeitgeberzuschuss</a:t>
            </a:r>
            <a:endParaRPr lang="de-DE" alt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a:t>Mehr Rente durch bAV</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28</a:t>
            </a:fld>
            <a:endParaRPr lang="de-DE" dirty="0"/>
          </a:p>
        </p:txBody>
      </p:sp>
      <p:grpSp>
        <p:nvGrpSpPr>
          <p:cNvPr id="4" name="Gruppieren 3"/>
          <p:cNvGrpSpPr/>
          <p:nvPr/>
        </p:nvGrpSpPr>
        <p:grpSpPr>
          <a:xfrm>
            <a:off x="5277244" y="3636719"/>
            <a:ext cx="2787256" cy="860425"/>
            <a:chOff x="5277244" y="3636719"/>
            <a:chExt cx="2787256" cy="860425"/>
          </a:xfrm>
        </p:grpSpPr>
        <p:pic>
          <p:nvPicPr>
            <p:cNvPr id="12" name="Grafik 1"/>
            <p:cNvPicPr>
              <a:picLocks noChangeAspect="1"/>
            </p:cNvPicPr>
            <p:nvPr/>
          </p:nvPicPr>
          <p:blipFill rotWithShape="1">
            <a:blip r:embed="rId2">
              <a:extLst>
                <a:ext uri="{28A0092B-C50C-407E-A947-70E740481C1C}">
                  <a14:useLocalDpi xmlns:a14="http://schemas.microsoft.com/office/drawing/2010/main"/>
                </a:ext>
              </a:extLst>
            </a:blip>
            <a:srcRect l="69570"/>
            <a:stretch/>
          </p:blipFill>
          <p:spPr bwMode="auto">
            <a:xfrm>
              <a:off x="7188200" y="3636719"/>
              <a:ext cx="87630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hteck 12"/>
            <p:cNvSpPr/>
            <p:nvPr/>
          </p:nvSpPr>
          <p:spPr>
            <a:xfrm>
              <a:off x="5277244" y="3682211"/>
              <a:ext cx="1864613" cy="769441"/>
            </a:xfrm>
            <a:prstGeom prst="rect">
              <a:avLst/>
            </a:prstGeom>
          </p:spPr>
          <p:txBody>
            <a:bodyPr wrap="none">
              <a:spAutoFit/>
            </a:bodyPr>
            <a:lstStyle/>
            <a:p>
              <a:pPr algn="r"/>
              <a:r>
                <a:rPr lang="de-DE" sz="2200" b="1" dirty="0">
                  <a:solidFill>
                    <a:schemeClr val="tx2">
                      <a:lumMod val="75000"/>
                    </a:schemeClr>
                  </a:solidFill>
                  <a:latin typeface="+mn-lt"/>
                </a:rPr>
                <a:t>Arbeitgeber-</a:t>
              </a:r>
            </a:p>
            <a:p>
              <a:pPr algn="r"/>
              <a:r>
                <a:rPr lang="de-DE" sz="2200" b="1" dirty="0" err="1">
                  <a:solidFill>
                    <a:schemeClr val="tx2">
                      <a:lumMod val="75000"/>
                    </a:schemeClr>
                  </a:solidFill>
                  <a:latin typeface="+mn-lt"/>
                </a:rPr>
                <a:t>zuschuss</a:t>
              </a:r>
              <a:endParaRPr lang="de-DE" sz="2200" b="1" dirty="0">
                <a:solidFill>
                  <a:schemeClr val="tx2">
                    <a:lumMod val="75000"/>
                  </a:schemeClr>
                </a:solidFill>
                <a:latin typeface="+mn-lt"/>
              </a:endParaRPr>
            </a:p>
          </p:txBody>
        </p:sp>
      </p:grpSp>
    </p:spTree>
    <p:extLst>
      <p:ext uri="{BB962C8B-B14F-4D97-AF65-F5344CB8AC3E}">
        <p14:creationId xmlns:p14="http://schemas.microsoft.com/office/powerpoint/2010/main" val="2667747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bAV im Kollektivvertrag:</a:t>
            </a:r>
            <a:br>
              <a:rPr lang="de-DE" altLang="de-DE"/>
            </a:br>
            <a:r>
              <a:rPr lang="de-DE" altLang="de-DE"/>
              <a:t>So bekommen Sie mehr – und zahlen weniger</a:t>
            </a:r>
            <a:endParaRPr lang="de-DE" dirty="0"/>
          </a:p>
        </p:txBody>
      </p:sp>
      <p:sp>
        <p:nvSpPr>
          <p:cNvPr id="3" name="Textplatzhalter 2"/>
          <p:cNvSpPr>
            <a:spLocks noGrp="1"/>
          </p:cNvSpPr>
          <p:nvPr>
            <p:ph type="body" sz="quarter" idx="17"/>
          </p:nvPr>
        </p:nvSpPr>
        <p:spPr/>
        <p:txBody>
          <a:bodyPr/>
          <a:lstStyle/>
          <a:p>
            <a:pPr lvl="1"/>
            <a:r>
              <a:rPr lang="de-DE" altLang="de-DE" dirty="0"/>
              <a:t>Der Kollektivvertrag sichert Ihnen über den Arbeitgeber besonders</a:t>
            </a:r>
            <a:br>
              <a:rPr lang="de-DE" altLang="de-DE" dirty="0"/>
            </a:br>
            <a:r>
              <a:rPr lang="de-DE" altLang="de-DE" b="1" dirty="0"/>
              <a:t>günstige Beitragskonditionen</a:t>
            </a:r>
            <a:r>
              <a:rPr lang="de-DE" altLang="de-DE" b="1" baseline="30000" dirty="0"/>
              <a:t>1</a:t>
            </a:r>
            <a:r>
              <a:rPr lang="de-DE" altLang="de-DE" dirty="0"/>
              <a:t>.</a:t>
            </a:r>
          </a:p>
          <a:p>
            <a:pPr lvl="1"/>
            <a:r>
              <a:rPr lang="de-DE" altLang="de-DE" dirty="0"/>
              <a:t>Eine zusätzliche </a:t>
            </a:r>
            <a:r>
              <a:rPr lang="de-DE" altLang="de-DE" b="1" dirty="0"/>
              <a:t>Absicherung</a:t>
            </a:r>
            <a:r>
              <a:rPr lang="de-DE" altLang="de-DE" dirty="0"/>
              <a:t> </a:t>
            </a:r>
            <a:r>
              <a:rPr lang="de-DE" altLang="de-DE" b="1" dirty="0"/>
              <a:t>mit</a:t>
            </a:r>
            <a:r>
              <a:rPr lang="de-DE" altLang="de-DE" dirty="0"/>
              <a:t> </a:t>
            </a:r>
            <a:r>
              <a:rPr lang="de-DE" altLang="de-DE" b="1" dirty="0"/>
              <a:t>Beitragsbefreiung</a:t>
            </a:r>
            <a:r>
              <a:rPr lang="de-DE" altLang="de-DE" dirty="0"/>
              <a:t> </a:t>
            </a:r>
            <a:r>
              <a:rPr lang="de-DE" altLang="de-DE" b="1" dirty="0"/>
              <a:t>bei</a:t>
            </a:r>
            <a:br>
              <a:rPr lang="de-DE" altLang="de-DE" dirty="0"/>
            </a:br>
            <a:r>
              <a:rPr lang="de-DE" altLang="de-DE" b="1" dirty="0"/>
              <a:t>Berufsunfähigkeit</a:t>
            </a:r>
            <a:r>
              <a:rPr lang="de-DE" altLang="de-DE" dirty="0"/>
              <a:t> </a:t>
            </a:r>
            <a:r>
              <a:rPr lang="de-DE" altLang="de-DE" b="1" dirty="0"/>
              <a:t>(BU)</a:t>
            </a:r>
            <a:r>
              <a:rPr lang="de-DE" altLang="de-DE" dirty="0"/>
              <a:t> erfolgt im Rahmen eines Kollektivvertrags</a:t>
            </a:r>
            <a:br>
              <a:rPr lang="de-DE" altLang="de-DE" dirty="0"/>
            </a:br>
            <a:r>
              <a:rPr lang="de-DE" altLang="de-DE" b="1" dirty="0"/>
              <a:t>garantiert und ohne Gesundheitsprüfung</a:t>
            </a:r>
            <a:r>
              <a:rPr lang="de-DE" altLang="de-DE" dirty="0"/>
              <a:t>.</a:t>
            </a:r>
          </a:p>
        </p:txBody>
      </p:sp>
      <p:sp>
        <p:nvSpPr>
          <p:cNvPr id="5" name="Textplatzhalter 4"/>
          <p:cNvSpPr>
            <a:spLocks noGrp="1"/>
          </p:cNvSpPr>
          <p:nvPr>
            <p:ph type="body" sz="quarter" idx="21"/>
          </p:nvPr>
        </p:nvSpPr>
        <p:spPr/>
        <p:txBody>
          <a:bodyPr/>
          <a:lstStyle/>
          <a:p>
            <a:r>
              <a:rPr lang="de-DE" altLang="de-DE"/>
              <a:t>Umso mehr Kollegen sich für die bAV entscheiden, desto besser für jeden.</a:t>
            </a:r>
            <a:endParaRPr lang="de-DE" altLang="de-DE" dirty="0"/>
          </a:p>
        </p:txBody>
      </p:sp>
      <p:sp>
        <p:nvSpPr>
          <p:cNvPr id="4" name="Textplatzhalter 3"/>
          <p:cNvSpPr>
            <a:spLocks noGrp="1"/>
          </p:cNvSpPr>
          <p:nvPr>
            <p:ph type="body" sz="quarter" idx="23"/>
          </p:nvPr>
        </p:nvSpPr>
        <p:spPr/>
        <p:txBody>
          <a:bodyPr/>
          <a:lstStyle/>
          <a:p>
            <a:r>
              <a:rPr lang="de-DE" baseline="30000" dirty="0"/>
              <a:t>1</a:t>
            </a:r>
            <a:r>
              <a:rPr lang="de-DE" dirty="0"/>
              <a:t> Beim Ausscheiden aus dem Unternehmen bleiben Ihre Vergünstigungen i. d. R. erhalten.</a:t>
            </a:r>
          </a:p>
        </p:txBody>
      </p:sp>
      <p:sp>
        <p:nvSpPr>
          <p:cNvPr id="6" name="Textplatzhalter 5"/>
          <p:cNvSpPr>
            <a:spLocks noGrp="1"/>
          </p:cNvSpPr>
          <p:nvPr>
            <p:ph type="body" sz="quarter" idx="24"/>
          </p:nvPr>
        </p:nvSpPr>
        <p:spPr/>
        <p:txBody>
          <a:bodyPr/>
          <a:lstStyle/>
          <a:p>
            <a:r>
              <a:rPr lang="de-DE"/>
              <a:t>Nutzen Sie die günstigen Konditionen, die ein Kollektivvertrag für Sie und Ihre Kollegen beinhaltet.</a:t>
            </a:r>
            <a:endParaRPr lang="de-DE" dirty="0"/>
          </a:p>
        </p:txBody>
      </p:sp>
      <p:sp>
        <p:nvSpPr>
          <p:cNvPr id="8" name="Textplatzhalter 7"/>
          <p:cNvSpPr>
            <a:spLocks noGrp="1"/>
          </p:cNvSpPr>
          <p:nvPr>
            <p:ph type="body" sz="quarter" idx="18"/>
          </p:nvPr>
        </p:nvSpPr>
        <p:spPr/>
        <p:txBody>
          <a:bodyPr/>
          <a:lstStyle/>
          <a:p>
            <a:r>
              <a:rPr lang="de-DE" altLang="de-DE"/>
              <a:t>Kollektivvertrag BU</a:t>
            </a:r>
            <a:endParaRPr lang="de-DE" altLang="de-DE" dirty="0"/>
          </a:p>
        </p:txBody>
      </p:sp>
      <p:sp>
        <p:nvSpPr>
          <p:cNvPr id="9" name="Datumsplatzhalter 8"/>
          <p:cNvSpPr>
            <a:spLocks noGrp="1"/>
          </p:cNvSpPr>
          <p:nvPr>
            <p:ph type="dt" sz="half" idx="25"/>
          </p:nvPr>
        </p:nvSpPr>
        <p:spPr/>
        <p:txBody>
          <a:bodyPr/>
          <a:lstStyle/>
          <a:p>
            <a:r>
              <a:rPr lang="de-DE"/>
              <a:t>01.01.2023</a:t>
            </a:r>
            <a:endParaRPr lang="de-DE" dirty="0"/>
          </a:p>
        </p:txBody>
      </p:sp>
      <p:sp>
        <p:nvSpPr>
          <p:cNvPr id="10" name="Fußzeilenplatzhalter 9"/>
          <p:cNvSpPr>
            <a:spLocks noGrp="1"/>
          </p:cNvSpPr>
          <p:nvPr>
            <p:ph type="ftr" sz="quarter" idx="26"/>
          </p:nvPr>
        </p:nvSpPr>
        <p:spPr/>
        <p:txBody>
          <a:bodyPr/>
          <a:lstStyle/>
          <a:p>
            <a:r>
              <a:rPr lang="de-DE"/>
              <a:t>Mehr Rente durch bAV</a:t>
            </a:r>
            <a:endParaRPr lang="de-DE" dirty="0"/>
          </a:p>
        </p:txBody>
      </p:sp>
      <p:sp>
        <p:nvSpPr>
          <p:cNvPr id="11" name="Foliennummernplatzhalter 10"/>
          <p:cNvSpPr>
            <a:spLocks noGrp="1"/>
          </p:cNvSpPr>
          <p:nvPr>
            <p:ph type="sldNum" sz="quarter" idx="27"/>
          </p:nvPr>
        </p:nvSpPr>
        <p:spPr/>
        <p:txBody>
          <a:bodyPr/>
          <a:lstStyle/>
          <a:p>
            <a:fld id="{BFE8ADF1-837C-463F-9856-54C2D771B21B}" type="slidenum">
              <a:rPr lang="de-DE" smtClean="0"/>
              <a:pPr/>
              <a:t>29</a:t>
            </a:fld>
            <a:endParaRPr lang="de-DE" dirty="0"/>
          </a:p>
        </p:txBody>
      </p:sp>
    </p:spTree>
    <p:extLst>
      <p:ext uri="{BB962C8B-B14F-4D97-AF65-F5344CB8AC3E}">
        <p14:creationId xmlns:p14="http://schemas.microsoft.com/office/powerpoint/2010/main" val="3382746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8"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9"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1.</a:t>
            </a:r>
          </a:p>
        </p:txBody>
      </p:sp>
      <p:sp>
        <p:nvSpPr>
          <p:cNvPr id="13"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itel 2"/>
          <p:cNvSpPr>
            <a:spLocks noGrp="1"/>
          </p:cNvSpPr>
          <p:nvPr>
            <p:ph type="title"/>
          </p:nvPr>
        </p:nvSpPr>
        <p:spPr/>
        <p:txBody>
          <a:bodyPr/>
          <a:lstStyle/>
          <a:p>
            <a:r>
              <a:rPr lang="de-DE"/>
              <a:t>Warum überhaupt bAV?</a:t>
            </a:r>
            <a:endParaRPr lang="de-DE" dirty="0"/>
          </a:p>
        </p:txBody>
      </p:sp>
    </p:spTree>
    <p:extLst>
      <p:ext uri="{BB962C8B-B14F-4D97-AF65-F5344CB8AC3E}">
        <p14:creationId xmlns:p14="http://schemas.microsoft.com/office/powerpoint/2010/main" val="3204569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8261" y="2600325"/>
            <a:ext cx="5487478" cy="1646096"/>
          </a:xfrm>
          <a:custGeom>
            <a:avLst/>
            <a:gdLst>
              <a:gd name="connsiteX0" fmla="*/ 0 w 5485640"/>
              <a:gd name="connsiteY0" fmla="*/ 151424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8" fmla="*/ 0 w 5485640"/>
              <a:gd name="connsiteY8" fmla="*/ 151424 h 1646096"/>
              <a:gd name="connsiteX0" fmla="*/ 0 w 5485640"/>
              <a:gd name="connsiteY0" fmla="*/ 1494672 h 1646096"/>
              <a:gd name="connsiteX1" fmla="*/ 151424 w 5485640"/>
              <a:gd name="connsiteY1" fmla="*/ 0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0 w 5485640"/>
              <a:gd name="connsiteY0" fmla="*/ 1494672 h 1646096"/>
              <a:gd name="connsiteX1" fmla="*/ 2618 w 5485640"/>
              <a:gd name="connsiteY1" fmla="*/ 4313 h 1646096"/>
              <a:gd name="connsiteX2" fmla="*/ 5334216 w 5485640"/>
              <a:gd name="connsiteY2" fmla="*/ 0 h 1646096"/>
              <a:gd name="connsiteX3" fmla="*/ 5485640 w 5485640"/>
              <a:gd name="connsiteY3" fmla="*/ 151424 h 1646096"/>
              <a:gd name="connsiteX4" fmla="*/ 5485640 w 5485640"/>
              <a:gd name="connsiteY4" fmla="*/ 1494672 h 1646096"/>
              <a:gd name="connsiteX5" fmla="*/ 5334216 w 5485640"/>
              <a:gd name="connsiteY5" fmla="*/ 1646096 h 1646096"/>
              <a:gd name="connsiteX6" fmla="*/ 151424 w 5485640"/>
              <a:gd name="connsiteY6" fmla="*/ 1646096 h 1646096"/>
              <a:gd name="connsiteX7" fmla="*/ 0 w 5485640"/>
              <a:gd name="connsiteY7" fmla="*/ 1494672 h 1646096"/>
              <a:gd name="connsiteX0" fmla="*/ 1838 w 5487478"/>
              <a:gd name="connsiteY0" fmla="*/ 1494672 h 1646096"/>
              <a:gd name="connsiteX1" fmla="*/ 143 w 5487478"/>
              <a:gd name="connsiteY1" fmla="*/ 2157 h 1646096"/>
              <a:gd name="connsiteX2" fmla="*/ 5336054 w 5487478"/>
              <a:gd name="connsiteY2" fmla="*/ 0 h 1646096"/>
              <a:gd name="connsiteX3" fmla="*/ 5487478 w 5487478"/>
              <a:gd name="connsiteY3" fmla="*/ 151424 h 1646096"/>
              <a:gd name="connsiteX4" fmla="*/ 5487478 w 5487478"/>
              <a:gd name="connsiteY4" fmla="*/ 1494672 h 1646096"/>
              <a:gd name="connsiteX5" fmla="*/ 5336054 w 5487478"/>
              <a:gd name="connsiteY5" fmla="*/ 1646096 h 1646096"/>
              <a:gd name="connsiteX6" fmla="*/ 153262 w 5487478"/>
              <a:gd name="connsiteY6" fmla="*/ 1646096 h 1646096"/>
              <a:gd name="connsiteX7" fmla="*/ 1838 w 5487478"/>
              <a:gd name="connsiteY7" fmla="*/ 1494672 h 164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87478" h="1646096">
                <a:moveTo>
                  <a:pt x="1838" y="1494672"/>
                </a:moveTo>
                <a:cubicBezTo>
                  <a:pt x="2711" y="997886"/>
                  <a:pt x="-730" y="498943"/>
                  <a:pt x="143" y="2157"/>
                </a:cubicBezTo>
                <a:lnTo>
                  <a:pt x="5336054" y="0"/>
                </a:lnTo>
                <a:cubicBezTo>
                  <a:pt x="5419683" y="0"/>
                  <a:pt x="5487478" y="67795"/>
                  <a:pt x="5487478" y="151424"/>
                </a:cubicBezTo>
                <a:lnTo>
                  <a:pt x="5487478" y="1494672"/>
                </a:lnTo>
                <a:cubicBezTo>
                  <a:pt x="5487478" y="1578301"/>
                  <a:pt x="5419683" y="1646096"/>
                  <a:pt x="5336054" y="1646096"/>
                </a:cubicBezTo>
                <a:lnTo>
                  <a:pt x="153262" y="1646096"/>
                </a:lnTo>
                <a:cubicBezTo>
                  <a:pt x="69633" y="1646096"/>
                  <a:pt x="1838" y="1578301"/>
                  <a:pt x="1838" y="1494672"/>
                </a:cubicBezTo>
                <a:close/>
              </a:path>
            </a:pathLst>
          </a:cu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0" lang="de-DE" sz="3200" b="1" i="0" u="none" strike="noStrike" kern="1200" cap="none" spc="0" normalizeH="0" baseline="0" noProof="0" dirty="0">
                <a:ln>
                  <a:noFill/>
                </a:ln>
                <a:solidFill>
                  <a:srgbClr val="009EE0"/>
                </a:solidFill>
                <a:effectLst/>
                <a:uLnTx/>
                <a:uFillTx/>
                <a:latin typeface="+mn-lt"/>
                <a:ea typeface="+mj-ea"/>
                <a:cs typeface="+mj-cs"/>
              </a:rPr>
              <a:t>Vielen Dank für</a:t>
            </a:r>
            <a:br>
              <a:rPr kumimoji="0" lang="de-DE" sz="3200" b="1" i="0" u="none" strike="noStrike" kern="1200" cap="none" spc="0" normalizeH="0" baseline="0" noProof="0" dirty="0">
                <a:ln>
                  <a:noFill/>
                </a:ln>
                <a:solidFill>
                  <a:srgbClr val="009EE0"/>
                </a:solidFill>
                <a:effectLst/>
                <a:uLnTx/>
                <a:uFillTx/>
                <a:latin typeface="+mn-lt"/>
                <a:ea typeface="+mj-ea"/>
                <a:cs typeface="+mj-cs"/>
              </a:rPr>
            </a:br>
            <a:r>
              <a:rPr kumimoji="0" lang="de-DE" sz="3200" b="1" i="0" u="none" strike="noStrike" kern="1200" cap="none" spc="0" normalizeH="0" baseline="0" noProof="0" dirty="0">
                <a:ln>
                  <a:noFill/>
                </a:ln>
                <a:solidFill>
                  <a:srgbClr val="009EE0"/>
                </a:solidFill>
                <a:effectLst/>
                <a:uLnTx/>
                <a:uFillTx/>
                <a:latin typeface="+mn-lt"/>
                <a:ea typeface="+mj-ea"/>
                <a:cs typeface="+mj-cs"/>
              </a:rPr>
              <a:t>Ihre Aufmerksamkeit.</a:t>
            </a:r>
            <a:endParaRPr lang="de-DE" sz="2400" dirty="0"/>
          </a:p>
        </p:txBody>
      </p:sp>
    </p:spTree>
    <p:extLst>
      <p:ext uri="{BB962C8B-B14F-4D97-AF65-F5344CB8AC3E}">
        <p14:creationId xmlns:p14="http://schemas.microsoft.com/office/powerpoint/2010/main" val="72149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4"/>
          <p:cNvSpPr txBox="1">
            <a:spLocks/>
          </p:cNvSpPr>
          <p:nvPr/>
        </p:nvSpPr>
        <p:spPr bwMode="auto">
          <a:xfrm>
            <a:off x="358775" y="3456780"/>
            <a:ext cx="5954713" cy="210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spcBef>
                <a:spcPts val="1600"/>
              </a:spcBef>
              <a:tabLst>
                <a:tab pos="268288" algn="l"/>
              </a:tabLst>
              <a:defRPr sz="1700">
                <a:solidFill>
                  <a:schemeClr val="tx1"/>
                </a:solidFill>
                <a:latin typeface="Arial" panose="020B0604020202020204" pitchFamily="34" charset="0"/>
              </a:defRPr>
            </a:lvl1pPr>
            <a:lvl2pPr marL="742950" indent="-285750">
              <a:spcBef>
                <a:spcPts val="1600"/>
              </a:spcBef>
              <a:buSzPct val="100000"/>
              <a:buBlip>
                <a:blip r:embed="rId2"/>
              </a:buBlip>
              <a:tabLst>
                <a:tab pos="268288" algn="l"/>
              </a:tabLst>
              <a:defRPr sz="1700">
                <a:solidFill>
                  <a:schemeClr val="tx1"/>
                </a:solidFill>
                <a:latin typeface="Arial" panose="020B0604020202020204" pitchFamily="34" charset="0"/>
              </a:defRPr>
            </a:lvl2pPr>
            <a:lvl3pPr marL="1143000" indent="-228600">
              <a:spcBef>
                <a:spcPts val="1600"/>
              </a:spcBef>
              <a:buSzPct val="100000"/>
              <a:buBlip>
                <a:blip r:embed="rId2"/>
              </a:buBlip>
              <a:tabLst>
                <a:tab pos="268288" algn="l"/>
              </a:tabLst>
              <a:defRPr sz="1700">
                <a:solidFill>
                  <a:schemeClr val="tx1"/>
                </a:solidFill>
                <a:latin typeface="Arial" panose="020B0604020202020204" pitchFamily="34" charset="0"/>
              </a:defRPr>
            </a:lvl3pPr>
            <a:lvl4pPr marL="1600200" indent="-228600">
              <a:spcBef>
                <a:spcPts val="1600"/>
              </a:spcBef>
              <a:buSzPct val="100000"/>
              <a:buBlip>
                <a:blip r:embed="rId2"/>
              </a:buBlip>
              <a:tabLst>
                <a:tab pos="268288" algn="l"/>
              </a:tabLst>
              <a:defRPr sz="1700">
                <a:solidFill>
                  <a:schemeClr val="tx1"/>
                </a:solidFill>
                <a:latin typeface="Arial" panose="020B0604020202020204" pitchFamily="34" charset="0"/>
              </a:defRPr>
            </a:lvl4pPr>
            <a:lvl5pPr marL="2057400" indent="-228600">
              <a:spcBef>
                <a:spcPts val="1600"/>
              </a:spcBef>
              <a:buSzPct val="100000"/>
              <a:buBlip>
                <a:blip r:embed="rId2"/>
              </a:buBlip>
              <a:tabLst>
                <a:tab pos="268288" algn="l"/>
              </a:tabLst>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tabLst>
                <a:tab pos="268288" algn="l"/>
              </a:tabLst>
              <a:defRPr sz="1700">
                <a:solidFill>
                  <a:schemeClr val="tx1"/>
                </a:solidFill>
                <a:latin typeface="Arial" panose="020B0604020202020204" pitchFamily="34" charset="0"/>
              </a:defRPr>
            </a:lvl9pPr>
          </a:lstStyle>
          <a:p>
            <a:pPr eaLnBrk="1" hangingPunct="1"/>
            <a:r>
              <a:rPr lang="de-DE" altLang="de-DE" sz="1000" dirty="0"/>
              <a:t>Die Ihnen überlassenen Unterlagen basieren auf Beurteilungen und rechtlichen Einschätzungen des Vermittlers zum Zeitpunkt der Erstellung der Unterlagen. Die Unterlagen dienen ausschließlich zu Informationszwecken und ersetzen keine individuelle Beratung. Eine Gewähr für die Richtigkeit und Vollständigkeit kann nicht übernommen werden. Durch die Überlassung der Unterlagen wird eine Haftung gegenüber dem Empfänger, Teilnehmer oder Dritten nicht begründet. </a:t>
            </a:r>
          </a:p>
          <a:p>
            <a:pPr eaLnBrk="1" hangingPunct="1"/>
            <a:r>
              <a:rPr lang="de-DE" altLang="de-DE" sz="1000" b="1" dirty="0"/>
              <a:t>Copyright </a:t>
            </a:r>
            <a:r>
              <a:rPr lang="de-DE" altLang="de-DE" sz="1000" b="1" dirty="0" err="1"/>
              <a:t>by</a:t>
            </a:r>
            <a:r>
              <a:rPr lang="de-DE" altLang="de-DE" sz="1000" b="1" dirty="0"/>
              <a:t> Vermittler</a:t>
            </a:r>
            <a:r>
              <a:rPr lang="de-DE" altLang="de-DE" sz="1000" dirty="0"/>
              <a:t>. </a:t>
            </a:r>
            <a:br>
              <a:rPr lang="de-DE" altLang="de-DE" sz="1000" dirty="0"/>
            </a:br>
            <a:r>
              <a:rPr lang="de-DE" altLang="de-DE" sz="1000" dirty="0"/>
              <a:t>Alle Rechte vorbehalten. Jedes Veräußern, Verleihen oder sonstiges Verbreiten, auch auszugsweise, bedarf der Zustimmung des Vermittlers.</a:t>
            </a:r>
          </a:p>
          <a:p>
            <a:pPr eaLnBrk="1" hangingPunct="1"/>
            <a:r>
              <a:rPr lang="de-DE" altLang="de-DE" sz="1000" dirty="0"/>
              <a:t>Es handelt sich um eine Werbemitteilung. Bei den Beschreibungen handelt es sich um verkürzte, unverbindliche Darstellungen. </a:t>
            </a:r>
            <a:br>
              <a:rPr lang="de-DE" altLang="de-DE" sz="1000" dirty="0"/>
            </a:br>
            <a:r>
              <a:rPr lang="de-DE" altLang="de-DE" sz="1000" dirty="0"/>
              <a:t>Maßgeblich sind ausschließlich die Tarifbestimmungen und die Versicherungsbedingungen.</a:t>
            </a:r>
          </a:p>
        </p:txBody>
      </p:sp>
    </p:spTree>
    <p:extLst>
      <p:ext uri="{BB962C8B-B14F-4D97-AF65-F5344CB8AC3E}">
        <p14:creationId xmlns:p14="http://schemas.microsoft.com/office/powerpoint/2010/main" val="1863656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8"/>
          <p:cNvSpPr/>
          <p:nvPr/>
        </p:nvSpPr>
        <p:spPr>
          <a:xfrm>
            <a:off x="1826577" y="1418541"/>
            <a:ext cx="5487478" cy="4464273"/>
          </a:xfrm>
          <a:prstGeom prst="roundRect">
            <a:avLst>
              <a:gd name="adj" fmla="val 3920"/>
            </a:avLst>
          </a:prstGeom>
          <a:solidFill>
            <a:srgbClr val="FFFFFF">
              <a:alpha val="50000"/>
            </a:srgbClr>
          </a:solidFill>
          <a:ln w="9525">
            <a:noFill/>
          </a:ln>
          <a:effectLst/>
        </p:spPr>
        <p:style>
          <a:lnRef idx="1">
            <a:schemeClr val="accent1"/>
          </a:lnRef>
          <a:fillRef idx="3">
            <a:schemeClr val="accent1"/>
          </a:fillRef>
          <a:effectRef idx="2">
            <a:schemeClr val="accent1"/>
          </a:effectRef>
          <a:fontRef idx="minor">
            <a:schemeClr val="lt1"/>
          </a:fontRef>
        </p:style>
        <p:txBody>
          <a:bodyPr lIns="648000" tIns="252000" rIns="648000" rtlCol="0" anchor="t"/>
          <a:lstStyle/>
          <a:p>
            <a:pPr algn="l"/>
            <a:r>
              <a:rPr kumimoji="0" lang="de-DE" sz="3200" b="1" i="0" u="none" strike="noStrike" kern="1200" cap="none" spc="0" normalizeH="0" baseline="0" noProof="0" dirty="0">
                <a:ln>
                  <a:noFill/>
                </a:ln>
                <a:solidFill>
                  <a:srgbClr val="009EE0"/>
                </a:solidFill>
                <a:effectLst/>
                <a:uLnTx/>
                <a:uFillTx/>
                <a:latin typeface="+mn-lt"/>
                <a:ea typeface="+mj-ea"/>
                <a:cs typeface="+mj-cs"/>
              </a:rPr>
              <a:t>Kontakt</a:t>
            </a:r>
          </a:p>
          <a:p>
            <a:pPr algn="l">
              <a:spcBef>
                <a:spcPts val="1800"/>
              </a:spcBef>
            </a:pPr>
            <a:r>
              <a:rPr kumimoji="0" lang="de-DE" sz="1500" b="0" i="0" u="none" strike="noStrike" kern="1200" cap="none" spc="0" normalizeH="0" baseline="0" noProof="0" dirty="0">
                <a:ln>
                  <a:noFill/>
                </a:ln>
                <a:solidFill>
                  <a:schemeClr val="tx2"/>
                </a:solidFill>
                <a:effectLst/>
                <a:uLnTx/>
                <a:uFillTx/>
                <a:latin typeface="+mn-lt"/>
                <a:ea typeface="+mj-ea"/>
                <a:cs typeface="+mj-cs"/>
              </a:rPr>
              <a:t>Fragen &amp; Wünsche zur </a:t>
            </a:r>
            <a:r>
              <a:rPr kumimoji="0" lang="de-DE" sz="1500" b="0" i="0" u="none" strike="noStrike" kern="1200" cap="none" spc="0" normalizeH="0" baseline="0" noProof="0" dirty="0" err="1">
                <a:ln>
                  <a:noFill/>
                </a:ln>
                <a:solidFill>
                  <a:schemeClr val="tx2"/>
                </a:solidFill>
                <a:effectLst/>
                <a:uLnTx/>
                <a:uFillTx/>
                <a:latin typeface="+mn-lt"/>
                <a:ea typeface="+mj-ea"/>
                <a:cs typeface="+mj-cs"/>
              </a:rPr>
              <a:t>bAV</a:t>
            </a:r>
            <a:r>
              <a:rPr kumimoji="0" lang="de-DE" sz="1500" b="0" i="0" u="none" strike="noStrike" kern="1200" cap="none" spc="0" normalizeH="0" baseline="0" noProof="0" dirty="0">
                <a:ln>
                  <a:noFill/>
                </a:ln>
                <a:solidFill>
                  <a:schemeClr val="tx2"/>
                </a:solidFill>
                <a:effectLst/>
                <a:uLnTx/>
                <a:uFillTx/>
                <a:latin typeface="+mn-lt"/>
                <a:ea typeface="+mj-ea"/>
                <a:cs typeface="+mj-cs"/>
              </a:rPr>
              <a:t> in Ihrem und für</a:t>
            </a:r>
          </a:p>
          <a:p>
            <a:pPr algn="l"/>
            <a:r>
              <a:rPr kumimoji="0" lang="de-DE" sz="1500" b="0" i="0" u="none" strike="noStrike" kern="1200" cap="none" spc="0" normalizeH="0" baseline="0" noProof="0" dirty="0">
                <a:ln>
                  <a:noFill/>
                </a:ln>
                <a:solidFill>
                  <a:schemeClr val="tx2"/>
                </a:solidFill>
                <a:effectLst/>
                <a:uLnTx/>
                <a:uFillTx/>
                <a:latin typeface="+mn-lt"/>
                <a:ea typeface="+mj-ea"/>
                <a:cs typeface="+mj-cs"/>
              </a:rPr>
              <a:t>Ihr Unternehmen? Ich informiere Sie gern.</a:t>
            </a:r>
          </a:p>
          <a:p>
            <a:pPr algn="l">
              <a:lnSpc>
                <a:spcPct val="110000"/>
              </a:lnSpc>
              <a:spcBef>
                <a:spcPts val="2400"/>
              </a:spcBef>
            </a:pPr>
            <a:r>
              <a:rPr kumimoji="0" lang="de-DE" sz="1500" b="1" i="0" u="none" strike="noStrike" kern="1200" cap="none" spc="0" normalizeH="0" baseline="0" noProof="0" dirty="0">
                <a:ln>
                  <a:noFill/>
                </a:ln>
                <a:solidFill>
                  <a:schemeClr val="tx1"/>
                </a:solidFill>
                <a:effectLst/>
                <a:uLnTx/>
                <a:uFillTx/>
                <a:latin typeface="+mn-lt"/>
                <a:ea typeface="+mn-ea"/>
                <a:cs typeface="+mn-cs"/>
              </a:rPr>
              <a:t>Martin Mustervermittler</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Musterstraße 100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10000 Musterstadt</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Telefon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Telefax 0123 4567890</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Mobil 0123 4567890</a:t>
            </a:r>
          </a:p>
          <a:p>
            <a:pPr algn="l">
              <a:lnSpc>
                <a:spcPct val="110000"/>
              </a:lnSpc>
              <a:spcBef>
                <a:spcPts val="600"/>
              </a:spcBef>
            </a:pPr>
            <a:r>
              <a:rPr kumimoji="0" lang="de-DE" sz="1500" b="0" i="0" u="none" strike="noStrike" kern="1200" cap="none" spc="0" normalizeH="0" baseline="0" noProof="0" dirty="0">
                <a:ln>
                  <a:noFill/>
                </a:ln>
                <a:solidFill>
                  <a:schemeClr val="tx1"/>
                </a:solidFill>
                <a:effectLst/>
                <a:uLnTx/>
                <a:uFillTx/>
                <a:latin typeface="+mn-lt"/>
                <a:ea typeface="+mn-ea"/>
                <a:cs typeface="+mn-cs"/>
              </a:rPr>
              <a:t>martin-mustervermittler@musterfirma.de</a:t>
            </a:r>
          </a:p>
          <a:p>
            <a:pPr algn="l">
              <a:lnSpc>
                <a:spcPct val="110000"/>
              </a:lnSpc>
            </a:pPr>
            <a:r>
              <a:rPr kumimoji="0" lang="de-DE" sz="1500" b="0" i="0" u="none" strike="noStrike" kern="1200" cap="none" spc="0" normalizeH="0" baseline="0" noProof="0" dirty="0">
                <a:ln>
                  <a:noFill/>
                </a:ln>
                <a:solidFill>
                  <a:schemeClr val="tx1"/>
                </a:solidFill>
                <a:effectLst/>
                <a:uLnTx/>
                <a:uFillTx/>
                <a:latin typeface="+mn-lt"/>
                <a:ea typeface="+mn-ea"/>
                <a:cs typeface="+mn-cs"/>
              </a:rPr>
              <a:t>www.musterfirma.de</a:t>
            </a:r>
            <a:endParaRPr lang="de-DE" sz="1500" b="0" dirty="0">
              <a:solidFill>
                <a:schemeClr val="tx1"/>
              </a:solidFill>
            </a:endParaRPr>
          </a:p>
        </p:txBody>
      </p:sp>
    </p:spTree>
    <p:extLst>
      <p:ext uri="{BB962C8B-B14F-4D97-AF65-F5344CB8AC3E}">
        <p14:creationId xmlns:p14="http://schemas.microsoft.com/office/powerpoint/2010/main" val="388817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0AD7B-FE17-4AB7-86D5-F7CB7BBCB4A1}"/>
              </a:ext>
            </a:extLst>
          </p:cNvPr>
          <p:cNvSpPr>
            <a:spLocks noGrp="1"/>
          </p:cNvSpPr>
          <p:nvPr>
            <p:ph type="title"/>
          </p:nvPr>
        </p:nvSpPr>
        <p:spPr/>
        <p:txBody>
          <a:bodyPr/>
          <a:lstStyle/>
          <a:p>
            <a:r>
              <a:rPr lang="de-DE" dirty="0"/>
              <a:t>Beispiel 2.000 €</a:t>
            </a:r>
          </a:p>
        </p:txBody>
      </p:sp>
      <p:sp>
        <p:nvSpPr>
          <p:cNvPr id="15" name="Textplatzhalter 2">
            <a:extLst>
              <a:ext uri="{FF2B5EF4-FFF2-40B4-BE49-F238E27FC236}">
                <a16:creationId xmlns:a16="http://schemas.microsoft.com/office/drawing/2014/main" id="{82C37B5F-EBDF-492A-85F6-8F130813464D}"/>
              </a:ext>
            </a:extLst>
          </p:cNvPr>
          <p:cNvSpPr>
            <a:spLocks noGrp="1"/>
          </p:cNvSpPr>
          <p:nvPr>
            <p:ph type="body" sz="quarter" idx="17"/>
          </p:nvPr>
        </p:nvSpPr>
        <p:spPr/>
        <p:txBody>
          <a:bodyPr>
            <a:normAutofit/>
          </a:bodyPr>
          <a:lstStyle/>
          <a:p>
            <a:r>
              <a:rPr lang="de-DE" sz="1200" b="0" dirty="0"/>
              <a:t>Angestellter, 30 Jahre, Jahresbrutto 24.000 € / 2.000 € mtl., Steuerklasse I, keine Kinder, keine Kirchensteuer</a:t>
            </a:r>
            <a:endParaRPr lang="de-DE" sz="1200" dirty="0"/>
          </a:p>
        </p:txBody>
      </p:sp>
      <p:sp>
        <p:nvSpPr>
          <p:cNvPr id="16" name="Textplatzhalter 15">
            <a:extLst>
              <a:ext uri="{FF2B5EF4-FFF2-40B4-BE49-F238E27FC236}">
                <a16:creationId xmlns:a16="http://schemas.microsoft.com/office/drawing/2014/main" id="{4DC0F7FF-FB9D-4E87-8AEB-692CAD6106D5}"/>
              </a:ext>
            </a:extLst>
          </p:cNvPr>
          <p:cNvSpPr>
            <a:spLocks noGrp="1"/>
          </p:cNvSpPr>
          <p:nvPr>
            <p:ph type="body" sz="quarter" idx="18"/>
          </p:nvPr>
        </p:nvSpPr>
        <p:spPr/>
        <p:txBody>
          <a:bodyPr/>
          <a:lstStyle/>
          <a:p>
            <a:r>
              <a:rPr lang="de-DE" altLang="de-DE" dirty="0"/>
              <a:t>3. Die drei Stufen der Förderung</a:t>
            </a:r>
          </a:p>
        </p:txBody>
      </p:sp>
      <p:sp>
        <p:nvSpPr>
          <p:cNvPr id="8" name="Datumsplatzhalter 7">
            <a:extLst>
              <a:ext uri="{FF2B5EF4-FFF2-40B4-BE49-F238E27FC236}">
                <a16:creationId xmlns:a16="http://schemas.microsoft.com/office/drawing/2014/main" id="{50B9CA5C-FD24-4CA0-84F1-33A6B1374287}"/>
              </a:ext>
            </a:extLst>
          </p:cNvPr>
          <p:cNvSpPr>
            <a:spLocks noGrp="1"/>
          </p:cNvSpPr>
          <p:nvPr>
            <p:ph type="dt" sz="half" idx="20"/>
          </p:nvPr>
        </p:nvSpPr>
        <p:spPr/>
        <p:txBody>
          <a:bodyPr/>
          <a:lstStyle/>
          <a:p>
            <a:r>
              <a:rPr lang="de-DE"/>
              <a:t>01.01.2023</a:t>
            </a:r>
            <a:endParaRPr lang="de-DE" dirty="0"/>
          </a:p>
        </p:txBody>
      </p:sp>
      <p:sp>
        <p:nvSpPr>
          <p:cNvPr id="9" name="Fußzeilenplatzhalter 8">
            <a:extLst>
              <a:ext uri="{FF2B5EF4-FFF2-40B4-BE49-F238E27FC236}">
                <a16:creationId xmlns:a16="http://schemas.microsoft.com/office/drawing/2014/main" id="{F96766C8-D978-4DA4-A5F1-C5325A42EA97}"/>
              </a:ext>
            </a:extLst>
          </p:cNvPr>
          <p:cNvSpPr>
            <a:spLocks noGrp="1"/>
          </p:cNvSpPr>
          <p:nvPr>
            <p:ph type="ftr" sz="quarter" idx="21"/>
          </p:nvPr>
        </p:nvSpPr>
        <p:spPr/>
        <p:txBody>
          <a:bodyPr/>
          <a:lstStyle/>
          <a:p>
            <a:r>
              <a:rPr lang="de-DE"/>
              <a:t>Mehr Rente durch bAV</a:t>
            </a:r>
            <a:endParaRPr lang="de-DE" dirty="0"/>
          </a:p>
        </p:txBody>
      </p:sp>
      <p:sp>
        <p:nvSpPr>
          <p:cNvPr id="10" name="Foliennummernplatzhalter 9">
            <a:extLst>
              <a:ext uri="{FF2B5EF4-FFF2-40B4-BE49-F238E27FC236}">
                <a16:creationId xmlns:a16="http://schemas.microsoft.com/office/drawing/2014/main" id="{71673EA7-FFBE-45A6-B782-51B2FBB0E77A}"/>
              </a:ext>
            </a:extLst>
          </p:cNvPr>
          <p:cNvSpPr>
            <a:spLocks noGrp="1"/>
          </p:cNvSpPr>
          <p:nvPr>
            <p:ph type="sldNum" sz="quarter" idx="22"/>
          </p:nvPr>
        </p:nvSpPr>
        <p:spPr/>
        <p:txBody>
          <a:bodyPr/>
          <a:lstStyle/>
          <a:p>
            <a:fld id="{BFE8ADF1-837C-463F-9856-54C2D771B21B}" type="slidenum">
              <a:rPr lang="de-DE" smtClean="0"/>
              <a:pPr/>
              <a:t>33</a:t>
            </a:fld>
            <a:endParaRPr lang="de-DE" dirty="0"/>
          </a:p>
        </p:txBody>
      </p:sp>
      <p:sp>
        <p:nvSpPr>
          <p:cNvPr id="17" name="Textplatzhalter 16">
            <a:extLst>
              <a:ext uri="{FF2B5EF4-FFF2-40B4-BE49-F238E27FC236}">
                <a16:creationId xmlns:a16="http://schemas.microsoft.com/office/drawing/2014/main" id="{B6CABFC4-B13C-45B3-944C-B841B3A3EBC5}"/>
              </a:ext>
            </a:extLst>
          </p:cNvPr>
          <p:cNvSpPr>
            <a:spLocks noGrp="1"/>
          </p:cNvSpPr>
          <p:nvPr>
            <p:ph type="body" sz="quarter" idx="23"/>
          </p:nvPr>
        </p:nvSpPr>
        <p:spPr/>
        <p:txBody>
          <a:bodyPr/>
          <a:lstStyle/>
          <a:p>
            <a:pPr marL="88900" indent="-88900">
              <a:spcAft>
                <a:spcPts val="0"/>
              </a:spcAft>
            </a:pPr>
            <a:r>
              <a:rPr lang="de-DE" baseline="30000" dirty="0">
                <a:solidFill>
                  <a:srgbClr val="7F7F7F"/>
                </a:solidFill>
              </a:rPr>
              <a:t>1 </a:t>
            </a:r>
            <a:r>
              <a:rPr lang="de-DE" dirty="0">
                <a:solidFill>
                  <a:srgbClr val="7F7F7F"/>
                </a:solidFill>
              </a:rPr>
              <a:t>Tarif 76BO, Tarifgruppe KG7E(U)</a:t>
            </a:r>
          </a:p>
          <a:p>
            <a:pPr marL="88900" indent="-88900">
              <a:spcAft>
                <a:spcPts val="0"/>
              </a:spcAft>
            </a:pPr>
            <a:r>
              <a:rPr lang="de-DE" baseline="30000" dirty="0">
                <a:solidFill>
                  <a:srgbClr val="7F7F7F"/>
                </a:solidFill>
              </a:rPr>
              <a:t>2 </a:t>
            </a:r>
            <a:r>
              <a:rPr lang="de-DE" dirty="0">
                <a:solidFill>
                  <a:srgbClr val="7F7F7F"/>
                </a:solidFill>
              </a:rPr>
              <a:t>Tarif 73, Tarifgruppe KG7E</a:t>
            </a:r>
          </a:p>
          <a:p>
            <a:pPr>
              <a:spcAft>
                <a:spcPts val="0"/>
              </a:spcAft>
            </a:pPr>
            <a:r>
              <a:rPr lang="de-DE" dirty="0">
                <a:solidFill>
                  <a:srgbClr val="7F7F7F"/>
                </a:solidFill>
              </a:rPr>
              <a:t>Rentenbeginn 67 Jahre, dynamische Rente, 10 Jahre Todesfallleistung aus Rentengarantiezeit, unterstellte jährliche Wertentwicklung von 4 % (ohne Berücksichtigung von Fondskosten) und unveränderte Überschussbeteiligung zu Vertragsabschluss im Jahre 2023 für die gesamte Laufzeit.</a:t>
            </a:r>
            <a:br>
              <a:rPr lang="de-DE" dirty="0">
                <a:solidFill>
                  <a:srgbClr val="7F7F7F"/>
                </a:solidFill>
              </a:rPr>
            </a:br>
            <a:r>
              <a:rPr lang="de-DE" dirty="0">
                <a:solidFill>
                  <a:srgbClr val="7F7F7F"/>
                </a:solidFill>
              </a:rPr>
              <a:t>Die Werte berücksichtigen die Überschussbeteiligung. Außerdem basieren sie auf fiktiven Annahmen zur Wertentwicklung des Vertragsguthabens vor Beginn der Rentenzahlung. Wir können diese Werte nicht garantieren.</a:t>
            </a:r>
            <a:endParaRPr lang="de-DE" altLang="de-DE" sz="600" b="1" dirty="0">
              <a:solidFill>
                <a:srgbClr val="7F7F7F"/>
              </a:solidFill>
            </a:endParaRPr>
          </a:p>
        </p:txBody>
      </p:sp>
      <p:graphicFrame>
        <p:nvGraphicFramePr>
          <p:cNvPr id="11" name="Inhaltsplatzhalter 6">
            <a:extLst>
              <a:ext uri="{FF2B5EF4-FFF2-40B4-BE49-F238E27FC236}">
                <a16:creationId xmlns:a16="http://schemas.microsoft.com/office/drawing/2014/main" id="{4FABC7FD-CEE7-426E-8EAB-750044A2A1C2}"/>
              </a:ext>
            </a:extLst>
          </p:cNvPr>
          <p:cNvGraphicFramePr>
            <a:graphicFrameLocks/>
          </p:cNvGraphicFramePr>
          <p:nvPr>
            <p:extLst>
              <p:ext uri="{D42A27DB-BD31-4B8C-83A1-F6EECF244321}">
                <p14:modId xmlns:p14="http://schemas.microsoft.com/office/powerpoint/2010/main" val="1510588868"/>
              </p:ext>
            </p:extLst>
          </p:nvPr>
        </p:nvGraphicFramePr>
        <p:xfrm>
          <a:off x="355599" y="2617999"/>
          <a:ext cx="8429625" cy="2700000"/>
        </p:xfrm>
        <a:graphic>
          <a:graphicData uri="http://schemas.openxmlformats.org/drawingml/2006/table">
            <a:tbl>
              <a:tblPr firstRow="1" bandRow="1">
                <a:tableStyleId>{00A15C55-8517-42AA-B614-E9B94910E393}</a:tableStyleId>
              </a:tblPr>
              <a:tblGrid>
                <a:gridCol w="1479595">
                  <a:extLst>
                    <a:ext uri="{9D8B030D-6E8A-4147-A177-3AD203B41FA5}">
                      <a16:colId xmlns:a16="http://schemas.microsoft.com/office/drawing/2014/main" val="20000"/>
                    </a:ext>
                  </a:extLst>
                </a:gridCol>
                <a:gridCol w="1390006">
                  <a:extLst>
                    <a:ext uri="{9D8B030D-6E8A-4147-A177-3AD203B41FA5}">
                      <a16:colId xmlns:a16="http://schemas.microsoft.com/office/drawing/2014/main" val="20001"/>
                    </a:ext>
                  </a:extLst>
                </a:gridCol>
                <a:gridCol w="1390006">
                  <a:extLst>
                    <a:ext uri="{9D8B030D-6E8A-4147-A177-3AD203B41FA5}">
                      <a16:colId xmlns:a16="http://schemas.microsoft.com/office/drawing/2014/main" val="20002"/>
                    </a:ext>
                  </a:extLst>
                </a:gridCol>
                <a:gridCol w="1390006">
                  <a:extLst>
                    <a:ext uri="{9D8B030D-6E8A-4147-A177-3AD203B41FA5}">
                      <a16:colId xmlns:a16="http://schemas.microsoft.com/office/drawing/2014/main" val="20004"/>
                    </a:ext>
                  </a:extLst>
                </a:gridCol>
                <a:gridCol w="1521003">
                  <a:extLst>
                    <a:ext uri="{9D8B030D-6E8A-4147-A177-3AD203B41FA5}">
                      <a16:colId xmlns:a16="http://schemas.microsoft.com/office/drawing/2014/main" val="3250690487"/>
                    </a:ext>
                  </a:extLst>
                </a:gridCol>
                <a:gridCol w="1259009">
                  <a:extLst>
                    <a:ext uri="{9D8B030D-6E8A-4147-A177-3AD203B41FA5}">
                      <a16:colId xmlns:a16="http://schemas.microsoft.com/office/drawing/2014/main" val="3346990584"/>
                    </a:ext>
                  </a:extLst>
                </a:gridCol>
              </a:tblGrid>
              <a:tr h="540000">
                <a:tc>
                  <a:txBody>
                    <a:bodyPr/>
                    <a:lstStyle/>
                    <a:p>
                      <a:pPr algn="l" fontAlgn="b"/>
                      <a:endParaRPr lang="de-DE" sz="1200" b="1" i="0" u="none" strike="noStrike" dirty="0">
                        <a:solidFill>
                          <a:schemeClr val="bg1"/>
                        </a:solidFill>
                        <a:effectLst/>
                        <a:latin typeface="+mn-lt"/>
                      </a:endParaRPr>
                    </a:p>
                  </a:txBody>
                  <a:tcPr marL="72006" marR="72006"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netto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brutto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Rente brutto mit Förderung</a:t>
                      </a:r>
                    </a:p>
                  </a:txBody>
                  <a:tcPr marL="72006" marR="180000" marT="72000" marB="72000" anchor="ctr">
                    <a:solidFill>
                      <a:schemeClr val="accent2"/>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1" i="0" u="none" strike="noStrike" dirty="0">
                          <a:solidFill>
                            <a:schemeClr val="bg1"/>
                          </a:solidFill>
                          <a:effectLst/>
                          <a:latin typeface="+mn-lt"/>
                        </a:rPr>
                        <a:t>Rente brutto ohne Förderung</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Differenz</a:t>
                      </a:r>
                    </a:p>
                  </a:txBody>
                  <a:tcPr marL="72006" marR="180000" marT="72000" marB="72000" anchor="ctr">
                    <a:solidFill>
                      <a:schemeClr val="accent2"/>
                    </a:solidFill>
                  </a:tcPr>
                </a:tc>
                <a:extLst>
                  <a:ext uri="{0D108BD9-81ED-4DB2-BD59-A6C34878D82A}">
                    <a16:rowId xmlns:a16="http://schemas.microsoft.com/office/drawing/2014/main" val="10000"/>
                  </a:ext>
                </a:extLst>
              </a:tr>
              <a:tr h="540000">
                <a:tc>
                  <a:txBody>
                    <a:bodyPr/>
                    <a:lstStyle/>
                    <a:p>
                      <a:pPr algn="l" fontAlgn="b"/>
                      <a:r>
                        <a:rPr lang="de-DE" sz="1200" b="0" i="0" u="none" strike="noStrike" kern="1200" dirty="0">
                          <a:solidFill>
                            <a:srgbClr val="000000"/>
                          </a:solidFill>
                          <a:effectLst/>
                          <a:latin typeface="+mn-lt"/>
                          <a:ea typeface="+mn-ea"/>
                          <a:cs typeface="+mn-cs"/>
                        </a:rPr>
                        <a:t>betriebliche Altersversorgung</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36,04 €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155,00 €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347,00 €</a:t>
                      </a:r>
                      <a:r>
                        <a:rPr lang="de-DE" sz="1200" b="0" i="0" u="none" strike="noStrike" kern="1200" baseline="30000" dirty="0">
                          <a:solidFill>
                            <a:srgbClr val="000000"/>
                          </a:solidFill>
                          <a:effectLst/>
                          <a:latin typeface="+mn-lt"/>
                          <a:ea typeface="+mn-ea"/>
                          <a:cs typeface="+mn-cs"/>
                        </a:rPr>
                        <a:t>1</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347,00 €</a:t>
                      </a:r>
                    </a:p>
                  </a:txBody>
                  <a:tcPr marL="72006" marR="180000" marT="72000" marB="72000" anchor="ctr"/>
                </a:tc>
                <a:extLst>
                  <a:ext uri="{0D108BD9-81ED-4DB2-BD59-A6C34878D82A}">
                    <a16:rowId xmlns:a16="http://schemas.microsoft.com/office/drawing/2014/main" val="10001"/>
                  </a:ext>
                </a:extLst>
              </a:tr>
              <a:tr h="540000">
                <a:tc>
                  <a:txBody>
                    <a:bodyPr/>
                    <a:lstStyle/>
                    <a:p>
                      <a:pPr algn="l" fontAlgn="b"/>
                      <a:r>
                        <a:rPr lang="de-DE" sz="1200" b="0" i="0" u="none" strike="noStrike" kern="1200" dirty="0">
                          <a:solidFill>
                            <a:srgbClr val="000000"/>
                          </a:solidFill>
                          <a:effectLst/>
                          <a:latin typeface="+mn-lt"/>
                          <a:ea typeface="+mn-ea"/>
                          <a:cs typeface="+mn-cs"/>
                        </a:rPr>
                        <a:t>private </a:t>
                      </a:r>
                      <a:br>
                        <a:rPr lang="de-DE" sz="1200" b="0" i="0" u="none" strike="noStrike" kern="1200" dirty="0">
                          <a:solidFill>
                            <a:srgbClr val="000000"/>
                          </a:solidFill>
                          <a:effectLst/>
                          <a:latin typeface="+mn-lt"/>
                          <a:ea typeface="+mn-ea"/>
                          <a:cs typeface="+mn-cs"/>
                        </a:rPr>
                      </a:br>
                      <a:r>
                        <a:rPr lang="de-DE" sz="1200" b="0" i="0" u="none" strike="noStrike" kern="1200" dirty="0">
                          <a:solidFill>
                            <a:srgbClr val="000000"/>
                          </a:solidFill>
                          <a:effectLst/>
                          <a:latin typeface="+mn-lt"/>
                          <a:ea typeface="+mn-ea"/>
                          <a:cs typeface="+mn-cs"/>
                        </a:rPr>
                        <a:t>Altersversorgung</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50,00 €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50,00 €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148,00 €</a:t>
                      </a:r>
                      <a:r>
                        <a:rPr lang="de-DE" sz="1200" b="0" i="0" u="none" strike="noStrike" kern="1200" baseline="30000" dirty="0">
                          <a:solidFill>
                            <a:srgbClr val="000000"/>
                          </a:solidFill>
                          <a:effectLst/>
                          <a:latin typeface="+mn-lt"/>
                          <a:ea typeface="+mn-ea"/>
                          <a:cs typeface="+mn-cs"/>
                        </a:rPr>
                        <a:t>2</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148,00 €</a:t>
                      </a:r>
                    </a:p>
                  </a:txBody>
                  <a:tcPr marL="72006" marR="180000" marT="72000" marB="72000" anchor="ctr"/>
                </a:tc>
                <a:extLst>
                  <a:ext uri="{0D108BD9-81ED-4DB2-BD59-A6C34878D82A}">
                    <a16:rowId xmlns:a16="http://schemas.microsoft.com/office/drawing/2014/main" val="10002"/>
                  </a:ext>
                </a:extLst>
              </a:tr>
              <a:tr h="540000">
                <a:tc>
                  <a:txBody>
                    <a:bodyPr/>
                    <a:lstStyle/>
                    <a:p>
                      <a:pPr algn="l" fontAlgn="b"/>
                      <a:r>
                        <a:rPr lang="de-DE" sz="1200" b="0" i="0" u="none" strike="noStrike" dirty="0">
                          <a:solidFill>
                            <a:srgbClr val="000000"/>
                          </a:solidFill>
                          <a:effectLst/>
                          <a:latin typeface="+mn-lt"/>
                        </a:rPr>
                        <a:t>Gesetzl. Rente</a:t>
                      </a:r>
                    </a:p>
                  </a:txBody>
                  <a:tcPr marL="72006" marR="72006" marT="72000" marB="72000" anchor="ctr"/>
                </a:tc>
                <a:tc>
                  <a:txBody>
                    <a:bodyPr/>
                    <a:lstStyle/>
                    <a:p>
                      <a:pPr algn="r" fontAlgn="b"/>
                      <a:endParaRPr lang="de-DE" sz="1200" b="0" i="0" u="none" strike="noStrike" kern="1200" dirty="0">
                        <a:solidFill>
                          <a:srgbClr val="000000"/>
                        </a:solidFill>
                        <a:effectLst/>
                        <a:latin typeface="+mn-lt"/>
                        <a:ea typeface="+mn-ea"/>
                        <a:cs typeface="+mn-cs"/>
                      </a:endParaRP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200" b="0" i="0" u="none" strike="noStrike" kern="1200" dirty="0">
                        <a:solidFill>
                          <a:srgbClr val="000000"/>
                        </a:solidFill>
                        <a:effectLst/>
                        <a:latin typeface="+mn-lt"/>
                        <a:ea typeface="+mn-ea"/>
                        <a:cs typeface="+mn-cs"/>
                      </a:endParaRP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761,00 €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802,00 €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- 41,00 €</a:t>
                      </a:r>
                    </a:p>
                  </a:txBody>
                  <a:tcPr marL="72006" marR="180000" marT="72000" marB="72000" anchor="ctr"/>
                </a:tc>
                <a:extLst>
                  <a:ext uri="{0D108BD9-81ED-4DB2-BD59-A6C34878D82A}">
                    <a16:rowId xmlns:a16="http://schemas.microsoft.com/office/drawing/2014/main" val="10004"/>
                  </a:ext>
                </a:extLst>
              </a:tr>
              <a:tr h="540000">
                <a:tc>
                  <a:txBody>
                    <a:bodyPr/>
                    <a:lstStyle/>
                    <a:p>
                      <a:pPr algn="l" fontAlgn="b"/>
                      <a:r>
                        <a:rPr lang="de-DE" sz="1200" b="0" i="0" u="none" strike="noStrike" kern="1200" dirty="0">
                          <a:solidFill>
                            <a:srgbClr val="000000"/>
                          </a:solidFill>
                          <a:effectLst/>
                          <a:latin typeface="+mn-lt"/>
                          <a:ea typeface="+mn-ea"/>
                          <a:cs typeface="+mn-cs"/>
                        </a:rPr>
                        <a:t>Gesamt</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86,04 €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205,00 €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1.256,00 €</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802,00 €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454,00 €</a:t>
                      </a:r>
                    </a:p>
                  </a:txBody>
                  <a:tcPr marL="72006" marR="180000" marT="72000" marB="72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42313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0AD7B-FE17-4AB7-86D5-F7CB7BBCB4A1}"/>
              </a:ext>
            </a:extLst>
          </p:cNvPr>
          <p:cNvSpPr>
            <a:spLocks noGrp="1"/>
          </p:cNvSpPr>
          <p:nvPr>
            <p:ph type="title"/>
          </p:nvPr>
        </p:nvSpPr>
        <p:spPr/>
        <p:txBody>
          <a:bodyPr/>
          <a:lstStyle/>
          <a:p>
            <a:r>
              <a:rPr lang="de-DE" dirty="0"/>
              <a:t>Beispiel 7.500 €</a:t>
            </a:r>
          </a:p>
        </p:txBody>
      </p:sp>
      <p:sp>
        <p:nvSpPr>
          <p:cNvPr id="15" name="Textplatzhalter 2">
            <a:extLst>
              <a:ext uri="{FF2B5EF4-FFF2-40B4-BE49-F238E27FC236}">
                <a16:creationId xmlns:a16="http://schemas.microsoft.com/office/drawing/2014/main" id="{82C37B5F-EBDF-492A-85F6-8F130813464D}"/>
              </a:ext>
            </a:extLst>
          </p:cNvPr>
          <p:cNvSpPr>
            <a:spLocks noGrp="1"/>
          </p:cNvSpPr>
          <p:nvPr>
            <p:ph type="body" sz="quarter" idx="17"/>
          </p:nvPr>
        </p:nvSpPr>
        <p:spPr/>
        <p:txBody>
          <a:bodyPr>
            <a:normAutofit/>
          </a:bodyPr>
          <a:lstStyle/>
          <a:p>
            <a:r>
              <a:rPr lang="de-DE" sz="1200" b="0" dirty="0"/>
              <a:t>Angestellter, 30 Jahre, Jahresbrutto 90.000 € / 7.500 € mtl., Steuerklasse I, keine Kinder, keine Kirchensteuer</a:t>
            </a:r>
            <a:endParaRPr lang="de-DE" sz="1200" dirty="0"/>
          </a:p>
        </p:txBody>
      </p:sp>
      <p:sp>
        <p:nvSpPr>
          <p:cNvPr id="16" name="Textplatzhalter 15">
            <a:extLst>
              <a:ext uri="{FF2B5EF4-FFF2-40B4-BE49-F238E27FC236}">
                <a16:creationId xmlns:a16="http://schemas.microsoft.com/office/drawing/2014/main" id="{4DC0F7FF-FB9D-4E87-8AEB-692CAD6106D5}"/>
              </a:ext>
            </a:extLst>
          </p:cNvPr>
          <p:cNvSpPr>
            <a:spLocks noGrp="1"/>
          </p:cNvSpPr>
          <p:nvPr>
            <p:ph type="body" sz="quarter" idx="18"/>
          </p:nvPr>
        </p:nvSpPr>
        <p:spPr/>
        <p:txBody>
          <a:bodyPr/>
          <a:lstStyle/>
          <a:p>
            <a:r>
              <a:rPr lang="de-DE" altLang="de-DE" dirty="0"/>
              <a:t>3. Die drei Stufen der Förderung</a:t>
            </a:r>
          </a:p>
        </p:txBody>
      </p:sp>
      <p:sp>
        <p:nvSpPr>
          <p:cNvPr id="8" name="Datumsplatzhalter 7">
            <a:extLst>
              <a:ext uri="{FF2B5EF4-FFF2-40B4-BE49-F238E27FC236}">
                <a16:creationId xmlns:a16="http://schemas.microsoft.com/office/drawing/2014/main" id="{50B9CA5C-FD24-4CA0-84F1-33A6B1374287}"/>
              </a:ext>
            </a:extLst>
          </p:cNvPr>
          <p:cNvSpPr>
            <a:spLocks noGrp="1"/>
          </p:cNvSpPr>
          <p:nvPr>
            <p:ph type="dt" sz="half" idx="20"/>
          </p:nvPr>
        </p:nvSpPr>
        <p:spPr/>
        <p:txBody>
          <a:bodyPr/>
          <a:lstStyle/>
          <a:p>
            <a:r>
              <a:rPr lang="de-DE"/>
              <a:t>01.01.2023</a:t>
            </a:r>
            <a:endParaRPr lang="de-DE" dirty="0"/>
          </a:p>
        </p:txBody>
      </p:sp>
      <p:sp>
        <p:nvSpPr>
          <p:cNvPr id="9" name="Fußzeilenplatzhalter 8">
            <a:extLst>
              <a:ext uri="{FF2B5EF4-FFF2-40B4-BE49-F238E27FC236}">
                <a16:creationId xmlns:a16="http://schemas.microsoft.com/office/drawing/2014/main" id="{F96766C8-D978-4DA4-A5F1-C5325A42EA97}"/>
              </a:ext>
            </a:extLst>
          </p:cNvPr>
          <p:cNvSpPr>
            <a:spLocks noGrp="1"/>
          </p:cNvSpPr>
          <p:nvPr>
            <p:ph type="ftr" sz="quarter" idx="21"/>
          </p:nvPr>
        </p:nvSpPr>
        <p:spPr/>
        <p:txBody>
          <a:bodyPr/>
          <a:lstStyle/>
          <a:p>
            <a:r>
              <a:rPr lang="de-DE"/>
              <a:t>Mehr Rente durch bAV</a:t>
            </a:r>
            <a:endParaRPr lang="de-DE" dirty="0"/>
          </a:p>
        </p:txBody>
      </p:sp>
      <p:sp>
        <p:nvSpPr>
          <p:cNvPr id="10" name="Foliennummernplatzhalter 9">
            <a:extLst>
              <a:ext uri="{FF2B5EF4-FFF2-40B4-BE49-F238E27FC236}">
                <a16:creationId xmlns:a16="http://schemas.microsoft.com/office/drawing/2014/main" id="{71673EA7-FFBE-45A6-B782-51B2FBB0E77A}"/>
              </a:ext>
            </a:extLst>
          </p:cNvPr>
          <p:cNvSpPr>
            <a:spLocks noGrp="1"/>
          </p:cNvSpPr>
          <p:nvPr>
            <p:ph type="sldNum" sz="quarter" idx="22"/>
          </p:nvPr>
        </p:nvSpPr>
        <p:spPr/>
        <p:txBody>
          <a:bodyPr/>
          <a:lstStyle/>
          <a:p>
            <a:fld id="{BFE8ADF1-837C-463F-9856-54C2D771B21B}" type="slidenum">
              <a:rPr lang="de-DE" smtClean="0"/>
              <a:pPr/>
              <a:t>34</a:t>
            </a:fld>
            <a:endParaRPr lang="de-DE" dirty="0"/>
          </a:p>
        </p:txBody>
      </p:sp>
      <p:sp>
        <p:nvSpPr>
          <p:cNvPr id="17" name="Textplatzhalter 16">
            <a:extLst>
              <a:ext uri="{FF2B5EF4-FFF2-40B4-BE49-F238E27FC236}">
                <a16:creationId xmlns:a16="http://schemas.microsoft.com/office/drawing/2014/main" id="{B6CABFC4-B13C-45B3-944C-B841B3A3EBC5}"/>
              </a:ext>
            </a:extLst>
          </p:cNvPr>
          <p:cNvSpPr>
            <a:spLocks noGrp="1"/>
          </p:cNvSpPr>
          <p:nvPr>
            <p:ph type="body" sz="quarter" idx="23"/>
          </p:nvPr>
        </p:nvSpPr>
        <p:spPr/>
        <p:txBody>
          <a:bodyPr/>
          <a:lstStyle/>
          <a:p>
            <a:pPr marL="88900" indent="-88900">
              <a:spcAft>
                <a:spcPts val="0"/>
              </a:spcAft>
            </a:pPr>
            <a:r>
              <a:rPr lang="de-DE" baseline="30000" dirty="0">
                <a:solidFill>
                  <a:srgbClr val="7F7F7F"/>
                </a:solidFill>
              </a:rPr>
              <a:t>1 </a:t>
            </a:r>
            <a:r>
              <a:rPr lang="de-DE" dirty="0">
                <a:solidFill>
                  <a:srgbClr val="7F7F7F"/>
                </a:solidFill>
              </a:rPr>
              <a:t>Tarif 76BO, Tarifgruppe KG7E(U)</a:t>
            </a:r>
          </a:p>
          <a:p>
            <a:pPr marL="88900" indent="-88900">
              <a:spcAft>
                <a:spcPts val="0"/>
              </a:spcAft>
            </a:pPr>
            <a:r>
              <a:rPr lang="de-DE" baseline="30000" dirty="0">
                <a:solidFill>
                  <a:srgbClr val="7F7F7F"/>
                </a:solidFill>
              </a:rPr>
              <a:t>2 </a:t>
            </a:r>
            <a:r>
              <a:rPr lang="de-DE" dirty="0">
                <a:solidFill>
                  <a:srgbClr val="7F7F7F"/>
                </a:solidFill>
              </a:rPr>
              <a:t>Tarif 73, Tarifgruppe KG7E</a:t>
            </a:r>
          </a:p>
          <a:p>
            <a:pPr>
              <a:spcAft>
                <a:spcPts val="0"/>
              </a:spcAft>
            </a:pPr>
            <a:r>
              <a:rPr lang="de-DE" dirty="0">
                <a:solidFill>
                  <a:srgbClr val="7F7F7F"/>
                </a:solidFill>
              </a:rPr>
              <a:t>Rentenbeginn 67 Jahre, dynamische Rente, 10 Jahre Todesfallleistung aus Rentengarantiezeit, unterstellte jährliche Wertentwicklung von 4 % (ohne Berücksichtigung von Fondskosten) und unveränderte Überschussbeteiligung zu Vertragsabschluss im Jahre 2023 für die gesamte Laufzeit.</a:t>
            </a:r>
            <a:br>
              <a:rPr lang="de-DE" dirty="0">
                <a:solidFill>
                  <a:srgbClr val="7F7F7F"/>
                </a:solidFill>
              </a:rPr>
            </a:br>
            <a:r>
              <a:rPr lang="de-DE" dirty="0">
                <a:solidFill>
                  <a:srgbClr val="7F7F7F"/>
                </a:solidFill>
              </a:rPr>
              <a:t>Die Werte berücksichtigen die Überschussbeteiligung. Außerdem basieren sie auf fiktiven Annahmen zur Wertentwicklung des Vertragsguthabens vor Beginn der Rentenzahlung. Wir können diese Werte nicht garantieren.</a:t>
            </a:r>
            <a:endParaRPr lang="de-DE" altLang="de-DE" sz="600" b="1" dirty="0">
              <a:solidFill>
                <a:srgbClr val="7F7F7F"/>
              </a:solidFill>
            </a:endParaRPr>
          </a:p>
        </p:txBody>
      </p:sp>
      <p:graphicFrame>
        <p:nvGraphicFramePr>
          <p:cNvPr id="11" name="Inhaltsplatzhalter 6">
            <a:extLst>
              <a:ext uri="{FF2B5EF4-FFF2-40B4-BE49-F238E27FC236}">
                <a16:creationId xmlns:a16="http://schemas.microsoft.com/office/drawing/2014/main" id="{4FABC7FD-CEE7-426E-8EAB-750044A2A1C2}"/>
              </a:ext>
            </a:extLst>
          </p:cNvPr>
          <p:cNvGraphicFramePr>
            <a:graphicFrameLocks/>
          </p:cNvGraphicFramePr>
          <p:nvPr>
            <p:extLst>
              <p:ext uri="{D42A27DB-BD31-4B8C-83A1-F6EECF244321}">
                <p14:modId xmlns:p14="http://schemas.microsoft.com/office/powerpoint/2010/main" val="4111041515"/>
              </p:ext>
            </p:extLst>
          </p:nvPr>
        </p:nvGraphicFramePr>
        <p:xfrm>
          <a:off x="355599" y="2617999"/>
          <a:ext cx="8429625" cy="2700000"/>
        </p:xfrm>
        <a:graphic>
          <a:graphicData uri="http://schemas.openxmlformats.org/drawingml/2006/table">
            <a:tbl>
              <a:tblPr firstRow="1" bandRow="1">
                <a:tableStyleId>{00A15C55-8517-42AA-B614-E9B94910E393}</a:tableStyleId>
              </a:tblPr>
              <a:tblGrid>
                <a:gridCol w="1479595">
                  <a:extLst>
                    <a:ext uri="{9D8B030D-6E8A-4147-A177-3AD203B41FA5}">
                      <a16:colId xmlns:a16="http://schemas.microsoft.com/office/drawing/2014/main" val="20000"/>
                    </a:ext>
                  </a:extLst>
                </a:gridCol>
                <a:gridCol w="1390006">
                  <a:extLst>
                    <a:ext uri="{9D8B030D-6E8A-4147-A177-3AD203B41FA5}">
                      <a16:colId xmlns:a16="http://schemas.microsoft.com/office/drawing/2014/main" val="20001"/>
                    </a:ext>
                  </a:extLst>
                </a:gridCol>
                <a:gridCol w="1390006">
                  <a:extLst>
                    <a:ext uri="{9D8B030D-6E8A-4147-A177-3AD203B41FA5}">
                      <a16:colId xmlns:a16="http://schemas.microsoft.com/office/drawing/2014/main" val="20002"/>
                    </a:ext>
                  </a:extLst>
                </a:gridCol>
                <a:gridCol w="1390006">
                  <a:extLst>
                    <a:ext uri="{9D8B030D-6E8A-4147-A177-3AD203B41FA5}">
                      <a16:colId xmlns:a16="http://schemas.microsoft.com/office/drawing/2014/main" val="20004"/>
                    </a:ext>
                  </a:extLst>
                </a:gridCol>
                <a:gridCol w="1521003">
                  <a:extLst>
                    <a:ext uri="{9D8B030D-6E8A-4147-A177-3AD203B41FA5}">
                      <a16:colId xmlns:a16="http://schemas.microsoft.com/office/drawing/2014/main" val="3250690487"/>
                    </a:ext>
                  </a:extLst>
                </a:gridCol>
                <a:gridCol w="1259009">
                  <a:extLst>
                    <a:ext uri="{9D8B030D-6E8A-4147-A177-3AD203B41FA5}">
                      <a16:colId xmlns:a16="http://schemas.microsoft.com/office/drawing/2014/main" val="3346990584"/>
                    </a:ext>
                  </a:extLst>
                </a:gridCol>
              </a:tblGrid>
              <a:tr h="540000">
                <a:tc>
                  <a:txBody>
                    <a:bodyPr/>
                    <a:lstStyle/>
                    <a:p>
                      <a:pPr algn="l" fontAlgn="b"/>
                      <a:endParaRPr lang="de-DE" sz="1200" b="1" i="0" u="none" strike="noStrike" dirty="0">
                        <a:solidFill>
                          <a:schemeClr val="bg1"/>
                        </a:solidFill>
                        <a:effectLst/>
                        <a:latin typeface="+mn-lt"/>
                      </a:endParaRPr>
                    </a:p>
                  </a:txBody>
                  <a:tcPr marL="72006" marR="72006"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netto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brutto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Rente brutto mit Förderung</a:t>
                      </a:r>
                    </a:p>
                  </a:txBody>
                  <a:tcPr marL="72006" marR="180000" marT="72000" marB="72000" anchor="ctr">
                    <a:solidFill>
                      <a:schemeClr val="accent2"/>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1" i="0" u="none" strike="noStrike" dirty="0">
                          <a:solidFill>
                            <a:schemeClr val="bg1"/>
                          </a:solidFill>
                          <a:effectLst/>
                          <a:latin typeface="+mn-lt"/>
                        </a:rPr>
                        <a:t>Rente brutto ohne Förderung</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Differenz</a:t>
                      </a:r>
                    </a:p>
                  </a:txBody>
                  <a:tcPr marL="72006" marR="180000" marT="72000" marB="72000" anchor="ctr">
                    <a:solidFill>
                      <a:schemeClr val="accent2"/>
                    </a:solidFill>
                  </a:tcPr>
                </a:tc>
                <a:extLst>
                  <a:ext uri="{0D108BD9-81ED-4DB2-BD59-A6C34878D82A}">
                    <a16:rowId xmlns:a16="http://schemas.microsoft.com/office/drawing/2014/main" val="10000"/>
                  </a:ext>
                </a:extLst>
              </a:tr>
              <a:tr h="540000">
                <a:tc>
                  <a:txBody>
                    <a:bodyPr/>
                    <a:lstStyle/>
                    <a:p>
                      <a:pPr algn="l" fontAlgn="b"/>
                      <a:r>
                        <a:rPr lang="de-DE" sz="1200" b="0" i="0" u="none" strike="noStrike" kern="1200" dirty="0">
                          <a:solidFill>
                            <a:srgbClr val="000000"/>
                          </a:solidFill>
                          <a:effectLst/>
                          <a:latin typeface="+mn-lt"/>
                          <a:ea typeface="+mn-ea"/>
                          <a:cs typeface="+mn-cs"/>
                        </a:rPr>
                        <a:t>betriebliche Altersversorgung</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34,17 €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155,00 €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347,00 €</a:t>
                      </a:r>
                      <a:r>
                        <a:rPr lang="de-DE" sz="1200" b="0" i="0" u="none" strike="noStrike" kern="1200" baseline="30000" dirty="0">
                          <a:solidFill>
                            <a:srgbClr val="000000"/>
                          </a:solidFill>
                          <a:effectLst/>
                          <a:latin typeface="+mn-lt"/>
                          <a:ea typeface="+mn-ea"/>
                          <a:cs typeface="+mn-cs"/>
                        </a:rPr>
                        <a:t>1</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347,00 €</a:t>
                      </a:r>
                    </a:p>
                  </a:txBody>
                  <a:tcPr marL="72006" marR="180000" marT="72000" marB="72000" anchor="ctr"/>
                </a:tc>
                <a:extLst>
                  <a:ext uri="{0D108BD9-81ED-4DB2-BD59-A6C34878D82A}">
                    <a16:rowId xmlns:a16="http://schemas.microsoft.com/office/drawing/2014/main" val="10001"/>
                  </a:ext>
                </a:extLst>
              </a:tr>
              <a:tr h="540000">
                <a:tc>
                  <a:txBody>
                    <a:bodyPr/>
                    <a:lstStyle/>
                    <a:p>
                      <a:pPr algn="l" fontAlgn="b"/>
                      <a:r>
                        <a:rPr lang="de-DE" sz="1200" b="0" i="0" u="none" strike="noStrike" kern="1200" dirty="0">
                          <a:solidFill>
                            <a:srgbClr val="000000"/>
                          </a:solidFill>
                          <a:effectLst/>
                          <a:latin typeface="+mn-lt"/>
                          <a:ea typeface="+mn-ea"/>
                          <a:cs typeface="+mn-cs"/>
                        </a:rPr>
                        <a:t>private </a:t>
                      </a:r>
                      <a:br>
                        <a:rPr lang="de-DE" sz="1200" b="0" i="0" u="none" strike="noStrike" kern="1200" dirty="0">
                          <a:solidFill>
                            <a:srgbClr val="000000"/>
                          </a:solidFill>
                          <a:effectLst/>
                          <a:latin typeface="+mn-lt"/>
                          <a:ea typeface="+mn-ea"/>
                          <a:cs typeface="+mn-cs"/>
                        </a:rPr>
                      </a:br>
                      <a:r>
                        <a:rPr lang="de-DE" sz="1200" b="0" i="0" u="none" strike="noStrike" kern="1200" dirty="0">
                          <a:solidFill>
                            <a:srgbClr val="000000"/>
                          </a:solidFill>
                          <a:effectLst/>
                          <a:latin typeface="+mn-lt"/>
                          <a:ea typeface="+mn-ea"/>
                          <a:cs typeface="+mn-cs"/>
                        </a:rPr>
                        <a:t>Altersversorgung</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250,00 €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250,00 €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741,00 €</a:t>
                      </a:r>
                      <a:r>
                        <a:rPr lang="de-DE" sz="1200" b="0" i="0" u="none" strike="noStrike" kern="1200" baseline="30000" dirty="0">
                          <a:solidFill>
                            <a:srgbClr val="000000"/>
                          </a:solidFill>
                          <a:effectLst/>
                          <a:latin typeface="+mn-lt"/>
                          <a:ea typeface="+mn-ea"/>
                          <a:cs typeface="+mn-cs"/>
                        </a:rPr>
                        <a:t>2</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0,00 €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741,00 €</a:t>
                      </a:r>
                    </a:p>
                  </a:txBody>
                  <a:tcPr marL="72006" marR="180000" marT="72000" marB="72000" anchor="ctr"/>
                </a:tc>
                <a:extLst>
                  <a:ext uri="{0D108BD9-81ED-4DB2-BD59-A6C34878D82A}">
                    <a16:rowId xmlns:a16="http://schemas.microsoft.com/office/drawing/2014/main" val="10002"/>
                  </a:ext>
                </a:extLst>
              </a:tr>
              <a:tr h="540000">
                <a:tc>
                  <a:txBody>
                    <a:bodyPr/>
                    <a:lstStyle/>
                    <a:p>
                      <a:pPr algn="l" fontAlgn="b"/>
                      <a:r>
                        <a:rPr lang="de-DE" sz="1200" b="0" i="0" u="none" strike="noStrike" dirty="0">
                          <a:solidFill>
                            <a:srgbClr val="000000"/>
                          </a:solidFill>
                          <a:effectLst/>
                          <a:latin typeface="+mn-lt"/>
                        </a:rPr>
                        <a:t>Gesetzl. Rente</a:t>
                      </a:r>
                    </a:p>
                  </a:txBody>
                  <a:tcPr marL="72006" marR="72006" marT="72000" marB="72000" anchor="ctr"/>
                </a:tc>
                <a:tc>
                  <a:txBody>
                    <a:bodyPr/>
                    <a:lstStyle/>
                    <a:p>
                      <a:pPr algn="r" fontAlgn="b"/>
                      <a:endParaRPr lang="de-DE" sz="1200" b="0" i="0" u="none" strike="noStrike" kern="1200" dirty="0">
                        <a:solidFill>
                          <a:srgbClr val="000000"/>
                        </a:solidFill>
                        <a:effectLst/>
                        <a:latin typeface="+mn-lt"/>
                        <a:ea typeface="+mn-ea"/>
                        <a:cs typeface="+mn-cs"/>
                      </a:endParaRP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200" b="0" i="0" u="none" strike="noStrike" kern="1200" dirty="0">
                        <a:solidFill>
                          <a:srgbClr val="000000"/>
                        </a:solidFill>
                        <a:effectLst/>
                        <a:latin typeface="+mn-lt"/>
                        <a:ea typeface="+mn-ea"/>
                        <a:cs typeface="+mn-cs"/>
                      </a:endParaRP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2.926,00 €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2.926,00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n-cs"/>
                        </a:rPr>
                        <a:t>0,00 €</a:t>
                      </a:r>
                    </a:p>
                  </a:txBody>
                  <a:tcPr marL="72006" marR="180000" marT="72000" marB="72000" anchor="ctr"/>
                </a:tc>
                <a:extLst>
                  <a:ext uri="{0D108BD9-81ED-4DB2-BD59-A6C34878D82A}">
                    <a16:rowId xmlns:a16="http://schemas.microsoft.com/office/drawing/2014/main" val="10004"/>
                  </a:ext>
                </a:extLst>
              </a:tr>
              <a:tr h="540000">
                <a:tc>
                  <a:txBody>
                    <a:bodyPr/>
                    <a:lstStyle/>
                    <a:p>
                      <a:pPr algn="l" fontAlgn="b"/>
                      <a:r>
                        <a:rPr lang="de-DE" sz="1200" b="0" i="0" u="none" strike="noStrike" kern="1200" dirty="0">
                          <a:solidFill>
                            <a:srgbClr val="000000"/>
                          </a:solidFill>
                          <a:effectLst/>
                          <a:latin typeface="+mn-lt"/>
                          <a:ea typeface="+mn-ea"/>
                          <a:cs typeface="+mn-cs"/>
                        </a:rPr>
                        <a:t>Gesamt</a:t>
                      </a:r>
                    </a:p>
                  </a:txBody>
                  <a:tcPr marL="72006" marR="72006" marT="72000" marB="72000" anchor="ctr"/>
                </a:tc>
                <a:tc>
                  <a:txBody>
                    <a:bodyPr/>
                    <a:lstStyle/>
                    <a:p>
                      <a:pPr algn="r" fontAlgn="b"/>
                      <a:r>
                        <a:rPr lang="de-DE" sz="1200" b="0" i="0" u="none" strike="noStrike" kern="1200" dirty="0">
                          <a:solidFill>
                            <a:srgbClr val="000000"/>
                          </a:solidFill>
                          <a:effectLst/>
                          <a:latin typeface="+mn-lt"/>
                          <a:ea typeface="+mn-ea"/>
                          <a:cs typeface="+mn-cs"/>
                        </a:rPr>
                        <a:t>284,17 €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405,00 €</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4.014,00 €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2.926,00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algn="r" fontAlgn="b"/>
                      <a:r>
                        <a:rPr lang="de-DE" sz="1200" b="0" i="0" u="none" strike="noStrike" kern="1200" dirty="0">
                          <a:solidFill>
                            <a:srgbClr val="000000"/>
                          </a:solidFill>
                          <a:effectLst/>
                          <a:latin typeface="+mn-lt"/>
                          <a:ea typeface="+mn-ea"/>
                          <a:cs typeface="+mn-cs"/>
                        </a:rPr>
                        <a:t>1.088,00 €</a:t>
                      </a:r>
                    </a:p>
                  </a:txBody>
                  <a:tcPr marL="72006" marR="180000" marT="72000" marB="72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93300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20AD7B-FE17-4AB7-86D5-F7CB7BBCB4A1}"/>
              </a:ext>
            </a:extLst>
          </p:cNvPr>
          <p:cNvSpPr>
            <a:spLocks noGrp="1"/>
          </p:cNvSpPr>
          <p:nvPr>
            <p:ph type="title"/>
          </p:nvPr>
        </p:nvSpPr>
        <p:spPr/>
        <p:txBody>
          <a:bodyPr/>
          <a:lstStyle/>
          <a:p>
            <a:r>
              <a:rPr lang="de-DE" dirty="0"/>
              <a:t>Auswirkung</a:t>
            </a:r>
          </a:p>
        </p:txBody>
      </p:sp>
      <p:sp>
        <p:nvSpPr>
          <p:cNvPr id="16" name="Textplatzhalter 15">
            <a:extLst>
              <a:ext uri="{FF2B5EF4-FFF2-40B4-BE49-F238E27FC236}">
                <a16:creationId xmlns:a16="http://schemas.microsoft.com/office/drawing/2014/main" id="{4DC0F7FF-FB9D-4E87-8AEB-692CAD6106D5}"/>
              </a:ext>
            </a:extLst>
          </p:cNvPr>
          <p:cNvSpPr>
            <a:spLocks noGrp="1"/>
          </p:cNvSpPr>
          <p:nvPr>
            <p:ph type="body" sz="quarter" idx="18"/>
          </p:nvPr>
        </p:nvSpPr>
        <p:spPr/>
        <p:txBody>
          <a:bodyPr/>
          <a:lstStyle/>
          <a:p>
            <a:r>
              <a:rPr lang="de-DE" altLang="de-DE" dirty="0"/>
              <a:t>3. Die drei Stufen der Förderung</a:t>
            </a:r>
          </a:p>
        </p:txBody>
      </p:sp>
      <p:sp>
        <p:nvSpPr>
          <p:cNvPr id="8" name="Datumsplatzhalter 7">
            <a:extLst>
              <a:ext uri="{FF2B5EF4-FFF2-40B4-BE49-F238E27FC236}">
                <a16:creationId xmlns:a16="http://schemas.microsoft.com/office/drawing/2014/main" id="{50B9CA5C-FD24-4CA0-84F1-33A6B1374287}"/>
              </a:ext>
            </a:extLst>
          </p:cNvPr>
          <p:cNvSpPr>
            <a:spLocks noGrp="1"/>
          </p:cNvSpPr>
          <p:nvPr>
            <p:ph type="dt" sz="half" idx="20"/>
          </p:nvPr>
        </p:nvSpPr>
        <p:spPr/>
        <p:txBody>
          <a:bodyPr/>
          <a:lstStyle/>
          <a:p>
            <a:r>
              <a:rPr lang="de-DE"/>
              <a:t>01.01.2023</a:t>
            </a:r>
            <a:endParaRPr lang="de-DE" dirty="0"/>
          </a:p>
        </p:txBody>
      </p:sp>
      <p:sp>
        <p:nvSpPr>
          <p:cNvPr id="9" name="Fußzeilenplatzhalter 8">
            <a:extLst>
              <a:ext uri="{FF2B5EF4-FFF2-40B4-BE49-F238E27FC236}">
                <a16:creationId xmlns:a16="http://schemas.microsoft.com/office/drawing/2014/main" id="{F96766C8-D978-4DA4-A5F1-C5325A42EA97}"/>
              </a:ext>
            </a:extLst>
          </p:cNvPr>
          <p:cNvSpPr>
            <a:spLocks noGrp="1"/>
          </p:cNvSpPr>
          <p:nvPr>
            <p:ph type="ftr" sz="quarter" idx="21"/>
          </p:nvPr>
        </p:nvSpPr>
        <p:spPr/>
        <p:txBody>
          <a:bodyPr/>
          <a:lstStyle/>
          <a:p>
            <a:r>
              <a:rPr lang="de-DE"/>
              <a:t>Mehr Rente durch bAV</a:t>
            </a:r>
            <a:endParaRPr lang="de-DE" dirty="0"/>
          </a:p>
        </p:txBody>
      </p:sp>
      <p:sp>
        <p:nvSpPr>
          <p:cNvPr id="10" name="Foliennummernplatzhalter 9">
            <a:extLst>
              <a:ext uri="{FF2B5EF4-FFF2-40B4-BE49-F238E27FC236}">
                <a16:creationId xmlns:a16="http://schemas.microsoft.com/office/drawing/2014/main" id="{71673EA7-FFBE-45A6-B782-51B2FBB0E77A}"/>
              </a:ext>
            </a:extLst>
          </p:cNvPr>
          <p:cNvSpPr>
            <a:spLocks noGrp="1"/>
          </p:cNvSpPr>
          <p:nvPr>
            <p:ph type="sldNum" sz="quarter" idx="22"/>
          </p:nvPr>
        </p:nvSpPr>
        <p:spPr/>
        <p:txBody>
          <a:bodyPr/>
          <a:lstStyle/>
          <a:p>
            <a:fld id="{BFE8ADF1-837C-463F-9856-54C2D771B21B}" type="slidenum">
              <a:rPr lang="de-DE" smtClean="0"/>
              <a:pPr/>
              <a:t>35</a:t>
            </a:fld>
            <a:endParaRPr lang="de-DE" dirty="0"/>
          </a:p>
        </p:txBody>
      </p:sp>
      <p:sp>
        <p:nvSpPr>
          <p:cNvPr id="17" name="Textplatzhalter 16">
            <a:extLst>
              <a:ext uri="{FF2B5EF4-FFF2-40B4-BE49-F238E27FC236}">
                <a16:creationId xmlns:a16="http://schemas.microsoft.com/office/drawing/2014/main" id="{B6CABFC4-B13C-45B3-944C-B841B3A3EBC5}"/>
              </a:ext>
            </a:extLst>
          </p:cNvPr>
          <p:cNvSpPr>
            <a:spLocks noGrp="1"/>
          </p:cNvSpPr>
          <p:nvPr>
            <p:ph type="body" sz="quarter" idx="23"/>
          </p:nvPr>
        </p:nvSpPr>
        <p:spPr/>
        <p:txBody>
          <a:bodyPr/>
          <a:lstStyle/>
          <a:p>
            <a:pPr marL="88900" indent="-88900">
              <a:spcAft>
                <a:spcPts val="0"/>
              </a:spcAft>
            </a:pPr>
            <a:endParaRPr lang="de-DE" altLang="de-DE" sz="600" b="1" dirty="0">
              <a:solidFill>
                <a:srgbClr val="7F7F7F"/>
              </a:solidFill>
            </a:endParaRPr>
          </a:p>
        </p:txBody>
      </p:sp>
      <p:graphicFrame>
        <p:nvGraphicFramePr>
          <p:cNvPr id="11" name="Inhaltsplatzhalter 6">
            <a:extLst>
              <a:ext uri="{FF2B5EF4-FFF2-40B4-BE49-F238E27FC236}">
                <a16:creationId xmlns:a16="http://schemas.microsoft.com/office/drawing/2014/main" id="{4FABC7FD-CEE7-426E-8EAB-750044A2A1C2}"/>
              </a:ext>
            </a:extLst>
          </p:cNvPr>
          <p:cNvGraphicFramePr>
            <a:graphicFrameLocks/>
          </p:cNvGraphicFramePr>
          <p:nvPr>
            <p:extLst>
              <p:ext uri="{D42A27DB-BD31-4B8C-83A1-F6EECF244321}">
                <p14:modId xmlns:p14="http://schemas.microsoft.com/office/powerpoint/2010/main" val="1309738581"/>
              </p:ext>
            </p:extLst>
          </p:nvPr>
        </p:nvGraphicFramePr>
        <p:xfrm>
          <a:off x="355599" y="1797938"/>
          <a:ext cx="8429625" cy="3502080"/>
        </p:xfrm>
        <a:graphic>
          <a:graphicData uri="http://schemas.openxmlformats.org/drawingml/2006/table">
            <a:tbl>
              <a:tblPr firstRow="1" bandRow="1">
                <a:tableStyleId>{00A15C55-8517-42AA-B614-E9B94910E393}</a:tableStyleId>
              </a:tblPr>
              <a:tblGrid>
                <a:gridCol w="1846912">
                  <a:extLst>
                    <a:ext uri="{9D8B030D-6E8A-4147-A177-3AD203B41FA5}">
                      <a16:colId xmlns:a16="http://schemas.microsoft.com/office/drawing/2014/main" val="20000"/>
                    </a:ext>
                  </a:extLst>
                </a:gridCol>
                <a:gridCol w="1022689">
                  <a:extLst>
                    <a:ext uri="{9D8B030D-6E8A-4147-A177-3AD203B41FA5}">
                      <a16:colId xmlns:a16="http://schemas.microsoft.com/office/drawing/2014/main" val="20001"/>
                    </a:ext>
                  </a:extLst>
                </a:gridCol>
                <a:gridCol w="1390006">
                  <a:extLst>
                    <a:ext uri="{9D8B030D-6E8A-4147-A177-3AD203B41FA5}">
                      <a16:colId xmlns:a16="http://schemas.microsoft.com/office/drawing/2014/main" val="20002"/>
                    </a:ext>
                  </a:extLst>
                </a:gridCol>
                <a:gridCol w="1390006">
                  <a:extLst>
                    <a:ext uri="{9D8B030D-6E8A-4147-A177-3AD203B41FA5}">
                      <a16:colId xmlns:a16="http://schemas.microsoft.com/office/drawing/2014/main" val="20004"/>
                    </a:ext>
                  </a:extLst>
                </a:gridCol>
                <a:gridCol w="1521003">
                  <a:extLst>
                    <a:ext uri="{9D8B030D-6E8A-4147-A177-3AD203B41FA5}">
                      <a16:colId xmlns:a16="http://schemas.microsoft.com/office/drawing/2014/main" val="3250690487"/>
                    </a:ext>
                  </a:extLst>
                </a:gridCol>
                <a:gridCol w="1259009">
                  <a:extLst>
                    <a:ext uri="{9D8B030D-6E8A-4147-A177-3AD203B41FA5}">
                      <a16:colId xmlns:a16="http://schemas.microsoft.com/office/drawing/2014/main" val="3346990584"/>
                    </a:ext>
                  </a:extLst>
                </a:gridCol>
              </a:tblGrid>
              <a:tr h="270689">
                <a:tc>
                  <a:txBody>
                    <a:bodyPr/>
                    <a:lstStyle/>
                    <a:p>
                      <a:pPr algn="l" fontAlgn="b"/>
                      <a:endParaRPr lang="de-DE" sz="1200" b="1" i="0" u="none" strike="noStrike" dirty="0">
                        <a:solidFill>
                          <a:schemeClr val="bg1"/>
                        </a:solidFill>
                        <a:effectLst/>
                        <a:latin typeface="+mn-lt"/>
                      </a:endParaRPr>
                    </a:p>
                  </a:txBody>
                  <a:tcPr marL="72006" marR="72006"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netto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Aufwand </a:t>
                      </a:r>
                      <a:br>
                        <a:rPr lang="de-DE" sz="1200" b="1" i="0" u="none" strike="noStrike" dirty="0">
                          <a:solidFill>
                            <a:schemeClr val="bg1"/>
                          </a:solidFill>
                          <a:effectLst/>
                          <a:latin typeface="+mn-lt"/>
                        </a:rPr>
                      </a:br>
                      <a:r>
                        <a:rPr lang="de-DE" sz="1200" b="1" i="0" u="none" strike="noStrike" dirty="0">
                          <a:solidFill>
                            <a:schemeClr val="bg1"/>
                          </a:solidFill>
                          <a:effectLst/>
                          <a:latin typeface="+mn-lt"/>
                        </a:rPr>
                        <a:t>brutto</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Rente brutto mit Förderung</a:t>
                      </a:r>
                    </a:p>
                  </a:txBody>
                  <a:tcPr marL="72006" marR="180000" marT="72000" marB="72000" anchor="ctr">
                    <a:solidFill>
                      <a:schemeClr val="accent2"/>
                    </a:solidFill>
                  </a:tcP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de-DE" sz="1200" b="1" i="0" u="none" strike="noStrike" dirty="0">
                          <a:solidFill>
                            <a:schemeClr val="bg1"/>
                          </a:solidFill>
                          <a:effectLst/>
                          <a:latin typeface="+mn-lt"/>
                        </a:rPr>
                        <a:t>Rente brutto ohne Förderung</a:t>
                      </a:r>
                    </a:p>
                  </a:txBody>
                  <a:tcPr marL="72006" marR="180000" marT="72000" marB="72000" anchor="ctr">
                    <a:solidFill>
                      <a:schemeClr val="accent2"/>
                    </a:solidFill>
                  </a:tcPr>
                </a:tc>
                <a:tc>
                  <a:txBody>
                    <a:bodyPr/>
                    <a:lstStyle/>
                    <a:p>
                      <a:pPr algn="r" fontAlgn="b"/>
                      <a:r>
                        <a:rPr lang="de-DE" sz="1200" b="1" i="0" u="none" strike="noStrike" dirty="0">
                          <a:solidFill>
                            <a:schemeClr val="bg1"/>
                          </a:solidFill>
                          <a:effectLst/>
                          <a:latin typeface="+mn-lt"/>
                        </a:rPr>
                        <a:t>Differenz</a:t>
                      </a:r>
                    </a:p>
                  </a:txBody>
                  <a:tcPr marL="72006" marR="180000" marT="72000" marB="72000" anchor="ctr">
                    <a:solidFill>
                      <a:schemeClr val="accent2"/>
                    </a:solidFill>
                  </a:tcPr>
                </a:tc>
                <a:extLst>
                  <a:ext uri="{0D108BD9-81ED-4DB2-BD59-A6C34878D82A}">
                    <a16:rowId xmlns:a16="http://schemas.microsoft.com/office/drawing/2014/main" val="10000"/>
                  </a:ext>
                </a:extLst>
              </a:tr>
              <a:tr h="584026">
                <a:tc>
                  <a:txBody>
                    <a:bodyPr/>
                    <a:lstStyle/>
                    <a:p>
                      <a:pPr algn="l" fontAlgn="b"/>
                      <a:r>
                        <a:rPr lang="de-DE" sz="1200" b="1" i="0" u="none" strike="noStrike" kern="1200" dirty="0">
                          <a:solidFill>
                            <a:srgbClr val="000000"/>
                          </a:solidFill>
                          <a:effectLst/>
                          <a:latin typeface="+mn-lt"/>
                          <a:ea typeface="+mn-ea"/>
                          <a:cs typeface="+mn-cs"/>
                        </a:rPr>
                        <a:t>Beispiel 7.500 €</a:t>
                      </a:r>
                    </a:p>
                    <a:p>
                      <a:pPr algn="l" fontAlgn="b"/>
                      <a:r>
                        <a:rPr lang="de-DE" sz="1100" b="0" i="0" u="none" strike="noStrike" kern="1200" dirty="0">
                          <a:solidFill>
                            <a:srgbClr val="000000"/>
                          </a:solidFill>
                          <a:effectLst/>
                          <a:latin typeface="Arial Narrow" panose="020B0606020202030204" pitchFamily="34" charset="0"/>
                          <a:ea typeface="+mn-ea"/>
                          <a:cs typeface="+mn-cs"/>
                        </a:rPr>
                        <a:t>(Angestellter, 30 Jahre, Jahresbrutto 90.000 € / 7.500 € mtl., Steuerklasse I, keine Kinder, keine Kirchensteuer)</a:t>
                      </a:r>
                    </a:p>
                  </a:txBody>
                  <a:tcPr marL="72006" marR="72006"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284,17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405,00 €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4.014,00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2.926,00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1.088,00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extLst>
                  <a:ext uri="{0D108BD9-81ED-4DB2-BD59-A6C34878D82A}">
                    <a16:rowId xmlns:a16="http://schemas.microsoft.com/office/drawing/2014/main" val="10001"/>
                  </a:ext>
                </a:extLst>
              </a:tr>
              <a:tr h="432689">
                <a:tc>
                  <a:txBody>
                    <a:bodyPr/>
                    <a:lstStyle/>
                    <a:p>
                      <a:pPr algn="l" fontAlgn="b"/>
                      <a:r>
                        <a:rPr lang="de-DE" sz="1200" b="1" dirty="0"/>
                        <a:t>Beispiel 3.000 €</a:t>
                      </a:r>
                    </a:p>
                    <a:p>
                      <a:pPr marL="0" marR="0" lvl="0" indent="0" algn="l" defTabSz="457200" rtl="0" eaLnBrk="1" fontAlgn="b" latinLnBrk="0" hangingPunct="1">
                        <a:lnSpc>
                          <a:spcPct val="100000"/>
                        </a:lnSpc>
                        <a:spcBef>
                          <a:spcPts val="0"/>
                        </a:spcBef>
                        <a:spcAft>
                          <a:spcPts val="0"/>
                        </a:spcAft>
                        <a:buClrTx/>
                        <a:buSzTx/>
                        <a:buFontTx/>
                        <a:buNone/>
                        <a:tabLst/>
                        <a:defRPr/>
                      </a:pPr>
                      <a:r>
                        <a:rPr lang="de-DE" sz="1100" b="0" i="0" u="none" strike="noStrike" kern="1200" dirty="0">
                          <a:solidFill>
                            <a:srgbClr val="000000"/>
                          </a:solidFill>
                          <a:effectLst/>
                          <a:latin typeface="Arial Narrow" panose="020B0606020202030204" pitchFamily="34" charset="0"/>
                          <a:ea typeface="+mn-ea"/>
                          <a:cs typeface="+mn-cs"/>
                        </a:rPr>
                        <a:t>(</a:t>
                      </a:r>
                      <a:r>
                        <a:rPr lang="de-DE" sz="1100" b="0" dirty="0">
                          <a:latin typeface="Arial Narrow" panose="020B0606020202030204" pitchFamily="34" charset="0"/>
                        </a:rPr>
                        <a:t>Angestellter, 30 Jahre, Jahresbrutto 36.000 € / 3.000 € mtl., Steuerklasse I, keine Kinder, keine Kirchensteuer</a:t>
                      </a:r>
                      <a:r>
                        <a:rPr lang="de-DE" sz="1100" b="0" i="0" u="none" strike="noStrike" kern="1200" dirty="0">
                          <a:solidFill>
                            <a:srgbClr val="000000"/>
                          </a:solidFill>
                          <a:effectLst/>
                          <a:latin typeface="Arial Narrow" panose="020B0606020202030204" pitchFamily="34" charset="0"/>
                          <a:ea typeface="+mn-ea"/>
                          <a:cs typeface="+mn-cs"/>
                        </a:rPr>
                        <a:t>)</a:t>
                      </a:r>
                      <a:endParaRPr lang="de-DE" sz="1100" dirty="0">
                        <a:latin typeface="Arial Narrow" panose="020B0606020202030204" pitchFamily="34" charset="0"/>
                      </a:endParaRPr>
                    </a:p>
                  </a:txBody>
                  <a:tcPr marL="72006" marR="72006"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138,95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255,00 €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1.757,00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1.202,00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556,00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extLst>
                  <a:ext uri="{0D108BD9-81ED-4DB2-BD59-A6C34878D82A}">
                    <a16:rowId xmlns:a16="http://schemas.microsoft.com/office/drawing/2014/main" val="10002"/>
                  </a:ext>
                </a:extLst>
              </a:tr>
              <a:tr h="584026">
                <a:tc>
                  <a:txBody>
                    <a:bodyPr/>
                    <a:lstStyle/>
                    <a:p>
                      <a:pPr algn="l" fontAlgn="b"/>
                      <a:r>
                        <a:rPr lang="de-DE" sz="1200" b="1" dirty="0"/>
                        <a:t>Beispiel 2.000 €</a:t>
                      </a:r>
                    </a:p>
                    <a:p>
                      <a:pPr marL="0" marR="0" lvl="0" indent="0" algn="l" defTabSz="457200" rtl="0" eaLnBrk="1" fontAlgn="b" latinLnBrk="0" hangingPunct="1">
                        <a:lnSpc>
                          <a:spcPct val="100000"/>
                        </a:lnSpc>
                        <a:spcBef>
                          <a:spcPts val="0"/>
                        </a:spcBef>
                        <a:spcAft>
                          <a:spcPts val="0"/>
                        </a:spcAft>
                        <a:buClrTx/>
                        <a:buSzTx/>
                        <a:buFontTx/>
                        <a:buNone/>
                        <a:tabLst/>
                        <a:defRPr/>
                      </a:pPr>
                      <a:r>
                        <a:rPr lang="de-DE" sz="1100" b="0" dirty="0">
                          <a:latin typeface="Arial Narrow" panose="020B0606020202030204" pitchFamily="34" charset="0"/>
                        </a:rPr>
                        <a:t>(Angestellter, 30 Jahre, Jahresbrutto 24.000 € / 2.000 € mtl., Steuerklasse I, keine Kinder, keine Kirchensteuer</a:t>
                      </a:r>
                      <a:r>
                        <a:rPr lang="de-DE" sz="1100" b="0" i="0" u="none" strike="noStrike" kern="1200" dirty="0">
                          <a:solidFill>
                            <a:srgbClr val="000000"/>
                          </a:solidFill>
                          <a:effectLst/>
                          <a:latin typeface="Arial Narrow" panose="020B0606020202030204" pitchFamily="34" charset="0"/>
                          <a:ea typeface="+mn-ea"/>
                          <a:cs typeface="+mn-cs"/>
                        </a:rPr>
                        <a:t>)</a:t>
                      </a:r>
                      <a:endParaRPr lang="de-DE" sz="1100" dirty="0">
                        <a:latin typeface="Arial Narrow" panose="020B0606020202030204" pitchFamily="34" charset="0"/>
                      </a:endParaRPr>
                    </a:p>
                  </a:txBody>
                  <a:tcPr marL="72006" marR="72006"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86,04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Arial"/>
                          <a:ea typeface="+mn-ea"/>
                          <a:cs typeface="+mn-cs"/>
                        </a:rPr>
                        <a:t>205,00 €</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1.256,00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n-lt"/>
                          <a:ea typeface="+mn-ea"/>
                          <a:cs typeface="+mn-cs"/>
                        </a:rPr>
                        <a:t>802,00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mn-lt"/>
                          <a:ea typeface="+mn-ea"/>
                          <a:cs typeface="+mn-cs"/>
                        </a:rPr>
                        <a:t>454,00 </a:t>
                      </a:r>
                      <a:r>
                        <a:rPr kumimoji="0" lang="de-DE" sz="1200" b="0" i="0" u="none" strike="noStrike" kern="1200" cap="none" spc="0" normalizeH="0" baseline="0" noProof="0" dirty="0">
                          <a:ln>
                            <a:noFill/>
                          </a:ln>
                          <a:solidFill>
                            <a:srgbClr val="000000"/>
                          </a:solidFill>
                          <a:effectLst/>
                          <a:uLnTx/>
                          <a:uFillTx/>
                          <a:latin typeface="Arial"/>
                          <a:ea typeface="+mn-ea"/>
                          <a:cs typeface="+mn-cs"/>
                        </a:rPr>
                        <a:t>€</a:t>
                      </a:r>
                    </a:p>
                  </a:txBody>
                  <a:tcPr marL="72006" marR="180000" marT="72000" marB="7200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4317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Eigene Altersversorgung:</a:t>
            </a:r>
            <a:br>
              <a:rPr lang="de-DE" altLang="de-DE" dirty="0"/>
            </a:br>
            <a:r>
              <a:rPr lang="de-DE" altLang="de-DE" dirty="0"/>
              <a:t>Als Rentner gut leben können</a:t>
            </a:r>
            <a:endParaRPr lang="de-DE" dirty="0"/>
          </a:p>
        </p:txBody>
      </p:sp>
      <p:sp>
        <p:nvSpPr>
          <p:cNvPr id="4" name="Textplatzhalter 3"/>
          <p:cNvSpPr>
            <a:spLocks noGrp="1"/>
          </p:cNvSpPr>
          <p:nvPr>
            <p:ph type="body" sz="quarter" idx="17"/>
          </p:nvPr>
        </p:nvSpPr>
        <p:spPr>
          <a:xfrm>
            <a:off x="358774" y="2600325"/>
            <a:ext cx="4213225" cy="2736850"/>
          </a:xfrm>
        </p:spPr>
        <p:txBody>
          <a:bodyPr/>
          <a:lstStyle/>
          <a:p>
            <a:pPr lvl="1"/>
            <a:r>
              <a:rPr lang="de-DE" altLang="de-DE" dirty="0"/>
              <a:t>Rechnen Sie damit, dass Ihre staatliche Rente im Alter </a:t>
            </a:r>
            <a:r>
              <a:rPr lang="de-DE" altLang="de-DE" b="1" dirty="0"/>
              <a:t>nicht zum Leben reicht</a:t>
            </a:r>
            <a:r>
              <a:rPr lang="de-DE" altLang="de-DE" dirty="0"/>
              <a:t>.</a:t>
            </a:r>
          </a:p>
          <a:p>
            <a:pPr lvl="1"/>
            <a:r>
              <a:rPr lang="de-DE" altLang="de-DE" dirty="0"/>
              <a:t>Mit eigener Altersversorgung schließen Sie die </a:t>
            </a:r>
            <a:r>
              <a:rPr lang="de-DE" altLang="de-DE" b="1" dirty="0"/>
              <a:t>Lücke</a:t>
            </a:r>
            <a:r>
              <a:rPr lang="de-DE" altLang="de-DE" dirty="0"/>
              <a:t> zwischen späterer gesetzlicher Rente und Ihrem tatsächlichen Bedarf.</a:t>
            </a:r>
          </a:p>
        </p:txBody>
      </p:sp>
      <p:sp>
        <p:nvSpPr>
          <p:cNvPr id="3" name="Textplatzhalter 2"/>
          <p:cNvSpPr>
            <a:spLocks noGrp="1"/>
          </p:cNvSpPr>
          <p:nvPr>
            <p:ph type="body" sz="quarter" idx="21"/>
          </p:nvPr>
        </p:nvSpPr>
        <p:spPr/>
        <p:txBody>
          <a:bodyPr/>
          <a:lstStyle/>
          <a:p>
            <a:r>
              <a:rPr lang="de-DE" altLang="de-DE" dirty="0"/>
              <a:t>Von der gesetzlichen Rente können Sie vielleicht schon bald nicht mehr leben.</a:t>
            </a:r>
          </a:p>
        </p:txBody>
      </p:sp>
      <p:sp>
        <p:nvSpPr>
          <p:cNvPr id="28" name="Textplatzhalter 27"/>
          <p:cNvSpPr>
            <a:spLocks noGrp="1"/>
          </p:cNvSpPr>
          <p:nvPr>
            <p:ph type="body" sz="quarter" idx="24"/>
          </p:nvPr>
        </p:nvSpPr>
        <p:spPr/>
        <p:txBody>
          <a:bodyPr/>
          <a:lstStyle/>
          <a:p>
            <a:r>
              <a:rPr lang="de-DE" sz="1600" dirty="0"/>
              <a:t>Die betriebliche Altersversorgung bietet Ihnen als Arbeitnehmer eine besonders gute Möglichkeit, frühzeitig etwas gegen die drohende Altersarmut zu unternehmen.</a:t>
            </a:r>
          </a:p>
        </p:txBody>
      </p:sp>
      <p:sp>
        <p:nvSpPr>
          <p:cNvPr id="10" name="Textplatzhalter 9"/>
          <p:cNvSpPr>
            <a:spLocks noGrp="1"/>
          </p:cNvSpPr>
          <p:nvPr>
            <p:ph type="body" sz="quarter" idx="23"/>
          </p:nvPr>
        </p:nvSpPr>
        <p:spPr/>
        <p:txBody>
          <a:bodyPr/>
          <a:lstStyle/>
          <a:p>
            <a:r>
              <a:rPr lang="de-DE" dirty="0"/>
              <a:t>Quelle: Statistik der Deutschen Rentenversicherung - Altersrenten im Zeitablauf 2022, Stand: 2021</a:t>
            </a:r>
          </a:p>
        </p:txBody>
      </p:sp>
      <p:sp>
        <p:nvSpPr>
          <p:cNvPr id="6" name="Textplatzhalter 5"/>
          <p:cNvSpPr>
            <a:spLocks noGrp="1"/>
          </p:cNvSpPr>
          <p:nvPr>
            <p:ph type="body" sz="quarter" idx="18"/>
          </p:nvPr>
        </p:nvSpPr>
        <p:spPr/>
        <p:txBody>
          <a:bodyPr/>
          <a:lstStyle/>
          <a:p>
            <a:r>
              <a:rPr lang="de-DE" dirty="0"/>
              <a:t>1. Warum überhaupt bAV?</a:t>
            </a:r>
          </a:p>
        </p:txBody>
      </p:sp>
      <p:sp>
        <p:nvSpPr>
          <p:cNvPr id="7" name="Datumsplatzhalter 6"/>
          <p:cNvSpPr>
            <a:spLocks noGrp="1"/>
          </p:cNvSpPr>
          <p:nvPr>
            <p:ph type="dt" sz="half" idx="25"/>
          </p:nvPr>
        </p:nvSpPr>
        <p:spPr/>
        <p:txBody>
          <a:bodyPr/>
          <a:lstStyle/>
          <a:p>
            <a:r>
              <a:rPr lang="de-DE"/>
              <a:t>01.01.2023</a:t>
            </a:r>
            <a:endParaRPr lang="de-DE" dirty="0"/>
          </a:p>
        </p:txBody>
      </p:sp>
      <p:sp>
        <p:nvSpPr>
          <p:cNvPr id="8" name="Fußzeilenplatzhalter 7"/>
          <p:cNvSpPr>
            <a:spLocks noGrp="1"/>
          </p:cNvSpPr>
          <p:nvPr>
            <p:ph type="ftr" sz="quarter" idx="26"/>
          </p:nvPr>
        </p:nvSpPr>
        <p:spPr/>
        <p:txBody>
          <a:bodyPr/>
          <a:lstStyle/>
          <a:p>
            <a:r>
              <a:rPr lang="de-DE" dirty="0"/>
              <a:t>Mehr Rente durch </a:t>
            </a:r>
            <a:r>
              <a:rPr lang="de-DE" dirty="0" err="1"/>
              <a:t>bAV</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4</a:t>
            </a:fld>
            <a:endParaRPr lang="de-DE" dirty="0"/>
          </a:p>
        </p:txBody>
      </p:sp>
      <p:grpSp>
        <p:nvGrpSpPr>
          <p:cNvPr id="5" name="Gruppieren 4"/>
          <p:cNvGrpSpPr/>
          <p:nvPr/>
        </p:nvGrpSpPr>
        <p:grpSpPr>
          <a:xfrm>
            <a:off x="4946929" y="2653736"/>
            <a:ext cx="3348000" cy="2628000"/>
            <a:chOff x="4946929" y="2653736"/>
            <a:chExt cx="3348000" cy="2628000"/>
          </a:xfrm>
        </p:grpSpPr>
        <p:sp>
          <p:nvSpPr>
            <p:cNvPr id="12" name="Eine Ecke des Rechtecks abrunden 11"/>
            <p:cNvSpPr/>
            <p:nvPr/>
          </p:nvSpPr>
          <p:spPr>
            <a:xfrm>
              <a:off x="4946929" y="2653736"/>
              <a:ext cx="1607589" cy="2352091"/>
            </a:xfrm>
            <a:prstGeom prst="round1Rect">
              <a:avLst>
                <a:gd name="adj" fmla="val 7276"/>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grpSp>
          <p:nvGrpSpPr>
            <p:cNvPr id="14" name="Gruppieren 13"/>
            <p:cNvGrpSpPr>
              <a:grpSpLocks/>
            </p:cNvGrpSpPr>
            <p:nvPr/>
          </p:nvGrpSpPr>
          <p:grpSpPr bwMode="auto">
            <a:xfrm>
              <a:off x="6676652" y="3600365"/>
              <a:ext cx="1607590" cy="1405462"/>
              <a:chOff x="6780213" y="3694758"/>
              <a:chExt cx="1671638" cy="1463675"/>
            </a:xfrm>
          </p:grpSpPr>
          <p:sp>
            <p:nvSpPr>
              <p:cNvPr id="25" name="Rechteck 24"/>
              <p:cNvSpPr/>
              <p:nvPr/>
            </p:nvSpPr>
            <p:spPr>
              <a:xfrm>
                <a:off x="6780213" y="3694758"/>
                <a:ext cx="1671638" cy="1463675"/>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6" name="Textfeld 23"/>
              <p:cNvSpPr txBox="1">
                <a:spLocks noChangeArrowheads="1"/>
              </p:cNvSpPr>
              <p:nvPr/>
            </p:nvSpPr>
            <p:spPr bwMode="auto">
              <a:xfrm>
                <a:off x="6780213" y="3694758"/>
                <a:ext cx="1656000" cy="618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a:solidFill>
                      <a:schemeClr val="bg1"/>
                    </a:solidFill>
                  </a:rPr>
                  <a:t>gesetzliche</a:t>
                </a:r>
                <a:br>
                  <a:rPr lang="de-DE" altLang="de-DE" sz="1300" b="1">
                    <a:solidFill>
                      <a:schemeClr val="bg1"/>
                    </a:solidFill>
                  </a:rPr>
                </a:br>
                <a:r>
                  <a:rPr lang="de-DE" altLang="de-DE" sz="1300" b="1">
                    <a:solidFill>
                      <a:schemeClr val="bg1"/>
                    </a:solidFill>
                  </a:rPr>
                  <a:t>Nettorente</a:t>
                </a:r>
              </a:p>
            </p:txBody>
          </p:sp>
        </p:grpSp>
        <p:sp>
          <p:nvSpPr>
            <p:cNvPr id="23" name="Eine Ecke des Rechtecks abrunden 22"/>
            <p:cNvSpPr/>
            <p:nvPr/>
          </p:nvSpPr>
          <p:spPr bwMode="auto">
            <a:xfrm>
              <a:off x="6676652" y="3107996"/>
              <a:ext cx="1607590" cy="446639"/>
            </a:xfrm>
            <a:prstGeom prst="round1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16" name="Textfeld 15"/>
            <p:cNvSpPr txBox="1"/>
            <p:nvPr/>
          </p:nvSpPr>
          <p:spPr>
            <a:xfrm rot="21180000">
              <a:off x="6939088" y="4279583"/>
              <a:ext cx="1212486" cy="516530"/>
            </a:xfrm>
            <a:prstGeom prst="roundRect">
              <a:avLst>
                <a:gd name="adj" fmla="val 9773"/>
              </a:avLst>
            </a:prstGeom>
            <a:solidFill>
              <a:schemeClr val="bg1">
                <a:lumMod val="85000"/>
              </a:schemeClr>
            </a:solidFill>
            <a:ln>
              <a:solidFill>
                <a:schemeClr val="bg1"/>
              </a:solidFill>
            </a:ln>
          </p:spPr>
          <p:txBody>
            <a:bodyPr wrap="none" lIns="72000" tIns="36000" rIns="36000" bIns="36000">
              <a:spAutoFit/>
            </a:bodyPr>
            <a:lstStyle/>
            <a:p>
              <a:pPr eaLnBrk="1" hangingPunct="1">
                <a:defRPr/>
              </a:pPr>
              <a:r>
                <a:rPr lang="de-DE" sz="1100" dirty="0">
                  <a:latin typeface="Arial" charset="0"/>
                  <a:cs typeface="Arial" charset="0"/>
                </a:rPr>
                <a:t>monatlich 993,- €</a:t>
              </a:r>
            </a:p>
            <a:p>
              <a:pPr eaLnBrk="1" hangingPunct="1">
                <a:defRPr/>
              </a:pPr>
              <a:r>
                <a:rPr lang="de-DE" sz="800" dirty="0">
                  <a:latin typeface="Arial" charset="0"/>
                  <a:cs typeface="Arial" charset="0"/>
                </a:rPr>
                <a:t>Durchschnittsrente</a:t>
              </a:r>
              <a:br>
                <a:rPr lang="de-DE" sz="800" dirty="0">
                  <a:latin typeface="Arial" charset="0"/>
                  <a:cs typeface="Arial" charset="0"/>
                </a:rPr>
              </a:br>
              <a:r>
                <a:rPr lang="de-DE" sz="800" dirty="0">
                  <a:latin typeface="Arial" charset="0"/>
                  <a:cs typeface="Arial" charset="0"/>
                </a:rPr>
                <a:t>in Deutschland</a:t>
              </a:r>
            </a:p>
          </p:txBody>
        </p:sp>
        <p:grpSp>
          <p:nvGrpSpPr>
            <p:cNvPr id="17" name="Gruppieren 16"/>
            <p:cNvGrpSpPr>
              <a:grpSpLocks/>
            </p:cNvGrpSpPr>
            <p:nvPr/>
          </p:nvGrpSpPr>
          <p:grpSpPr bwMode="auto">
            <a:xfrm>
              <a:off x="4946929" y="5089666"/>
              <a:ext cx="1607589" cy="192070"/>
              <a:chOff x="4981575" y="5245169"/>
              <a:chExt cx="1671638" cy="200055"/>
            </a:xfrm>
          </p:grpSpPr>
          <p:cxnSp>
            <p:nvCxnSpPr>
              <p:cNvPr id="21" name="Gerade Verbindung mit Pfeil 20"/>
              <p:cNvCxnSpPr/>
              <p:nvPr/>
            </p:nvCxnSpPr>
            <p:spPr>
              <a:xfrm>
                <a:off x="4981575" y="5345197"/>
                <a:ext cx="1671638" cy="0"/>
              </a:xfrm>
              <a:prstGeom prst="straightConnector1">
                <a:avLst/>
              </a:prstGeom>
              <a:ln>
                <a:solidFill>
                  <a:schemeClr val="tx2"/>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2" name="Textfeld 7"/>
              <p:cNvSpPr txBox="1">
                <a:spLocks noChangeArrowheads="1"/>
              </p:cNvSpPr>
              <p:nvPr/>
            </p:nvSpPr>
            <p:spPr bwMode="auto">
              <a:xfrm>
                <a:off x="5210374" y="5245169"/>
                <a:ext cx="1214041" cy="200055"/>
              </a:xfrm>
              <a:prstGeom prst="rect">
                <a:avLst/>
              </a:prstGeom>
              <a:solidFill>
                <a:srgbClr val="F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tx2"/>
                    </a:solidFill>
                  </a:rPr>
                  <a:t>Erwerbsphase</a:t>
                </a:r>
              </a:p>
            </p:txBody>
          </p:sp>
        </p:grpSp>
        <p:grpSp>
          <p:nvGrpSpPr>
            <p:cNvPr id="18" name="Gruppieren 17"/>
            <p:cNvGrpSpPr>
              <a:grpSpLocks/>
            </p:cNvGrpSpPr>
            <p:nvPr/>
          </p:nvGrpSpPr>
          <p:grpSpPr bwMode="auto">
            <a:xfrm>
              <a:off x="6687340" y="5089666"/>
              <a:ext cx="1607589" cy="192070"/>
              <a:chOff x="6791325" y="5245169"/>
              <a:chExt cx="1671638" cy="200055"/>
            </a:xfrm>
          </p:grpSpPr>
          <p:cxnSp>
            <p:nvCxnSpPr>
              <p:cNvPr id="19" name="Gerade Verbindung mit Pfeil 18"/>
              <p:cNvCxnSpPr/>
              <p:nvPr/>
            </p:nvCxnSpPr>
            <p:spPr>
              <a:xfrm>
                <a:off x="6791325" y="5337258"/>
                <a:ext cx="1671638" cy="0"/>
              </a:xfrm>
              <a:prstGeom prst="straightConnector1">
                <a:avLst/>
              </a:prstGeom>
              <a:ln>
                <a:solidFill>
                  <a:schemeClr val="accent5"/>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cxnSp>
          <p:sp>
            <p:nvSpPr>
              <p:cNvPr id="20" name="Textfeld 19"/>
              <p:cNvSpPr txBox="1"/>
              <p:nvPr/>
            </p:nvSpPr>
            <p:spPr>
              <a:xfrm>
                <a:off x="7064375" y="5245169"/>
                <a:ext cx="1125538" cy="200055"/>
              </a:xfrm>
              <a:prstGeom prst="rect">
                <a:avLst/>
              </a:prstGeom>
              <a:solidFill>
                <a:srgbClr val="F0F0F0"/>
              </a:solidFill>
            </p:spPr>
            <p:txBody>
              <a:bodyPr wrap="none" lIns="36000" tIns="0" rIns="36000" bIns="0">
                <a:spAutoFit/>
              </a:bodyPr>
              <a:lstStyle/>
              <a:p>
                <a:pPr eaLnBrk="1" hangingPunct="1">
                  <a:defRPr/>
                </a:pPr>
                <a:r>
                  <a:rPr lang="de-DE" sz="1300" b="1" dirty="0">
                    <a:solidFill>
                      <a:schemeClr val="accent5"/>
                    </a:solidFill>
                    <a:latin typeface="Arial" charset="0"/>
                    <a:cs typeface="Arial" charset="0"/>
                  </a:rPr>
                  <a:t>Rentenphase</a:t>
                </a:r>
              </a:p>
            </p:txBody>
          </p:sp>
        </p:grpSp>
        <p:sp>
          <p:nvSpPr>
            <p:cNvPr id="30" name="Textfeld 20"/>
            <p:cNvSpPr txBox="1">
              <a:spLocks noChangeArrowheads="1"/>
            </p:cNvSpPr>
            <p:nvPr/>
          </p:nvSpPr>
          <p:spPr bwMode="auto">
            <a:xfrm>
              <a:off x="4946929" y="2653736"/>
              <a:ext cx="1592323" cy="40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216000" rIns="0" bIns="0"/>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300" b="1" dirty="0">
                  <a:solidFill>
                    <a:schemeClr val="bg1"/>
                  </a:solidFill>
                </a:rPr>
                <a:t>Nettoeinkommen</a:t>
              </a:r>
            </a:p>
          </p:txBody>
        </p:sp>
        <p:sp>
          <p:nvSpPr>
            <p:cNvPr id="32" name="Textfeld 24"/>
            <p:cNvSpPr txBox="1">
              <a:spLocks noChangeArrowheads="1"/>
            </p:cNvSpPr>
            <p:nvPr/>
          </p:nvSpPr>
          <p:spPr bwMode="auto">
            <a:xfrm>
              <a:off x="6676652" y="3117069"/>
              <a:ext cx="1592551" cy="45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2000" tIns="0" rIns="0" bIns="0" anchor="ct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2000" b="1" dirty="0" err="1">
                  <a:solidFill>
                    <a:schemeClr val="bg1"/>
                  </a:solidFill>
                </a:rPr>
                <a:t>bAV</a:t>
              </a:r>
              <a:endParaRPr lang="de-DE" altLang="de-DE" sz="2000" b="1" dirty="0">
                <a:solidFill>
                  <a:schemeClr val="bg1"/>
                </a:solidFill>
              </a:endParaRPr>
            </a:p>
          </p:txBody>
        </p:sp>
      </p:grpSp>
    </p:spTree>
    <p:extLst>
      <p:ext uri="{BB962C8B-B14F-4D97-AF65-F5344CB8AC3E}">
        <p14:creationId xmlns:p14="http://schemas.microsoft.com/office/powerpoint/2010/main" val="4037790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Mittlere Einkommen mit großer Rentenlücke </a:t>
            </a:r>
            <a:endParaRPr lang="de-DE" dirty="0"/>
          </a:p>
        </p:txBody>
      </p:sp>
      <p:sp>
        <p:nvSpPr>
          <p:cNvPr id="3" name="Textplatzhalter 2"/>
          <p:cNvSpPr>
            <a:spLocks noGrp="1"/>
          </p:cNvSpPr>
          <p:nvPr>
            <p:ph type="body" sz="quarter" idx="17"/>
          </p:nvPr>
        </p:nvSpPr>
        <p:spPr/>
        <p:txBody>
          <a:bodyPr/>
          <a:lstStyle/>
          <a:p>
            <a:r>
              <a:rPr lang="de-DE" altLang="de-DE" dirty="0"/>
              <a:t>Beispiel 30-jähriger Mann</a:t>
            </a:r>
            <a:endParaRPr lang="de-DE" dirty="0"/>
          </a:p>
        </p:txBody>
      </p:sp>
      <p:sp>
        <p:nvSpPr>
          <p:cNvPr id="5" name="Textplatzhalter 4"/>
          <p:cNvSpPr>
            <a:spLocks noGrp="1"/>
          </p:cNvSpPr>
          <p:nvPr>
            <p:ph type="body" sz="quarter" idx="18"/>
          </p:nvPr>
        </p:nvSpPr>
        <p:spPr/>
        <p:txBody>
          <a:bodyPr/>
          <a:lstStyle/>
          <a:p>
            <a:r>
              <a:rPr lang="de-DE" dirty="0"/>
              <a:t>1. Warum überhaupt bAV?</a:t>
            </a:r>
          </a:p>
        </p:txBody>
      </p:sp>
      <p:sp>
        <p:nvSpPr>
          <p:cNvPr id="6" name="Datumsplatzhalter 5"/>
          <p:cNvSpPr>
            <a:spLocks noGrp="1"/>
          </p:cNvSpPr>
          <p:nvPr>
            <p:ph type="dt" sz="half" idx="20"/>
          </p:nvPr>
        </p:nvSpPr>
        <p:spPr/>
        <p:txBody>
          <a:bodyPr/>
          <a:lstStyle/>
          <a:p>
            <a:r>
              <a:rPr lang="de-DE"/>
              <a:t>01.01.2023</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5</a:t>
            </a:fld>
            <a:endParaRPr lang="de-DE" dirty="0"/>
          </a:p>
        </p:txBody>
      </p:sp>
      <p:sp>
        <p:nvSpPr>
          <p:cNvPr id="9" name="Textplatzhalter 8"/>
          <p:cNvSpPr>
            <a:spLocks noGrp="1"/>
          </p:cNvSpPr>
          <p:nvPr>
            <p:ph type="body" sz="quarter" idx="23"/>
          </p:nvPr>
        </p:nvSpPr>
        <p:spPr>
          <a:xfrm>
            <a:off x="372508" y="6167614"/>
            <a:ext cx="8425416" cy="107722"/>
          </a:xfrm>
        </p:spPr>
        <p:txBody>
          <a:bodyPr/>
          <a:lstStyle/>
          <a:p>
            <a:r>
              <a:rPr lang="de-DE" dirty="0"/>
              <a:t>Quelle: Brutto-Netto-Rechner 2022 www.steuerklassen.com, Steuerklasse I, Kirchensteuer ja, gesetzlich versichert</a:t>
            </a:r>
            <a:br>
              <a:rPr lang="de-DE" dirty="0"/>
            </a:br>
            <a:r>
              <a:rPr lang="de-DE" dirty="0"/>
              <a:t>Deutsche Rentenversicherung Bund; eigene Berechnung, alte Bundesländer, Rentenwert 36,02 Euro, Stand 2021</a:t>
            </a:r>
          </a:p>
        </p:txBody>
      </p:sp>
      <p:sp>
        <p:nvSpPr>
          <p:cNvPr id="22" name="Textfeld 7"/>
          <p:cNvSpPr txBox="1">
            <a:spLocks noChangeArrowheads="1"/>
          </p:cNvSpPr>
          <p:nvPr/>
        </p:nvSpPr>
        <p:spPr bwMode="auto">
          <a:xfrm>
            <a:off x="928490" y="5262662"/>
            <a:ext cx="2071648" cy="707886"/>
          </a:xfrm>
          <a:prstGeom prst="rect">
            <a:avLst/>
          </a:prstGeom>
          <a:noFill/>
          <a:ln>
            <a:noFill/>
          </a:ln>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800" b="1" dirty="0"/>
              <a:t>2022</a:t>
            </a:r>
            <a:endParaRPr lang="de-DE" altLang="de-DE" sz="1300" b="1" dirty="0"/>
          </a:p>
          <a:p>
            <a:pPr eaLnBrk="1" hangingPunct="1">
              <a:spcBef>
                <a:spcPct val="0"/>
              </a:spcBef>
            </a:pPr>
            <a:r>
              <a:rPr lang="de-DE" altLang="de-DE" sz="1400" dirty="0"/>
              <a:t>Arbeitnehmer (30 Jahre)</a:t>
            </a:r>
          </a:p>
          <a:p>
            <a:pPr eaLnBrk="1" hangingPunct="1">
              <a:spcBef>
                <a:spcPct val="0"/>
              </a:spcBef>
            </a:pPr>
            <a:r>
              <a:rPr lang="de-DE" altLang="de-DE" sz="1400" dirty="0"/>
              <a:t>mit 1.988 € Nettogehalt</a:t>
            </a:r>
          </a:p>
        </p:txBody>
      </p:sp>
      <p:grpSp>
        <p:nvGrpSpPr>
          <p:cNvPr id="4" name="Gruppieren 3"/>
          <p:cNvGrpSpPr/>
          <p:nvPr/>
        </p:nvGrpSpPr>
        <p:grpSpPr>
          <a:xfrm>
            <a:off x="1823738" y="2633286"/>
            <a:ext cx="1260000" cy="2520000"/>
            <a:chOff x="2128538" y="2784774"/>
            <a:chExt cx="1260000" cy="2520000"/>
          </a:xfrm>
        </p:grpSpPr>
        <p:sp>
          <p:nvSpPr>
            <p:cNvPr id="11" name="Eine Ecke des Rechtecks abrunden 10"/>
            <p:cNvSpPr/>
            <p:nvPr/>
          </p:nvSpPr>
          <p:spPr>
            <a:xfrm>
              <a:off x="2128538" y="2784774"/>
              <a:ext cx="1260000" cy="2520000"/>
            </a:xfrm>
            <a:prstGeom prst="round1Rect">
              <a:avLst>
                <a:gd name="adj" fmla="val 7276"/>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25" name="Textfeld 24"/>
            <p:cNvSpPr txBox="1"/>
            <p:nvPr/>
          </p:nvSpPr>
          <p:spPr>
            <a:xfrm>
              <a:off x="2272763" y="2853517"/>
              <a:ext cx="971550" cy="331787"/>
            </a:xfrm>
            <a:prstGeom prst="rect">
              <a:avLst/>
            </a:prstGeom>
            <a:noFill/>
          </p:spPr>
          <p:txBody>
            <a:bodyPr wrap="square" lIns="0" tIns="0" rIns="0" bIns="0" rtlCol="0">
              <a:noAutofit/>
            </a:bodyPr>
            <a:lstStyle/>
            <a:p>
              <a:pPr algn="ctr"/>
              <a:r>
                <a:rPr lang="de-DE" sz="1700" b="1" dirty="0">
                  <a:solidFill>
                    <a:schemeClr val="bg1"/>
                  </a:solidFill>
                </a:rPr>
                <a:t>1.988 €</a:t>
              </a:r>
            </a:p>
          </p:txBody>
        </p:sp>
      </p:grpSp>
      <p:sp>
        <p:nvSpPr>
          <p:cNvPr id="30" name="Textfeld 7"/>
          <p:cNvSpPr txBox="1">
            <a:spLocks noChangeArrowheads="1"/>
          </p:cNvSpPr>
          <p:nvPr/>
        </p:nvSpPr>
        <p:spPr bwMode="auto">
          <a:xfrm>
            <a:off x="3199691" y="2732566"/>
            <a:ext cx="1246101" cy="215444"/>
          </a:xfrm>
          <a:prstGeom prst="rect">
            <a:avLst/>
          </a:prstGeom>
          <a:noFill/>
          <a:ln>
            <a:noFill/>
          </a:ln>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400" dirty="0">
                <a:solidFill>
                  <a:schemeClr val="bg2"/>
                </a:solidFill>
              </a:rPr>
              <a:t>Brutto: 3.000 €</a:t>
            </a:r>
          </a:p>
        </p:txBody>
      </p:sp>
      <p:sp>
        <p:nvSpPr>
          <p:cNvPr id="29" name="Textfeld 7"/>
          <p:cNvSpPr txBox="1">
            <a:spLocks noChangeArrowheads="1"/>
          </p:cNvSpPr>
          <p:nvPr/>
        </p:nvSpPr>
        <p:spPr bwMode="auto">
          <a:xfrm>
            <a:off x="4913750" y="5262662"/>
            <a:ext cx="1611586" cy="276999"/>
          </a:xfrm>
          <a:prstGeom prst="rect">
            <a:avLst/>
          </a:prstGeom>
          <a:noFill/>
          <a:ln>
            <a:noFill/>
          </a:ln>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800" b="1" dirty="0"/>
              <a:t>Rentenbeginn</a:t>
            </a:r>
            <a:endParaRPr lang="de-DE" altLang="de-DE" sz="1300" dirty="0"/>
          </a:p>
        </p:txBody>
      </p:sp>
      <p:grpSp>
        <p:nvGrpSpPr>
          <p:cNvPr id="12" name="Gruppieren 11"/>
          <p:cNvGrpSpPr/>
          <p:nvPr/>
        </p:nvGrpSpPr>
        <p:grpSpPr>
          <a:xfrm>
            <a:off x="4960638" y="2634242"/>
            <a:ext cx="1260000" cy="900000"/>
            <a:chOff x="4846338" y="2785730"/>
            <a:chExt cx="1260000" cy="900000"/>
          </a:xfrm>
        </p:grpSpPr>
        <p:sp>
          <p:nvSpPr>
            <p:cNvPr id="13" name="Eine Ecke des Rechtecks abrunden 12"/>
            <p:cNvSpPr/>
            <p:nvPr/>
          </p:nvSpPr>
          <p:spPr bwMode="auto">
            <a:xfrm>
              <a:off x="4846338" y="2785730"/>
              <a:ext cx="1260000" cy="900000"/>
            </a:xfrm>
            <a:prstGeom prst="round1Rect">
              <a:avLst>
                <a:gd name="adj" fmla="val 1137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1" name="Textfeld 30"/>
            <p:cNvSpPr txBox="1"/>
            <p:nvPr/>
          </p:nvSpPr>
          <p:spPr>
            <a:xfrm>
              <a:off x="4977863" y="2853517"/>
              <a:ext cx="971550" cy="331787"/>
            </a:xfrm>
            <a:prstGeom prst="rect">
              <a:avLst/>
            </a:prstGeom>
            <a:noFill/>
          </p:spPr>
          <p:txBody>
            <a:bodyPr wrap="square" lIns="0" tIns="0" rIns="0" bIns="0" rtlCol="0">
              <a:noAutofit/>
            </a:bodyPr>
            <a:lstStyle/>
            <a:p>
              <a:pPr algn="ctr"/>
              <a:r>
                <a:rPr lang="de-DE" sz="2000" b="1" dirty="0">
                  <a:solidFill>
                    <a:schemeClr val="bg1"/>
                  </a:solidFill>
                </a:rPr>
                <a:t>Lücke</a:t>
              </a:r>
            </a:p>
          </p:txBody>
        </p:sp>
      </p:grpSp>
      <p:grpSp>
        <p:nvGrpSpPr>
          <p:cNvPr id="14" name="Gruppieren 13"/>
          <p:cNvGrpSpPr/>
          <p:nvPr/>
        </p:nvGrpSpPr>
        <p:grpSpPr>
          <a:xfrm>
            <a:off x="4960638" y="3533328"/>
            <a:ext cx="1260000" cy="1616400"/>
            <a:chOff x="4846338" y="3684816"/>
            <a:chExt cx="1260000" cy="1616400"/>
          </a:xfrm>
        </p:grpSpPr>
        <p:sp>
          <p:nvSpPr>
            <p:cNvPr id="23" name="Rechteck 22"/>
            <p:cNvSpPr/>
            <p:nvPr/>
          </p:nvSpPr>
          <p:spPr bwMode="auto">
            <a:xfrm>
              <a:off x="4846338" y="3684816"/>
              <a:ext cx="1260000" cy="1616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de-DE" dirty="0"/>
            </a:p>
          </p:txBody>
        </p:sp>
        <p:sp>
          <p:nvSpPr>
            <p:cNvPr id="32" name="Textfeld 31"/>
            <p:cNvSpPr txBox="1"/>
            <p:nvPr/>
          </p:nvSpPr>
          <p:spPr>
            <a:xfrm>
              <a:off x="4977863" y="3742517"/>
              <a:ext cx="971550" cy="331787"/>
            </a:xfrm>
            <a:prstGeom prst="rect">
              <a:avLst/>
            </a:prstGeom>
            <a:noFill/>
          </p:spPr>
          <p:txBody>
            <a:bodyPr wrap="square" lIns="0" tIns="0" rIns="0" bIns="0" rtlCol="0">
              <a:noAutofit/>
            </a:bodyPr>
            <a:lstStyle/>
            <a:p>
              <a:pPr algn="ctr"/>
              <a:r>
                <a:rPr lang="de-DE" sz="1700" b="1" dirty="0">
                  <a:solidFill>
                    <a:schemeClr val="bg1"/>
                  </a:solidFill>
                </a:rPr>
                <a:t>1.233 €</a:t>
              </a:r>
            </a:p>
          </p:txBody>
        </p:sp>
      </p:grpSp>
      <p:sp>
        <p:nvSpPr>
          <p:cNvPr id="21" name="Textfeld 7"/>
          <p:cNvSpPr txBox="1">
            <a:spLocks noChangeArrowheads="1"/>
          </p:cNvSpPr>
          <p:nvPr/>
        </p:nvSpPr>
        <p:spPr bwMode="auto">
          <a:xfrm>
            <a:off x="6330497" y="3074408"/>
            <a:ext cx="2230089" cy="430887"/>
          </a:xfrm>
          <a:prstGeom prst="rect">
            <a:avLst/>
          </a:prstGeom>
          <a:noFill/>
          <a:ln>
            <a:noFill/>
          </a:ln>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400" dirty="0">
                <a:solidFill>
                  <a:schemeClr val="accent6"/>
                </a:solidFill>
              </a:rPr>
              <a:t>Renten- oder Versorgungs-</a:t>
            </a:r>
          </a:p>
          <a:p>
            <a:pPr eaLnBrk="1" hangingPunct="1">
              <a:spcBef>
                <a:spcPct val="0"/>
              </a:spcBef>
            </a:pPr>
            <a:r>
              <a:rPr lang="de-DE" altLang="de-DE" sz="1400" dirty="0">
                <a:solidFill>
                  <a:schemeClr val="accent6"/>
                </a:solidFill>
              </a:rPr>
              <a:t>Lücke von 755 € monatlich</a:t>
            </a:r>
          </a:p>
        </p:txBody>
      </p:sp>
      <p:sp>
        <p:nvSpPr>
          <p:cNvPr id="24" name="Textfeld 7"/>
          <p:cNvSpPr txBox="1">
            <a:spLocks noChangeArrowheads="1"/>
          </p:cNvSpPr>
          <p:nvPr/>
        </p:nvSpPr>
        <p:spPr bwMode="auto">
          <a:xfrm>
            <a:off x="6330497" y="3560183"/>
            <a:ext cx="2313445" cy="430887"/>
          </a:xfrm>
          <a:prstGeom prst="rect">
            <a:avLst/>
          </a:prstGeom>
          <a:noFill/>
          <a:ln>
            <a:noFill/>
          </a:ln>
        </p:spPr>
        <p:txBody>
          <a:bodyPr wrap="none" lIns="36000" tIns="0" rIns="36000" bIns="0">
            <a:spAutoFit/>
          </a:bodyPr>
          <a:lstStyle>
            <a:lvl1pPr>
              <a:spcBef>
                <a:spcPts val="1600"/>
              </a:spcBef>
              <a:defRPr sz="1700">
                <a:solidFill>
                  <a:schemeClr val="tx1"/>
                </a:solidFill>
                <a:latin typeface="Arial" panose="020B0604020202020204" pitchFamily="34" charset="0"/>
              </a:defRPr>
            </a:lvl1pPr>
            <a:lvl2pPr marL="742950" indent="-285750">
              <a:spcBef>
                <a:spcPts val="1600"/>
              </a:spcBef>
              <a:buSzPct val="100000"/>
              <a:buBlip>
                <a:blip r:embed="rId2"/>
              </a:buBlip>
              <a:defRPr sz="1700">
                <a:solidFill>
                  <a:schemeClr val="tx1"/>
                </a:solidFill>
                <a:latin typeface="Arial" panose="020B0604020202020204" pitchFamily="34" charset="0"/>
              </a:defRPr>
            </a:lvl2pPr>
            <a:lvl3pPr marL="1143000" indent="-228600">
              <a:spcBef>
                <a:spcPts val="1600"/>
              </a:spcBef>
              <a:buSzPct val="100000"/>
              <a:buBlip>
                <a:blip r:embed="rId2"/>
              </a:buBlip>
              <a:defRPr sz="1700">
                <a:solidFill>
                  <a:schemeClr val="tx1"/>
                </a:solidFill>
                <a:latin typeface="Arial" panose="020B0604020202020204" pitchFamily="34" charset="0"/>
              </a:defRPr>
            </a:lvl3pPr>
            <a:lvl4pPr marL="1600200" indent="-228600">
              <a:spcBef>
                <a:spcPts val="1600"/>
              </a:spcBef>
              <a:buSzPct val="100000"/>
              <a:buBlip>
                <a:blip r:embed="rId2"/>
              </a:buBlip>
              <a:defRPr sz="1700">
                <a:solidFill>
                  <a:schemeClr val="tx1"/>
                </a:solidFill>
                <a:latin typeface="Arial" panose="020B0604020202020204" pitchFamily="34" charset="0"/>
              </a:defRPr>
            </a:lvl4pPr>
            <a:lvl5pPr marL="2057400" indent="-228600">
              <a:spcBef>
                <a:spcPts val="1600"/>
              </a:spcBef>
              <a:buSzPct val="100000"/>
              <a:buBlip>
                <a:blip r:embed="rId2"/>
              </a:buBlip>
              <a:defRPr sz="1700">
                <a:solidFill>
                  <a:schemeClr val="tx1"/>
                </a:solidFill>
                <a:latin typeface="Arial" panose="020B0604020202020204" pitchFamily="34" charset="0"/>
              </a:defRPr>
            </a:lvl5pPr>
            <a:lvl6pPr marL="25146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6pPr>
            <a:lvl7pPr marL="29718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7pPr>
            <a:lvl8pPr marL="34290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8pPr>
            <a:lvl9pPr marL="3886200" indent="-228600" defTabSz="457200" eaLnBrk="0" fontAlgn="base" hangingPunct="0">
              <a:spcBef>
                <a:spcPts val="1600"/>
              </a:spcBef>
              <a:spcAft>
                <a:spcPct val="0"/>
              </a:spcAft>
              <a:buSzPct val="100000"/>
              <a:buBlip>
                <a:blip r:embed="rId2"/>
              </a:buBlip>
              <a:defRPr sz="1700">
                <a:solidFill>
                  <a:schemeClr val="tx1"/>
                </a:solidFill>
                <a:latin typeface="Arial" panose="020B0604020202020204" pitchFamily="34" charset="0"/>
              </a:defRPr>
            </a:lvl9pPr>
          </a:lstStyle>
          <a:p>
            <a:pPr eaLnBrk="1" hangingPunct="1">
              <a:spcBef>
                <a:spcPct val="0"/>
              </a:spcBef>
            </a:pPr>
            <a:r>
              <a:rPr lang="de-DE" altLang="de-DE" sz="1400" dirty="0">
                <a:solidFill>
                  <a:schemeClr val="accent2"/>
                </a:solidFill>
              </a:rPr>
              <a:t>Voraussichtliche gesetzliche</a:t>
            </a:r>
          </a:p>
          <a:p>
            <a:pPr eaLnBrk="1" hangingPunct="1">
              <a:spcBef>
                <a:spcPct val="0"/>
              </a:spcBef>
            </a:pPr>
            <a:r>
              <a:rPr lang="de-DE" altLang="de-DE" sz="1400" dirty="0">
                <a:solidFill>
                  <a:schemeClr val="accent2"/>
                </a:solidFill>
              </a:rPr>
              <a:t>Rente nach 37 Jahren</a:t>
            </a:r>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0497" y="2602589"/>
            <a:ext cx="468000" cy="468000"/>
          </a:xfrm>
          <a:prstGeom prst="rect">
            <a:avLst/>
          </a:prstGeom>
        </p:spPr>
      </p:pic>
      <p:pic>
        <p:nvPicPr>
          <p:cNvPr id="15" name="Grafik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657" y="3245286"/>
            <a:ext cx="903789" cy="1908000"/>
          </a:xfrm>
          <a:prstGeom prst="rect">
            <a:avLst/>
          </a:prstGeom>
        </p:spPr>
      </p:pic>
      <p:sp>
        <p:nvSpPr>
          <p:cNvPr id="26" name="Fußzeilenplatzhalter 6">
            <a:extLst>
              <a:ext uri="{FF2B5EF4-FFF2-40B4-BE49-F238E27FC236}">
                <a16:creationId xmlns:a16="http://schemas.microsoft.com/office/drawing/2014/main" id="{35E0160A-566A-4396-9A0C-3B40D216DB48}"/>
              </a:ext>
            </a:extLst>
          </p:cNvPr>
          <p:cNvSpPr>
            <a:spLocks noGrp="1"/>
          </p:cNvSpPr>
          <p:nvPr>
            <p:ph type="ftr" sz="quarter" idx="21"/>
          </p:nvPr>
        </p:nvSpPr>
        <p:spPr>
          <a:xfrm>
            <a:off x="2683042" y="6461999"/>
            <a:ext cx="3777916" cy="396000"/>
          </a:xfrm>
        </p:spPr>
        <p:txBody>
          <a:bodyPr/>
          <a:lstStyle/>
          <a:p>
            <a:r>
              <a:rPr lang="de-DE" dirty="0"/>
              <a:t>Mehr Rente durch </a:t>
            </a:r>
            <a:r>
              <a:rPr lang="de-DE" dirty="0" err="1"/>
              <a:t>bAV</a:t>
            </a:r>
            <a:endParaRPr lang="de-DE" dirty="0"/>
          </a:p>
        </p:txBody>
      </p:sp>
    </p:spTree>
    <p:extLst>
      <p:ext uri="{BB962C8B-B14F-4D97-AF65-F5344CB8AC3E}">
        <p14:creationId xmlns:p14="http://schemas.microsoft.com/office/powerpoint/2010/main" val="1826534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a:t>Rentenlücke wächst mit Beitragsjahren und Einkommen</a:t>
            </a:r>
            <a:endParaRPr lang="de-DE" dirty="0"/>
          </a:p>
        </p:txBody>
      </p:sp>
      <p:sp>
        <p:nvSpPr>
          <p:cNvPr id="5" name="Textplatzhalter 4"/>
          <p:cNvSpPr>
            <a:spLocks noGrp="1"/>
          </p:cNvSpPr>
          <p:nvPr>
            <p:ph type="body" sz="quarter" idx="18"/>
          </p:nvPr>
        </p:nvSpPr>
        <p:spPr/>
        <p:txBody>
          <a:bodyPr/>
          <a:lstStyle/>
          <a:p>
            <a:r>
              <a:rPr lang="de-DE" dirty="0"/>
              <a:t>1. Warum überhaupt bAV?</a:t>
            </a:r>
          </a:p>
        </p:txBody>
      </p:sp>
      <p:sp>
        <p:nvSpPr>
          <p:cNvPr id="6" name="Datumsplatzhalter 5"/>
          <p:cNvSpPr>
            <a:spLocks noGrp="1"/>
          </p:cNvSpPr>
          <p:nvPr>
            <p:ph type="dt" sz="half" idx="20"/>
          </p:nvPr>
        </p:nvSpPr>
        <p:spPr/>
        <p:txBody>
          <a:bodyPr/>
          <a:lstStyle/>
          <a:p>
            <a:r>
              <a:rPr lang="de-DE"/>
              <a:t>01.01.2023</a:t>
            </a:r>
            <a:endParaRPr lang="de-DE" dirty="0"/>
          </a:p>
        </p:txBody>
      </p:sp>
      <p:sp>
        <p:nvSpPr>
          <p:cNvPr id="7" name="Fußzeilenplatzhalter 6"/>
          <p:cNvSpPr>
            <a:spLocks noGrp="1"/>
          </p:cNvSpPr>
          <p:nvPr>
            <p:ph type="ftr" sz="quarter" idx="21"/>
          </p:nvPr>
        </p:nvSpPr>
        <p:spPr/>
        <p:txBody>
          <a:bodyPr/>
          <a:lstStyle/>
          <a:p>
            <a:r>
              <a:rPr lang="de-DE" dirty="0"/>
              <a:t>Mehr Rente durch </a:t>
            </a:r>
            <a:r>
              <a:rPr lang="de-DE" dirty="0" err="1"/>
              <a:t>bAV</a:t>
            </a:r>
            <a:endParaRPr lang="de-DE" dirty="0"/>
          </a:p>
        </p:txBody>
      </p:sp>
      <p:sp>
        <p:nvSpPr>
          <p:cNvPr id="8" name="Foliennummernplatzhalter 7"/>
          <p:cNvSpPr>
            <a:spLocks noGrp="1"/>
          </p:cNvSpPr>
          <p:nvPr>
            <p:ph type="sldNum" sz="quarter" idx="22"/>
          </p:nvPr>
        </p:nvSpPr>
        <p:spPr/>
        <p:txBody>
          <a:bodyPr/>
          <a:lstStyle/>
          <a:p>
            <a:fld id="{BFE8ADF1-837C-463F-9856-54C2D771B21B}" type="slidenum">
              <a:rPr lang="de-DE" smtClean="0"/>
              <a:pPr/>
              <a:t>6</a:t>
            </a:fld>
            <a:endParaRPr lang="de-DE" dirty="0"/>
          </a:p>
        </p:txBody>
      </p:sp>
      <p:sp>
        <p:nvSpPr>
          <p:cNvPr id="9" name="Textplatzhalter 8"/>
          <p:cNvSpPr>
            <a:spLocks noGrp="1"/>
          </p:cNvSpPr>
          <p:nvPr>
            <p:ph type="body" sz="quarter" idx="23"/>
          </p:nvPr>
        </p:nvSpPr>
        <p:spPr/>
        <p:txBody>
          <a:bodyPr/>
          <a:lstStyle/>
          <a:p>
            <a:pPr marL="63500" indent="-63500"/>
            <a:r>
              <a:rPr lang="de-DE" baseline="30000" dirty="0"/>
              <a:t>1</a:t>
            </a:r>
            <a:r>
              <a:rPr lang="de-DE" dirty="0"/>
              <a:t> Durchschnittsverdienst entsprechend der Vorgabe der Deutschen Rentenversicherung Bund für die alten Bundesländer</a:t>
            </a:r>
            <a:br>
              <a:rPr lang="de-DE" dirty="0"/>
            </a:br>
            <a:r>
              <a:rPr lang="de-DE" dirty="0"/>
              <a:t>Quellen: Deutsche Rentenversicherung Bund; eigene Berechnung, alte Bundesländer, Rentenwert 36,02 Euro, Stand 2022</a:t>
            </a:r>
          </a:p>
        </p:txBody>
      </p:sp>
      <p:graphicFrame>
        <p:nvGraphicFramePr>
          <p:cNvPr id="10" name="Inhaltsplatzhalter 6"/>
          <p:cNvGraphicFramePr>
            <a:graphicFrameLocks/>
          </p:cNvGraphicFramePr>
          <p:nvPr>
            <p:extLst>
              <p:ext uri="{D42A27DB-BD31-4B8C-83A1-F6EECF244321}">
                <p14:modId xmlns:p14="http://schemas.microsoft.com/office/powerpoint/2010/main" val="2967880579"/>
              </p:ext>
            </p:extLst>
          </p:nvPr>
        </p:nvGraphicFramePr>
        <p:xfrm>
          <a:off x="1088422" y="2220781"/>
          <a:ext cx="6967157" cy="2938614"/>
        </p:xfrm>
        <a:graphic>
          <a:graphicData uri="http://schemas.openxmlformats.org/drawingml/2006/table">
            <a:tbl>
              <a:tblPr firstRow="1" bandRow="1">
                <a:tableStyleId>{00A15C55-8517-42AA-B614-E9B94910E393}</a:tableStyleId>
              </a:tblPr>
              <a:tblGrid>
                <a:gridCol w="1184783">
                  <a:extLst>
                    <a:ext uri="{9D8B030D-6E8A-4147-A177-3AD203B41FA5}">
                      <a16:colId xmlns:a16="http://schemas.microsoft.com/office/drawing/2014/main" val="20000"/>
                    </a:ext>
                  </a:extLst>
                </a:gridCol>
                <a:gridCol w="1013354">
                  <a:extLst>
                    <a:ext uri="{9D8B030D-6E8A-4147-A177-3AD203B41FA5}">
                      <a16:colId xmlns:a16="http://schemas.microsoft.com/office/drawing/2014/main" val="20001"/>
                    </a:ext>
                  </a:extLst>
                </a:gridCol>
                <a:gridCol w="963430">
                  <a:extLst>
                    <a:ext uri="{9D8B030D-6E8A-4147-A177-3AD203B41FA5}">
                      <a16:colId xmlns:a16="http://schemas.microsoft.com/office/drawing/2014/main" val="20003"/>
                    </a:ext>
                  </a:extLst>
                </a:gridCol>
                <a:gridCol w="975583">
                  <a:extLst>
                    <a:ext uri="{9D8B030D-6E8A-4147-A177-3AD203B41FA5}">
                      <a16:colId xmlns:a16="http://schemas.microsoft.com/office/drawing/2014/main" val="2330876661"/>
                    </a:ext>
                  </a:extLst>
                </a:gridCol>
                <a:gridCol w="975583">
                  <a:extLst>
                    <a:ext uri="{9D8B030D-6E8A-4147-A177-3AD203B41FA5}">
                      <a16:colId xmlns:a16="http://schemas.microsoft.com/office/drawing/2014/main" val="20004"/>
                    </a:ext>
                  </a:extLst>
                </a:gridCol>
                <a:gridCol w="886684">
                  <a:extLst>
                    <a:ext uri="{9D8B030D-6E8A-4147-A177-3AD203B41FA5}">
                      <a16:colId xmlns:a16="http://schemas.microsoft.com/office/drawing/2014/main" val="20006"/>
                    </a:ext>
                  </a:extLst>
                </a:gridCol>
                <a:gridCol w="967740">
                  <a:extLst>
                    <a:ext uri="{9D8B030D-6E8A-4147-A177-3AD203B41FA5}">
                      <a16:colId xmlns:a16="http://schemas.microsoft.com/office/drawing/2014/main" val="20002"/>
                    </a:ext>
                  </a:extLst>
                </a:gridCol>
              </a:tblGrid>
              <a:tr h="485764">
                <a:tc>
                  <a:txBody>
                    <a:bodyPr/>
                    <a:lstStyle/>
                    <a:p>
                      <a:pPr algn="l" fontAlgn="b"/>
                      <a:endParaRPr lang="de-DE" sz="1400" b="1" i="0" u="none" strike="noStrike" dirty="0">
                        <a:solidFill>
                          <a:srgbClr val="000000"/>
                        </a:solidFill>
                        <a:effectLst/>
                        <a:latin typeface="+mn-lt"/>
                      </a:endParaRPr>
                    </a:p>
                  </a:txBody>
                  <a:tcPr marL="72004" marR="72004" marT="17998" marB="17998"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gridSpan="6">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de-DE" sz="1400" b="1" dirty="0">
                          <a:solidFill>
                            <a:schemeClr val="bg1"/>
                          </a:solidFill>
                        </a:rPr>
                        <a:t>Durchschnittliches Bruttomonatsgehalt</a:t>
                      </a:r>
                      <a:r>
                        <a:rPr lang="de-DE" sz="1400" b="1" baseline="0" dirty="0">
                          <a:solidFill>
                            <a:schemeClr val="bg1"/>
                          </a:solidFill>
                        </a:rPr>
                        <a:t> </a:t>
                      </a:r>
                      <a:r>
                        <a:rPr lang="de-DE" sz="1400" b="1" dirty="0">
                          <a:solidFill>
                            <a:schemeClr val="bg1"/>
                          </a:solidFill>
                        </a:rPr>
                        <a:t>in Euro im</a:t>
                      </a:r>
                      <a:r>
                        <a:rPr lang="de-DE" sz="1400" b="1" baseline="0" dirty="0">
                          <a:solidFill>
                            <a:schemeClr val="bg1"/>
                          </a:solidFill>
                        </a:rPr>
                        <a:t> </a:t>
                      </a:r>
                      <a:r>
                        <a:rPr lang="de-DE" sz="1400" b="1" dirty="0">
                          <a:solidFill>
                            <a:schemeClr val="bg1"/>
                          </a:solidFill>
                        </a:rPr>
                        <a:t>Jahr</a:t>
                      </a:r>
                      <a:r>
                        <a:rPr lang="de-DE" sz="1400" b="1" baseline="0" dirty="0">
                          <a:solidFill>
                            <a:schemeClr val="bg1"/>
                          </a:solidFill>
                        </a:rPr>
                        <a:t> </a:t>
                      </a:r>
                      <a:r>
                        <a:rPr lang="de-DE" sz="1400" b="1" dirty="0">
                          <a:solidFill>
                            <a:schemeClr val="bg1"/>
                          </a:solidFill>
                        </a:rPr>
                        <a:t>2022</a:t>
                      </a:r>
                      <a:endParaRPr lang="de-DE" sz="1400" u="none" strike="noStrike" dirty="0">
                        <a:solidFill>
                          <a:schemeClr val="bg1"/>
                        </a:solidFill>
                        <a:effectLst/>
                      </a:endParaRPr>
                    </a:p>
                  </a:txBody>
                  <a:tcPr marL="0" marR="72004" marT="17998" marB="17998" anchor="ctr">
                    <a:solidFill>
                      <a:schemeClr val="accent2"/>
                    </a:solidFill>
                  </a:tcPr>
                </a:tc>
                <a:tc hMerge="1">
                  <a:txBody>
                    <a:bodyPr/>
                    <a:lstStyle/>
                    <a:p>
                      <a:pPr algn="r" fontAlgn="b"/>
                      <a:endParaRPr lang="de-DE" sz="1200" u="none" strike="noStrike" dirty="0">
                        <a:effectLst/>
                      </a:endParaRPr>
                    </a:p>
                  </a:txBody>
                  <a:tcPr marL="0" marR="72004" marT="17998" marB="17998" anchor="ctr">
                    <a:solidFill>
                      <a:schemeClr val="accent2"/>
                    </a:solidFill>
                  </a:tcPr>
                </a:tc>
                <a:tc hMerge="1">
                  <a:txBody>
                    <a:bodyPr/>
                    <a:lstStyle/>
                    <a:p>
                      <a:endParaRPr lang="de-DE"/>
                    </a:p>
                  </a:txBody>
                  <a:tcPr/>
                </a:tc>
                <a:tc hMerge="1">
                  <a:txBody>
                    <a:bodyPr/>
                    <a:lstStyle/>
                    <a:p>
                      <a:pPr algn="r" fontAlgn="b"/>
                      <a:endParaRPr lang="de-DE" sz="1200" u="none" strike="noStrike" dirty="0">
                        <a:effectLst/>
                      </a:endParaRPr>
                    </a:p>
                  </a:txBody>
                  <a:tcPr marL="0" marR="72004" marT="17998" marB="17998" anchor="ctr">
                    <a:solidFill>
                      <a:schemeClr val="accent2"/>
                    </a:solidFill>
                  </a:tcPr>
                </a:tc>
                <a:tc hMerge="1">
                  <a:txBody>
                    <a:bodyPr/>
                    <a:lstStyle/>
                    <a:p>
                      <a:pPr algn="r" fontAlgn="b"/>
                      <a:endParaRPr lang="de-DE" sz="1200" u="none" strike="noStrike" dirty="0">
                        <a:effectLst/>
                      </a:endParaRPr>
                    </a:p>
                  </a:txBody>
                  <a:tcPr marL="0" marR="72004" marT="17998" marB="17998" anchor="ctr">
                    <a:solidFill>
                      <a:schemeClr val="accent2"/>
                    </a:solidFill>
                  </a:tcPr>
                </a:tc>
                <a:tc hMerge="1">
                  <a:txBody>
                    <a:bodyPr/>
                    <a:lstStyle/>
                    <a:p>
                      <a:pPr marL="0" marR="0" indent="0" algn="r" defTabSz="457200" rtl="0" eaLnBrk="1" fontAlgn="b" latinLnBrk="0" hangingPunct="1">
                        <a:lnSpc>
                          <a:spcPct val="100000"/>
                        </a:lnSpc>
                        <a:spcBef>
                          <a:spcPts val="0"/>
                        </a:spcBef>
                        <a:spcAft>
                          <a:spcPts val="0"/>
                        </a:spcAft>
                        <a:buClrTx/>
                        <a:buSzTx/>
                        <a:buFontTx/>
                        <a:buNone/>
                        <a:tabLst/>
                        <a:defRPr/>
                      </a:pPr>
                      <a:endParaRPr lang="de-DE" sz="1200" dirty="0"/>
                    </a:p>
                  </a:txBody>
                  <a:tcPr marL="0" marR="72004" marT="17998" marB="17998" anchor="ctr">
                    <a:solidFill>
                      <a:schemeClr val="accent2"/>
                    </a:solidFill>
                  </a:tcPr>
                </a:tc>
                <a:extLst>
                  <a:ext uri="{0D108BD9-81ED-4DB2-BD59-A6C34878D82A}">
                    <a16:rowId xmlns:a16="http://schemas.microsoft.com/office/drawing/2014/main" val="10000"/>
                  </a:ext>
                </a:extLst>
              </a:tr>
              <a:tr h="506080">
                <a:tc>
                  <a:txBody>
                    <a:bodyPr/>
                    <a:lstStyle/>
                    <a:p>
                      <a:pPr algn="ctr"/>
                      <a:r>
                        <a:rPr lang="de-DE" sz="1400" b="1" i="0" u="none" strike="noStrike" dirty="0">
                          <a:solidFill>
                            <a:schemeClr val="tx1"/>
                          </a:solidFill>
                          <a:effectLst/>
                          <a:latin typeface="+mn-lt"/>
                        </a:rPr>
                        <a:t>Beitrags-jahre</a:t>
                      </a:r>
                      <a:endParaRPr lang="de-DE" sz="1400" b="1" dirty="0">
                        <a:solidFill>
                          <a:schemeClr val="tx1"/>
                        </a:solidFill>
                      </a:endParaRPr>
                    </a:p>
                  </a:txBody>
                  <a:tcPr marL="0" marR="72004" marT="17998" marB="17998"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1" dirty="0">
                          <a:solidFill>
                            <a:schemeClr val="bg1"/>
                          </a:solidFill>
                        </a:rPr>
                        <a:t>1.000 €</a:t>
                      </a:r>
                    </a:p>
                  </a:txBody>
                  <a:tcPr marL="0" marR="180000" marT="18000" marB="18000" anchor="ctr">
                    <a:solidFill>
                      <a:schemeClr val="accent2"/>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1" kern="1200" dirty="0">
                          <a:solidFill>
                            <a:schemeClr val="bg1"/>
                          </a:solidFill>
                          <a:latin typeface="+mn-lt"/>
                          <a:ea typeface="+mn-ea"/>
                          <a:cs typeface="+mn-cs"/>
                        </a:rPr>
                        <a:t>3.000 €</a:t>
                      </a:r>
                    </a:p>
                  </a:txBody>
                  <a:tcPr marL="0" marR="180000" marT="18000" marB="18000" anchor="ctr">
                    <a:solidFill>
                      <a:schemeClr val="accent2"/>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1" kern="1200" dirty="0">
                          <a:solidFill>
                            <a:schemeClr val="bg1"/>
                          </a:solidFill>
                          <a:latin typeface="+mn-lt"/>
                          <a:ea typeface="+mn-ea"/>
                          <a:cs typeface="+mn-cs"/>
                        </a:rPr>
                        <a:t>3.500 €</a:t>
                      </a:r>
                    </a:p>
                  </a:txBody>
                  <a:tcPr marL="0" marR="180000" marT="18000" marB="18000" anchor="ctr">
                    <a:solidFill>
                      <a:schemeClr val="accent2"/>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1" dirty="0">
                          <a:solidFill>
                            <a:schemeClr val="bg1"/>
                          </a:solidFill>
                        </a:rPr>
                        <a:t>3.595 €</a:t>
                      </a:r>
                      <a:r>
                        <a:rPr lang="de-DE" sz="1400" b="1" baseline="30000" dirty="0">
                          <a:solidFill>
                            <a:schemeClr val="bg1"/>
                          </a:solidFill>
                        </a:rPr>
                        <a:t>1</a:t>
                      </a:r>
                    </a:p>
                  </a:txBody>
                  <a:tcPr marL="0" marR="180000" marT="18000" marB="18000" anchor="ctr">
                    <a:solidFill>
                      <a:schemeClr val="accent2"/>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1" kern="1200" dirty="0">
                          <a:solidFill>
                            <a:schemeClr val="bg1"/>
                          </a:solidFill>
                          <a:latin typeface="+mn-lt"/>
                          <a:ea typeface="+mn-ea"/>
                          <a:cs typeface="+mn-cs"/>
                        </a:rPr>
                        <a:t>4.500 €</a:t>
                      </a:r>
                    </a:p>
                  </a:txBody>
                  <a:tcPr marL="0" marR="180000" marT="18000" marB="18000" anchor="ctr">
                    <a:solidFill>
                      <a:schemeClr val="accent2"/>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1" kern="1200" dirty="0">
                          <a:solidFill>
                            <a:schemeClr val="bg1"/>
                          </a:solidFill>
                          <a:latin typeface="+mn-lt"/>
                          <a:ea typeface="+mn-ea"/>
                          <a:cs typeface="+mn-cs"/>
                        </a:rPr>
                        <a:t>5.500 €</a:t>
                      </a:r>
                    </a:p>
                  </a:txBody>
                  <a:tcPr marL="0" marR="180000" marT="18000" marB="18000" anchor="ctr">
                    <a:solidFill>
                      <a:schemeClr val="accent2"/>
                    </a:solidFill>
                  </a:tcPr>
                </a:tc>
                <a:extLst>
                  <a:ext uri="{0D108BD9-81ED-4DB2-BD59-A6C34878D82A}">
                    <a16:rowId xmlns:a16="http://schemas.microsoft.com/office/drawing/2014/main" val="10001"/>
                  </a:ext>
                </a:extLst>
              </a:tr>
              <a:tr h="389354">
                <a:tc>
                  <a:txBody>
                    <a:bodyPr/>
                    <a:lstStyle/>
                    <a:p>
                      <a:pPr algn="ctr"/>
                      <a:r>
                        <a:rPr lang="de-DE" sz="1400" b="1" kern="1200" dirty="0">
                          <a:solidFill>
                            <a:schemeClr val="tx1"/>
                          </a:solidFill>
                          <a:latin typeface="+mn-lt"/>
                          <a:ea typeface="+mn-ea"/>
                          <a:cs typeface="+mn-cs"/>
                        </a:rPr>
                        <a:t>10</a:t>
                      </a:r>
                    </a:p>
                  </a:txBody>
                  <a:tcPr marL="0" marR="72004" marT="17998" marB="17998" anchor="ctr">
                    <a:solidFill>
                      <a:srgbClr val="EBEDEE"/>
                    </a:solidFill>
                  </a:tcPr>
                </a:tc>
                <a:tc>
                  <a:txBody>
                    <a:bodyPr/>
                    <a:lstStyle/>
                    <a:p>
                      <a:pPr marL="0" algn="r" defTabSz="457200" rtl="0" eaLnBrk="1" fontAlgn="b" latinLnBrk="0" hangingPunct="1">
                        <a:lnSpc>
                          <a:spcPct val="100000"/>
                        </a:lnSpc>
                      </a:pPr>
                      <a:r>
                        <a:rPr lang="de-DE" sz="1400" b="0" strike="noStrike" kern="1200" spc="-1" dirty="0">
                          <a:solidFill>
                            <a:srgbClr val="000000"/>
                          </a:solidFill>
                          <a:latin typeface="+mn-lt"/>
                          <a:ea typeface="+mn-ea"/>
                          <a:cs typeface="+mn-cs"/>
                        </a:rPr>
                        <a:t>100 €</a:t>
                      </a:r>
                    </a:p>
                  </a:txBody>
                  <a:tcPr marL="0" marR="180000" marT="18000" marB="18000" anchor="ctr">
                    <a:solidFill>
                      <a:srgbClr val="EBEDEE"/>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301 €</a:t>
                      </a:r>
                    </a:p>
                  </a:txBody>
                  <a:tcPr marL="0" marR="180000" marT="18000" marB="18000" anchor="ctr">
                    <a:solidFill>
                      <a:srgbClr val="EBEDEE"/>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351 €</a:t>
                      </a:r>
                    </a:p>
                  </a:txBody>
                  <a:tcPr marL="0" marR="180000" marT="18000" marB="18000" anchor="ctr">
                    <a:solidFill>
                      <a:srgbClr val="EBEDEE"/>
                    </a:solidFill>
                  </a:tcPr>
                </a:tc>
                <a:tc>
                  <a:txBody>
                    <a:bodyPr/>
                    <a:lstStyle/>
                    <a:p>
                      <a:pPr algn="r">
                        <a:lnSpc>
                          <a:spcPct val="100000"/>
                        </a:lnSpc>
                      </a:pPr>
                      <a:r>
                        <a:rPr lang="de-DE" sz="1400" b="1" strike="noStrike" spc="-1" dirty="0">
                          <a:solidFill>
                            <a:srgbClr val="F58200"/>
                          </a:solidFill>
                          <a:latin typeface="+mn-lt"/>
                        </a:rPr>
                        <a:t>360 €</a:t>
                      </a:r>
                    </a:p>
                  </a:txBody>
                  <a:tcPr marL="0" marR="180000" marT="18000" marB="18000" anchor="ctr">
                    <a:solidFill>
                      <a:srgbClr val="EBEDEE"/>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451 €</a:t>
                      </a:r>
                    </a:p>
                  </a:txBody>
                  <a:tcPr marL="0" marR="180000" marT="18000" marB="18000" anchor="ctr">
                    <a:solidFill>
                      <a:srgbClr val="EBEDEE"/>
                    </a:solidFill>
                  </a:tcP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551 €</a:t>
                      </a:r>
                    </a:p>
                  </a:txBody>
                  <a:tcPr marL="0" marR="180000" marT="18000" marB="18000" anchor="ctr">
                    <a:solidFill>
                      <a:srgbClr val="EBEDEE"/>
                    </a:solidFill>
                  </a:tcPr>
                </a:tc>
                <a:extLst>
                  <a:ext uri="{0D108BD9-81ED-4DB2-BD59-A6C34878D82A}">
                    <a16:rowId xmlns:a16="http://schemas.microsoft.com/office/drawing/2014/main" val="10002"/>
                  </a:ext>
                </a:extLst>
              </a:tr>
              <a:tr h="389354">
                <a:tc>
                  <a:txBody>
                    <a:bodyPr/>
                    <a:lstStyle/>
                    <a:p>
                      <a:pPr algn="ctr"/>
                      <a:r>
                        <a:rPr lang="de-DE" sz="1400" b="1" kern="1200" dirty="0">
                          <a:solidFill>
                            <a:schemeClr val="tx1"/>
                          </a:solidFill>
                          <a:latin typeface="+mn-lt"/>
                          <a:ea typeface="+mn-ea"/>
                          <a:cs typeface="+mn-cs"/>
                        </a:rPr>
                        <a:t>20</a:t>
                      </a:r>
                    </a:p>
                  </a:txBody>
                  <a:tcPr marL="0" marR="72004" marT="17998" marB="17998" anchor="ctr"/>
                </a:tc>
                <a:tc>
                  <a:txBody>
                    <a:bodyPr/>
                    <a:lstStyle/>
                    <a:p>
                      <a:pPr marL="0" algn="r" defTabSz="457200" rtl="0" eaLnBrk="1" fontAlgn="b" latinLnBrk="0" hangingPunct="1">
                        <a:lnSpc>
                          <a:spcPct val="100000"/>
                        </a:lnSpc>
                      </a:pPr>
                      <a:r>
                        <a:rPr lang="de-DE" sz="1400" b="0" strike="noStrike" kern="1200" spc="-1" dirty="0">
                          <a:solidFill>
                            <a:srgbClr val="000000"/>
                          </a:solidFill>
                          <a:latin typeface="+mn-lt"/>
                          <a:ea typeface="+mn-ea"/>
                          <a:cs typeface="+mn-cs"/>
                        </a:rPr>
                        <a:t>200 €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601 €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701 €</a:t>
                      </a:r>
                    </a:p>
                  </a:txBody>
                  <a:tcPr marL="0" marR="180000" marT="18000" marB="18000" anchor="ctr"/>
                </a:tc>
                <a:tc>
                  <a:txBody>
                    <a:bodyPr/>
                    <a:lstStyle/>
                    <a:p>
                      <a:pPr algn="r">
                        <a:lnSpc>
                          <a:spcPct val="100000"/>
                        </a:lnSpc>
                      </a:pPr>
                      <a:r>
                        <a:rPr lang="de-DE" sz="1400" b="1" strike="noStrike" spc="-1" dirty="0">
                          <a:solidFill>
                            <a:srgbClr val="F58200"/>
                          </a:solidFill>
                          <a:latin typeface="+mn-lt"/>
                        </a:rPr>
                        <a:t>720 €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902 €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1.102 €</a:t>
                      </a:r>
                    </a:p>
                  </a:txBody>
                  <a:tcPr marL="0" marR="180000" marT="18000" marB="18000" anchor="ctr"/>
                </a:tc>
                <a:extLst>
                  <a:ext uri="{0D108BD9-81ED-4DB2-BD59-A6C34878D82A}">
                    <a16:rowId xmlns:a16="http://schemas.microsoft.com/office/drawing/2014/main" val="10003"/>
                  </a:ext>
                </a:extLst>
              </a:tr>
              <a:tr h="389354">
                <a:tc>
                  <a:txBody>
                    <a:bodyPr/>
                    <a:lstStyle/>
                    <a:p>
                      <a:pPr algn="ctr"/>
                      <a:r>
                        <a:rPr lang="de-DE" sz="1400" b="1" kern="1200" dirty="0">
                          <a:solidFill>
                            <a:schemeClr val="tx1"/>
                          </a:solidFill>
                          <a:latin typeface="+mn-lt"/>
                          <a:ea typeface="+mn-ea"/>
                          <a:cs typeface="+mn-cs"/>
                        </a:rPr>
                        <a:t>30</a:t>
                      </a:r>
                    </a:p>
                  </a:txBody>
                  <a:tcPr marL="0" marR="72004" marT="17998" marB="17998" anchor="ctr"/>
                </a:tc>
                <a:tc>
                  <a:txBody>
                    <a:bodyPr/>
                    <a:lstStyle/>
                    <a:p>
                      <a:pPr marL="0" algn="r" defTabSz="457200" rtl="0" eaLnBrk="1" fontAlgn="b" latinLnBrk="0" hangingPunct="1">
                        <a:lnSpc>
                          <a:spcPct val="100000"/>
                        </a:lnSpc>
                      </a:pPr>
                      <a:r>
                        <a:rPr lang="de-DE" sz="1400" b="0" strike="noStrike" kern="1200" spc="-1" dirty="0">
                          <a:solidFill>
                            <a:srgbClr val="000000"/>
                          </a:solidFill>
                          <a:latin typeface="+mn-lt"/>
                          <a:ea typeface="+mn-ea"/>
                          <a:cs typeface="+mn-cs"/>
                        </a:rPr>
                        <a:t>301 €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902 €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1.052 €</a:t>
                      </a:r>
                    </a:p>
                  </a:txBody>
                  <a:tcPr marL="0" marR="180000" marT="18000" marB="18000" anchor="ctr"/>
                </a:tc>
                <a:tc>
                  <a:txBody>
                    <a:bodyPr/>
                    <a:lstStyle/>
                    <a:p>
                      <a:pPr algn="r">
                        <a:lnSpc>
                          <a:spcPct val="100000"/>
                        </a:lnSpc>
                      </a:pPr>
                      <a:r>
                        <a:rPr lang="de-DE" sz="1400" b="1" strike="noStrike" spc="-1" dirty="0">
                          <a:solidFill>
                            <a:srgbClr val="F58200"/>
                          </a:solidFill>
                          <a:latin typeface="+mn-lt"/>
                        </a:rPr>
                        <a:t>1.081 €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1.353 €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1.653 €</a:t>
                      </a:r>
                    </a:p>
                  </a:txBody>
                  <a:tcPr marL="0" marR="180000" marT="18000" marB="18000" anchor="ctr"/>
                </a:tc>
                <a:extLst>
                  <a:ext uri="{0D108BD9-81ED-4DB2-BD59-A6C34878D82A}">
                    <a16:rowId xmlns:a16="http://schemas.microsoft.com/office/drawing/2014/main" val="10004"/>
                  </a:ext>
                </a:extLst>
              </a:tr>
              <a:tr h="389354">
                <a:tc>
                  <a:txBody>
                    <a:bodyPr/>
                    <a:lstStyle/>
                    <a:p>
                      <a:pPr algn="ctr"/>
                      <a:r>
                        <a:rPr lang="de-DE" sz="1400" b="1" kern="1200" dirty="0">
                          <a:solidFill>
                            <a:schemeClr val="tx1"/>
                          </a:solidFill>
                          <a:latin typeface="+mn-lt"/>
                          <a:ea typeface="+mn-ea"/>
                          <a:cs typeface="+mn-cs"/>
                        </a:rPr>
                        <a:t>40</a:t>
                      </a:r>
                    </a:p>
                  </a:txBody>
                  <a:tcPr marL="0" marR="72004" marT="17998" marB="17998" anchor="ctr"/>
                </a:tc>
                <a:tc>
                  <a:txBody>
                    <a:bodyPr/>
                    <a:lstStyle/>
                    <a:p>
                      <a:pPr marL="0" algn="r" defTabSz="457200" rtl="0" eaLnBrk="1" fontAlgn="b" latinLnBrk="0" hangingPunct="1">
                        <a:lnSpc>
                          <a:spcPct val="100000"/>
                        </a:lnSpc>
                      </a:pPr>
                      <a:r>
                        <a:rPr lang="de-DE" sz="1400" b="0" strike="noStrike" kern="1200" spc="-1" dirty="0">
                          <a:solidFill>
                            <a:srgbClr val="000000"/>
                          </a:solidFill>
                          <a:latin typeface="+mn-lt"/>
                          <a:ea typeface="+mn-ea"/>
                          <a:cs typeface="+mn-cs"/>
                        </a:rPr>
                        <a:t>401 €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1.202 €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1.403 €</a:t>
                      </a:r>
                    </a:p>
                  </a:txBody>
                  <a:tcPr marL="0" marR="180000" marT="18000" marB="18000" anchor="ctr"/>
                </a:tc>
                <a:tc>
                  <a:txBody>
                    <a:bodyPr/>
                    <a:lstStyle/>
                    <a:p>
                      <a:pPr algn="r">
                        <a:lnSpc>
                          <a:spcPct val="100000"/>
                        </a:lnSpc>
                      </a:pPr>
                      <a:r>
                        <a:rPr lang="de-DE" sz="1400" b="1" strike="noStrike" spc="-1" dirty="0">
                          <a:solidFill>
                            <a:srgbClr val="F58200"/>
                          </a:solidFill>
                          <a:latin typeface="+mn-lt"/>
                        </a:rPr>
                        <a:t>1.441 €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1.804 €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2.204 €</a:t>
                      </a:r>
                    </a:p>
                  </a:txBody>
                  <a:tcPr marL="0" marR="180000" marT="18000" marB="18000" anchor="ctr"/>
                </a:tc>
                <a:extLst>
                  <a:ext uri="{0D108BD9-81ED-4DB2-BD59-A6C34878D82A}">
                    <a16:rowId xmlns:a16="http://schemas.microsoft.com/office/drawing/2014/main" val="10009"/>
                  </a:ext>
                </a:extLst>
              </a:tr>
              <a:tr h="389354">
                <a:tc>
                  <a:txBody>
                    <a:bodyPr/>
                    <a:lstStyle/>
                    <a:p>
                      <a:pPr algn="ctr"/>
                      <a:r>
                        <a:rPr lang="de-DE" sz="1400" b="1" kern="1200" dirty="0">
                          <a:solidFill>
                            <a:schemeClr val="tx1"/>
                          </a:solidFill>
                          <a:latin typeface="+mn-lt"/>
                          <a:ea typeface="+mn-ea"/>
                          <a:cs typeface="+mn-cs"/>
                        </a:rPr>
                        <a:t>45</a:t>
                      </a:r>
                    </a:p>
                  </a:txBody>
                  <a:tcPr marL="0" marR="72004" marT="17998" marB="17998" anchor="ctr"/>
                </a:tc>
                <a:tc>
                  <a:txBody>
                    <a:bodyPr/>
                    <a:lstStyle/>
                    <a:p>
                      <a:pPr marL="0" algn="r" defTabSz="457200" rtl="0" eaLnBrk="1" fontAlgn="b" latinLnBrk="0" hangingPunct="1">
                        <a:lnSpc>
                          <a:spcPct val="100000"/>
                        </a:lnSpc>
                      </a:pPr>
                      <a:r>
                        <a:rPr lang="de-DE" sz="1400" b="0" strike="noStrike" kern="1200" spc="-1" dirty="0">
                          <a:solidFill>
                            <a:srgbClr val="000000"/>
                          </a:solidFill>
                          <a:latin typeface="+mn-lt"/>
                          <a:ea typeface="+mn-ea"/>
                          <a:cs typeface="+mn-cs"/>
                        </a:rPr>
                        <a:t>451 €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1.353 €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1.578 €</a:t>
                      </a:r>
                    </a:p>
                  </a:txBody>
                  <a:tcPr marL="0" marR="180000" marT="18000" marB="18000" anchor="ctr"/>
                </a:tc>
                <a:tc>
                  <a:txBody>
                    <a:bodyPr/>
                    <a:lstStyle/>
                    <a:p>
                      <a:pPr algn="r">
                        <a:lnSpc>
                          <a:spcPct val="100000"/>
                        </a:lnSpc>
                      </a:pPr>
                      <a:r>
                        <a:rPr lang="de-DE" sz="1400" b="1" strike="noStrike" spc="-1" dirty="0">
                          <a:solidFill>
                            <a:srgbClr val="F58200"/>
                          </a:solidFill>
                          <a:latin typeface="+mn-lt"/>
                        </a:rPr>
                        <a:t>1.621 €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2.029 €</a:t>
                      </a:r>
                    </a:p>
                  </a:txBody>
                  <a:tcPr marL="0" marR="180000" marT="18000" marB="18000" anchor="ctr"/>
                </a:tc>
                <a:tc>
                  <a:txBody>
                    <a:bodyPr/>
                    <a:lstStyle/>
                    <a:p>
                      <a:pPr marL="0" marR="0" indent="0" algn="r" defTabSz="457200" rtl="0" eaLnBrk="1" fontAlgn="b" latinLnBrk="0" hangingPunct="1">
                        <a:lnSpc>
                          <a:spcPct val="100000"/>
                        </a:lnSpc>
                        <a:spcBef>
                          <a:spcPts val="0"/>
                        </a:spcBef>
                        <a:spcAft>
                          <a:spcPts val="0"/>
                        </a:spcAft>
                        <a:buClrTx/>
                        <a:buSzTx/>
                        <a:buFontTx/>
                        <a:buNone/>
                        <a:tabLst/>
                        <a:defRPr/>
                      </a:pPr>
                      <a:r>
                        <a:rPr lang="de-DE" sz="1400" b="0" strike="noStrike" kern="1200" spc="-1" dirty="0">
                          <a:solidFill>
                            <a:srgbClr val="000000"/>
                          </a:solidFill>
                          <a:latin typeface="+mn-lt"/>
                          <a:ea typeface="+mn-ea"/>
                          <a:cs typeface="+mn-cs"/>
                        </a:rPr>
                        <a:t>2.480 €</a:t>
                      </a:r>
                    </a:p>
                  </a:txBody>
                  <a:tcPr marL="0" marR="180000" marT="18000" marB="1800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01138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2732"/>
            <a:ext cx="9144000" cy="6045268"/>
          </a:xfrm>
          <a:prstGeom prst="rect">
            <a:avLst/>
          </a:prstGeom>
        </p:spPr>
      </p:pic>
      <p:sp>
        <p:nvSpPr>
          <p:cNvPr id="8"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9"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2.</a:t>
            </a:r>
          </a:p>
        </p:txBody>
      </p:sp>
      <p:sp>
        <p:nvSpPr>
          <p:cNvPr id="10"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Titel 17"/>
          <p:cNvSpPr>
            <a:spLocks noGrp="1"/>
          </p:cNvSpPr>
          <p:nvPr>
            <p:ph type="title"/>
          </p:nvPr>
        </p:nvSpPr>
        <p:spPr/>
        <p:txBody>
          <a:bodyPr/>
          <a:lstStyle/>
          <a:p>
            <a:r>
              <a:rPr lang="de-DE" dirty="0"/>
              <a:t>Recht auf Entgeltumwandlung</a:t>
            </a:r>
          </a:p>
        </p:txBody>
      </p:sp>
    </p:spTree>
    <p:extLst>
      <p:ext uri="{BB962C8B-B14F-4D97-AF65-F5344CB8AC3E}">
        <p14:creationId xmlns:p14="http://schemas.microsoft.com/office/powerpoint/2010/main" val="1022981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a:t>Betriebliche Altersversorgung:</a:t>
            </a:r>
            <a:br>
              <a:rPr lang="de-DE" altLang="de-DE"/>
            </a:br>
            <a:r>
              <a:rPr lang="de-DE" altLang="de-DE"/>
              <a:t>Ihr gutes Recht auf wirklich gutes Geld</a:t>
            </a:r>
            <a:endParaRPr lang="de-DE" dirty="0"/>
          </a:p>
        </p:txBody>
      </p:sp>
      <p:sp>
        <p:nvSpPr>
          <p:cNvPr id="4" name="Textplatzhalter 3"/>
          <p:cNvSpPr>
            <a:spLocks noGrp="1"/>
          </p:cNvSpPr>
          <p:nvPr>
            <p:ph type="body" sz="quarter" idx="17"/>
          </p:nvPr>
        </p:nvSpPr>
        <p:spPr/>
        <p:txBody>
          <a:bodyPr/>
          <a:lstStyle/>
          <a:p>
            <a:pPr lvl="1"/>
            <a:r>
              <a:rPr lang="de-DE" altLang="de-DE" dirty="0"/>
              <a:t>Gemäß Betriebsrentengesetz hat jeder rentenversicherungspflichtige Arbeitnehmer </a:t>
            </a:r>
            <a:r>
              <a:rPr lang="de-DE" altLang="de-DE" b="1" dirty="0"/>
              <a:t>Anspruch auf Entgeltumwandlung</a:t>
            </a:r>
            <a:r>
              <a:rPr lang="de-DE" altLang="de-DE" dirty="0"/>
              <a:t>.</a:t>
            </a:r>
          </a:p>
          <a:p>
            <a:pPr lvl="1"/>
            <a:r>
              <a:rPr lang="de-DE" altLang="de-DE" dirty="0"/>
              <a:t>Sie verzichten auf einen Teil Ihres Entgelts zugunsten einer betrieblichen Altersversorgung.</a:t>
            </a:r>
          </a:p>
          <a:p>
            <a:pPr lvl="1"/>
            <a:r>
              <a:rPr lang="de-DE" altLang="de-DE" dirty="0"/>
              <a:t>"Vater Staat" und ihr Arbeitgeber fördern dies.</a:t>
            </a:r>
          </a:p>
        </p:txBody>
      </p:sp>
      <p:pic>
        <p:nvPicPr>
          <p:cNvPr id="27" name="Inhaltsplatzhalter 29"/>
          <p:cNvPicPr>
            <a:picLocks noGrp="1" noChangeAspect="1"/>
          </p:cNvPicPr>
          <p:nvPr>
            <p:ph idx="19"/>
          </p:nvPr>
        </p:nvPicPr>
        <p:blipFill>
          <a:blip r:embed="rId2">
            <a:extLst>
              <a:ext uri="{28A0092B-C50C-407E-A947-70E740481C1C}">
                <a14:useLocalDpi xmlns:a14="http://schemas.microsoft.com/office/drawing/2010/main"/>
              </a:ext>
            </a:extLst>
          </a:blip>
          <a:srcRect/>
          <a:stretch>
            <a:fillRect/>
          </a:stretch>
        </p:blipFill>
        <p:spPr>
          <a:xfrm>
            <a:off x="5781341" y="2600325"/>
            <a:ext cx="1546559" cy="2497861"/>
          </a:xfrm>
        </p:spPr>
      </p:pic>
      <p:sp>
        <p:nvSpPr>
          <p:cNvPr id="3" name="Textplatzhalter 2"/>
          <p:cNvSpPr>
            <a:spLocks noGrp="1"/>
          </p:cNvSpPr>
          <p:nvPr>
            <p:ph type="body" sz="quarter" idx="21"/>
          </p:nvPr>
        </p:nvSpPr>
        <p:spPr/>
        <p:txBody>
          <a:bodyPr/>
          <a:lstStyle/>
          <a:p>
            <a:endParaRPr lang="de-DE" altLang="de-DE" dirty="0"/>
          </a:p>
        </p:txBody>
      </p:sp>
      <p:sp>
        <p:nvSpPr>
          <p:cNvPr id="28" name="Textplatzhalter 27"/>
          <p:cNvSpPr>
            <a:spLocks noGrp="1"/>
          </p:cNvSpPr>
          <p:nvPr>
            <p:ph type="body" sz="quarter" idx="24"/>
          </p:nvPr>
        </p:nvSpPr>
        <p:spPr/>
        <p:txBody>
          <a:bodyPr/>
          <a:lstStyle/>
          <a:p>
            <a:r>
              <a:rPr lang="de-DE"/>
              <a:t>Das Betriebsrentengesetz ermöglicht es Ihnen, im Rahmen der betrieblichen Altersversorgung staatlich gefördert für Ihren Lebensabend vorzusorgen.</a:t>
            </a:r>
            <a:endParaRPr lang="de-DE" dirty="0"/>
          </a:p>
        </p:txBody>
      </p:sp>
      <p:sp>
        <p:nvSpPr>
          <p:cNvPr id="10" name="Textplatzhalter 9"/>
          <p:cNvSpPr>
            <a:spLocks noGrp="1"/>
          </p:cNvSpPr>
          <p:nvPr>
            <p:ph type="body" sz="quarter" idx="23"/>
          </p:nvPr>
        </p:nvSpPr>
        <p:spPr/>
        <p:txBody>
          <a:bodyPr/>
          <a:lstStyle/>
          <a:p>
            <a:endParaRPr lang="de-DE" dirty="0"/>
          </a:p>
        </p:txBody>
      </p:sp>
      <p:sp>
        <p:nvSpPr>
          <p:cNvPr id="6" name="Textplatzhalter 5"/>
          <p:cNvSpPr>
            <a:spLocks noGrp="1"/>
          </p:cNvSpPr>
          <p:nvPr>
            <p:ph type="body" sz="quarter" idx="18"/>
          </p:nvPr>
        </p:nvSpPr>
        <p:spPr/>
        <p:txBody>
          <a:bodyPr/>
          <a:lstStyle/>
          <a:p>
            <a:r>
              <a:rPr lang="de-DE" altLang="de-DE"/>
              <a:t>2. Recht auf Entgeltumwandlung</a:t>
            </a:r>
            <a:endParaRPr lang="de-DE" altLang="de-DE" dirty="0"/>
          </a:p>
        </p:txBody>
      </p:sp>
      <p:sp>
        <p:nvSpPr>
          <p:cNvPr id="7" name="Datumsplatzhalter 6"/>
          <p:cNvSpPr>
            <a:spLocks noGrp="1"/>
          </p:cNvSpPr>
          <p:nvPr>
            <p:ph type="dt" sz="half" idx="25"/>
          </p:nvPr>
        </p:nvSpPr>
        <p:spPr/>
        <p:txBody>
          <a:bodyPr/>
          <a:lstStyle/>
          <a:p>
            <a:r>
              <a:rPr lang="de-DE"/>
              <a:t>01.01.2023</a:t>
            </a:r>
            <a:endParaRPr lang="de-DE" dirty="0"/>
          </a:p>
        </p:txBody>
      </p:sp>
      <p:sp>
        <p:nvSpPr>
          <p:cNvPr id="8" name="Fußzeilenplatzhalter 7"/>
          <p:cNvSpPr>
            <a:spLocks noGrp="1"/>
          </p:cNvSpPr>
          <p:nvPr>
            <p:ph type="ftr" sz="quarter" idx="26"/>
          </p:nvPr>
        </p:nvSpPr>
        <p:spPr/>
        <p:txBody>
          <a:bodyPr/>
          <a:lstStyle/>
          <a:p>
            <a:r>
              <a:rPr lang="de-DE"/>
              <a:t>Mehr Rente durch bAV</a:t>
            </a:r>
            <a:endParaRPr lang="de-DE" dirty="0"/>
          </a:p>
        </p:txBody>
      </p:sp>
      <p:sp>
        <p:nvSpPr>
          <p:cNvPr id="9" name="Foliennummernplatzhalter 8"/>
          <p:cNvSpPr>
            <a:spLocks noGrp="1"/>
          </p:cNvSpPr>
          <p:nvPr>
            <p:ph type="sldNum" sz="quarter" idx="27"/>
          </p:nvPr>
        </p:nvSpPr>
        <p:spPr/>
        <p:txBody>
          <a:bodyPr/>
          <a:lstStyle/>
          <a:p>
            <a:fld id="{BFE8ADF1-837C-463F-9856-54C2D771B21B}" type="slidenum">
              <a:rPr lang="de-DE" smtClean="0"/>
              <a:pPr/>
              <a:t>8</a:t>
            </a:fld>
            <a:endParaRPr lang="de-DE" dirty="0"/>
          </a:p>
        </p:txBody>
      </p:sp>
    </p:spTree>
    <p:extLst>
      <p:ext uri="{BB962C8B-B14F-4D97-AF65-F5344CB8AC3E}">
        <p14:creationId xmlns:p14="http://schemas.microsoft.com/office/powerpoint/2010/main" val="933837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06187"/>
            <a:ext cx="9143999" cy="6051813"/>
          </a:xfrm>
          <a:prstGeom prst="rect">
            <a:avLst/>
          </a:prstGeom>
        </p:spPr>
      </p:pic>
      <p:sp>
        <p:nvSpPr>
          <p:cNvPr id="11" name="Abgerundetes Rechteck 24"/>
          <p:cNvSpPr/>
          <p:nvPr/>
        </p:nvSpPr>
        <p:spPr>
          <a:xfrm>
            <a:off x="647095" y="4840181"/>
            <a:ext cx="415347" cy="409710"/>
          </a:xfrm>
          <a:custGeom>
            <a:avLst/>
            <a:gdLst>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302955 w 415087"/>
              <a:gd name="connsiteY2" fmla="*/ 0 h 414000"/>
              <a:gd name="connsiteX3" fmla="*/ 415087 w 415087"/>
              <a:gd name="connsiteY3" fmla="*/ 112132 h 414000"/>
              <a:gd name="connsiteX4" fmla="*/ 415087 w 415087"/>
              <a:gd name="connsiteY4" fmla="*/ 301868 h 414000"/>
              <a:gd name="connsiteX5" fmla="*/ 302955 w 415087"/>
              <a:gd name="connsiteY5" fmla="*/ 414000 h 414000"/>
              <a:gd name="connsiteX6" fmla="*/ 112132 w 415087"/>
              <a:gd name="connsiteY6" fmla="*/ 414000 h 414000"/>
              <a:gd name="connsiteX7" fmla="*/ 0 w 415087"/>
              <a:gd name="connsiteY7" fmla="*/ 301868 h 414000"/>
              <a:gd name="connsiteX8" fmla="*/ 0 w 415087"/>
              <a:gd name="connsiteY8" fmla="*/ 112132 h 414000"/>
              <a:gd name="connsiteX0" fmla="*/ 0 w 415087"/>
              <a:gd name="connsiteY0" fmla="*/ 112132 h 414000"/>
              <a:gd name="connsiteX1" fmla="*/ 112132 w 415087"/>
              <a:gd name="connsiteY1" fmla="*/ 0 h 414000"/>
              <a:gd name="connsiteX2" fmla="*/ 415087 w 415087"/>
              <a:gd name="connsiteY2" fmla="*/ 112132 h 414000"/>
              <a:gd name="connsiteX3" fmla="*/ 415087 w 415087"/>
              <a:gd name="connsiteY3" fmla="*/ 301868 h 414000"/>
              <a:gd name="connsiteX4" fmla="*/ 302955 w 415087"/>
              <a:gd name="connsiteY4" fmla="*/ 414000 h 414000"/>
              <a:gd name="connsiteX5" fmla="*/ 112132 w 415087"/>
              <a:gd name="connsiteY5" fmla="*/ 414000 h 414000"/>
              <a:gd name="connsiteX6" fmla="*/ 0 w 415087"/>
              <a:gd name="connsiteY6" fmla="*/ 301868 h 414000"/>
              <a:gd name="connsiteX7" fmla="*/ 0 w 415087"/>
              <a:gd name="connsiteY7" fmla="*/ 112132 h 414000"/>
              <a:gd name="connsiteX0" fmla="*/ 0 w 417243"/>
              <a:gd name="connsiteY0" fmla="*/ 112132 h 414000"/>
              <a:gd name="connsiteX1" fmla="*/ 112132 w 417243"/>
              <a:gd name="connsiteY1" fmla="*/ 0 h 414000"/>
              <a:gd name="connsiteX2" fmla="*/ 417243 w 417243"/>
              <a:gd name="connsiteY2" fmla="*/ 4301 h 414000"/>
              <a:gd name="connsiteX3" fmla="*/ 415087 w 417243"/>
              <a:gd name="connsiteY3" fmla="*/ 301868 h 414000"/>
              <a:gd name="connsiteX4" fmla="*/ 302955 w 417243"/>
              <a:gd name="connsiteY4" fmla="*/ 414000 h 414000"/>
              <a:gd name="connsiteX5" fmla="*/ 112132 w 417243"/>
              <a:gd name="connsiteY5" fmla="*/ 414000 h 414000"/>
              <a:gd name="connsiteX6" fmla="*/ 0 w 417243"/>
              <a:gd name="connsiteY6" fmla="*/ 301868 h 414000"/>
              <a:gd name="connsiteX7" fmla="*/ 0 w 417243"/>
              <a:gd name="connsiteY7" fmla="*/ 112132 h 414000"/>
              <a:gd name="connsiteX0" fmla="*/ 0 w 419399"/>
              <a:gd name="connsiteY0" fmla="*/ 112132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7" fmla="*/ 0 w 419399"/>
              <a:gd name="connsiteY7" fmla="*/ 112132 h 414000"/>
              <a:gd name="connsiteX0" fmla="*/ 0 w 419399"/>
              <a:gd name="connsiteY0" fmla="*/ 112135 h 414003"/>
              <a:gd name="connsiteX1" fmla="*/ 112132 w 419399"/>
              <a:gd name="connsiteY1" fmla="*/ 3 h 414003"/>
              <a:gd name="connsiteX2" fmla="*/ 419399 w 419399"/>
              <a:gd name="connsiteY2" fmla="*/ 2147 h 414003"/>
              <a:gd name="connsiteX3" fmla="*/ 415087 w 419399"/>
              <a:gd name="connsiteY3" fmla="*/ 301871 h 414003"/>
              <a:gd name="connsiteX4" fmla="*/ 302955 w 419399"/>
              <a:gd name="connsiteY4" fmla="*/ 414003 h 414003"/>
              <a:gd name="connsiteX5" fmla="*/ 112132 w 419399"/>
              <a:gd name="connsiteY5" fmla="*/ 414003 h 414003"/>
              <a:gd name="connsiteX6" fmla="*/ 0 w 419399"/>
              <a:gd name="connsiteY6" fmla="*/ 301871 h 414003"/>
              <a:gd name="connsiteX7" fmla="*/ 0 w 419399"/>
              <a:gd name="connsiteY7" fmla="*/ 112135 h 414003"/>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302955 w 419399"/>
              <a:gd name="connsiteY4" fmla="*/ 414000 h 414000"/>
              <a:gd name="connsiteX5" fmla="*/ 112132 w 419399"/>
              <a:gd name="connsiteY5" fmla="*/ 414000 h 414000"/>
              <a:gd name="connsiteX6" fmla="*/ 0 w 419399"/>
              <a:gd name="connsiteY6"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14000"/>
              <a:gd name="connsiteX1" fmla="*/ 112132 w 419399"/>
              <a:gd name="connsiteY1" fmla="*/ 0 h 414000"/>
              <a:gd name="connsiteX2" fmla="*/ 419399 w 419399"/>
              <a:gd name="connsiteY2" fmla="*/ 2144 h 414000"/>
              <a:gd name="connsiteX3" fmla="*/ 415087 w 419399"/>
              <a:gd name="connsiteY3" fmla="*/ 301868 h 414000"/>
              <a:gd name="connsiteX4" fmla="*/ 112132 w 419399"/>
              <a:gd name="connsiteY4" fmla="*/ 414000 h 414000"/>
              <a:gd name="connsiteX5" fmla="*/ 0 w 419399"/>
              <a:gd name="connsiteY5" fmla="*/ 301868 h 414000"/>
              <a:gd name="connsiteX0" fmla="*/ 0 w 419399"/>
              <a:gd name="connsiteY0" fmla="*/ 301868 h 444516"/>
              <a:gd name="connsiteX1" fmla="*/ 112132 w 419399"/>
              <a:gd name="connsiteY1" fmla="*/ 0 h 444516"/>
              <a:gd name="connsiteX2" fmla="*/ 419399 w 419399"/>
              <a:gd name="connsiteY2" fmla="*/ 2144 h 444516"/>
              <a:gd name="connsiteX3" fmla="*/ 415087 w 419399"/>
              <a:gd name="connsiteY3" fmla="*/ 414011 h 444516"/>
              <a:gd name="connsiteX4" fmla="*/ 112132 w 419399"/>
              <a:gd name="connsiteY4" fmla="*/ 414000 h 444516"/>
              <a:gd name="connsiteX5" fmla="*/ 0 w 419399"/>
              <a:gd name="connsiteY5" fmla="*/ 301868 h 444516"/>
              <a:gd name="connsiteX0" fmla="*/ 0 w 419399"/>
              <a:gd name="connsiteY0" fmla="*/ 301868 h 414011"/>
              <a:gd name="connsiteX1" fmla="*/ 112132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4325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299724 h 411867"/>
              <a:gd name="connsiteX1" fmla="*/ 2146 w 419399"/>
              <a:gd name="connsiteY1" fmla="*/ 2169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9399"/>
              <a:gd name="connsiteY0" fmla="*/ 301868 h 414011"/>
              <a:gd name="connsiteX1" fmla="*/ 2146 w 419399"/>
              <a:gd name="connsiteY1" fmla="*/ 0 h 414011"/>
              <a:gd name="connsiteX2" fmla="*/ 419399 w 419399"/>
              <a:gd name="connsiteY2" fmla="*/ 2144 h 414011"/>
              <a:gd name="connsiteX3" fmla="*/ 415087 w 419399"/>
              <a:gd name="connsiteY3" fmla="*/ 414011 h 414011"/>
              <a:gd name="connsiteX4" fmla="*/ 112132 w 419399"/>
              <a:gd name="connsiteY4" fmla="*/ 414000 h 414011"/>
              <a:gd name="connsiteX5" fmla="*/ 0 w 419399"/>
              <a:gd name="connsiteY5" fmla="*/ 301868 h 414011"/>
              <a:gd name="connsiteX0" fmla="*/ 0 w 419399"/>
              <a:gd name="connsiteY0" fmla="*/ 299724 h 411867"/>
              <a:gd name="connsiteX1" fmla="*/ 2146 w 419399"/>
              <a:gd name="connsiteY1" fmla="*/ 2170 h 411867"/>
              <a:gd name="connsiteX2" fmla="*/ 419399 w 419399"/>
              <a:gd name="connsiteY2" fmla="*/ 0 h 411867"/>
              <a:gd name="connsiteX3" fmla="*/ 415087 w 419399"/>
              <a:gd name="connsiteY3" fmla="*/ 411867 h 411867"/>
              <a:gd name="connsiteX4" fmla="*/ 112132 w 419399"/>
              <a:gd name="connsiteY4" fmla="*/ 411856 h 411867"/>
              <a:gd name="connsiteX5" fmla="*/ 0 w 419399"/>
              <a:gd name="connsiteY5" fmla="*/ 299724 h 411867"/>
              <a:gd name="connsiteX0" fmla="*/ 0 w 415347"/>
              <a:gd name="connsiteY0" fmla="*/ 297567 h 409710"/>
              <a:gd name="connsiteX1" fmla="*/ 2146 w 415347"/>
              <a:gd name="connsiteY1" fmla="*/ 13 h 409710"/>
              <a:gd name="connsiteX2" fmla="*/ 412929 w 415347"/>
              <a:gd name="connsiteY2" fmla="*/ 0 h 409710"/>
              <a:gd name="connsiteX3" fmla="*/ 415087 w 415347"/>
              <a:gd name="connsiteY3" fmla="*/ 409710 h 409710"/>
              <a:gd name="connsiteX4" fmla="*/ 112132 w 415347"/>
              <a:gd name="connsiteY4" fmla="*/ 409699 h 409710"/>
              <a:gd name="connsiteX5" fmla="*/ 0 w 415347"/>
              <a:gd name="connsiteY5" fmla="*/ 297567 h 40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5347" h="409710">
                <a:moveTo>
                  <a:pt x="0" y="297567"/>
                </a:moveTo>
                <a:cubicBezTo>
                  <a:pt x="715" y="199101"/>
                  <a:pt x="1431" y="98479"/>
                  <a:pt x="2146" y="13"/>
                </a:cubicBezTo>
                <a:lnTo>
                  <a:pt x="412929" y="0"/>
                </a:lnTo>
                <a:cubicBezTo>
                  <a:pt x="411492" y="137289"/>
                  <a:pt x="416524" y="272421"/>
                  <a:pt x="415087" y="409710"/>
                </a:cubicBezTo>
                <a:lnTo>
                  <a:pt x="112132" y="409699"/>
                </a:lnTo>
                <a:cubicBezTo>
                  <a:pt x="50203" y="409699"/>
                  <a:pt x="0" y="359496"/>
                  <a:pt x="0" y="297567"/>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de-DE" b="1" dirty="0"/>
          </a:p>
        </p:txBody>
      </p:sp>
      <p:sp>
        <p:nvSpPr>
          <p:cNvPr id="12" name="Textplatzhalter 6"/>
          <p:cNvSpPr>
            <a:spLocks noGrp="1"/>
          </p:cNvSpPr>
          <p:nvPr>
            <p:ph type="body" sz="quarter" idx="10"/>
          </p:nvPr>
        </p:nvSpPr>
        <p:spPr>
          <a:xfrm>
            <a:off x="648104" y="4840181"/>
            <a:ext cx="414338" cy="415925"/>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lvl1pPr algn="ctr">
              <a:defRPr lang="de-DE" dirty="0">
                <a:solidFill>
                  <a:schemeClr val="lt1"/>
                </a:solidFill>
              </a:defRPr>
            </a:lvl1pPr>
          </a:lstStyle>
          <a:p>
            <a:pPr lvl="0" algn="ctr">
              <a:spcBef>
                <a:spcPct val="0"/>
              </a:spcBef>
              <a:spcAft>
                <a:spcPct val="0"/>
              </a:spcAft>
            </a:pPr>
            <a:r>
              <a:rPr lang="de-DE" dirty="0"/>
              <a:t>3.</a:t>
            </a:r>
          </a:p>
        </p:txBody>
      </p:sp>
      <p:sp>
        <p:nvSpPr>
          <p:cNvPr id="13" name="Abgerundetes Rechteck 18"/>
          <p:cNvSpPr/>
          <p:nvPr/>
        </p:nvSpPr>
        <p:spPr>
          <a:xfrm>
            <a:off x="1104814" y="4840181"/>
            <a:ext cx="6920249" cy="819192"/>
          </a:xfrm>
          <a:custGeom>
            <a:avLst/>
            <a:gdLst>
              <a:gd name="connsiteX0" fmla="*/ 0 w 6920249"/>
              <a:gd name="connsiteY0" fmla="*/ 136056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8" fmla="*/ 0 w 6920249"/>
              <a:gd name="connsiteY8" fmla="*/ 136056 h 816317"/>
              <a:gd name="connsiteX0" fmla="*/ 0 w 6920249"/>
              <a:gd name="connsiteY0" fmla="*/ 680261 h 816317"/>
              <a:gd name="connsiteX1" fmla="*/ 136056 w 6920249"/>
              <a:gd name="connsiteY1" fmla="*/ 0 h 816317"/>
              <a:gd name="connsiteX2" fmla="*/ 6784193 w 6920249"/>
              <a:gd name="connsiteY2" fmla="*/ 0 h 816317"/>
              <a:gd name="connsiteX3" fmla="*/ 6920249 w 6920249"/>
              <a:gd name="connsiteY3" fmla="*/ 136056 h 816317"/>
              <a:gd name="connsiteX4" fmla="*/ 6920249 w 6920249"/>
              <a:gd name="connsiteY4" fmla="*/ 680261 h 816317"/>
              <a:gd name="connsiteX5" fmla="*/ 6784193 w 6920249"/>
              <a:gd name="connsiteY5" fmla="*/ 816317 h 816317"/>
              <a:gd name="connsiteX6" fmla="*/ 136056 w 6920249"/>
              <a:gd name="connsiteY6" fmla="*/ 816317 h 816317"/>
              <a:gd name="connsiteX7" fmla="*/ 0 w 6920249"/>
              <a:gd name="connsiteY7" fmla="*/ 680261 h 816317"/>
              <a:gd name="connsiteX0" fmla="*/ 0 w 6920249"/>
              <a:gd name="connsiteY0" fmla="*/ 683136 h 819192"/>
              <a:gd name="connsiteX1" fmla="*/ 6660 w 6920249"/>
              <a:gd name="connsiteY1" fmla="*/ 0 h 819192"/>
              <a:gd name="connsiteX2" fmla="*/ 6784193 w 6920249"/>
              <a:gd name="connsiteY2" fmla="*/ 2875 h 819192"/>
              <a:gd name="connsiteX3" fmla="*/ 6920249 w 6920249"/>
              <a:gd name="connsiteY3" fmla="*/ 138931 h 819192"/>
              <a:gd name="connsiteX4" fmla="*/ 6920249 w 6920249"/>
              <a:gd name="connsiteY4" fmla="*/ 683136 h 819192"/>
              <a:gd name="connsiteX5" fmla="*/ 6784193 w 6920249"/>
              <a:gd name="connsiteY5" fmla="*/ 819192 h 819192"/>
              <a:gd name="connsiteX6" fmla="*/ 136056 w 6920249"/>
              <a:gd name="connsiteY6" fmla="*/ 819192 h 819192"/>
              <a:gd name="connsiteX7" fmla="*/ 0 w 6920249"/>
              <a:gd name="connsiteY7" fmla="*/ 683136 h 8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20249" h="819192">
                <a:moveTo>
                  <a:pt x="0" y="683136"/>
                </a:moveTo>
                <a:lnTo>
                  <a:pt x="6660" y="0"/>
                </a:lnTo>
                <a:lnTo>
                  <a:pt x="6784193" y="2875"/>
                </a:lnTo>
                <a:cubicBezTo>
                  <a:pt x="6859335" y="2875"/>
                  <a:pt x="6920249" y="63789"/>
                  <a:pt x="6920249" y="138931"/>
                </a:cubicBezTo>
                <a:lnTo>
                  <a:pt x="6920249" y="683136"/>
                </a:lnTo>
                <a:cubicBezTo>
                  <a:pt x="6920249" y="758278"/>
                  <a:pt x="6859335" y="819192"/>
                  <a:pt x="6784193" y="819192"/>
                </a:cubicBezTo>
                <a:lnTo>
                  <a:pt x="136056" y="819192"/>
                </a:lnTo>
                <a:cubicBezTo>
                  <a:pt x="60914" y="819192"/>
                  <a:pt x="0" y="758278"/>
                  <a:pt x="0" y="683136"/>
                </a:cubicBezTo>
                <a:close/>
              </a:path>
            </a:pathLst>
          </a:custGeom>
          <a:solidFill>
            <a:schemeClr val="bg1">
              <a:alpha val="80000"/>
            </a:schemeClr>
          </a:solidFill>
          <a:ln w="952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lstStyle/>
          <a:p>
            <a:r>
              <a:rPr lang="de-DE" altLang="de-DE"/>
              <a:t>Die drei Stufen der Förderung</a:t>
            </a:r>
            <a:endParaRPr lang="de-DE" altLang="de-DE" dirty="0"/>
          </a:p>
        </p:txBody>
      </p:sp>
    </p:spTree>
    <p:extLst>
      <p:ext uri="{BB962C8B-B14F-4D97-AF65-F5344CB8AC3E}">
        <p14:creationId xmlns:p14="http://schemas.microsoft.com/office/powerpoint/2010/main" val="38873618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e Stuttgarter_PP_Template_09.12.2011_vs_04">
  <a:themeElements>
    <a:clrScheme name="Benutzerdefiniert 1">
      <a:dk1>
        <a:sysClr val="windowText" lastClr="000000"/>
      </a:dk1>
      <a:lt1>
        <a:sysClr val="window" lastClr="FFFFFF"/>
      </a:lt1>
      <a:dk2>
        <a:srgbClr val="009EE0"/>
      </a:dk2>
      <a:lt2>
        <a:srgbClr val="000000"/>
      </a:lt2>
      <a:accent1>
        <a:srgbClr val="000000"/>
      </a:accent1>
      <a:accent2>
        <a:srgbClr val="00A0E1"/>
      </a:accent2>
      <a:accent3>
        <a:srgbClr val="99D9F9"/>
      </a:accent3>
      <a:accent4>
        <a:srgbClr val="68838B"/>
      </a:accent4>
      <a:accent5>
        <a:srgbClr val="B3B3B3"/>
      </a:accent5>
      <a:accent6>
        <a:srgbClr val="F58200"/>
      </a:accent6>
      <a:hlink>
        <a:srgbClr val="000000"/>
      </a:hlink>
      <a:folHlink>
        <a:srgbClr val="000000"/>
      </a:folHlink>
    </a:clrScheme>
    <a:fontScheme name="Office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dirty="0" smtClean="0"/>
        </a:defPPr>
      </a:lstStyle>
    </a:tx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3179</Words>
  <Application>Microsoft Macintosh PowerPoint</Application>
  <PresentationFormat>Bildschirmpräsentation (4:3)</PresentationFormat>
  <Paragraphs>502</Paragraphs>
  <Slides>35</Slides>
  <Notes>1</Notes>
  <HiddenSlides>0</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1</vt:i4>
      </vt:variant>
      <vt:variant>
        <vt:lpstr>Folientitel</vt:lpstr>
      </vt:variant>
      <vt:variant>
        <vt:i4>35</vt:i4>
      </vt:variant>
    </vt:vector>
  </HeadingPairs>
  <TitlesOfParts>
    <vt:vector size="40" baseType="lpstr">
      <vt:lpstr>Arial</vt:lpstr>
      <vt:lpstr>Arial Narrow</vt:lpstr>
      <vt:lpstr>Calibri</vt:lpstr>
      <vt:lpstr>Die Stuttgarter_PP_Template_09.12.2011_vs_04</vt:lpstr>
      <vt:lpstr>think-cell Folie</vt:lpstr>
      <vt:lpstr>Mehr Rente durch bAV</vt:lpstr>
      <vt:lpstr>Inhalt</vt:lpstr>
      <vt:lpstr>Warum überhaupt bAV?</vt:lpstr>
      <vt:lpstr>Eigene Altersversorgung: Als Rentner gut leben können</vt:lpstr>
      <vt:lpstr>Mittlere Einkommen mit großer Rentenlücke </vt:lpstr>
      <vt:lpstr>Rentenlücke wächst mit Beitragsjahren und Einkommen</vt:lpstr>
      <vt:lpstr>Recht auf Entgeltumwandlung</vt:lpstr>
      <vt:lpstr>Betriebliche Altersversorgung: Ihr gutes Recht auf wirklich gutes Geld</vt:lpstr>
      <vt:lpstr>Die drei Stufen der Förderung</vt:lpstr>
      <vt:lpstr>3x Förderung von Arbeitgeber und Staat</vt:lpstr>
      <vt:lpstr>Fazit: Ihr Arbeitgeber hilft bei der bAV gleich doppelt</vt:lpstr>
      <vt:lpstr>Private Rentenversicherungen: Ihr Arbeitgeber bietet Ihnen günstige Konditionen</vt:lpstr>
      <vt:lpstr>So könnte Ihre Versorgung aussehen</vt:lpstr>
      <vt:lpstr>Sparbeschleuniger Zinseszins: Über die Zeit kommt richtig was zusammen</vt:lpstr>
      <vt:lpstr>Beispiel 3.000 €</vt:lpstr>
      <vt:lpstr>Direktversicherung vs. private Rentenversicherung</vt:lpstr>
      <vt:lpstr>Schutz im Fall von Arbeitslosigkeit und Insolvenz</vt:lpstr>
      <vt:lpstr>Ihre Direktversicherung ist durch das Gesetz geschützt</vt:lpstr>
      <vt:lpstr>Die Direktversicherung ergänzt die gesetzliche Rente</vt:lpstr>
      <vt:lpstr>Hinweise zur Entgeltumwandlung</vt:lpstr>
      <vt:lpstr>Sichere Versorgung: Auch in Krisenzeiten ist Ihre bAV (Direktversicherung) sicher</vt:lpstr>
      <vt:lpstr>So funktioniert die Direktversicherung</vt:lpstr>
      <vt:lpstr>Versorgungskonzept: Ihr Arbeitgeber hat sich DIREKT entschieden</vt:lpstr>
      <vt:lpstr>Die Stuttgarter –  Partner für Ihre bAV</vt:lpstr>
      <vt:lpstr>Die Stuttgarter: Hierauf können Sie sich in Zukunft verlassen</vt:lpstr>
      <vt:lpstr>Persönliches Gespräch: Lassen Sie uns gemeinsam ins Detail gehen</vt:lpstr>
      <vt:lpstr>Optionale Folien</vt:lpstr>
      <vt:lpstr>Versorgungskonzept : Ihr Arbeitgeber legt noch was obendrauf</vt:lpstr>
      <vt:lpstr>bAV im Kollektivvertrag: So bekommen Sie mehr – und zahlen weniger</vt:lpstr>
      <vt:lpstr>PowerPoint-Präsentation</vt:lpstr>
      <vt:lpstr>PowerPoint-Präsentation</vt:lpstr>
      <vt:lpstr>PowerPoint-Präsentation</vt:lpstr>
      <vt:lpstr>Beispiel 2.000 €</vt:lpstr>
      <vt:lpstr>Beispiel 7.500 €</vt:lpstr>
      <vt:lpstr>Auswirkung</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praesentation-information-an</dc:title>
  <dc:creator>Stuttgarter Vorsorge-Management GmbH</dc:creator>
  <cp:lastModifiedBy>Alexander Borges</cp:lastModifiedBy>
  <cp:revision>629</cp:revision>
  <cp:lastPrinted>2013-12-18T08:24:00Z</cp:lastPrinted>
  <dcterms:created xsi:type="dcterms:W3CDTF">2011-12-30T14:46:55Z</dcterms:created>
  <dcterms:modified xsi:type="dcterms:W3CDTF">2023-03-07T14:39:20Z</dcterms:modified>
</cp:coreProperties>
</file>