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81" r:id="rId4"/>
    <p:sldId id="309" r:id="rId5"/>
    <p:sldId id="259" r:id="rId6"/>
    <p:sldId id="318" r:id="rId7"/>
    <p:sldId id="285" r:id="rId8"/>
    <p:sldId id="287" r:id="rId9"/>
    <p:sldId id="288" r:id="rId10"/>
    <p:sldId id="291" r:id="rId11"/>
    <p:sldId id="319" r:id="rId12"/>
    <p:sldId id="316" r:id="rId13"/>
    <p:sldId id="321" r:id="rId14"/>
    <p:sldId id="322" r:id="rId15"/>
    <p:sldId id="295" r:id="rId16"/>
    <p:sldId id="296" r:id="rId17"/>
    <p:sldId id="310" r:id="rId18"/>
    <p:sldId id="298" r:id="rId19"/>
    <p:sldId id="299" r:id="rId20"/>
    <p:sldId id="300" r:id="rId21"/>
    <p:sldId id="301" r:id="rId22"/>
    <p:sldId id="303" r:id="rId23"/>
    <p:sldId id="311" r:id="rId24"/>
    <p:sldId id="305" r:id="rId25"/>
    <p:sldId id="307" r:id="rId26"/>
    <p:sldId id="308" r:id="rId27"/>
  </p:sldIdLst>
  <p:sldSz cx="9144000" cy="6858000" type="screen4x3"/>
  <p:notesSz cx="7099300" cy="10234613"/>
  <p:custDataLst>
    <p:tags r:id="rId30"/>
  </p:custDataLst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842" userDrawn="1">
          <p15:clr>
            <a:srgbClr val="A4A3A4"/>
          </p15:clr>
        </p15:guide>
        <p15:guide id="3" orient="horz" pos="1366" userDrawn="1">
          <p15:clr>
            <a:srgbClr val="A4A3A4"/>
          </p15:clr>
        </p15:guide>
        <p15:guide id="4" pos="2880">
          <p15:clr>
            <a:srgbClr val="A4A3A4"/>
          </p15:clr>
        </p15:guide>
        <p15:guide id="5" pos="4299">
          <p15:clr>
            <a:srgbClr val="A4A3A4"/>
          </p15:clr>
        </p15:guide>
        <p15:guide id="6" pos="224">
          <p15:clr>
            <a:srgbClr val="A4A3A4"/>
          </p15:clr>
        </p15:guide>
        <p15:guide id="7" pos="5382">
          <p15:clr>
            <a:srgbClr val="A4A3A4"/>
          </p15:clr>
        </p15:guide>
        <p15:guide id="8" orient="horz" pos="1979" userDrawn="1">
          <p15:clr>
            <a:srgbClr val="A4A3A4"/>
          </p15:clr>
        </p15:guide>
        <p15:guide id="9" orient="horz" pos="2591" userDrawn="1">
          <p15:clr>
            <a:srgbClr val="A4A3A4"/>
          </p15:clr>
        </p15:guide>
        <p15:guide id="10" pos="4269">
          <p15:clr>
            <a:srgbClr val="A4A3A4"/>
          </p15:clr>
        </p15:guide>
        <p15:guide id="11" pos="612">
          <p15:clr>
            <a:srgbClr val="A4A3A4"/>
          </p15:clr>
        </p15:guide>
        <p15:guide id="12" pos="1836">
          <p15:clr>
            <a:srgbClr val="A4A3A4"/>
          </p15:clr>
        </p15:guide>
        <p15:guide id="13" pos="3323">
          <p15:clr>
            <a:srgbClr val="A4A3A4"/>
          </p15:clr>
        </p15:guide>
        <p15:guide id="14" pos="1698">
          <p15:clr>
            <a:srgbClr val="A4A3A4"/>
          </p15:clr>
        </p15:guide>
        <p15:guide id="15" pos="282">
          <p15:clr>
            <a:srgbClr val="A4A3A4"/>
          </p15:clr>
        </p15:guide>
        <p15:guide id="16" pos="3053">
          <p15:clr>
            <a:srgbClr val="A4A3A4"/>
          </p15:clr>
        </p15:guide>
        <p15:guide id="17" pos="4139">
          <p15:clr>
            <a:srgbClr val="A4A3A4"/>
          </p15:clr>
        </p15:guide>
        <p15:guide id="18" orient="horz" pos="1638" userDrawn="1">
          <p15:clr>
            <a:srgbClr val="A4A3A4"/>
          </p15:clr>
        </p15:guide>
        <p15:guide id="19" orient="horz" pos="3308" userDrawn="1">
          <p15:clr>
            <a:srgbClr val="A4A3A4"/>
          </p15:clr>
        </p15:guide>
        <p15:guide id="20" orient="horz" pos="2727" userDrawn="1">
          <p15:clr>
            <a:srgbClr val="A4A3A4"/>
          </p15:clr>
        </p15:guide>
        <p15:guide id="21" orient="horz" pos="2855">
          <p15:clr>
            <a:srgbClr val="A4A3A4"/>
          </p15:clr>
        </p15:guide>
        <p15:guide id="22" orient="horz" pos="2976" userDrawn="1">
          <p15:clr>
            <a:srgbClr val="A4A3A4"/>
          </p15:clr>
        </p15:guide>
        <p15:guide id="23" orient="horz" pos="3138" userDrawn="1">
          <p15:clr>
            <a:srgbClr val="A4A3A4"/>
          </p15:clr>
        </p15:guide>
        <p15:guide id="24" pos="2916">
          <p15:clr>
            <a:srgbClr val="A4A3A4"/>
          </p15:clr>
        </p15:guide>
        <p15:guide id="25" pos="1518">
          <p15:clr>
            <a:srgbClr val="A4A3A4"/>
          </p15:clr>
        </p15:guide>
        <p15:guide id="26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0A0E1"/>
    <a:srgbClr val="99D9F9"/>
    <a:srgbClr val="F0F0F0"/>
    <a:srgbClr val="000000"/>
    <a:srgbClr val="A6A6A6"/>
    <a:srgbClr val="C3C3C3"/>
    <a:srgbClr val="FFFFFF"/>
    <a:srgbClr val="646464"/>
    <a:srgbClr val="E1E1E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93" autoAdjust="0"/>
    <p:restoredTop sz="99822" autoAdjust="0"/>
  </p:normalViewPr>
  <p:slideViewPr>
    <p:cSldViewPr snapToGrid="0" snapToObjects="1" showGuides="1">
      <p:cViewPr varScale="1">
        <p:scale>
          <a:sx n="94" d="100"/>
          <a:sy n="94" d="100"/>
        </p:scale>
        <p:origin x="1463" y="65"/>
      </p:cViewPr>
      <p:guideLst>
        <p:guide orient="horz" pos="2160"/>
        <p:guide orient="horz" pos="1842"/>
        <p:guide orient="horz" pos="1366"/>
        <p:guide pos="2880"/>
        <p:guide pos="4299"/>
        <p:guide pos="224"/>
        <p:guide pos="5382"/>
        <p:guide orient="horz" pos="1979"/>
        <p:guide orient="horz" pos="2591"/>
        <p:guide pos="4269"/>
        <p:guide pos="612"/>
        <p:guide pos="1836"/>
        <p:guide pos="3323"/>
        <p:guide pos="1698"/>
        <p:guide pos="282"/>
        <p:guide pos="3053"/>
        <p:guide pos="4139"/>
        <p:guide orient="horz" pos="1638"/>
        <p:guide orient="horz" pos="3308"/>
        <p:guide orient="horz" pos="2727"/>
        <p:guide orient="horz" pos="2855"/>
        <p:guide orient="horz" pos="2976"/>
        <p:guide orient="horz" pos="3138"/>
        <p:guide pos="2916"/>
        <p:guide pos="151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3662" y="109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180469992548916E-2"/>
          <c:y val="3.7256354685711847E-2"/>
          <c:w val="0.96677846684246738"/>
          <c:h val="0.927357925052686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561-490E-A528-12FF9D0DF90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561-490E-A528-12FF9D0DF90F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  <a:latin typeface="+mn-l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561-490E-A528-12FF9D0DF90F}"/>
                </c:ext>
              </c:extLst>
            </c:dLbl>
            <c:numFmt formatCode="0%" sourceLinked="0"/>
            <c:spPr>
              <a:noFill/>
              <a:ln w="24962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+mn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Tabelle1!$A$2:$A$11</c:f>
              <c:strCache>
                <c:ptCount val="10"/>
                <c:pt idx="0">
                  <c:v>Staatliche Rente der gesetzlichen Rentenversicherung</c:v>
                </c:pt>
                <c:pt idx="1">
                  <c:v>Erspartes / Geldanlagen (z.B. Sparbuch, Aktien, Fonds, Bausparvertrag usw.) </c:v>
                </c:pt>
                <c:pt idx="2">
                  <c:v>Eigengenutztes Haus oder Wohnung (ersparte Mietausgaben)</c:v>
                </c:pt>
                <c:pt idx="3">
                  <c:v>Private Rentenversicherung, Kapital-Lebensversicherung, Direktversicherung</c:v>
                </c:pt>
                <c:pt idx="4">
                  <c:v>Betriebliche AV</c:v>
                </c:pt>
                <c:pt idx="5">
                  <c:v>Riester-Produkte (inkl. Wohnriester)</c:v>
                </c:pt>
                <c:pt idx="6">
                  <c:v>Vermögen aus Erbschaft</c:v>
                </c:pt>
                <c:pt idx="7">
                  <c:v>Selbständig</c:v>
                </c:pt>
                <c:pt idx="8">
                  <c:v>Vermietete Immobilien, Pachteinnahmen</c:v>
                </c:pt>
                <c:pt idx="9">
                  <c:v>Gold, andere Edelmetalle</c:v>
                </c:pt>
              </c:strCache>
            </c:strRef>
          </c:cat>
          <c:val>
            <c:numRef>
              <c:f>Tabelle1!$B$2:$B$11</c:f>
              <c:numCache>
                <c:formatCode>0.00%</c:formatCode>
                <c:ptCount val="10"/>
                <c:pt idx="0">
                  <c:v>0.6</c:v>
                </c:pt>
                <c:pt idx="1">
                  <c:v>0.4</c:v>
                </c:pt>
                <c:pt idx="2">
                  <c:v>0.33</c:v>
                </c:pt>
                <c:pt idx="3">
                  <c:v>0.28000000000000003</c:v>
                </c:pt>
                <c:pt idx="4">
                  <c:v>0.26</c:v>
                </c:pt>
                <c:pt idx="5">
                  <c:v>0.21</c:v>
                </c:pt>
                <c:pt idx="6">
                  <c:v>0.14000000000000001</c:v>
                </c:pt>
                <c:pt idx="7">
                  <c:v>0.13</c:v>
                </c:pt>
                <c:pt idx="8">
                  <c:v>0.1</c:v>
                </c:pt>
                <c:pt idx="9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61-490E-A528-12FF9D0DF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67316992"/>
        <c:axId val="148802368"/>
      </c:barChart>
      <c:catAx>
        <c:axId val="16731699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8802368"/>
        <c:crosses val="autoZero"/>
        <c:auto val="1"/>
        <c:lblAlgn val="ctr"/>
        <c:lblOffset val="100"/>
        <c:noMultiLvlLbl val="0"/>
      </c:catAx>
      <c:valAx>
        <c:axId val="148802368"/>
        <c:scaling>
          <c:orientation val="minMax"/>
          <c:max val="0.66000000000000014"/>
          <c:min val="0"/>
        </c:scaling>
        <c:delete val="1"/>
        <c:axPos val="t"/>
        <c:majorGridlines>
          <c:spPr>
            <a:ln>
              <a:solidFill>
                <a:schemeClr val="accent5"/>
              </a:solidFill>
            </a:ln>
          </c:spPr>
        </c:majorGridlines>
        <c:numFmt formatCode="0.00%" sourceLinked="1"/>
        <c:majorTickMark val="out"/>
        <c:minorTickMark val="none"/>
        <c:tickLblPos val="nextTo"/>
        <c:crossAx val="167316992"/>
        <c:crosses val="autoZero"/>
        <c:crossBetween val="between"/>
      </c:valAx>
      <c:spPr>
        <a:noFill/>
        <a:ln w="25290">
          <a:noFill/>
        </a:ln>
      </c:spPr>
    </c:plotArea>
    <c:plotVisOnly val="1"/>
    <c:dispBlanksAs val="gap"/>
    <c:showDLblsOverMax val="0"/>
  </c:chart>
  <c:txPr>
    <a:bodyPr/>
    <a:lstStyle/>
    <a:p>
      <a:pPr>
        <a:defRPr sz="1178">
          <a:solidFill>
            <a:schemeClr val="tx1"/>
          </a:solidFill>
          <a:latin typeface="Arial Narrow" pitchFamily="34" charset="0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84691358024689"/>
          <c:y val="0.2002895387087483"/>
          <c:w val="0.45409642046277954"/>
          <c:h val="0.77008906170829872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825F-49E2-BADC-18014FE752C4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25F-49E2-BADC-18014FE752C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4-825F-49E2-BADC-18014FE752C4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7-75B5-48E6-BEBB-EE1120CED648}"/>
              </c:ext>
            </c:extLst>
          </c:dPt>
          <c:dLbls>
            <c:dLbl>
              <c:idx val="0"/>
              <c:layout>
                <c:manualLayout>
                  <c:x val="0.14503086419753086"/>
                  <c:y val="-5.4146391377506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5F-49E2-BADC-18014FE752C4}"/>
                </c:ext>
              </c:extLst>
            </c:dLbl>
            <c:dLbl>
              <c:idx val="1"/>
              <c:layout>
                <c:manualLayout>
                  <c:x val="-0.2155864197530864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5F-49E2-BADC-18014FE752C4}"/>
                </c:ext>
              </c:extLst>
            </c:dLbl>
            <c:dLbl>
              <c:idx val="2"/>
              <c:layout>
                <c:manualLayout>
                  <c:x val="-0.1411111111111111"/>
                  <c:y val="-5.514846524916569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5F-49E2-BADC-18014FE752C4}"/>
                </c:ext>
              </c:extLst>
            </c:dLbl>
            <c:dLbl>
              <c:idx val="3"/>
              <c:layout>
                <c:manualLayout>
                  <c:x val="-0.10191358024691358"/>
                  <c:y val="-9.2835243379265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B5-48E6-BEBB-EE1120CED6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Wir werden unser bAV-Angebot entsprechend dem Gesetz erweitern</c:v>
                </c:pt>
                <c:pt idx="1">
                  <c:v>Wir wissen noch nicht, ob wir unser bAV-Angebot erweitern</c:v>
                </c:pt>
                <c:pt idx="2">
                  <c:v>Wir werden unser bAV-Angebot nach dem Gesetz nicht ausbauen</c:v>
                </c:pt>
                <c:pt idx="3">
                  <c:v>weiß nicht/keine Antwort</c:v>
                </c:pt>
              </c:strCache>
            </c:strRef>
          </c:cat>
          <c:val>
            <c:numRef>
              <c:f>Tabelle1!$B$2:$B$5</c:f>
              <c:numCache>
                <c:formatCode>0%</c:formatCode>
                <c:ptCount val="4"/>
                <c:pt idx="0">
                  <c:v>0.37</c:v>
                </c:pt>
                <c:pt idx="1">
                  <c:v>0.33</c:v>
                </c:pt>
                <c:pt idx="2">
                  <c:v>0.28999999999999998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25F-49E2-BADC-18014FE752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323">
          <a:noFill/>
        </a:ln>
      </c:spPr>
    </c:plotArea>
    <c:plotVisOnly val="1"/>
    <c:dispBlanksAs val="zero"/>
    <c:showDLblsOverMax val="0"/>
  </c:chart>
  <c:txPr>
    <a:bodyPr/>
    <a:lstStyle/>
    <a:p>
      <a:pPr>
        <a:defRPr sz="1200">
          <a:solidFill>
            <a:schemeClr val="tx1"/>
          </a:solidFill>
          <a:latin typeface="Arial Narrow" pitchFamily="34" charset="0"/>
        </a:defRPr>
      </a:pPr>
      <a:endParaRPr lang="de-D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84691358024689"/>
          <c:y val="0.2002895387087483"/>
          <c:w val="0.45409642046277954"/>
          <c:h val="0.77008906170829872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825F-49E2-BADC-18014FE752C4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25F-49E2-BADC-18014FE752C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4-825F-49E2-BADC-18014FE752C4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7-75B5-48E6-BEBB-EE1120CED648}"/>
              </c:ext>
            </c:extLst>
          </c:dPt>
          <c:dLbls>
            <c:dLbl>
              <c:idx val="0"/>
              <c:layout>
                <c:manualLayout>
                  <c:x val="0.14503086419753086"/>
                  <c:y val="-5.4146391377506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5F-49E2-BADC-18014FE752C4}"/>
                </c:ext>
              </c:extLst>
            </c:dLbl>
            <c:dLbl>
              <c:idx val="1"/>
              <c:layout>
                <c:manualLayout>
                  <c:x val="-0.1332716049382716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5F-49E2-BADC-18014FE752C4}"/>
                </c:ext>
              </c:extLst>
            </c:dLbl>
            <c:dLbl>
              <c:idx val="2"/>
              <c:layout>
                <c:manualLayout>
                  <c:x val="-0.1411111111111111"/>
                  <c:y val="-5.514846524916569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5F-49E2-BADC-18014FE752C4}"/>
                </c:ext>
              </c:extLst>
            </c:dLbl>
            <c:dLbl>
              <c:idx val="3"/>
              <c:layout>
                <c:manualLayout>
                  <c:x val="-0.10191358024691358"/>
                  <c:y val="-9.2835243379265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B5-48E6-BEBB-EE1120CED6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Wir werden unser bAV-Angebot entsprechend dem Gesetz erweitern</c:v>
                </c:pt>
                <c:pt idx="1">
                  <c:v>Wir wissen noch nicht, ob wir unser bAV-Angebot erweitern</c:v>
                </c:pt>
                <c:pt idx="2">
                  <c:v>Wir werden unser bAV-Angebot nach dem Gesetz nicht ausbauen</c:v>
                </c:pt>
                <c:pt idx="3">
                  <c:v>weiß nicht/keine Antwort</c:v>
                </c:pt>
              </c:strCache>
            </c:strRef>
          </c:cat>
          <c:val>
            <c:numRef>
              <c:f>Tabelle1!$B$2:$B$5</c:f>
              <c:numCache>
                <c:formatCode>0%</c:formatCode>
                <c:ptCount val="4"/>
                <c:pt idx="0">
                  <c:v>0.53</c:v>
                </c:pt>
                <c:pt idx="1">
                  <c:v>0.3</c:v>
                </c:pt>
                <c:pt idx="2">
                  <c:v>0.16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25F-49E2-BADC-18014FE752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323">
          <a:noFill/>
        </a:ln>
      </c:spPr>
    </c:plotArea>
    <c:plotVisOnly val="1"/>
    <c:dispBlanksAs val="zero"/>
    <c:showDLblsOverMax val="0"/>
  </c:chart>
  <c:txPr>
    <a:bodyPr/>
    <a:lstStyle/>
    <a:p>
      <a:pPr>
        <a:defRPr sz="1200">
          <a:solidFill>
            <a:schemeClr val="tx1"/>
          </a:solidFill>
          <a:latin typeface="Arial Narrow" pitchFamily="34" charset="0"/>
        </a:defRPr>
      </a:pPr>
      <a:endParaRPr lang="de-D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84691358024689"/>
          <c:y val="0.2002895387087483"/>
          <c:w val="0.45409642046277954"/>
          <c:h val="0.77008906170829872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825F-49E2-BADC-18014FE752C4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25F-49E2-BADC-18014FE752C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4-825F-49E2-BADC-18014FE752C4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7-75B5-48E6-BEBB-EE1120CED648}"/>
              </c:ext>
            </c:extLst>
          </c:dPt>
          <c:dLbls>
            <c:dLbl>
              <c:idx val="0"/>
              <c:layout>
                <c:manualLayout>
                  <c:x val="0.14503086419753086"/>
                  <c:y val="-5.4146391377506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5F-49E2-BADC-18014FE752C4}"/>
                </c:ext>
              </c:extLst>
            </c:dLbl>
            <c:dLbl>
              <c:idx val="1"/>
              <c:layout>
                <c:manualLayout>
                  <c:x val="-0.1332716049382716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5F-49E2-BADC-18014FE752C4}"/>
                </c:ext>
              </c:extLst>
            </c:dLbl>
            <c:dLbl>
              <c:idx val="2"/>
              <c:layout>
                <c:manualLayout>
                  <c:x val="-0.1411111111111111"/>
                  <c:y val="-5.514846524916569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5F-49E2-BADC-18014FE752C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B5-48E6-BEBB-EE1120CED6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Wir werden unser bAV-Angebot entsprechend dem Gesetz erweitern</c:v>
                </c:pt>
                <c:pt idx="1">
                  <c:v>Wir wissen noch nicht, ob wir unser bAV-Angebot erweitern</c:v>
                </c:pt>
                <c:pt idx="2">
                  <c:v>Wir werden unser bAV-Angebot nach dem Gesetz nicht ausbauen</c:v>
                </c:pt>
                <c:pt idx="3">
                  <c:v>weiß nicht/keine Antwort</c:v>
                </c:pt>
              </c:strCache>
            </c:strRef>
          </c:cat>
          <c:val>
            <c:numRef>
              <c:f>Tabelle1!$B$2:$B$5</c:f>
              <c:numCache>
                <c:formatCode>0%</c:formatCode>
                <c:ptCount val="4"/>
                <c:pt idx="0">
                  <c:v>0.51</c:v>
                </c:pt>
                <c:pt idx="1">
                  <c:v>0.22</c:v>
                </c:pt>
                <c:pt idx="2">
                  <c:v>0.27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25F-49E2-BADC-18014FE752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323">
          <a:noFill/>
        </a:ln>
      </c:spPr>
    </c:plotArea>
    <c:plotVisOnly val="1"/>
    <c:dispBlanksAs val="zero"/>
    <c:showDLblsOverMax val="0"/>
  </c:chart>
  <c:txPr>
    <a:bodyPr/>
    <a:lstStyle/>
    <a:p>
      <a:pPr>
        <a:defRPr sz="1200">
          <a:solidFill>
            <a:schemeClr val="tx1"/>
          </a:solidFill>
          <a:latin typeface="Arial Narrow" pitchFamily="34" charset="0"/>
        </a:defRPr>
      </a:pPr>
      <a:endParaRPr lang="de-D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980351347568"/>
          <c:y val="5.5327395251819227E-2"/>
          <c:w val="0.80701964865243203"/>
          <c:h val="0.791758378359855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Unternehmen bietet eine bAV an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ctr" anchorCtr="0"/>
              <a:lstStyle/>
              <a:p>
                <a:pPr>
                  <a:defRPr sz="1398" b="1">
                    <a:solidFill>
                      <a:schemeClr val="bg1"/>
                    </a:solidFill>
                    <a:latin typeface="+mn-lt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1.000 und mehr</c:v>
                </c:pt>
                <c:pt idx="1">
                  <c:v>500 – 999</c:v>
                </c:pt>
                <c:pt idx="2">
                  <c:v>250 – 499</c:v>
                </c:pt>
                <c:pt idx="3">
                  <c:v>50 – 249</c:v>
                </c:pt>
                <c:pt idx="4">
                  <c:v>10 – 49</c:v>
                </c:pt>
                <c:pt idx="5">
                  <c:v>1 – 9</c:v>
                </c:pt>
              </c:strCache>
            </c:strRef>
          </c:cat>
          <c:val>
            <c:numRef>
              <c:f>Tabelle1!$B$2:$B$7</c:f>
              <c:numCache>
                <c:formatCode>0%</c:formatCode>
                <c:ptCount val="6"/>
                <c:pt idx="0">
                  <c:v>0.88</c:v>
                </c:pt>
                <c:pt idx="1">
                  <c:v>0.73</c:v>
                </c:pt>
                <c:pt idx="2">
                  <c:v>0.57999999999999996</c:v>
                </c:pt>
                <c:pt idx="3">
                  <c:v>0.48</c:v>
                </c:pt>
                <c:pt idx="4">
                  <c:v>0.4</c:v>
                </c:pt>
                <c:pt idx="5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71-4070-B11A-2AC299B79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167160832"/>
        <c:axId val="164014912"/>
      </c:barChart>
      <c:catAx>
        <c:axId val="1671608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9016">
            <a:solidFill>
              <a:schemeClr val="accent5"/>
            </a:solidFill>
          </a:ln>
        </c:spPr>
        <c:txPr>
          <a:bodyPr/>
          <a:lstStyle/>
          <a:p>
            <a:pPr>
              <a:defRPr sz="1049">
                <a:solidFill>
                  <a:schemeClr val="tx1"/>
                </a:solidFill>
                <a:latin typeface="Arial Bold"/>
              </a:defRPr>
            </a:pPr>
            <a:endParaRPr lang="de-DE"/>
          </a:p>
        </c:txPr>
        <c:crossAx val="164014912"/>
        <c:crosses val="autoZero"/>
        <c:auto val="1"/>
        <c:lblAlgn val="ctr"/>
        <c:lblOffset val="100"/>
        <c:noMultiLvlLbl val="0"/>
      </c:catAx>
      <c:valAx>
        <c:axId val="164014912"/>
        <c:scaling>
          <c:orientation val="minMax"/>
        </c:scaling>
        <c:delete val="1"/>
        <c:axPos val="t"/>
        <c:majorGridlines>
          <c:spPr>
            <a:ln w="9509">
              <a:solidFill>
                <a:schemeClr val="accent5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67160832"/>
        <c:crosses val="autoZero"/>
        <c:crossBetween val="between"/>
      </c:valAx>
      <c:spPr>
        <a:noFill/>
        <a:ln w="25378">
          <a:noFill/>
        </a:ln>
      </c:spPr>
    </c:plotArea>
    <c:plotVisOnly val="1"/>
    <c:dispBlanksAs val="gap"/>
    <c:showDLblsOverMax val="0"/>
  </c:chart>
  <c:txPr>
    <a:bodyPr/>
    <a:lstStyle/>
    <a:p>
      <a:pPr>
        <a:defRPr sz="1198">
          <a:solidFill>
            <a:schemeClr val="tx1"/>
          </a:solidFill>
          <a:latin typeface="Arial Narrow" pitchFamily="34" charset="0"/>
        </a:defRPr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02494500105371"/>
          <c:y val="4.51807285698827E-2"/>
          <c:w val="0.55177877523205909"/>
          <c:h val="0.903454329307674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A0E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2D0-42DF-A04B-E6F6BF04C45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2D0-42DF-A04B-E6F6BF04C45D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Tabelle1!$A$2:$A$11</c:f>
              <c:strCache>
                <c:ptCount val="10"/>
                <c:pt idx="0">
                  <c:v>Finanzieller bAV-Beitrag des Arbeitgebers</c:v>
                </c:pt>
                <c:pt idx="1">
                  <c:v>bAV-Angebot des Unternehmens allgemein</c:v>
                </c:pt>
                <c:pt idx="2">
                  <c:v>Wunsch nach individueller Beratung</c:v>
                </c:pt>
                <c:pt idx="3">
                  <c:v>Sicherheit der Anlage durch Garantieleistungen</c:v>
                </c:pt>
                <c:pt idx="4">
                  <c:v>Flexibilität der bAV bei Beiträgen und Auszahlungen</c:v>
                </c:pt>
                <c:pt idx="5">
                  <c:v>Rendite der Anlage</c:v>
                </c:pt>
                <c:pt idx="6">
                  <c:v>Aus dem Einkommen bleibt kein Geld übrig für Entgeltumwandlung</c:v>
                </c:pt>
                <c:pt idx="7">
                  <c:v>Bedarfsrechnungen für den eigenen Finanzbedarf im Alter</c:v>
                </c:pt>
                <c:pt idx="8">
                  <c:v>Absicherung des Invaliditäts- und Berufsunfähigkeitsrisikos</c:v>
                </c:pt>
                <c:pt idx="9">
                  <c:v>BRSG und sein Inhalt</c:v>
                </c:pt>
              </c:strCache>
            </c:strRef>
          </c:cat>
          <c:val>
            <c:numRef>
              <c:f>Tabelle1!$B$2:$B$11</c:f>
              <c:numCache>
                <c:formatCode>0.00%</c:formatCode>
                <c:ptCount val="10"/>
                <c:pt idx="0">
                  <c:v>0.7</c:v>
                </c:pt>
                <c:pt idx="1">
                  <c:v>0.66</c:v>
                </c:pt>
                <c:pt idx="2">
                  <c:v>0.51</c:v>
                </c:pt>
                <c:pt idx="3">
                  <c:v>0.42</c:v>
                </c:pt>
                <c:pt idx="4">
                  <c:v>0.38</c:v>
                </c:pt>
                <c:pt idx="5">
                  <c:v>0.35</c:v>
                </c:pt>
                <c:pt idx="6">
                  <c:v>0.31</c:v>
                </c:pt>
                <c:pt idx="7">
                  <c:v>0.25</c:v>
                </c:pt>
                <c:pt idx="8">
                  <c:v>0.23</c:v>
                </c:pt>
                <c:pt idx="9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D0-42DF-A04B-E6F6BF04C45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9D9F9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Tabelle1!$A$2:$A$11</c:f>
              <c:strCache>
                <c:ptCount val="10"/>
                <c:pt idx="0">
                  <c:v>Finanzieller bAV-Beitrag des Arbeitgebers</c:v>
                </c:pt>
                <c:pt idx="1">
                  <c:v>bAV-Angebot des Unternehmens allgemein</c:v>
                </c:pt>
                <c:pt idx="2">
                  <c:v>Wunsch nach individueller Beratung</c:v>
                </c:pt>
                <c:pt idx="3">
                  <c:v>Sicherheit der Anlage durch Garantieleistungen</c:v>
                </c:pt>
                <c:pt idx="4">
                  <c:v>Flexibilität der bAV bei Beiträgen und Auszahlungen</c:v>
                </c:pt>
                <c:pt idx="5">
                  <c:v>Rendite der Anlage</c:v>
                </c:pt>
                <c:pt idx="6">
                  <c:v>Aus dem Einkommen bleibt kein Geld übrig für Entgeltumwandlung</c:v>
                </c:pt>
                <c:pt idx="7">
                  <c:v>Bedarfsrechnungen für den eigenen Finanzbedarf im Alter</c:v>
                </c:pt>
                <c:pt idx="8">
                  <c:v>Absicherung des Invaliditäts- und Berufsunfähigkeitsrisikos</c:v>
                </c:pt>
                <c:pt idx="9">
                  <c:v>BRSG und sein Inhalt</c:v>
                </c:pt>
              </c:strCache>
            </c:strRef>
          </c:cat>
          <c:val>
            <c:numRef>
              <c:f>Tabelle1!$C$2:$C$11</c:f>
              <c:numCache>
                <c:formatCode>0.00%</c:formatCode>
                <c:ptCount val="10"/>
                <c:pt idx="0">
                  <c:v>0.68</c:v>
                </c:pt>
                <c:pt idx="1">
                  <c:v>0.69</c:v>
                </c:pt>
                <c:pt idx="2">
                  <c:v>0.54</c:v>
                </c:pt>
                <c:pt idx="3">
                  <c:v>0.39</c:v>
                </c:pt>
                <c:pt idx="4">
                  <c:v>0.41</c:v>
                </c:pt>
                <c:pt idx="5">
                  <c:v>0.38</c:v>
                </c:pt>
                <c:pt idx="6">
                  <c:v>0.27</c:v>
                </c:pt>
                <c:pt idx="7">
                  <c:v>0.26</c:v>
                </c:pt>
                <c:pt idx="8">
                  <c:v>0.3</c:v>
                </c:pt>
                <c:pt idx="9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F-4C57-A906-67AABE8D0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74073856"/>
        <c:axId val="165788416"/>
      </c:barChart>
      <c:catAx>
        <c:axId val="1740738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65788416"/>
        <c:crosses val="autoZero"/>
        <c:auto val="1"/>
        <c:lblAlgn val="ctr"/>
        <c:lblOffset val="100"/>
        <c:noMultiLvlLbl val="0"/>
      </c:catAx>
      <c:valAx>
        <c:axId val="165788416"/>
        <c:scaling>
          <c:orientation val="minMax"/>
        </c:scaling>
        <c:delete val="1"/>
        <c:axPos val="t"/>
        <c:majorGridlines>
          <c:spPr>
            <a:ln w="9345">
              <a:solidFill>
                <a:schemeClr val="accent5"/>
              </a:solidFill>
            </a:ln>
          </c:spPr>
        </c:majorGridlines>
        <c:numFmt formatCode="0.00%" sourceLinked="1"/>
        <c:majorTickMark val="out"/>
        <c:minorTickMark val="none"/>
        <c:tickLblPos val="nextTo"/>
        <c:crossAx val="174073856"/>
        <c:crosses val="autoZero"/>
        <c:crossBetween val="between"/>
      </c:valAx>
      <c:spPr>
        <a:noFill/>
        <a:ln w="25290">
          <a:noFill/>
        </a:ln>
      </c:spPr>
    </c:plotArea>
    <c:legend>
      <c:legendPos val="r"/>
      <c:layout>
        <c:manualLayout>
          <c:xMode val="edge"/>
          <c:yMode val="edge"/>
          <c:x val="0.88837614256987374"/>
          <c:y val="0.80068070839823136"/>
          <c:w val="6.2737450688053073E-2"/>
          <c:h val="0.18630838797588603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178">
          <a:solidFill>
            <a:schemeClr val="tx1"/>
          </a:solidFill>
          <a:latin typeface="Arial Narrow" pitchFamily="34" charset="0"/>
        </a:defRPr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802764599220042"/>
          <c:y val="0.12957675939870078"/>
          <c:w val="0.58462219627909284"/>
          <c:h val="0.81905813847236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50 bis unter 100 Mitarbeiter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2D0-42DF-A04B-E6F6BF04C45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2D0-42DF-A04B-E6F6BF04C45D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accent6"/>
                      </a:solidFill>
                      <a:latin typeface="+mn-l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2D0-42DF-A04B-E6F6BF04C45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pPr>
                      <a:defRPr sz="1050" b="0">
                        <a:solidFill>
                          <a:schemeClr val="tx1"/>
                        </a:solidFill>
                        <a:latin typeface="+mn-lt"/>
                      </a:defRPr>
                    </a:pPr>
                    <a:r>
                      <a:rPr lang="en-US" sz="1050" b="0"/>
                      <a:t>3%</a:t>
                    </a:r>
                  </a:p>
                </c:rich>
              </c:tx>
              <c:numFmt formatCode="0.00%" sourceLinked="0"/>
              <c:spPr>
                <a:noFill/>
                <a:ln w="24962">
                  <a:noFill/>
                </a:ln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CCE-4F54-ABEE-56F55DA16319}"/>
                </c:ext>
              </c:extLst>
            </c:dLbl>
            <c:numFmt formatCode="0%" sourceLinked="0"/>
            <c:spPr>
              <a:noFill/>
              <a:ln w="24962">
                <a:noFill/>
              </a:ln>
            </c:spPr>
            <c:txPr>
              <a:bodyPr/>
              <a:lstStyle/>
              <a:p>
                <a:pPr>
                  <a:defRPr sz="1050" b="0">
                    <a:solidFill>
                      <a:schemeClr val="tx1"/>
                    </a:solidFill>
                    <a:latin typeface="+mn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Tabelle1!$A$2:$A$8</c:f>
              <c:strCache>
                <c:ptCount val="6"/>
                <c:pt idx="0">
                  <c:v>Versicherungsgesellschaft</c:v>
                </c:pt>
                <c:pt idx="1">
                  <c:v>Pensionskasse</c:v>
                </c:pt>
                <c:pt idx="2">
                  <c:v>Branchen- und tarifvertragliches Versorgungswerk</c:v>
                </c:pt>
                <c:pt idx="3">
                  <c:v>Beratungsgesellschaft</c:v>
                </c:pt>
                <c:pt idx="4">
                  <c:v>Kreditinstitut</c:v>
                </c:pt>
                <c:pt idx="5">
                  <c:v>Versorgungswerk eines anderen Unternehmens</c:v>
                </c:pt>
              </c:strCache>
            </c:strRef>
          </c:cat>
          <c:val>
            <c:numRef>
              <c:f>Tabelle1!$B$2:$B$8</c:f>
              <c:numCache>
                <c:formatCode>0.00%</c:formatCode>
                <c:ptCount val="6"/>
                <c:pt idx="0">
                  <c:v>0.85</c:v>
                </c:pt>
                <c:pt idx="1">
                  <c:v>0.38</c:v>
                </c:pt>
                <c:pt idx="2">
                  <c:v>0.11</c:v>
                </c:pt>
                <c:pt idx="3">
                  <c:v>0.03</c:v>
                </c:pt>
                <c:pt idx="4">
                  <c:v>0.11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D0-42DF-A04B-E6F6BF04C45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100 bis unter 250 Mitarbeiter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latin typeface="+mn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Tabelle1!$A$2:$A$8</c:f>
              <c:strCache>
                <c:ptCount val="6"/>
                <c:pt idx="0">
                  <c:v>Versicherungsgesellschaft</c:v>
                </c:pt>
                <c:pt idx="1">
                  <c:v>Pensionskasse</c:v>
                </c:pt>
                <c:pt idx="2">
                  <c:v>Branchen- und tarifvertragliches Versorgungswerk</c:v>
                </c:pt>
                <c:pt idx="3">
                  <c:v>Beratungsgesellschaft</c:v>
                </c:pt>
                <c:pt idx="4">
                  <c:v>Kreditinstitut</c:v>
                </c:pt>
                <c:pt idx="5">
                  <c:v>Versorgungswerk eines anderen Unternehmens</c:v>
                </c:pt>
              </c:strCache>
            </c:strRef>
          </c:cat>
          <c:val>
            <c:numRef>
              <c:f>Tabelle1!$C$2:$C$8</c:f>
              <c:numCache>
                <c:formatCode>0.00%</c:formatCode>
                <c:ptCount val="6"/>
                <c:pt idx="0">
                  <c:v>0.81</c:v>
                </c:pt>
                <c:pt idx="1">
                  <c:v>0.37</c:v>
                </c:pt>
                <c:pt idx="2">
                  <c:v>0.18</c:v>
                </c:pt>
                <c:pt idx="3">
                  <c:v>0.03</c:v>
                </c:pt>
                <c:pt idx="4">
                  <c:v>0.09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CE-4F54-ABEE-56F55DA16319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250 bis 500 Mitarbeiter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FC-4732-B1FC-F02F5D200612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FC-4732-B1FC-F02F5D200612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0FC-4732-B1FC-F02F5D20061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FC-4732-B1FC-F02F5D200612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0FC-4732-B1FC-F02F5D200612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0FC-4732-B1FC-F02F5D20061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Tabelle1!$A$2:$A$8</c:f>
              <c:strCache>
                <c:ptCount val="6"/>
                <c:pt idx="0">
                  <c:v>Versicherungsgesellschaft</c:v>
                </c:pt>
                <c:pt idx="1">
                  <c:v>Pensionskasse</c:v>
                </c:pt>
                <c:pt idx="2">
                  <c:v>Branchen- und tarifvertragliches Versorgungswerk</c:v>
                </c:pt>
                <c:pt idx="3">
                  <c:v>Beratungsgesellschaft</c:v>
                </c:pt>
                <c:pt idx="4">
                  <c:v>Kreditinstitut</c:v>
                </c:pt>
                <c:pt idx="5">
                  <c:v>Versorgungswerk eines anderen Unternehmens</c:v>
                </c:pt>
              </c:strCache>
            </c:strRef>
          </c:cat>
          <c:val>
            <c:numRef>
              <c:f>Tabelle1!$D$2:$D$8</c:f>
              <c:numCache>
                <c:formatCode>0.00%</c:formatCode>
                <c:ptCount val="6"/>
                <c:pt idx="0">
                  <c:v>0.84</c:v>
                </c:pt>
                <c:pt idx="1">
                  <c:v>0.49</c:v>
                </c:pt>
                <c:pt idx="2">
                  <c:v>0.28000000000000003</c:v>
                </c:pt>
                <c:pt idx="3">
                  <c:v>0.18</c:v>
                </c:pt>
                <c:pt idx="4">
                  <c:v>7.0000000000000007E-2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FC-4732-B1FC-F02F5D200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10"/>
        <c:axId val="174538752"/>
        <c:axId val="165766272"/>
      </c:barChart>
      <c:catAx>
        <c:axId val="17453875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65766272"/>
        <c:crosses val="autoZero"/>
        <c:auto val="1"/>
        <c:lblAlgn val="ctr"/>
        <c:lblOffset val="100"/>
        <c:noMultiLvlLbl val="0"/>
      </c:catAx>
      <c:valAx>
        <c:axId val="165766272"/>
        <c:scaling>
          <c:orientation val="minMax"/>
        </c:scaling>
        <c:delete val="1"/>
        <c:axPos val="t"/>
        <c:majorGridlines>
          <c:spPr>
            <a:ln w="9345">
              <a:solidFill>
                <a:schemeClr val="accent5"/>
              </a:solidFill>
            </a:ln>
          </c:spPr>
        </c:majorGridlines>
        <c:numFmt formatCode="0.00%" sourceLinked="1"/>
        <c:majorTickMark val="out"/>
        <c:minorTickMark val="none"/>
        <c:tickLblPos val="nextTo"/>
        <c:crossAx val="174538752"/>
        <c:crosses val="autoZero"/>
        <c:crossBetween val="between"/>
      </c:valAx>
      <c:spPr>
        <a:noFill/>
        <a:ln w="25290">
          <a:noFill/>
        </a:ln>
      </c:spPr>
    </c:plotArea>
    <c:legend>
      <c:legendPos val="r"/>
      <c:layout>
        <c:manualLayout>
          <c:xMode val="edge"/>
          <c:yMode val="edge"/>
          <c:x val="0.74700129163665263"/>
          <c:y val="0.74712704611862624"/>
          <c:w val="0.24826684716460914"/>
          <c:h val="0.23958499723429144"/>
        </c:manualLayout>
      </c:layout>
      <c:overlay val="0"/>
      <c:spPr>
        <a:solidFill>
          <a:srgbClr val="F0F0F0"/>
        </a:solidFill>
      </c:spPr>
    </c:legend>
    <c:plotVisOnly val="1"/>
    <c:dispBlanksAs val="gap"/>
    <c:showDLblsOverMax val="0"/>
  </c:chart>
  <c:txPr>
    <a:bodyPr/>
    <a:lstStyle/>
    <a:p>
      <a:pPr>
        <a:defRPr sz="1178">
          <a:solidFill>
            <a:schemeClr val="tx1"/>
          </a:solidFill>
          <a:latin typeface="Arial Narrow" pitchFamily="34" charset="0"/>
        </a:defRPr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776387614124916"/>
          <c:y val="0.21988450631269099"/>
          <c:w val="0.41714434085309882"/>
          <c:h val="0.779001897933190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0-BFB8-4A8C-A086-70FD6C207E14}"/>
              </c:ext>
            </c:extLst>
          </c:dPt>
          <c:dLbls>
            <c:dLbl>
              <c:idx val="0"/>
              <c:numFmt formatCode="#,##0.00" sourceLinked="0"/>
              <c:spPr>
                <a:noFill/>
                <a:ln w="25319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575" b="1">
                      <a:solidFill>
                        <a:srgbClr val="FF6600"/>
                      </a:solidFill>
                      <a:latin typeface="+mn-l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FB8-4A8C-A086-70FD6C207E14}"/>
                </c:ext>
              </c:extLst>
            </c:dLbl>
            <c:dLbl>
              <c:idx val="1"/>
              <c:numFmt formatCode="#,##0.00" sourceLinked="0"/>
              <c:spPr>
                <a:noFill/>
                <a:ln w="25319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575" b="1">
                      <a:latin typeface="+mn-l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168-4A4B-9E4F-468CCB58E78A}"/>
                </c:ext>
              </c:extLst>
            </c:dLbl>
            <c:dLbl>
              <c:idx val="2"/>
              <c:numFmt formatCode="#,##0.00" sourceLinked="0"/>
              <c:spPr>
                <a:noFill/>
                <a:ln w="25319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575" b="1">
                      <a:latin typeface="+mn-l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168-4A4B-9E4F-468CCB58E78A}"/>
                </c:ext>
              </c:extLst>
            </c:dLbl>
            <c:dLbl>
              <c:idx val="3"/>
              <c:numFmt formatCode="#,##0.00" sourceLinked="0"/>
              <c:spPr>
                <a:noFill/>
                <a:ln w="25319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575" b="1">
                      <a:latin typeface="+mn-l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168-4A4B-9E4F-468CCB58E78A}"/>
                </c:ext>
              </c:extLst>
            </c:dLbl>
            <c:numFmt formatCode="#,##0.0" sourceLinked="0"/>
            <c:spPr>
              <a:noFill/>
              <a:ln w="2531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75" b="1">
                    <a:latin typeface="+mn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Direktversicherung</c:v>
                </c:pt>
                <c:pt idx="1">
                  <c:v>Rückdeckungsversicherung</c:v>
                </c:pt>
                <c:pt idx="2">
                  <c:v>Pensionskassen</c:v>
                </c:pt>
                <c:pt idx="3">
                  <c:v>Pensionfonds</c:v>
                </c:pt>
              </c:strCache>
            </c:strRef>
          </c:cat>
          <c:val>
            <c:numRef>
              <c:f>Tabelle1!$B$2:$B$5</c:f>
              <c:numCache>
                <c:formatCode>0.00</c:formatCode>
                <c:ptCount val="4"/>
                <c:pt idx="0">
                  <c:v>8.57</c:v>
                </c:pt>
                <c:pt idx="1">
                  <c:v>3.58</c:v>
                </c:pt>
                <c:pt idx="2">
                  <c:v>3.63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B8-4A8C-A086-70FD6C207E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9727488"/>
        <c:axId val="165768576"/>
      </c:barChart>
      <c:catAx>
        <c:axId val="16972748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65768576"/>
        <c:crosses val="autoZero"/>
        <c:auto val="1"/>
        <c:lblAlgn val="ctr"/>
        <c:lblOffset val="100"/>
        <c:noMultiLvlLbl val="0"/>
      </c:catAx>
      <c:valAx>
        <c:axId val="165768576"/>
        <c:scaling>
          <c:orientation val="minMax"/>
        </c:scaling>
        <c:delete val="1"/>
        <c:axPos val="t"/>
        <c:majorGridlines>
          <c:spPr>
            <a:ln w="9365">
              <a:solidFill>
                <a:schemeClr val="accent5"/>
              </a:solidFill>
            </a:ln>
          </c:spPr>
        </c:majorGridlines>
        <c:numFmt formatCode="0.00" sourceLinked="1"/>
        <c:majorTickMark val="out"/>
        <c:minorTickMark val="none"/>
        <c:tickLblPos val="nextTo"/>
        <c:crossAx val="169727488"/>
        <c:crosses val="autoZero"/>
        <c:crossBetween val="between"/>
      </c:valAx>
      <c:spPr>
        <a:noFill/>
        <a:ln w="25319">
          <a:noFill/>
        </a:ln>
      </c:spPr>
    </c:plotArea>
    <c:plotVisOnly val="1"/>
    <c:dispBlanksAs val="gap"/>
    <c:showDLblsOverMax val="0"/>
  </c:chart>
  <c:txPr>
    <a:bodyPr/>
    <a:lstStyle/>
    <a:p>
      <a:pPr algn="l">
        <a:defRPr sz="1178">
          <a:solidFill>
            <a:schemeClr val="tx1"/>
          </a:solidFill>
          <a:latin typeface="Arial Narrow" pitchFamily="34" charset="0"/>
        </a:defRPr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469156079416454"/>
          <c:y val="0.18555047553306289"/>
          <c:w val="0.47543949807781599"/>
          <c:h val="0.657118108918216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Industrie</c:v>
                </c:pt>
              </c:strCache>
            </c:strRef>
          </c:tx>
          <c:spPr>
            <a:solidFill>
              <a:srgbClr val="99D9F9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027-437E-85D5-FA529C514DD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027-437E-85D5-FA529C514DD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027-437E-85D5-FA529C514DD2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+mn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Tabelle1!$A$2:$A$4</c:f>
              <c:strCache>
                <c:ptCount val="3"/>
                <c:pt idx="0">
                  <c:v>arbeitgeberfinanziert</c:v>
                </c:pt>
                <c:pt idx="1">
                  <c:v>arbeitnehmerfinanziert</c:v>
                </c:pt>
                <c:pt idx="2">
                  <c:v>mischfinanziert</c:v>
                </c:pt>
              </c:strCache>
            </c:strRef>
          </c:cat>
          <c:val>
            <c:numRef>
              <c:f>Tabelle1!$B$2:$B$4</c:f>
              <c:numCache>
                <c:formatCode>0.00%</c:formatCode>
                <c:ptCount val="3"/>
                <c:pt idx="0">
                  <c:v>0.28000000000000003</c:v>
                </c:pt>
                <c:pt idx="1">
                  <c:v>0.49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27-437E-85D5-FA529C514DD2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Dienstleistungen</c:v>
                </c:pt>
              </c:strCache>
            </c:strRef>
          </c:tx>
          <c:spPr>
            <a:solidFill>
              <a:srgbClr val="00A0E1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Tabelle1!$A$2:$A$4</c:f>
              <c:strCache>
                <c:ptCount val="3"/>
                <c:pt idx="0">
                  <c:v>arbeitgeberfinanziert</c:v>
                </c:pt>
                <c:pt idx="1">
                  <c:v>arbeitnehmerfinanziert</c:v>
                </c:pt>
                <c:pt idx="2">
                  <c:v>mischfinanziert</c:v>
                </c:pt>
              </c:strCache>
            </c:strRef>
          </c:cat>
          <c:val>
            <c:numRef>
              <c:f>Tabelle1!$C$2:$C$4</c:f>
              <c:numCache>
                <c:formatCode>0.00%</c:formatCode>
                <c:ptCount val="3"/>
                <c:pt idx="0">
                  <c:v>0.28999999999999998</c:v>
                </c:pt>
                <c:pt idx="1">
                  <c:v>0.39</c:v>
                </c:pt>
                <c:pt idx="2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562-4783-813E-E564B7DCB2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0"/>
        <c:axId val="195393536"/>
        <c:axId val="165744576"/>
      </c:barChart>
      <c:catAx>
        <c:axId val="1953935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65744576"/>
        <c:crosses val="autoZero"/>
        <c:auto val="1"/>
        <c:lblAlgn val="ctr"/>
        <c:lblOffset val="100"/>
        <c:noMultiLvlLbl val="0"/>
      </c:catAx>
      <c:valAx>
        <c:axId val="165744576"/>
        <c:scaling>
          <c:orientation val="minMax"/>
        </c:scaling>
        <c:delete val="1"/>
        <c:axPos val="t"/>
        <c:majorGridlines/>
        <c:numFmt formatCode="0.00%" sourceLinked="1"/>
        <c:majorTickMark val="out"/>
        <c:minorTickMark val="none"/>
        <c:tickLblPos val="nextTo"/>
        <c:crossAx val="195393536"/>
        <c:crosses val="autoZero"/>
        <c:crossBetween val="between"/>
      </c:valAx>
      <c:spPr>
        <a:noFill/>
        <a:ln w="25355">
          <a:noFill/>
        </a:ln>
      </c:spPr>
    </c:plotArea>
    <c:legend>
      <c:legendPos val="b"/>
      <c:overlay val="0"/>
    </c:legend>
    <c:plotVisOnly val="1"/>
    <c:dispBlanksAs val="zero"/>
    <c:showDLblsOverMax val="0"/>
  </c:chart>
  <c:txPr>
    <a:bodyPr/>
    <a:lstStyle/>
    <a:p>
      <a:pPr>
        <a:defRPr sz="1192">
          <a:solidFill>
            <a:schemeClr val="tx1"/>
          </a:solidFill>
          <a:latin typeface="Arial Narrow" pitchFamily="34" charset="0"/>
        </a:defRPr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0.00254</cdr:y>
    </cdr:from>
    <cdr:to>
      <cdr:x>1</cdr:x>
      <cdr:y>0.09421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0" y="5117"/>
          <a:ext cx="3312000" cy="1846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de-DE" sz="1200" b="1" dirty="0"/>
            <a:t>50 bis unter 100 Mitarbeiter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0.00254</cdr:y>
    </cdr:from>
    <cdr:to>
      <cdr:x>1</cdr:x>
      <cdr:y>0.09002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0" y="5362"/>
          <a:ext cx="3240000" cy="1846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de-DE" sz="1200" b="1" dirty="0"/>
            <a:t>100 bis unter 250 Mitarbeiter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0.00254</cdr:y>
    </cdr:from>
    <cdr:to>
      <cdr:x>1</cdr:x>
      <cdr:y>0.09002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0" y="5362"/>
          <a:ext cx="3240000" cy="1846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de-DE" sz="1200" b="1" dirty="0"/>
            <a:t>250 bis unter 500 Mitarbeiter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01.01.2014</a:t>
            </a:r>
            <a:endParaRPr lang="de-DE" sz="11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Präsentation Geschäftspartner </a:t>
            </a:r>
            <a:r>
              <a:rPr lang="de-DE" err="1"/>
              <a:t>bAV</a:t>
            </a:r>
            <a:r>
              <a:rPr lang="de-DE"/>
              <a:t> - Teil 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5FA18FEF-D25D-4F08-ABF5-3CC5EC2D488C}" type="slidenum">
              <a:rPr lang="de-DE" altLang="de-DE"/>
              <a:pPr>
                <a:defRPr/>
              </a:pPr>
              <a:t>‹Nr.›</a:t>
            </a:fld>
            <a:endParaRPr lang="de-DE" altLang="de-DE" sz="1100"/>
          </a:p>
        </p:txBody>
      </p:sp>
    </p:spTree>
    <p:extLst>
      <p:ext uri="{BB962C8B-B14F-4D97-AF65-F5344CB8AC3E}">
        <p14:creationId xmlns:p14="http://schemas.microsoft.com/office/powerpoint/2010/main" val="74020233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01.01.2014</a:t>
            </a:r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>
              <a:sym typeface="Arial" panose="020B0604020202020204" pitchFamily="34" charset="0"/>
            </a:endParaRP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noProof="0">
                <a:sym typeface="Arial" panose="020B0604020202020204" pitchFamily="34" charset="0"/>
              </a:rPr>
              <a:t>Mastertextformat bearbeiten</a:t>
            </a:r>
          </a:p>
          <a:p>
            <a:pPr lvl="1"/>
            <a:r>
              <a:rPr lang="de-DE" noProof="0">
                <a:sym typeface="Arial" panose="020B0604020202020204" pitchFamily="34" charset="0"/>
              </a:rPr>
              <a:t>Zweite Ebene</a:t>
            </a:r>
          </a:p>
          <a:p>
            <a:pPr lvl="2"/>
            <a:r>
              <a:rPr lang="de-DE" noProof="0">
                <a:sym typeface="Arial" panose="020B0604020202020204" pitchFamily="34" charset="0"/>
              </a:rPr>
              <a:t>Dritte Ebene</a:t>
            </a:r>
          </a:p>
          <a:p>
            <a:pPr lvl="3"/>
            <a:r>
              <a:rPr lang="de-DE" noProof="0">
                <a:sym typeface="Arial" panose="020B0604020202020204" pitchFamily="34" charset="0"/>
              </a:rPr>
              <a:t>Vierte Ebene</a:t>
            </a:r>
          </a:p>
          <a:p>
            <a:pPr lvl="4"/>
            <a:r>
              <a:rPr lang="de-DE" noProof="0">
                <a:sym typeface="Arial" panose="020B0604020202020204" pitchFamily="34" charset="0"/>
              </a:rPr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DEB09B-7A34-47B6-A734-33AE6AFABC8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4845681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01.01.2014</a:t>
            </a:r>
          </a:p>
        </p:txBody>
      </p:sp>
      <p:sp>
        <p:nvSpPr>
          <p:cNvPr id="22533" name="Foliennummernplatzhalt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B29EA5-E821-4806-A32B-5D73FF91695C}" type="slidenum">
              <a:rPr lang="de-DE" altLang="de-DE" sz="1300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de-DE" altLang="de-DE" sz="1300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Präsentation Geschäftspartner bAV - Teil 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CF8B60-AB8E-43CB-AA9C-4271E5165FF7}" type="slidenum">
              <a:rPr lang="de-DE" altLang="de-DE" sz="1300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</a:t>
            </a:fld>
            <a:endParaRPr lang="de-DE" altLang="de-DE" sz="1300">
              <a:solidFill>
                <a:prstClr val="black"/>
              </a:solidFill>
            </a:endParaRPr>
          </a:p>
        </p:txBody>
      </p:sp>
      <p:sp>
        <p:nvSpPr>
          <p:cNvPr id="34821" name="Datumsplatzhalt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23815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19054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4293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09532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  <a:latin typeface="Calibri" pitchFamily="34" charset="0"/>
              </a:rPr>
              <a:t>01.01.2014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Präsentation Geschäftspartner bAV - Teil 1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23E79A-86B7-4E6E-90EA-416358AE3FB6}" type="slidenum">
              <a:rPr lang="de-DE" altLang="de-DE" sz="1300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</a:t>
            </a:fld>
            <a:endParaRPr lang="de-DE" altLang="de-DE" sz="1300">
              <a:solidFill>
                <a:prstClr val="black"/>
              </a:solidFill>
            </a:endParaRPr>
          </a:p>
        </p:txBody>
      </p:sp>
      <p:sp>
        <p:nvSpPr>
          <p:cNvPr id="35845" name="Datumsplatzhalt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23815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19054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4293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09532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  <a:latin typeface="Calibri" pitchFamily="34" charset="0"/>
              </a:rPr>
              <a:t>01.01.2014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Präsentation Geschäftspartner bAV - Teil 1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Quelle: Postbank: „Presse-Dossier zur Altersvorsorge“ veröffentlicht unter www.postbank.de (http://www.postbank.de/postbank/pr_dossier_altersvorsorge.html) zuletzt eingesehen am 12.12.2011</a:t>
            </a:r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973DD9-B8EE-4F20-AD92-F370A5E30935}" type="slidenum">
              <a:rPr lang="de-DE" altLang="de-DE" sz="1300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</a:t>
            </a:fld>
            <a:endParaRPr lang="de-DE" altLang="de-DE" sz="1300">
              <a:solidFill>
                <a:prstClr val="black"/>
              </a:solidFill>
            </a:endParaRPr>
          </a:p>
        </p:txBody>
      </p:sp>
      <p:sp>
        <p:nvSpPr>
          <p:cNvPr id="36869" name="Datumsplatzhalt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23815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19054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4293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09532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  <a:latin typeface="Calibri" pitchFamily="34" charset="0"/>
              </a:rPr>
              <a:t>01.01.2014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Präsentation Geschäftspartner bAV - Teil 1</a:t>
            </a:r>
          </a:p>
        </p:txBody>
      </p:sp>
    </p:spTree>
    <p:extLst>
      <p:ext uri="{BB962C8B-B14F-4D97-AF65-F5344CB8AC3E}">
        <p14:creationId xmlns:p14="http://schemas.microsoft.com/office/powerpoint/2010/main" val="163431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01.01.2014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DEB09B-7A34-47B6-A734-33AE6AFABC85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12342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Quelle: Postbank: „Presse-Dossier zur Altersvorsorge“ veröffentlicht unter www.postbank.de (http://www.postbank.de/postbank/pr_dossier_altersvorsorge.html) zuletzt eingesehen am 12.12.2011</a:t>
            </a:r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973DD9-B8EE-4F20-AD92-F370A5E30935}" type="slidenum">
              <a:rPr lang="de-DE" altLang="de-DE" sz="1300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12</a:t>
            </a:fld>
            <a:endParaRPr lang="de-DE" altLang="de-DE" sz="1300">
              <a:solidFill>
                <a:prstClr val="black"/>
              </a:solidFill>
            </a:endParaRPr>
          </a:p>
        </p:txBody>
      </p:sp>
      <p:sp>
        <p:nvSpPr>
          <p:cNvPr id="36869" name="Datumsplatzhalt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23815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19054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4293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09532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  <a:latin typeface="Calibri" pitchFamily="34" charset="0"/>
              </a:rPr>
              <a:t>01.01.2014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Präsentation Geschäftspartner bAV - Teil 1</a:t>
            </a:r>
          </a:p>
        </p:txBody>
      </p:sp>
    </p:spTree>
    <p:extLst>
      <p:ext uri="{BB962C8B-B14F-4D97-AF65-F5344CB8AC3E}">
        <p14:creationId xmlns:p14="http://schemas.microsoft.com/office/powerpoint/2010/main" val="705181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Quelle: Postbank: „Presse-Dossier zur Altersvorsorge“ veröffentlicht unter www.postbank.de (http://www.postbank.de/postbank/pr_dossier_altersvorsorge.html) zuletzt eingesehen am 12.12.2011</a:t>
            </a:r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973DD9-B8EE-4F20-AD92-F370A5E30935}" type="slidenum">
              <a:rPr lang="de-DE" altLang="de-DE" sz="1300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13</a:t>
            </a:fld>
            <a:endParaRPr lang="de-DE" altLang="de-DE" sz="1300">
              <a:solidFill>
                <a:prstClr val="black"/>
              </a:solidFill>
            </a:endParaRPr>
          </a:p>
        </p:txBody>
      </p:sp>
      <p:sp>
        <p:nvSpPr>
          <p:cNvPr id="36869" name="Datumsplatzhalt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23815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19054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4293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09532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  <a:latin typeface="Calibri" pitchFamily="34" charset="0"/>
              </a:rPr>
              <a:t>01.01.2014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Präsentation Geschäftspartner bAV - Teil 1</a:t>
            </a:r>
          </a:p>
        </p:txBody>
      </p:sp>
    </p:spTree>
    <p:extLst>
      <p:ext uri="{BB962C8B-B14F-4D97-AF65-F5344CB8AC3E}">
        <p14:creationId xmlns:p14="http://schemas.microsoft.com/office/powerpoint/2010/main" val="1986656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Quelle: Postbank: „Presse-Dossier zur Altersvorsorge“ veröffentlicht unter www.postbank.de (http://www.postbank.de/postbank/pr_dossier_altersvorsorge.html) zuletzt eingesehen am 12.12.2011</a:t>
            </a:r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973DD9-B8EE-4F20-AD92-F370A5E30935}" type="slidenum">
              <a:rPr lang="de-DE" altLang="de-DE" sz="1300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14</a:t>
            </a:fld>
            <a:endParaRPr lang="de-DE" altLang="de-DE" sz="1300">
              <a:solidFill>
                <a:prstClr val="black"/>
              </a:solidFill>
            </a:endParaRPr>
          </a:p>
        </p:txBody>
      </p:sp>
      <p:sp>
        <p:nvSpPr>
          <p:cNvPr id="36869" name="Datumsplatzhalt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23815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19054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4293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09532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  <a:latin typeface="Calibri" pitchFamily="34" charset="0"/>
              </a:rPr>
              <a:t>01.01.2014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Präsentation Geschäftspartner bAV - Teil 1</a:t>
            </a:r>
          </a:p>
        </p:txBody>
      </p:sp>
    </p:spTree>
    <p:extLst>
      <p:ext uri="{BB962C8B-B14F-4D97-AF65-F5344CB8AC3E}">
        <p14:creationId xmlns:p14="http://schemas.microsoft.com/office/powerpoint/2010/main" val="1414786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Quelle: Postbank: „Presse-Dossier zur Altersvorsorge“ veröffentlicht unter www.postbank.de (http://www.postbank.de/postbank/pr_dossier_altersvorsorge.html) zuletzt eingesehen am 12.12.2011</a:t>
            </a:r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973DD9-B8EE-4F20-AD92-F370A5E30935}" type="slidenum">
              <a:rPr lang="de-DE" altLang="de-DE" sz="1300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19</a:t>
            </a:fld>
            <a:endParaRPr lang="de-DE" altLang="de-DE" sz="1300">
              <a:solidFill>
                <a:prstClr val="black"/>
              </a:solidFill>
            </a:endParaRPr>
          </a:p>
        </p:txBody>
      </p:sp>
      <p:sp>
        <p:nvSpPr>
          <p:cNvPr id="36869" name="Datumsplatzhalt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23815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19054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4293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09532" indent="-247620" defTabSz="4952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>
                <a:solidFill>
                  <a:prstClr val="black"/>
                </a:solidFill>
                <a:latin typeface="Calibri" pitchFamily="34" charset="0"/>
              </a:rPr>
              <a:t>01.01.2014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Präsentation Geschäftspartner bAV - Teil 1</a:t>
            </a:r>
          </a:p>
        </p:txBody>
      </p:sp>
    </p:spTree>
    <p:extLst>
      <p:ext uri="{BB962C8B-B14F-4D97-AF65-F5344CB8AC3E}">
        <p14:creationId xmlns:p14="http://schemas.microsoft.com/office/powerpoint/2010/main" val="70518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01 (nur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800708"/>
            <a:ext cx="9144000" cy="6057292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5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2050" name="Objek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Abgerundetes Rechteck 18"/>
          <p:cNvSpPr/>
          <p:nvPr userDrawn="1"/>
        </p:nvSpPr>
        <p:spPr>
          <a:xfrm>
            <a:off x="802382" y="2086421"/>
            <a:ext cx="7112770" cy="2193843"/>
          </a:xfrm>
          <a:custGeom>
            <a:avLst/>
            <a:gdLst>
              <a:gd name="connsiteX0" fmla="*/ 0 w 7110000"/>
              <a:gd name="connsiteY0" fmla="*/ 124469 h 2196000"/>
              <a:gd name="connsiteX1" fmla="*/ 124469 w 7110000"/>
              <a:gd name="connsiteY1" fmla="*/ 0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7110000 w 7110000"/>
              <a:gd name="connsiteY4" fmla="*/ 2071531 h 2196000"/>
              <a:gd name="connsiteX5" fmla="*/ 6985531 w 7110000"/>
              <a:gd name="connsiteY5" fmla="*/ 2196000 h 2196000"/>
              <a:gd name="connsiteX6" fmla="*/ 124469 w 7110000"/>
              <a:gd name="connsiteY6" fmla="*/ 2196000 h 2196000"/>
              <a:gd name="connsiteX7" fmla="*/ 0 w 7110000"/>
              <a:gd name="connsiteY7" fmla="*/ 2071531 h 2196000"/>
              <a:gd name="connsiteX8" fmla="*/ 0 w 7110000"/>
              <a:gd name="connsiteY8" fmla="*/ 124469 h 2196000"/>
              <a:gd name="connsiteX0" fmla="*/ 0 w 7110000"/>
              <a:gd name="connsiteY0" fmla="*/ 124469 h 2196000"/>
              <a:gd name="connsiteX1" fmla="*/ 124469 w 7110000"/>
              <a:gd name="connsiteY1" fmla="*/ 0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7110000 w 7110000"/>
              <a:gd name="connsiteY4" fmla="*/ 2071531 h 2196000"/>
              <a:gd name="connsiteX5" fmla="*/ 6985531 w 7110000"/>
              <a:gd name="connsiteY5" fmla="*/ 2196000 h 2196000"/>
              <a:gd name="connsiteX6" fmla="*/ 124469 w 7110000"/>
              <a:gd name="connsiteY6" fmla="*/ 2196000 h 2196000"/>
              <a:gd name="connsiteX7" fmla="*/ 0 w 7110000"/>
              <a:gd name="connsiteY7" fmla="*/ 2071531 h 2196000"/>
              <a:gd name="connsiteX8" fmla="*/ 0 w 7110000"/>
              <a:gd name="connsiteY8" fmla="*/ 124469 h 2196000"/>
              <a:gd name="connsiteX0" fmla="*/ 27698 w 7137698"/>
              <a:gd name="connsiteY0" fmla="*/ 192979 h 2264510"/>
              <a:gd name="connsiteX1" fmla="*/ 31397 w 7137698"/>
              <a:gd name="connsiteY1" fmla="*/ 70666 h 2264510"/>
              <a:gd name="connsiteX2" fmla="*/ 7013229 w 7137698"/>
              <a:gd name="connsiteY2" fmla="*/ 68510 h 2264510"/>
              <a:gd name="connsiteX3" fmla="*/ 7137698 w 7137698"/>
              <a:gd name="connsiteY3" fmla="*/ 192979 h 2264510"/>
              <a:gd name="connsiteX4" fmla="*/ 7137698 w 7137698"/>
              <a:gd name="connsiteY4" fmla="*/ 2140041 h 2264510"/>
              <a:gd name="connsiteX5" fmla="*/ 7013229 w 7137698"/>
              <a:gd name="connsiteY5" fmla="*/ 2264510 h 2264510"/>
              <a:gd name="connsiteX6" fmla="*/ 152167 w 7137698"/>
              <a:gd name="connsiteY6" fmla="*/ 2264510 h 2264510"/>
              <a:gd name="connsiteX7" fmla="*/ 27698 w 7137698"/>
              <a:gd name="connsiteY7" fmla="*/ 2140041 h 2264510"/>
              <a:gd name="connsiteX8" fmla="*/ 27698 w 7137698"/>
              <a:gd name="connsiteY8" fmla="*/ 192979 h 2264510"/>
              <a:gd name="connsiteX0" fmla="*/ 519224 w 7629224"/>
              <a:gd name="connsiteY0" fmla="*/ 2071531 h 2196000"/>
              <a:gd name="connsiteX1" fmla="*/ 522923 w 7629224"/>
              <a:gd name="connsiteY1" fmla="*/ 2156 h 2196000"/>
              <a:gd name="connsiteX2" fmla="*/ 7504755 w 7629224"/>
              <a:gd name="connsiteY2" fmla="*/ 0 h 2196000"/>
              <a:gd name="connsiteX3" fmla="*/ 7629224 w 7629224"/>
              <a:gd name="connsiteY3" fmla="*/ 124469 h 2196000"/>
              <a:gd name="connsiteX4" fmla="*/ 7629224 w 7629224"/>
              <a:gd name="connsiteY4" fmla="*/ 2071531 h 2196000"/>
              <a:gd name="connsiteX5" fmla="*/ 7504755 w 7629224"/>
              <a:gd name="connsiteY5" fmla="*/ 2196000 h 2196000"/>
              <a:gd name="connsiteX6" fmla="*/ 643693 w 7629224"/>
              <a:gd name="connsiteY6" fmla="*/ 2196000 h 2196000"/>
              <a:gd name="connsiteX7" fmla="*/ 519224 w 7629224"/>
              <a:gd name="connsiteY7" fmla="*/ 2071531 h 2196000"/>
              <a:gd name="connsiteX0" fmla="*/ 0 w 7110000"/>
              <a:gd name="connsiteY0" fmla="*/ 2071531 h 2196000"/>
              <a:gd name="connsiteX1" fmla="*/ 3699 w 7110000"/>
              <a:gd name="connsiteY1" fmla="*/ 2156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7110000 w 7110000"/>
              <a:gd name="connsiteY4" fmla="*/ 2071531 h 2196000"/>
              <a:gd name="connsiteX5" fmla="*/ 6985531 w 7110000"/>
              <a:gd name="connsiteY5" fmla="*/ 2196000 h 2196000"/>
              <a:gd name="connsiteX6" fmla="*/ 124469 w 7110000"/>
              <a:gd name="connsiteY6" fmla="*/ 2196000 h 2196000"/>
              <a:gd name="connsiteX7" fmla="*/ 0 w 7110000"/>
              <a:gd name="connsiteY7" fmla="*/ 2071531 h 2196000"/>
              <a:gd name="connsiteX0" fmla="*/ 0 w 7110000"/>
              <a:gd name="connsiteY0" fmla="*/ 2071531 h 2196000"/>
              <a:gd name="connsiteX1" fmla="*/ 3699 w 7110000"/>
              <a:gd name="connsiteY1" fmla="*/ 2156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7110000 w 7110000"/>
              <a:gd name="connsiteY4" fmla="*/ 2071531 h 2196000"/>
              <a:gd name="connsiteX5" fmla="*/ 6985531 w 7110000"/>
              <a:gd name="connsiteY5" fmla="*/ 2196000 h 2196000"/>
              <a:gd name="connsiteX6" fmla="*/ 0 w 7110000"/>
              <a:gd name="connsiteY6" fmla="*/ 2071531 h 2196000"/>
              <a:gd name="connsiteX0" fmla="*/ 0 w 7110000"/>
              <a:gd name="connsiteY0" fmla="*/ 2192301 h 2196000"/>
              <a:gd name="connsiteX1" fmla="*/ 3699 w 7110000"/>
              <a:gd name="connsiteY1" fmla="*/ 2156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7110000 w 7110000"/>
              <a:gd name="connsiteY4" fmla="*/ 2071531 h 2196000"/>
              <a:gd name="connsiteX5" fmla="*/ 6985531 w 7110000"/>
              <a:gd name="connsiteY5" fmla="*/ 2196000 h 2196000"/>
              <a:gd name="connsiteX6" fmla="*/ 0 w 7110000"/>
              <a:gd name="connsiteY6" fmla="*/ 2192301 h 2196000"/>
              <a:gd name="connsiteX0" fmla="*/ 0 w 7110000"/>
              <a:gd name="connsiteY0" fmla="*/ 2192301 h 2196000"/>
              <a:gd name="connsiteX1" fmla="*/ 3699 w 7110000"/>
              <a:gd name="connsiteY1" fmla="*/ 2156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6985531 w 7110000"/>
              <a:gd name="connsiteY4" fmla="*/ 2196000 h 2196000"/>
              <a:gd name="connsiteX5" fmla="*/ 0 w 7110000"/>
              <a:gd name="connsiteY5" fmla="*/ 2192301 h 2196000"/>
              <a:gd name="connsiteX0" fmla="*/ 0 w 7112770"/>
              <a:gd name="connsiteY0" fmla="*/ 2192301 h 2193843"/>
              <a:gd name="connsiteX1" fmla="*/ 3699 w 7112770"/>
              <a:gd name="connsiteY1" fmla="*/ 2156 h 2193843"/>
              <a:gd name="connsiteX2" fmla="*/ 6985531 w 7112770"/>
              <a:gd name="connsiteY2" fmla="*/ 0 h 2193843"/>
              <a:gd name="connsiteX3" fmla="*/ 7110000 w 7112770"/>
              <a:gd name="connsiteY3" fmla="*/ 124469 h 2193843"/>
              <a:gd name="connsiteX4" fmla="*/ 7112770 w 7112770"/>
              <a:gd name="connsiteY4" fmla="*/ 2193843 h 2193843"/>
              <a:gd name="connsiteX5" fmla="*/ 0 w 7112770"/>
              <a:gd name="connsiteY5" fmla="*/ 2192301 h 219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2770" h="2193843">
                <a:moveTo>
                  <a:pt x="0" y="2192301"/>
                </a:moveTo>
                <a:lnTo>
                  <a:pt x="3699" y="2156"/>
                </a:lnTo>
                <a:lnTo>
                  <a:pt x="6985531" y="0"/>
                </a:lnTo>
                <a:cubicBezTo>
                  <a:pt x="7054273" y="0"/>
                  <a:pt x="7110000" y="55727"/>
                  <a:pt x="7110000" y="124469"/>
                </a:cubicBezTo>
                <a:cubicBezTo>
                  <a:pt x="7110923" y="814260"/>
                  <a:pt x="7111847" y="1504052"/>
                  <a:pt x="7112770" y="2193843"/>
                </a:cubicBezTo>
                <a:lnTo>
                  <a:pt x="0" y="2192301"/>
                </a:lnTo>
                <a:close/>
              </a:path>
            </a:pathLst>
          </a:custGeom>
          <a:noFill/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Auf der gleichen Seite des Rechtecks liegende Ecken abrunden 19"/>
          <p:cNvSpPr/>
          <p:nvPr userDrawn="1"/>
        </p:nvSpPr>
        <p:spPr>
          <a:xfrm>
            <a:off x="802250" y="4334732"/>
            <a:ext cx="7113007" cy="813078"/>
          </a:xfrm>
          <a:custGeom>
            <a:avLst/>
            <a:gdLst>
              <a:gd name="connsiteX0" fmla="*/ 135015 w 7110000"/>
              <a:gd name="connsiteY0" fmla="*/ 0 h 810071"/>
              <a:gd name="connsiteX1" fmla="*/ 6974985 w 7110000"/>
              <a:gd name="connsiteY1" fmla="*/ 0 h 810071"/>
              <a:gd name="connsiteX2" fmla="*/ 7110000 w 7110000"/>
              <a:gd name="connsiteY2" fmla="*/ 135015 h 810071"/>
              <a:gd name="connsiteX3" fmla="*/ 7110000 w 7110000"/>
              <a:gd name="connsiteY3" fmla="*/ 689298 h 810071"/>
              <a:gd name="connsiteX4" fmla="*/ 6989227 w 7110000"/>
              <a:gd name="connsiteY4" fmla="*/ 810071 h 810071"/>
              <a:gd name="connsiteX5" fmla="*/ 120773 w 7110000"/>
              <a:gd name="connsiteY5" fmla="*/ 810071 h 810071"/>
              <a:gd name="connsiteX6" fmla="*/ 0 w 7110000"/>
              <a:gd name="connsiteY6" fmla="*/ 689298 h 810071"/>
              <a:gd name="connsiteX7" fmla="*/ 0 w 7110000"/>
              <a:gd name="connsiteY7" fmla="*/ 135015 h 810071"/>
              <a:gd name="connsiteX8" fmla="*/ 135015 w 7110000"/>
              <a:gd name="connsiteY8" fmla="*/ 0 h 810071"/>
              <a:gd name="connsiteX0" fmla="*/ 135015 w 7110000"/>
              <a:gd name="connsiteY0" fmla="*/ 0 h 810071"/>
              <a:gd name="connsiteX1" fmla="*/ 6974985 w 7110000"/>
              <a:gd name="connsiteY1" fmla="*/ 0 h 810071"/>
              <a:gd name="connsiteX2" fmla="*/ 7110000 w 7110000"/>
              <a:gd name="connsiteY2" fmla="*/ 135015 h 810071"/>
              <a:gd name="connsiteX3" fmla="*/ 7110000 w 7110000"/>
              <a:gd name="connsiteY3" fmla="*/ 689298 h 810071"/>
              <a:gd name="connsiteX4" fmla="*/ 6989227 w 7110000"/>
              <a:gd name="connsiteY4" fmla="*/ 810071 h 810071"/>
              <a:gd name="connsiteX5" fmla="*/ 120773 w 7110000"/>
              <a:gd name="connsiteY5" fmla="*/ 810071 h 810071"/>
              <a:gd name="connsiteX6" fmla="*/ 0 w 7110000"/>
              <a:gd name="connsiteY6" fmla="*/ 689298 h 810071"/>
              <a:gd name="connsiteX7" fmla="*/ 135015 w 7110000"/>
              <a:gd name="connsiteY7" fmla="*/ 0 h 810071"/>
              <a:gd name="connsiteX0" fmla="*/ 0 w 7110132"/>
              <a:gd name="connsiteY0" fmla="*/ 0 h 812947"/>
              <a:gd name="connsiteX1" fmla="*/ 6975117 w 7110132"/>
              <a:gd name="connsiteY1" fmla="*/ 2876 h 812947"/>
              <a:gd name="connsiteX2" fmla="*/ 7110132 w 7110132"/>
              <a:gd name="connsiteY2" fmla="*/ 137891 h 812947"/>
              <a:gd name="connsiteX3" fmla="*/ 7110132 w 7110132"/>
              <a:gd name="connsiteY3" fmla="*/ 692174 h 812947"/>
              <a:gd name="connsiteX4" fmla="*/ 6989359 w 7110132"/>
              <a:gd name="connsiteY4" fmla="*/ 812947 h 812947"/>
              <a:gd name="connsiteX5" fmla="*/ 120905 w 7110132"/>
              <a:gd name="connsiteY5" fmla="*/ 812947 h 812947"/>
              <a:gd name="connsiteX6" fmla="*/ 132 w 7110132"/>
              <a:gd name="connsiteY6" fmla="*/ 692174 h 812947"/>
              <a:gd name="connsiteX7" fmla="*/ 0 w 7110132"/>
              <a:gd name="connsiteY7" fmla="*/ 0 h 812947"/>
              <a:gd name="connsiteX0" fmla="*/ 0 w 7110132"/>
              <a:gd name="connsiteY0" fmla="*/ 0 h 812947"/>
              <a:gd name="connsiteX1" fmla="*/ 7110132 w 7110132"/>
              <a:gd name="connsiteY1" fmla="*/ 137891 h 812947"/>
              <a:gd name="connsiteX2" fmla="*/ 7110132 w 7110132"/>
              <a:gd name="connsiteY2" fmla="*/ 692174 h 812947"/>
              <a:gd name="connsiteX3" fmla="*/ 6989359 w 7110132"/>
              <a:gd name="connsiteY3" fmla="*/ 812947 h 812947"/>
              <a:gd name="connsiteX4" fmla="*/ 120905 w 7110132"/>
              <a:gd name="connsiteY4" fmla="*/ 812947 h 812947"/>
              <a:gd name="connsiteX5" fmla="*/ 132 w 7110132"/>
              <a:gd name="connsiteY5" fmla="*/ 692174 h 812947"/>
              <a:gd name="connsiteX6" fmla="*/ 0 w 7110132"/>
              <a:gd name="connsiteY6" fmla="*/ 0 h 812947"/>
              <a:gd name="connsiteX0" fmla="*/ 0 w 7113007"/>
              <a:gd name="connsiteY0" fmla="*/ 131 h 813078"/>
              <a:gd name="connsiteX1" fmla="*/ 7113007 w 7113007"/>
              <a:gd name="connsiteY1" fmla="*/ 0 h 813078"/>
              <a:gd name="connsiteX2" fmla="*/ 7110132 w 7113007"/>
              <a:gd name="connsiteY2" fmla="*/ 692305 h 813078"/>
              <a:gd name="connsiteX3" fmla="*/ 6989359 w 7113007"/>
              <a:gd name="connsiteY3" fmla="*/ 813078 h 813078"/>
              <a:gd name="connsiteX4" fmla="*/ 120905 w 7113007"/>
              <a:gd name="connsiteY4" fmla="*/ 813078 h 813078"/>
              <a:gd name="connsiteX5" fmla="*/ 132 w 7113007"/>
              <a:gd name="connsiteY5" fmla="*/ 692305 h 813078"/>
              <a:gd name="connsiteX6" fmla="*/ 0 w 7113007"/>
              <a:gd name="connsiteY6" fmla="*/ 131 h 81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3007" h="813078">
                <a:moveTo>
                  <a:pt x="0" y="131"/>
                </a:moveTo>
                <a:lnTo>
                  <a:pt x="7113007" y="0"/>
                </a:lnTo>
                <a:cubicBezTo>
                  <a:pt x="7112049" y="230768"/>
                  <a:pt x="7111090" y="461537"/>
                  <a:pt x="7110132" y="692305"/>
                </a:cubicBezTo>
                <a:cubicBezTo>
                  <a:pt x="7110132" y="759006"/>
                  <a:pt x="7056060" y="813078"/>
                  <a:pt x="6989359" y="813078"/>
                </a:cubicBezTo>
                <a:lnTo>
                  <a:pt x="120905" y="813078"/>
                </a:lnTo>
                <a:cubicBezTo>
                  <a:pt x="54204" y="813078"/>
                  <a:pt x="132" y="759006"/>
                  <a:pt x="132" y="692305"/>
                </a:cubicBezTo>
                <a:lnTo>
                  <a:pt x="0" y="131"/>
                </a:lnTo>
                <a:close/>
              </a:path>
            </a:pathLst>
          </a:custGeom>
          <a:noFill/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29" name="Untertitel 2"/>
          <p:cNvSpPr>
            <a:spLocks noGrp="1"/>
          </p:cNvSpPr>
          <p:nvPr>
            <p:ph type="subTitle" idx="1"/>
          </p:nvPr>
        </p:nvSpPr>
        <p:spPr>
          <a:xfrm>
            <a:off x="1331973" y="3406252"/>
            <a:ext cx="6300000" cy="87401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ts val="2100"/>
              </a:lnSpc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30" name="Titel 12"/>
          <p:cNvSpPr>
            <a:spLocks noGrp="1"/>
          </p:cNvSpPr>
          <p:nvPr>
            <p:ph type="title"/>
          </p:nvPr>
        </p:nvSpPr>
        <p:spPr>
          <a:xfrm>
            <a:off x="1331974" y="2425341"/>
            <a:ext cx="6300000" cy="1000274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1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1331973" y="4334732"/>
            <a:ext cx="6300001" cy="81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803275" indent="-803275">
              <a:tabLst>
                <a:tab pos="810000" algn="l"/>
              </a:tabLst>
              <a:defRPr lang="de-DE" b="0" dirty="0" smtClean="0"/>
            </a:lvl1pPr>
          </a:lstStyle>
          <a:p>
            <a:pPr marL="0" lvl="0" indent="0">
              <a:lnSpc>
                <a:spcPts val="2100"/>
              </a:lnSpc>
              <a:buNone/>
            </a:pPr>
            <a:r>
              <a:rPr lang="de-DE" dirty="0"/>
              <a:t>Textmasterformat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46185E7-0484-4F84-A556-69D6ACC42FC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78" y="220976"/>
            <a:ext cx="2016000" cy="36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8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358775" y="2087563"/>
            <a:ext cx="8426450" cy="4113212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●"/>
              <a:defRPr sz="1700" b="0"/>
            </a:lvl1pPr>
            <a:lvl2pPr marL="625475" indent="-269875">
              <a:defRPr sz="1700"/>
            </a:lvl2pPr>
            <a:lvl3pPr marL="985838" indent="-269875">
              <a:buSzPct val="80000"/>
              <a:buFontTx/>
              <a:buBlip>
                <a:blip r:embed="rId2"/>
              </a:buBlip>
              <a:defRPr sz="1700"/>
            </a:lvl3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8"/>
          </p:nvPr>
        </p:nvSpPr>
        <p:spPr>
          <a:xfrm>
            <a:off x="3176" y="224100"/>
            <a:ext cx="6535647" cy="576000"/>
          </a:xfrm>
          <a:prstGeom prst="rect">
            <a:avLst/>
          </a:prstGeom>
        </p:spPr>
        <p:txBody>
          <a:bodyPr vert="horz" lIns="360000" tIns="0" rIns="0" bIns="0" rtlCol="0" anchor="ctr"/>
          <a:lstStyle>
            <a:lvl1pPr>
              <a:defRPr lang="de-DE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de-DE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bAV-Workshop für Geschäftspartner Teil 1: Markt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585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! (ohne 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Abgerundetes Rechteck 18"/>
          <p:cNvSpPr/>
          <p:nvPr userDrawn="1"/>
        </p:nvSpPr>
        <p:spPr>
          <a:xfrm>
            <a:off x="1828261" y="2600325"/>
            <a:ext cx="5487478" cy="1646096"/>
          </a:xfrm>
          <a:custGeom>
            <a:avLst/>
            <a:gdLst>
              <a:gd name="connsiteX0" fmla="*/ 0 w 5485640"/>
              <a:gd name="connsiteY0" fmla="*/ 151424 h 1646096"/>
              <a:gd name="connsiteX1" fmla="*/ 151424 w 5485640"/>
              <a:gd name="connsiteY1" fmla="*/ 0 h 1646096"/>
              <a:gd name="connsiteX2" fmla="*/ 5334216 w 5485640"/>
              <a:gd name="connsiteY2" fmla="*/ 0 h 1646096"/>
              <a:gd name="connsiteX3" fmla="*/ 5485640 w 5485640"/>
              <a:gd name="connsiteY3" fmla="*/ 151424 h 1646096"/>
              <a:gd name="connsiteX4" fmla="*/ 5485640 w 5485640"/>
              <a:gd name="connsiteY4" fmla="*/ 1494672 h 1646096"/>
              <a:gd name="connsiteX5" fmla="*/ 5334216 w 5485640"/>
              <a:gd name="connsiteY5" fmla="*/ 1646096 h 1646096"/>
              <a:gd name="connsiteX6" fmla="*/ 151424 w 5485640"/>
              <a:gd name="connsiteY6" fmla="*/ 1646096 h 1646096"/>
              <a:gd name="connsiteX7" fmla="*/ 0 w 5485640"/>
              <a:gd name="connsiteY7" fmla="*/ 1494672 h 1646096"/>
              <a:gd name="connsiteX8" fmla="*/ 0 w 5485640"/>
              <a:gd name="connsiteY8" fmla="*/ 151424 h 1646096"/>
              <a:gd name="connsiteX0" fmla="*/ 0 w 5485640"/>
              <a:gd name="connsiteY0" fmla="*/ 1494672 h 1646096"/>
              <a:gd name="connsiteX1" fmla="*/ 151424 w 5485640"/>
              <a:gd name="connsiteY1" fmla="*/ 0 h 1646096"/>
              <a:gd name="connsiteX2" fmla="*/ 5334216 w 5485640"/>
              <a:gd name="connsiteY2" fmla="*/ 0 h 1646096"/>
              <a:gd name="connsiteX3" fmla="*/ 5485640 w 5485640"/>
              <a:gd name="connsiteY3" fmla="*/ 151424 h 1646096"/>
              <a:gd name="connsiteX4" fmla="*/ 5485640 w 5485640"/>
              <a:gd name="connsiteY4" fmla="*/ 1494672 h 1646096"/>
              <a:gd name="connsiteX5" fmla="*/ 5334216 w 5485640"/>
              <a:gd name="connsiteY5" fmla="*/ 1646096 h 1646096"/>
              <a:gd name="connsiteX6" fmla="*/ 151424 w 5485640"/>
              <a:gd name="connsiteY6" fmla="*/ 1646096 h 1646096"/>
              <a:gd name="connsiteX7" fmla="*/ 0 w 5485640"/>
              <a:gd name="connsiteY7" fmla="*/ 1494672 h 1646096"/>
              <a:gd name="connsiteX0" fmla="*/ 0 w 5485640"/>
              <a:gd name="connsiteY0" fmla="*/ 1494672 h 1646096"/>
              <a:gd name="connsiteX1" fmla="*/ 2618 w 5485640"/>
              <a:gd name="connsiteY1" fmla="*/ 4313 h 1646096"/>
              <a:gd name="connsiteX2" fmla="*/ 5334216 w 5485640"/>
              <a:gd name="connsiteY2" fmla="*/ 0 h 1646096"/>
              <a:gd name="connsiteX3" fmla="*/ 5485640 w 5485640"/>
              <a:gd name="connsiteY3" fmla="*/ 151424 h 1646096"/>
              <a:gd name="connsiteX4" fmla="*/ 5485640 w 5485640"/>
              <a:gd name="connsiteY4" fmla="*/ 1494672 h 1646096"/>
              <a:gd name="connsiteX5" fmla="*/ 5334216 w 5485640"/>
              <a:gd name="connsiteY5" fmla="*/ 1646096 h 1646096"/>
              <a:gd name="connsiteX6" fmla="*/ 151424 w 5485640"/>
              <a:gd name="connsiteY6" fmla="*/ 1646096 h 1646096"/>
              <a:gd name="connsiteX7" fmla="*/ 0 w 5485640"/>
              <a:gd name="connsiteY7" fmla="*/ 1494672 h 1646096"/>
              <a:gd name="connsiteX0" fmla="*/ 1838 w 5487478"/>
              <a:gd name="connsiteY0" fmla="*/ 1494672 h 1646096"/>
              <a:gd name="connsiteX1" fmla="*/ 143 w 5487478"/>
              <a:gd name="connsiteY1" fmla="*/ 2157 h 1646096"/>
              <a:gd name="connsiteX2" fmla="*/ 5336054 w 5487478"/>
              <a:gd name="connsiteY2" fmla="*/ 0 h 1646096"/>
              <a:gd name="connsiteX3" fmla="*/ 5487478 w 5487478"/>
              <a:gd name="connsiteY3" fmla="*/ 151424 h 1646096"/>
              <a:gd name="connsiteX4" fmla="*/ 5487478 w 5487478"/>
              <a:gd name="connsiteY4" fmla="*/ 1494672 h 1646096"/>
              <a:gd name="connsiteX5" fmla="*/ 5336054 w 5487478"/>
              <a:gd name="connsiteY5" fmla="*/ 1646096 h 1646096"/>
              <a:gd name="connsiteX6" fmla="*/ 153262 w 5487478"/>
              <a:gd name="connsiteY6" fmla="*/ 1646096 h 1646096"/>
              <a:gd name="connsiteX7" fmla="*/ 1838 w 5487478"/>
              <a:gd name="connsiteY7" fmla="*/ 1494672 h 16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7478" h="1646096">
                <a:moveTo>
                  <a:pt x="1838" y="1494672"/>
                </a:moveTo>
                <a:cubicBezTo>
                  <a:pt x="2711" y="997886"/>
                  <a:pt x="-730" y="498943"/>
                  <a:pt x="143" y="2157"/>
                </a:cubicBezTo>
                <a:lnTo>
                  <a:pt x="5336054" y="0"/>
                </a:lnTo>
                <a:cubicBezTo>
                  <a:pt x="5419683" y="0"/>
                  <a:pt x="5487478" y="67795"/>
                  <a:pt x="5487478" y="151424"/>
                </a:cubicBezTo>
                <a:lnTo>
                  <a:pt x="5487478" y="1494672"/>
                </a:lnTo>
                <a:cubicBezTo>
                  <a:pt x="5487478" y="1578301"/>
                  <a:pt x="5419683" y="1646096"/>
                  <a:pt x="5336054" y="1646096"/>
                </a:cubicBezTo>
                <a:lnTo>
                  <a:pt x="153262" y="1646096"/>
                </a:lnTo>
                <a:cubicBezTo>
                  <a:pt x="69633" y="1646096"/>
                  <a:pt x="1838" y="1578301"/>
                  <a:pt x="1838" y="1494672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9EE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Vielen Dank für</a:t>
            </a:r>
            <a:b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9EE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9EE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Ihre Aufmerksamkeit.</a:t>
            </a:r>
            <a:endParaRPr lang="de-DE" sz="2400" dirty="0"/>
          </a:p>
        </p:txBody>
      </p:sp>
      <p:sp>
        <p:nvSpPr>
          <p:cNvPr id="5" name="Rechteck 4"/>
          <p:cNvSpPr/>
          <p:nvPr userDrawn="1"/>
        </p:nvSpPr>
        <p:spPr>
          <a:xfrm>
            <a:off x="0" y="0"/>
            <a:ext cx="9144000" cy="8007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E9FE92F-F5E0-4CFA-A36A-BE2DD4731A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78" y="220976"/>
            <a:ext cx="2016000" cy="36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62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Mustermaklerbetreuer (ohne 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0" y="0"/>
            <a:ext cx="9144000" cy="8007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7F4EFF0-76E9-4C71-AD0E-1C76601EEB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78" y="220976"/>
            <a:ext cx="2016000" cy="36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60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Rechtec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0" y="0"/>
            <a:ext cx="9144000" cy="8007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haltsplatzhalter 4"/>
          <p:cNvSpPr txBox="1">
            <a:spLocks/>
          </p:cNvSpPr>
          <p:nvPr userDrawn="1"/>
        </p:nvSpPr>
        <p:spPr bwMode="auto">
          <a:xfrm>
            <a:off x="358775" y="3302892"/>
            <a:ext cx="5954713" cy="225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ts val="1600"/>
              </a:spcBef>
              <a:tabLst>
                <a:tab pos="268288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600"/>
              </a:spcBef>
              <a:buSzPct val="100000"/>
              <a:buBlip>
                <a:blip r:embed="rId2"/>
              </a:buBlip>
              <a:tabLst>
                <a:tab pos="268288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600"/>
              </a:spcBef>
              <a:buSzPct val="100000"/>
              <a:buBlip>
                <a:blip r:embed="rId2"/>
              </a:buBlip>
              <a:tabLst>
                <a:tab pos="268288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600"/>
              </a:spcBef>
              <a:buSzPct val="100000"/>
              <a:buBlip>
                <a:blip r:embed="rId2"/>
              </a:buBlip>
              <a:tabLst>
                <a:tab pos="268288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600"/>
              </a:spcBef>
              <a:buSzPct val="100000"/>
              <a:buBlip>
                <a:blip r:embed="rId2"/>
              </a:buBlip>
              <a:tabLst>
                <a:tab pos="268288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2"/>
              </a:buBlip>
              <a:tabLst>
                <a:tab pos="268288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2"/>
              </a:buBlip>
              <a:tabLst>
                <a:tab pos="268288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2"/>
              </a:buBlip>
              <a:tabLst>
                <a:tab pos="268288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2"/>
              </a:buBlip>
              <a:tabLst>
                <a:tab pos="268288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000" dirty="0"/>
              <a:t>Die Ihnen überlassenen Unterlagen basieren auf Beurteilungen und rechtlichen Einschätzungen der </a:t>
            </a:r>
            <a:br>
              <a:rPr lang="de-DE" altLang="de-DE" sz="1000" dirty="0"/>
            </a:br>
            <a:r>
              <a:rPr lang="de-DE" altLang="de-DE" sz="1000" dirty="0"/>
              <a:t>Stuttgarter Vorsorge-Management GmbH zum Zeitpunkt der Erstellung der Unterlagen. </a:t>
            </a:r>
            <a:br>
              <a:rPr lang="de-DE" altLang="de-DE" sz="1000" dirty="0"/>
            </a:br>
            <a:r>
              <a:rPr lang="de-DE" altLang="de-DE" sz="1000" dirty="0"/>
              <a:t>Die Unterlagen dienen ausschließlich zu Informationszwecken und ersetzen keine individuelle Beratung.</a:t>
            </a:r>
            <a:br>
              <a:rPr lang="de-DE" altLang="de-DE" sz="1000" dirty="0"/>
            </a:br>
            <a:r>
              <a:rPr lang="de-DE" altLang="de-DE" sz="1000" dirty="0"/>
              <a:t>Eine Gewähr für die Richtigkeit und Vollständigkeit kann nicht übernommen werden. Durch die Überlassung der Unterlagen wird eine Haftung gegenüber dem Empfänger, Teilnehmer oder Dritten </a:t>
            </a:r>
            <a:br>
              <a:rPr lang="de-DE" altLang="de-DE" sz="1000" dirty="0"/>
            </a:br>
            <a:r>
              <a:rPr lang="de-DE" altLang="de-DE" sz="1000" dirty="0"/>
              <a:t>nicht begründet.</a:t>
            </a:r>
          </a:p>
          <a:p>
            <a:pPr eaLnBrk="1" hangingPunct="1"/>
            <a:r>
              <a:rPr lang="de-DE" altLang="de-DE" sz="1000" b="1" dirty="0"/>
              <a:t>Copyright </a:t>
            </a:r>
            <a:r>
              <a:rPr lang="de-DE" altLang="de-DE" sz="1000" b="1" dirty="0" err="1"/>
              <a:t>by</a:t>
            </a:r>
            <a:r>
              <a:rPr lang="de-DE" altLang="de-DE" sz="1000" b="1" dirty="0"/>
              <a:t> Stuttgarter Vorsorge-Management GmbH</a:t>
            </a:r>
            <a:r>
              <a:rPr lang="de-DE" altLang="de-DE" sz="1000" dirty="0"/>
              <a:t>. </a:t>
            </a:r>
            <a:br>
              <a:rPr lang="de-DE" altLang="de-DE" sz="1000" dirty="0"/>
            </a:br>
            <a:r>
              <a:rPr lang="de-DE" altLang="de-DE" sz="1000" dirty="0"/>
              <a:t>Alle Rechte vorbehalten. Jedes Veräußern, Verleihen oder sonstiges Verbreiten, auch auszugsweise, bedarf der Zustimmung der Stuttgarter Vorsorge-Management GmbH.</a:t>
            </a:r>
          </a:p>
          <a:p>
            <a:pPr eaLnBrk="1" hangingPunct="1"/>
            <a:r>
              <a:rPr lang="de-DE" altLang="de-DE" sz="1000" dirty="0"/>
              <a:t>Es handelt sich um eine Werbemitteilung. Bei den Beschreibungen handelt es sich um verkürzte, unverbindliche Darstellungen. </a:t>
            </a:r>
            <a:br>
              <a:rPr lang="de-DE" altLang="de-DE" sz="1000" dirty="0"/>
            </a:br>
            <a:r>
              <a:rPr lang="de-DE" altLang="de-DE" sz="1000" dirty="0"/>
              <a:t>Maßgeblich sind ausschließlich die Tarifbestimmungen und die Versicherungsbedingungen.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07C5403-0EAB-4044-9BAC-3F9E147F0A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78" y="220976"/>
            <a:ext cx="2016000" cy="36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1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02 (Text &amp; 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802216"/>
            <a:ext cx="9144000" cy="6057292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9724477-1204-4DAB-8E82-378FB7D5B4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244"/>
            <a:ext cx="9144000" cy="6048756"/>
          </a:xfrm>
          <a:prstGeom prst="rect">
            <a:avLst/>
          </a:prstGeom>
        </p:spPr>
      </p:pic>
      <p:graphicFrame>
        <p:nvGraphicFramePr>
          <p:cNvPr id="5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think-cell Folie" r:id="rId5" imgW="216" imgH="216" progId="TCLayout.ActiveDocument.1">
                  <p:embed/>
                </p:oleObj>
              </mc:Choice>
              <mc:Fallback>
                <p:oleObj name="think-cell Folie" r:id="rId5" imgW="216" imgH="216" progId="TCLayout.ActiveDocument.1">
                  <p:embed/>
                  <p:pic>
                    <p:nvPicPr>
                      <p:cNvPr id="5" name="Objek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Abgerundetes Rechteck 18"/>
          <p:cNvSpPr/>
          <p:nvPr userDrawn="1"/>
        </p:nvSpPr>
        <p:spPr>
          <a:xfrm>
            <a:off x="802382" y="2086421"/>
            <a:ext cx="7112770" cy="2193843"/>
          </a:xfrm>
          <a:custGeom>
            <a:avLst/>
            <a:gdLst>
              <a:gd name="connsiteX0" fmla="*/ 0 w 7110000"/>
              <a:gd name="connsiteY0" fmla="*/ 124469 h 2196000"/>
              <a:gd name="connsiteX1" fmla="*/ 124469 w 7110000"/>
              <a:gd name="connsiteY1" fmla="*/ 0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7110000 w 7110000"/>
              <a:gd name="connsiteY4" fmla="*/ 2071531 h 2196000"/>
              <a:gd name="connsiteX5" fmla="*/ 6985531 w 7110000"/>
              <a:gd name="connsiteY5" fmla="*/ 2196000 h 2196000"/>
              <a:gd name="connsiteX6" fmla="*/ 124469 w 7110000"/>
              <a:gd name="connsiteY6" fmla="*/ 2196000 h 2196000"/>
              <a:gd name="connsiteX7" fmla="*/ 0 w 7110000"/>
              <a:gd name="connsiteY7" fmla="*/ 2071531 h 2196000"/>
              <a:gd name="connsiteX8" fmla="*/ 0 w 7110000"/>
              <a:gd name="connsiteY8" fmla="*/ 124469 h 2196000"/>
              <a:gd name="connsiteX0" fmla="*/ 0 w 7110000"/>
              <a:gd name="connsiteY0" fmla="*/ 124469 h 2196000"/>
              <a:gd name="connsiteX1" fmla="*/ 124469 w 7110000"/>
              <a:gd name="connsiteY1" fmla="*/ 0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7110000 w 7110000"/>
              <a:gd name="connsiteY4" fmla="*/ 2071531 h 2196000"/>
              <a:gd name="connsiteX5" fmla="*/ 6985531 w 7110000"/>
              <a:gd name="connsiteY5" fmla="*/ 2196000 h 2196000"/>
              <a:gd name="connsiteX6" fmla="*/ 124469 w 7110000"/>
              <a:gd name="connsiteY6" fmla="*/ 2196000 h 2196000"/>
              <a:gd name="connsiteX7" fmla="*/ 0 w 7110000"/>
              <a:gd name="connsiteY7" fmla="*/ 2071531 h 2196000"/>
              <a:gd name="connsiteX8" fmla="*/ 0 w 7110000"/>
              <a:gd name="connsiteY8" fmla="*/ 124469 h 2196000"/>
              <a:gd name="connsiteX0" fmla="*/ 27698 w 7137698"/>
              <a:gd name="connsiteY0" fmla="*/ 192979 h 2264510"/>
              <a:gd name="connsiteX1" fmla="*/ 31397 w 7137698"/>
              <a:gd name="connsiteY1" fmla="*/ 70666 h 2264510"/>
              <a:gd name="connsiteX2" fmla="*/ 7013229 w 7137698"/>
              <a:gd name="connsiteY2" fmla="*/ 68510 h 2264510"/>
              <a:gd name="connsiteX3" fmla="*/ 7137698 w 7137698"/>
              <a:gd name="connsiteY3" fmla="*/ 192979 h 2264510"/>
              <a:gd name="connsiteX4" fmla="*/ 7137698 w 7137698"/>
              <a:gd name="connsiteY4" fmla="*/ 2140041 h 2264510"/>
              <a:gd name="connsiteX5" fmla="*/ 7013229 w 7137698"/>
              <a:gd name="connsiteY5" fmla="*/ 2264510 h 2264510"/>
              <a:gd name="connsiteX6" fmla="*/ 152167 w 7137698"/>
              <a:gd name="connsiteY6" fmla="*/ 2264510 h 2264510"/>
              <a:gd name="connsiteX7" fmla="*/ 27698 w 7137698"/>
              <a:gd name="connsiteY7" fmla="*/ 2140041 h 2264510"/>
              <a:gd name="connsiteX8" fmla="*/ 27698 w 7137698"/>
              <a:gd name="connsiteY8" fmla="*/ 192979 h 2264510"/>
              <a:gd name="connsiteX0" fmla="*/ 519224 w 7629224"/>
              <a:gd name="connsiteY0" fmla="*/ 2071531 h 2196000"/>
              <a:gd name="connsiteX1" fmla="*/ 522923 w 7629224"/>
              <a:gd name="connsiteY1" fmla="*/ 2156 h 2196000"/>
              <a:gd name="connsiteX2" fmla="*/ 7504755 w 7629224"/>
              <a:gd name="connsiteY2" fmla="*/ 0 h 2196000"/>
              <a:gd name="connsiteX3" fmla="*/ 7629224 w 7629224"/>
              <a:gd name="connsiteY3" fmla="*/ 124469 h 2196000"/>
              <a:gd name="connsiteX4" fmla="*/ 7629224 w 7629224"/>
              <a:gd name="connsiteY4" fmla="*/ 2071531 h 2196000"/>
              <a:gd name="connsiteX5" fmla="*/ 7504755 w 7629224"/>
              <a:gd name="connsiteY5" fmla="*/ 2196000 h 2196000"/>
              <a:gd name="connsiteX6" fmla="*/ 643693 w 7629224"/>
              <a:gd name="connsiteY6" fmla="*/ 2196000 h 2196000"/>
              <a:gd name="connsiteX7" fmla="*/ 519224 w 7629224"/>
              <a:gd name="connsiteY7" fmla="*/ 2071531 h 2196000"/>
              <a:gd name="connsiteX0" fmla="*/ 0 w 7110000"/>
              <a:gd name="connsiteY0" fmla="*/ 2071531 h 2196000"/>
              <a:gd name="connsiteX1" fmla="*/ 3699 w 7110000"/>
              <a:gd name="connsiteY1" fmla="*/ 2156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7110000 w 7110000"/>
              <a:gd name="connsiteY4" fmla="*/ 2071531 h 2196000"/>
              <a:gd name="connsiteX5" fmla="*/ 6985531 w 7110000"/>
              <a:gd name="connsiteY5" fmla="*/ 2196000 h 2196000"/>
              <a:gd name="connsiteX6" fmla="*/ 124469 w 7110000"/>
              <a:gd name="connsiteY6" fmla="*/ 2196000 h 2196000"/>
              <a:gd name="connsiteX7" fmla="*/ 0 w 7110000"/>
              <a:gd name="connsiteY7" fmla="*/ 2071531 h 2196000"/>
              <a:gd name="connsiteX0" fmla="*/ 0 w 7110000"/>
              <a:gd name="connsiteY0" fmla="*/ 2071531 h 2196000"/>
              <a:gd name="connsiteX1" fmla="*/ 3699 w 7110000"/>
              <a:gd name="connsiteY1" fmla="*/ 2156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7110000 w 7110000"/>
              <a:gd name="connsiteY4" fmla="*/ 2071531 h 2196000"/>
              <a:gd name="connsiteX5" fmla="*/ 6985531 w 7110000"/>
              <a:gd name="connsiteY5" fmla="*/ 2196000 h 2196000"/>
              <a:gd name="connsiteX6" fmla="*/ 0 w 7110000"/>
              <a:gd name="connsiteY6" fmla="*/ 2071531 h 2196000"/>
              <a:gd name="connsiteX0" fmla="*/ 0 w 7110000"/>
              <a:gd name="connsiteY0" fmla="*/ 2192301 h 2196000"/>
              <a:gd name="connsiteX1" fmla="*/ 3699 w 7110000"/>
              <a:gd name="connsiteY1" fmla="*/ 2156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7110000 w 7110000"/>
              <a:gd name="connsiteY4" fmla="*/ 2071531 h 2196000"/>
              <a:gd name="connsiteX5" fmla="*/ 6985531 w 7110000"/>
              <a:gd name="connsiteY5" fmla="*/ 2196000 h 2196000"/>
              <a:gd name="connsiteX6" fmla="*/ 0 w 7110000"/>
              <a:gd name="connsiteY6" fmla="*/ 2192301 h 2196000"/>
              <a:gd name="connsiteX0" fmla="*/ 0 w 7110000"/>
              <a:gd name="connsiteY0" fmla="*/ 2192301 h 2196000"/>
              <a:gd name="connsiteX1" fmla="*/ 3699 w 7110000"/>
              <a:gd name="connsiteY1" fmla="*/ 2156 h 2196000"/>
              <a:gd name="connsiteX2" fmla="*/ 6985531 w 7110000"/>
              <a:gd name="connsiteY2" fmla="*/ 0 h 2196000"/>
              <a:gd name="connsiteX3" fmla="*/ 7110000 w 7110000"/>
              <a:gd name="connsiteY3" fmla="*/ 124469 h 2196000"/>
              <a:gd name="connsiteX4" fmla="*/ 6985531 w 7110000"/>
              <a:gd name="connsiteY4" fmla="*/ 2196000 h 2196000"/>
              <a:gd name="connsiteX5" fmla="*/ 0 w 7110000"/>
              <a:gd name="connsiteY5" fmla="*/ 2192301 h 2196000"/>
              <a:gd name="connsiteX0" fmla="*/ 0 w 7112770"/>
              <a:gd name="connsiteY0" fmla="*/ 2192301 h 2193843"/>
              <a:gd name="connsiteX1" fmla="*/ 3699 w 7112770"/>
              <a:gd name="connsiteY1" fmla="*/ 2156 h 2193843"/>
              <a:gd name="connsiteX2" fmla="*/ 6985531 w 7112770"/>
              <a:gd name="connsiteY2" fmla="*/ 0 h 2193843"/>
              <a:gd name="connsiteX3" fmla="*/ 7110000 w 7112770"/>
              <a:gd name="connsiteY3" fmla="*/ 124469 h 2193843"/>
              <a:gd name="connsiteX4" fmla="*/ 7112770 w 7112770"/>
              <a:gd name="connsiteY4" fmla="*/ 2193843 h 2193843"/>
              <a:gd name="connsiteX5" fmla="*/ 0 w 7112770"/>
              <a:gd name="connsiteY5" fmla="*/ 2192301 h 219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2770" h="2193843">
                <a:moveTo>
                  <a:pt x="0" y="2192301"/>
                </a:moveTo>
                <a:lnTo>
                  <a:pt x="3699" y="2156"/>
                </a:lnTo>
                <a:lnTo>
                  <a:pt x="6985531" y="0"/>
                </a:lnTo>
                <a:cubicBezTo>
                  <a:pt x="7054273" y="0"/>
                  <a:pt x="7110000" y="55727"/>
                  <a:pt x="7110000" y="124469"/>
                </a:cubicBezTo>
                <a:cubicBezTo>
                  <a:pt x="7110923" y="814260"/>
                  <a:pt x="7111847" y="1504052"/>
                  <a:pt x="7112770" y="2193843"/>
                </a:cubicBezTo>
                <a:lnTo>
                  <a:pt x="0" y="219230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uf der gleichen Seite des Rechtecks liegende Ecken abrunden 19"/>
          <p:cNvSpPr/>
          <p:nvPr userDrawn="1"/>
        </p:nvSpPr>
        <p:spPr>
          <a:xfrm>
            <a:off x="802250" y="4334732"/>
            <a:ext cx="7113007" cy="813078"/>
          </a:xfrm>
          <a:custGeom>
            <a:avLst/>
            <a:gdLst>
              <a:gd name="connsiteX0" fmla="*/ 135015 w 7110000"/>
              <a:gd name="connsiteY0" fmla="*/ 0 h 810071"/>
              <a:gd name="connsiteX1" fmla="*/ 6974985 w 7110000"/>
              <a:gd name="connsiteY1" fmla="*/ 0 h 810071"/>
              <a:gd name="connsiteX2" fmla="*/ 7110000 w 7110000"/>
              <a:gd name="connsiteY2" fmla="*/ 135015 h 810071"/>
              <a:gd name="connsiteX3" fmla="*/ 7110000 w 7110000"/>
              <a:gd name="connsiteY3" fmla="*/ 689298 h 810071"/>
              <a:gd name="connsiteX4" fmla="*/ 6989227 w 7110000"/>
              <a:gd name="connsiteY4" fmla="*/ 810071 h 810071"/>
              <a:gd name="connsiteX5" fmla="*/ 120773 w 7110000"/>
              <a:gd name="connsiteY5" fmla="*/ 810071 h 810071"/>
              <a:gd name="connsiteX6" fmla="*/ 0 w 7110000"/>
              <a:gd name="connsiteY6" fmla="*/ 689298 h 810071"/>
              <a:gd name="connsiteX7" fmla="*/ 0 w 7110000"/>
              <a:gd name="connsiteY7" fmla="*/ 135015 h 810071"/>
              <a:gd name="connsiteX8" fmla="*/ 135015 w 7110000"/>
              <a:gd name="connsiteY8" fmla="*/ 0 h 810071"/>
              <a:gd name="connsiteX0" fmla="*/ 135015 w 7110000"/>
              <a:gd name="connsiteY0" fmla="*/ 0 h 810071"/>
              <a:gd name="connsiteX1" fmla="*/ 6974985 w 7110000"/>
              <a:gd name="connsiteY1" fmla="*/ 0 h 810071"/>
              <a:gd name="connsiteX2" fmla="*/ 7110000 w 7110000"/>
              <a:gd name="connsiteY2" fmla="*/ 135015 h 810071"/>
              <a:gd name="connsiteX3" fmla="*/ 7110000 w 7110000"/>
              <a:gd name="connsiteY3" fmla="*/ 689298 h 810071"/>
              <a:gd name="connsiteX4" fmla="*/ 6989227 w 7110000"/>
              <a:gd name="connsiteY4" fmla="*/ 810071 h 810071"/>
              <a:gd name="connsiteX5" fmla="*/ 120773 w 7110000"/>
              <a:gd name="connsiteY5" fmla="*/ 810071 h 810071"/>
              <a:gd name="connsiteX6" fmla="*/ 0 w 7110000"/>
              <a:gd name="connsiteY6" fmla="*/ 689298 h 810071"/>
              <a:gd name="connsiteX7" fmla="*/ 135015 w 7110000"/>
              <a:gd name="connsiteY7" fmla="*/ 0 h 810071"/>
              <a:gd name="connsiteX0" fmla="*/ 0 w 7110132"/>
              <a:gd name="connsiteY0" fmla="*/ 0 h 812947"/>
              <a:gd name="connsiteX1" fmla="*/ 6975117 w 7110132"/>
              <a:gd name="connsiteY1" fmla="*/ 2876 h 812947"/>
              <a:gd name="connsiteX2" fmla="*/ 7110132 w 7110132"/>
              <a:gd name="connsiteY2" fmla="*/ 137891 h 812947"/>
              <a:gd name="connsiteX3" fmla="*/ 7110132 w 7110132"/>
              <a:gd name="connsiteY3" fmla="*/ 692174 h 812947"/>
              <a:gd name="connsiteX4" fmla="*/ 6989359 w 7110132"/>
              <a:gd name="connsiteY4" fmla="*/ 812947 h 812947"/>
              <a:gd name="connsiteX5" fmla="*/ 120905 w 7110132"/>
              <a:gd name="connsiteY5" fmla="*/ 812947 h 812947"/>
              <a:gd name="connsiteX6" fmla="*/ 132 w 7110132"/>
              <a:gd name="connsiteY6" fmla="*/ 692174 h 812947"/>
              <a:gd name="connsiteX7" fmla="*/ 0 w 7110132"/>
              <a:gd name="connsiteY7" fmla="*/ 0 h 812947"/>
              <a:gd name="connsiteX0" fmla="*/ 0 w 7110132"/>
              <a:gd name="connsiteY0" fmla="*/ 0 h 812947"/>
              <a:gd name="connsiteX1" fmla="*/ 7110132 w 7110132"/>
              <a:gd name="connsiteY1" fmla="*/ 137891 h 812947"/>
              <a:gd name="connsiteX2" fmla="*/ 7110132 w 7110132"/>
              <a:gd name="connsiteY2" fmla="*/ 692174 h 812947"/>
              <a:gd name="connsiteX3" fmla="*/ 6989359 w 7110132"/>
              <a:gd name="connsiteY3" fmla="*/ 812947 h 812947"/>
              <a:gd name="connsiteX4" fmla="*/ 120905 w 7110132"/>
              <a:gd name="connsiteY4" fmla="*/ 812947 h 812947"/>
              <a:gd name="connsiteX5" fmla="*/ 132 w 7110132"/>
              <a:gd name="connsiteY5" fmla="*/ 692174 h 812947"/>
              <a:gd name="connsiteX6" fmla="*/ 0 w 7110132"/>
              <a:gd name="connsiteY6" fmla="*/ 0 h 812947"/>
              <a:gd name="connsiteX0" fmla="*/ 0 w 7113007"/>
              <a:gd name="connsiteY0" fmla="*/ 131 h 813078"/>
              <a:gd name="connsiteX1" fmla="*/ 7113007 w 7113007"/>
              <a:gd name="connsiteY1" fmla="*/ 0 h 813078"/>
              <a:gd name="connsiteX2" fmla="*/ 7110132 w 7113007"/>
              <a:gd name="connsiteY2" fmla="*/ 692305 h 813078"/>
              <a:gd name="connsiteX3" fmla="*/ 6989359 w 7113007"/>
              <a:gd name="connsiteY3" fmla="*/ 813078 h 813078"/>
              <a:gd name="connsiteX4" fmla="*/ 120905 w 7113007"/>
              <a:gd name="connsiteY4" fmla="*/ 813078 h 813078"/>
              <a:gd name="connsiteX5" fmla="*/ 132 w 7113007"/>
              <a:gd name="connsiteY5" fmla="*/ 692305 h 813078"/>
              <a:gd name="connsiteX6" fmla="*/ 0 w 7113007"/>
              <a:gd name="connsiteY6" fmla="*/ 131 h 81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3007" h="813078">
                <a:moveTo>
                  <a:pt x="0" y="131"/>
                </a:moveTo>
                <a:lnTo>
                  <a:pt x="7113007" y="0"/>
                </a:lnTo>
                <a:cubicBezTo>
                  <a:pt x="7112049" y="230768"/>
                  <a:pt x="7111090" y="461537"/>
                  <a:pt x="7110132" y="692305"/>
                </a:cubicBezTo>
                <a:cubicBezTo>
                  <a:pt x="7110132" y="759006"/>
                  <a:pt x="7056060" y="813078"/>
                  <a:pt x="6989359" y="813078"/>
                </a:cubicBezTo>
                <a:lnTo>
                  <a:pt x="120905" y="813078"/>
                </a:lnTo>
                <a:cubicBezTo>
                  <a:pt x="54204" y="813078"/>
                  <a:pt x="132" y="759006"/>
                  <a:pt x="132" y="692305"/>
                </a:cubicBezTo>
                <a:lnTo>
                  <a:pt x="0" y="131"/>
                </a:lnTo>
                <a:close/>
              </a:path>
            </a:pathLst>
          </a:custGeom>
          <a:solidFill>
            <a:srgbClr val="FFFFFF">
              <a:alpha val="85098"/>
            </a:srgb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973" y="3406252"/>
            <a:ext cx="6300000" cy="87401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ts val="2100"/>
              </a:lnSpc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331974" y="2425341"/>
            <a:ext cx="6300000" cy="1000274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1331973" y="4334732"/>
            <a:ext cx="6300001" cy="81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803275" indent="-803275">
              <a:tabLst>
                <a:tab pos="810000" algn="l"/>
              </a:tabLst>
              <a:defRPr lang="de-DE" b="0" dirty="0" smtClean="0"/>
            </a:lvl1pPr>
          </a:lstStyle>
          <a:p>
            <a:pPr marL="0" lvl="0" indent="0">
              <a:lnSpc>
                <a:spcPts val="2100"/>
              </a:lnSpc>
              <a:buNone/>
            </a:pPr>
            <a:r>
              <a:rPr lang="de-DE" dirty="0"/>
              <a:t>Textmasterformat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247E43C-052A-4731-8849-4E7F0155CD5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78" y="220976"/>
            <a:ext cx="2016000" cy="36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5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800708"/>
            <a:ext cx="9144000" cy="6057292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0"/>
          <p:cNvSpPr>
            <a:spLocks noGrp="1"/>
          </p:cNvSpPr>
          <p:nvPr userDrawn="1">
            <p:ph type="title" hasCustomPrompt="1"/>
          </p:nvPr>
        </p:nvSpPr>
        <p:spPr>
          <a:xfrm>
            <a:off x="1439863" y="1733721"/>
            <a:ext cx="6282137" cy="500137"/>
          </a:xfrm>
        </p:spPr>
        <p:txBody>
          <a:bodyPr/>
          <a:lstStyle>
            <a:lvl1pPr marL="396000">
              <a:defRPr sz="3200"/>
            </a:lvl1pPr>
          </a:lstStyle>
          <a:p>
            <a:r>
              <a:rPr lang="de-DE" dirty="0"/>
              <a:t>Inhalt</a:t>
            </a:r>
          </a:p>
        </p:txBody>
      </p:sp>
      <p:sp>
        <p:nvSpPr>
          <p:cNvPr id="13" name="Textplatzhalter 12"/>
          <p:cNvSpPr>
            <a:spLocks noGrp="1"/>
          </p:cNvSpPr>
          <p:nvPr userDrawn="1">
            <p:ph type="body" sz="quarter" idx="17"/>
          </p:nvPr>
        </p:nvSpPr>
        <p:spPr>
          <a:xfrm>
            <a:off x="1439862" y="2600325"/>
            <a:ext cx="6282137" cy="3600450"/>
          </a:xfrm>
          <a:prstGeom prst="rect">
            <a:avLst/>
          </a:prstGeom>
        </p:spPr>
        <p:txBody>
          <a:bodyPr/>
          <a:lstStyle>
            <a:lvl1pPr marL="414000" indent="-414000">
              <a:spcBef>
                <a:spcPts val="1200"/>
              </a:spcBef>
              <a:buClr>
                <a:schemeClr val="tx2"/>
              </a:buClr>
              <a:buFont typeface="+mj-lt"/>
              <a:buAutoNum type="arabicPeriod"/>
              <a:defRPr sz="2000" b="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78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 (1zeil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802216"/>
            <a:ext cx="9144000" cy="6057292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5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5" name="Objek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bgerundetes Rechteck 24"/>
          <p:cNvSpPr/>
          <p:nvPr userDrawn="1"/>
        </p:nvSpPr>
        <p:spPr>
          <a:xfrm>
            <a:off x="647095" y="4840181"/>
            <a:ext cx="415347" cy="409710"/>
          </a:xfrm>
          <a:custGeom>
            <a:avLst/>
            <a:gdLst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415087 w 415087"/>
              <a:gd name="connsiteY2" fmla="*/ 112132 h 414000"/>
              <a:gd name="connsiteX3" fmla="*/ 415087 w 415087"/>
              <a:gd name="connsiteY3" fmla="*/ 301868 h 414000"/>
              <a:gd name="connsiteX4" fmla="*/ 302955 w 415087"/>
              <a:gd name="connsiteY4" fmla="*/ 414000 h 414000"/>
              <a:gd name="connsiteX5" fmla="*/ 112132 w 415087"/>
              <a:gd name="connsiteY5" fmla="*/ 414000 h 414000"/>
              <a:gd name="connsiteX6" fmla="*/ 0 w 415087"/>
              <a:gd name="connsiteY6" fmla="*/ 301868 h 414000"/>
              <a:gd name="connsiteX7" fmla="*/ 0 w 415087"/>
              <a:gd name="connsiteY7" fmla="*/ 112132 h 414000"/>
              <a:gd name="connsiteX0" fmla="*/ 0 w 417243"/>
              <a:gd name="connsiteY0" fmla="*/ 112132 h 414000"/>
              <a:gd name="connsiteX1" fmla="*/ 112132 w 417243"/>
              <a:gd name="connsiteY1" fmla="*/ 0 h 414000"/>
              <a:gd name="connsiteX2" fmla="*/ 417243 w 417243"/>
              <a:gd name="connsiteY2" fmla="*/ 4301 h 414000"/>
              <a:gd name="connsiteX3" fmla="*/ 415087 w 417243"/>
              <a:gd name="connsiteY3" fmla="*/ 301868 h 414000"/>
              <a:gd name="connsiteX4" fmla="*/ 302955 w 417243"/>
              <a:gd name="connsiteY4" fmla="*/ 414000 h 414000"/>
              <a:gd name="connsiteX5" fmla="*/ 112132 w 417243"/>
              <a:gd name="connsiteY5" fmla="*/ 414000 h 414000"/>
              <a:gd name="connsiteX6" fmla="*/ 0 w 417243"/>
              <a:gd name="connsiteY6" fmla="*/ 301868 h 414000"/>
              <a:gd name="connsiteX7" fmla="*/ 0 w 417243"/>
              <a:gd name="connsiteY7" fmla="*/ 112132 h 414000"/>
              <a:gd name="connsiteX0" fmla="*/ 0 w 419399"/>
              <a:gd name="connsiteY0" fmla="*/ 112132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7" fmla="*/ 0 w 419399"/>
              <a:gd name="connsiteY7" fmla="*/ 112132 h 414000"/>
              <a:gd name="connsiteX0" fmla="*/ 0 w 419399"/>
              <a:gd name="connsiteY0" fmla="*/ 112135 h 414003"/>
              <a:gd name="connsiteX1" fmla="*/ 112132 w 419399"/>
              <a:gd name="connsiteY1" fmla="*/ 3 h 414003"/>
              <a:gd name="connsiteX2" fmla="*/ 419399 w 419399"/>
              <a:gd name="connsiteY2" fmla="*/ 2147 h 414003"/>
              <a:gd name="connsiteX3" fmla="*/ 415087 w 419399"/>
              <a:gd name="connsiteY3" fmla="*/ 301871 h 414003"/>
              <a:gd name="connsiteX4" fmla="*/ 302955 w 419399"/>
              <a:gd name="connsiteY4" fmla="*/ 414003 h 414003"/>
              <a:gd name="connsiteX5" fmla="*/ 112132 w 419399"/>
              <a:gd name="connsiteY5" fmla="*/ 414003 h 414003"/>
              <a:gd name="connsiteX6" fmla="*/ 0 w 419399"/>
              <a:gd name="connsiteY6" fmla="*/ 301871 h 414003"/>
              <a:gd name="connsiteX7" fmla="*/ 0 w 419399"/>
              <a:gd name="connsiteY7" fmla="*/ 112135 h 414003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44516"/>
              <a:gd name="connsiteX1" fmla="*/ 112132 w 419399"/>
              <a:gd name="connsiteY1" fmla="*/ 0 h 444516"/>
              <a:gd name="connsiteX2" fmla="*/ 419399 w 419399"/>
              <a:gd name="connsiteY2" fmla="*/ 2144 h 444516"/>
              <a:gd name="connsiteX3" fmla="*/ 415087 w 419399"/>
              <a:gd name="connsiteY3" fmla="*/ 414011 h 444516"/>
              <a:gd name="connsiteX4" fmla="*/ 112132 w 419399"/>
              <a:gd name="connsiteY4" fmla="*/ 414000 h 444516"/>
              <a:gd name="connsiteX5" fmla="*/ 0 w 419399"/>
              <a:gd name="connsiteY5" fmla="*/ 301868 h 444516"/>
              <a:gd name="connsiteX0" fmla="*/ 0 w 419399"/>
              <a:gd name="connsiteY0" fmla="*/ 301868 h 414011"/>
              <a:gd name="connsiteX1" fmla="*/ 112132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4325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299724 h 411867"/>
              <a:gd name="connsiteX1" fmla="*/ 2146 w 419399"/>
              <a:gd name="connsiteY1" fmla="*/ 2169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301868 h 414011"/>
              <a:gd name="connsiteX1" fmla="*/ 2146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2170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5347"/>
              <a:gd name="connsiteY0" fmla="*/ 297567 h 409710"/>
              <a:gd name="connsiteX1" fmla="*/ 2146 w 415347"/>
              <a:gd name="connsiteY1" fmla="*/ 13 h 409710"/>
              <a:gd name="connsiteX2" fmla="*/ 412929 w 415347"/>
              <a:gd name="connsiteY2" fmla="*/ 0 h 409710"/>
              <a:gd name="connsiteX3" fmla="*/ 415087 w 415347"/>
              <a:gd name="connsiteY3" fmla="*/ 409710 h 409710"/>
              <a:gd name="connsiteX4" fmla="*/ 112132 w 415347"/>
              <a:gd name="connsiteY4" fmla="*/ 409699 h 409710"/>
              <a:gd name="connsiteX5" fmla="*/ 0 w 415347"/>
              <a:gd name="connsiteY5" fmla="*/ 297567 h 40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47" h="409710">
                <a:moveTo>
                  <a:pt x="0" y="297567"/>
                </a:moveTo>
                <a:cubicBezTo>
                  <a:pt x="715" y="199101"/>
                  <a:pt x="1431" y="98479"/>
                  <a:pt x="2146" y="13"/>
                </a:cubicBezTo>
                <a:lnTo>
                  <a:pt x="412929" y="0"/>
                </a:lnTo>
                <a:cubicBezTo>
                  <a:pt x="411492" y="137289"/>
                  <a:pt x="416524" y="272421"/>
                  <a:pt x="415087" y="409710"/>
                </a:cubicBezTo>
                <a:lnTo>
                  <a:pt x="112132" y="409699"/>
                </a:lnTo>
                <a:cubicBezTo>
                  <a:pt x="50203" y="409699"/>
                  <a:pt x="0" y="359496"/>
                  <a:pt x="0" y="29756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b="1" dirty="0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648104" y="4840181"/>
            <a:ext cx="414338" cy="415925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de-DE" dirty="0">
                <a:solidFill>
                  <a:schemeClr val="lt1"/>
                </a:solidFill>
              </a:defRPr>
            </a:lvl1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endParaRPr lang="de-DE" dirty="0"/>
          </a:p>
        </p:txBody>
      </p:sp>
      <p:sp>
        <p:nvSpPr>
          <p:cNvPr id="16" name="Abgerundetes Rechteck 18"/>
          <p:cNvSpPr/>
          <p:nvPr userDrawn="1"/>
        </p:nvSpPr>
        <p:spPr>
          <a:xfrm>
            <a:off x="1104814" y="4840181"/>
            <a:ext cx="6920249" cy="819192"/>
          </a:xfrm>
          <a:custGeom>
            <a:avLst/>
            <a:gdLst>
              <a:gd name="connsiteX0" fmla="*/ 0 w 6920249"/>
              <a:gd name="connsiteY0" fmla="*/ 136056 h 816317"/>
              <a:gd name="connsiteX1" fmla="*/ 136056 w 6920249"/>
              <a:gd name="connsiteY1" fmla="*/ 0 h 816317"/>
              <a:gd name="connsiteX2" fmla="*/ 6784193 w 6920249"/>
              <a:gd name="connsiteY2" fmla="*/ 0 h 816317"/>
              <a:gd name="connsiteX3" fmla="*/ 6920249 w 6920249"/>
              <a:gd name="connsiteY3" fmla="*/ 136056 h 816317"/>
              <a:gd name="connsiteX4" fmla="*/ 6920249 w 6920249"/>
              <a:gd name="connsiteY4" fmla="*/ 680261 h 816317"/>
              <a:gd name="connsiteX5" fmla="*/ 6784193 w 6920249"/>
              <a:gd name="connsiteY5" fmla="*/ 816317 h 816317"/>
              <a:gd name="connsiteX6" fmla="*/ 136056 w 6920249"/>
              <a:gd name="connsiteY6" fmla="*/ 816317 h 816317"/>
              <a:gd name="connsiteX7" fmla="*/ 0 w 6920249"/>
              <a:gd name="connsiteY7" fmla="*/ 680261 h 816317"/>
              <a:gd name="connsiteX8" fmla="*/ 0 w 6920249"/>
              <a:gd name="connsiteY8" fmla="*/ 136056 h 816317"/>
              <a:gd name="connsiteX0" fmla="*/ 0 w 6920249"/>
              <a:gd name="connsiteY0" fmla="*/ 680261 h 816317"/>
              <a:gd name="connsiteX1" fmla="*/ 136056 w 6920249"/>
              <a:gd name="connsiteY1" fmla="*/ 0 h 816317"/>
              <a:gd name="connsiteX2" fmla="*/ 6784193 w 6920249"/>
              <a:gd name="connsiteY2" fmla="*/ 0 h 816317"/>
              <a:gd name="connsiteX3" fmla="*/ 6920249 w 6920249"/>
              <a:gd name="connsiteY3" fmla="*/ 136056 h 816317"/>
              <a:gd name="connsiteX4" fmla="*/ 6920249 w 6920249"/>
              <a:gd name="connsiteY4" fmla="*/ 680261 h 816317"/>
              <a:gd name="connsiteX5" fmla="*/ 6784193 w 6920249"/>
              <a:gd name="connsiteY5" fmla="*/ 816317 h 816317"/>
              <a:gd name="connsiteX6" fmla="*/ 136056 w 6920249"/>
              <a:gd name="connsiteY6" fmla="*/ 816317 h 816317"/>
              <a:gd name="connsiteX7" fmla="*/ 0 w 6920249"/>
              <a:gd name="connsiteY7" fmla="*/ 680261 h 816317"/>
              <a:gd name="connsiteX0" fmla="*/ 0 w 6920249"/>
              <a:gd name="connsiteY0" fmla="*/ 683136 h 819192"/>
              <a:gd name="connsiteX1" fmla="*/ 6660 w 6920249"/>
              <a:gd name="connsiteY1" fmla="*/ 0 h 819192"/>
              <a:gd name="connsiteX2" fmla="*/ 6784193 w 6920249"/>
              <a:gd name="connsiteY2" fmla="*/ 2875 h 819192"/>
              <a:gd name="connsiteX3" fmla="*/ 6920249 w 6920249"/>
              <a:gd name="connsiteY3" fmla="*/ 138931 h 819192"/>
              <a:gd name="connsiteX4" fmla="*/ 6920249 w 6920249"/>
              <a:gd name="connsiteY4" fmla="*/ 683136 h 819192"/>
              <a:gd name="connsiteX5" fmla="*/ 6784193 w 6920249"/>
              <a:gd name="connsiteY5" fmla="*/ 819192 h 819192"/>
              <a:gd name="connsiteX6" fmla="*/ 136056 w 6920249"/>
              <a:gd name="connsiteY6" fmla="*/ 819192 h 819192"/>
              <a:gd name="connsiteX7" fmla="*/ 0 w 6920249"/>
              <a:gd name="connsiteY7" fmla="*/ 683136 h 81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0249" h="819192">
                <a:moveTo>
                  <a:pt x="0" y="683136"/>
                </a:moveTo>
                <a:lnTo>
                  <a:pt x="6660" y="0"/>
                </a:lnTo>
                <a:lnTo>
                  <a:pt x="6784193" y="2875"/>
                </a:lnTo>
                <a:cubicBezTo>
                  <a:pt x="6859335" y="2875"/>
                  <a:pt x="6920249" y="63789"/>
                  <a:pt x="6920249" y="138931"/>
                </a:cubicBezTo>
                <a:lnTo>
                  <a:pt x="6920249" y="683136"/>
                </a:lnTo>
                <a:cubicBezTo>
                  <a:pt x="6920249" y="758278"/>
                  <a:pt x="6859335" y="819192"/>
                  <a:pt x="6784193" y="819192"/>
                </a:cubicBezTo>
                <a:lnTo>
                  <a:pt x="136056" y="819192"/>
                </a:lnTo>
                <a:cubicBezTo>
                  <a:pt x="60914" y="819192"/>
                  <a:pt x="0" y="758278"/>
                  <a:pt x="0" y="68313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itel 12"/>
          <p:cNvSpPr>
            <a:spLocks noGrp="1"/>
          </p:cNvSpPr>
          <p:nvPr>
            <p:ph type="title"/>
          </p:nvPr>
        </p:nvSpPr>
        <p:spPr>
          <a:xfrm>
            <a:off x="1848668" y="4840181"/>
            <a:ext cx="5424419" cy="812016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49E59AB-22DC-48EE-83CD-644E5BA0D8C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78" y="220976"/>
            <a:ext cx="2016000" cy="36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9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 (2zeil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802216"/>
            <a:ext cx="9144000" cy="6057292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5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5" name="Objek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bgerundetes Rechteck 24"/>
          <p:cNvSpPr/>
          <p:nvPr userDrawn="1"/>
        </p:nvSpPr>
        <p:spPr>
          <a:xfrm>
            <a:off x="647095" y="4840181"/>
            <a:ext cx="415347" cy="409710"/>
          </a:xfrm>
          <a:custGeom>
            <a:avLst/>
            <a:gdLst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415087 w 415087"/>
              <a:gd name="connsiteY2" fmla="*/ 112132 h 414000"/>
              <a:gd name="connsiteX3" fmla="*/ 415087 w 415087"/>
              <a:gd name="connsiteY3" fmla="*/ 301868 h 414000"/>
              <a:gd name="connsiteX4" fmla="*/ 302955 w 415087"/>
              <a:gd name="connsiteY4" fmla="*/ 414000 h 414000"/>
              <a:gd name="connsiteX5" fmla="*/ 112132 w 415087"/>
              <a:gd name="connsiteY5" fmla="*/ 414000 h 414000"/>
              <a:gd name="connsiteX6" fmla="*/ 0 w 415087"/>
              <a:gd name="connsiteY6" fmla="*/ 301868 h 414000"/>
              <a:gd name="connsiteX7" fmla="*/ 0 w 415087"/>
              <a:gd name="connsiteY7" fmla="*/ 112132 h 414000"/>
              <a:gd name="connsiteX0" fmla="*/ 0 w 417243"/>
              <a:gd name="connsiteY0" fmla="*/ 112132 h 414000"/>
              <a:gd name="connsiteX1" fmla="*/ 112132 w 417243"/>
              <a:gd name="connsiteY1" fmla="*/ 0 h 414000"/>
              <a:gd name="connsiteX2" fmla="*/ 417243 w 417243"/>
              <a:gd name="connsiteY2" fmla="*/ 4301 h 414000"/>
              <a:gd name="connsiteX3" fmla="*/ 415087 w 417243"/>
              <a:gd name="connsiteY3" fmla="*/ 301868 h 414000"/>
              <a:gd name="connsiteX4" fmla="*/ 302955 w 417243"/>
              <a:gd name="connsiteY4" fmla="*/ 414000 h 414000"/>
              <a:gd name="connsiteX5" fmla="*/ 112132 w 417243"/>
              <a:gd name="connsiteY5" fmla="*/ 414000 h 414000"/>
              <a:gd name="connsiteX6" fmla="*/ 0 w 417243"/>
              <a:gd name="connsiteY6" fmla="*/ 301868 h 414000"/>
              <a:gd name="connsiteX7" fmla="*/ 0 w 417243"/>
              <a:gd name="connsiteY7" fmla="*/ 112132 h 414000"/>
              <a:gd name="connsiteX0" fmla="*/ 0 w 419399"/>
              <a:gd name="connsiteY0" fmla="*/ 112132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7" fmla="*/ 0 w 419399"/>
              <a:gd name="connsiteY7" fmla="*/ 112132 h 414000"/>
              <a:gd name="connsiteX0" fmla="*/ 0 w 419399"/>
              <a:gd name="connsiteY0" fmla="*/ 112135 h 414003"/>
              <a:gd name="connsiteX1" fmla="*/ 112132 w 419399"/>
              <a:gd name="connsiteY1" fmla="*/ 3 h 414003"/>
              <a:gd name="connsiteX2" fmla="*/ 419399 w 419399"/>
              <a:gd name="connsiteY2" fmla="*/ 2147 h 414003"/>
              <a:gd name="connsiteX3" fmla="*/ 415087 w 419399"/>
              <a:gd name="connsiteY3" fmla="*/ 301871 h 414003"/>
              <a:gd name="connsiteX4" fmla="*/ 302955 w 419399"/>
              <a:gd name="connsiteY4" fmla="*/ 414003 h 414003"/>
              <a:gd name="connsiteX5" fmla="*/ 112132 w 419399"/>
              <a:gd name="connsiteY5" fmla="*/ 414003 h 414003"/>
              <a:gd name="connsiteX6" fmla="*/ 0 w 419399"/>
              <a:gd name="connsiteY6" fmla="*/ 301871 h 414003"/>
              <a:gd name="connsiteX7" fmla="*/ 0 w 419399"/>
              <a:gd name="connsiteY7" fmla="*/ 112135 h 414003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44516"/>
              <a:gd name="connsiteX1" fmla="*/ 112132 w 419399"/>
              <a:gd name="connsiteY1" fmla="*/ 0 h 444516"/>
              <a:gd name="connsiteX2" fmla="*/ 419399 w 419399"/>
              <a:gd name="connsiteY2" fmla="*/ 2144 h 444516"/>
              <a:gd name="connsiteX3" fmla="*/ 415087 w 419399"/>
              <a:gd name="connsiteY3" fmla="*/ 414011 h 444516"/>
              <a:gd name="connsiteX4" fmla="*/ 112132 w 419399"/>
              <a:gd name="connsiteY4" fmla="*/ 414000 h 444516"/>
              <a:gd name="connsiteX5" fmla="*/ 0 w 419399"/>
              <a:gd name="connsiteY5" fmla="*/ 301868 h 444516"/>
              <a:gd name="connsiteX0" fmla="*/ 0 w 419399"/>
              <a:gd name="connsiteY0" fmla="*/ 301868 h 414011"/>
              <a:gd name="connsiteX1" fmla="*/ 112132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4325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299724 h 411867"/>
              <a:gd name="connsiteX1" fmla="*/ 2146 w 419399"/>
              <a:gd name="connsiteY1" fmla="*/ 2169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301868 h 414011"/>
              <a:gd name="connsiteX1" fmla="*/ 2146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2170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5347"/>
              <a:gd name="connsiteY0" fmla="*/ 297567 h 409710"/>
              <a:gd name="connsiteX1" fmla="*/ 2146 w 415347"/>
              <a:gd name="connsiteY1" fmla="*/ 13 h 409710"/>
              <a:gd name="connsiteX2" fmla="*/ 412929 w 415347"/>
              <a:gd name="connsiteY2" fmla="*/ 0 h 409710"/>
              <a:gd name="connsiteX3" fmla="*/ 415087 w 415347"/>
              <a:gd name="connsiteY3" fmla="*/ 409710 h 409710"/>
              <a:gd name="connsiteX4" fmla="*/ 112132 w 415347"/>
              <a:gd name="connsiteY4" fmla="*/ 409699 h 409710"/>
              <a:gd name="connsiteX5" fmla="*/ 0 w 415347"/>
              <a:gd name="connsiteY5" fmla="*/ 297567 h 40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47" h="409710">
                <a:moveTo>
                  <a:pt x="0" y="297567"/>
                </a:moveTo>
                <a:cubicBezTo>
                  <a:pt x="715" y="199101"/>
                  <a:pt x="1431" y="98479"/>
                  <a:pt x="2146" y="13"/>
                </a:cubicBezTo>
                <a:lnTo>
                  <a:pt x="412929" y="0"/>
                </a:lnTo>
                <a:cubicBezTo>
                  <a:pt x="411492" y="137289"/>
                  <a:pt x="416524" y="272421"/>
                  <a:pt x="415087" y="409710"/>
                </a:cubicBezTo>
                <a:lnTo>
                  <a:pt x="112132" y="409699"/>
                </a:lnTo>
                <a:cubicBezTo>
                  <a:pt x="50203" y="409699"/>
                  <a:pt x="0" y="359496"/>
                  <a:pt x="0" y="29756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b="1" dirty="0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648104" y="4840181"/>
            <a:ext cx="414338" cy="415925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de-DE" dirty="0">
                <a:solidFill>
                  <a:schemeClr val="lt1"/>
                </a:solidFill>
              </a:defRPr>
            </a:lvl1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endParaRPr lang="de-DE" dirty="0"/>
          </a:p>
        </p:txBody>
      </p:sp>
      <p:sp>
        <p:nvSpPr>
          <p:cNvPr id="16" name="Abgerundetes Rechteck 18"/>
          <p:cNvSpPr/>
          <p:nvPr userDrawn="1"/>
        </p:nvSpPr>
        <p:spPr>
          <a:xfrm>
            <a:off x="1099867" y="4840181"/>
            <a:ext cx="6925196" cy="1197499"/>
          </a:xfrm>
          <a:custGeom>
            <a:avLst/>
            <a:gdLst>
              <a:gd name="connsiteX0" fmla="*/ 0 w 6925196"/>
              <a:gd name="connsiteY0" fmla="*/ 199587 h 1197499"/>
              <a:gd name="connsiteX1" fmla="*/ 199587 w 6925196"/>
              <a:gd name="connsiteY1" fmla="*/ 0 h 1197499"/>
              <a:gd name="connsiteX2" fmla="*/ 6725609 w 6925196"/>
              <a:gd name="connsiteY2" fmla="*/ 0 h 1197499"/>
              <a:gd name="connsiteX3" fmla="*/ 6925196 w 6925196"/>
              <a:gd name="connsiteY3" fmla="*/ 199587 h 1197499"/>
              <a:gd name="connsiteX4" fmla="*/ 6925196 w 6925196"/>
              <a:gd name="connsiteY4" fmla="*/ 997912 h 1197499"/>
              <a:gd name="connsiteX5" fmla="*/ 6725609 w 6925196"/>
              <a:gd name="connsiteY5" fmla="*/ 1197499 h 1197499"/>
              <a:gd name="connsiteX6" fmla="*/ 199587 w 6925196"/>
              <a:gd name="connsiteY6" fmla="*/ 1197499 h 1197499"/>
              <a:gd name="connsiteX7" fmla="*/ 0 w 6925196"/>
              <a:gd name="connsiteY7" fmla="*/ 997912 h 1197499"/>
              <a:gd name="connsiteX8" fmla="*/ 0 w 6925196"/>
              <a:gd name="connsiteY8" fmla="*/ 199587 h 1197499"/>
              <a:gd name="connsiteX0" fmla="*/ 0 w 6925196"/>
              <a:gd name="connsiteY0" fmla="*/ 997912 h 1197499"/>
              <a:gd name="connsiteX1" fmla="*/ 199587 w 6925196"/>
              <a:gd name="connsiteY1" fmla="*/ 0 h 1197499"/>
              <a:gd name="connsiteX2" fmla="*/ 6725609 w 6925196"/>
              <a:gd name="connsiteY2" fmla="*/ 0 h 1197499"/>
              <a:gd name="connsiteX3" fmla="*/ 6925196 w 6925196"/>
              <a:gd name="connsiteY3" fmla="*/ 199587 h 1197499"/>
              <a:gd name="connsiteX4" fmla="*/ 6925196 w 6925196"/>
              <a:gd name="connsiteY4" fmla="*/ 997912 h 1197499"/>
              <a:gd name="connsiteX5" fmla="*/ 6725609 w 6925196"/>
              <a:gd name="connsiteY5" fmla="*/ 1197499 h 1197499"/>
              <a:gd name="connsiteX6" fmla="*/ 199587 w 6925196"/>
              <a:gd name="connsiteY6" fmla="*/ 1197499 h 1197499"/>
              <a:gd name="connsiteX7" fmla="*/ 0 w 6925196"/>
              <a:gd name="connsiteY7" fmla="*/ 997912 h 1197499"/>
              <a:gd name="connsiteX0" fmla="*/ 0 w 6925196"/>
              <a:gd name="connsiteY0" fmla="*/ 997912 h 1197499"/>
              <a:gd name="connsiteX1" fmla="*/ 1179 w 6925196"/>
              <a:gd name="connsiteY1" fmla="*/ 0 h 1197499"/>
              <a:gd name="connsiteX2" fmla="*/ 6725609 w 6925196"/>
              <a:gd name="connsiteY2" fmla="*/ 0 h 1197499"/>
              <a:gd name="connsiteX3" fmla="*/ 6925196 w 6925196"/>
              <a:gd name="connsiteY3" fmla="*/ 199587 h 1197499"/>
              <a:gd name="connsiteX4" fmla="*/ 6925196 w 6925196"/>
              <a:gd name="connsiteY4" fmla="*/ 997912 h 1197499"/>
              <a:gd name="connsiteX5" fmla="*/ 6725609 w 6925196"/>
              <a:gd name="connsiteY5" fmla="*/ 1197499 h 1197499"/>
              <a:gd name="connsiteX6" fmla="*/ 199587 w 6925196"/>
              <a:gd name="connsiteY6" fmla="*/ 1197499 h 1197499"/>
              <a:gd name="connsiteX7" fmla="*/ 0 w 6925196"/>
              <a:gd name="connsiteY7" fmla="*/ 997912 h 119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5196" h="1197499">
                <a:moveTo>
                  <a:pt x="0" y="997912"/>
                </a:moveTo>
                <a:lnTo>
                  <a:pt x="1179" y="0"/>
                </a:lnTo>
                <a:lnTo>
                  <a:pt x="6725609" y="0"/>
                </a:lnTo>
                <a:cubicBezTo>
                  <a:pt x="6835838" y="0"/>
                  <a:pt x="6925196" y="89358"/>
                  <a:pt x="6925196" y="199587"/>
                </a:cubicBezTo>
                <a:lnTo>
                  <a:pt x="6925196" y="997912"/>
                </a:lnTo>
                <a:cubicBezTo>
                  <a:pt x="6925196" y="1108141"/>
                  <a:pt x="6835838" y="1197499"/>
                  <a:pt x="6725609" y="1197499"/>
                </a:cubicBezTo>
                <a:lnTo>
                  <a:pt x="199587" y="1197499"/>
                </a:lnTo>
                <a:cubicBezTo>
                  <a:pt x="89358" y="1197499"/>
                  <a:pt x="0" y="1108141"/>
                  <a:pt x="0" y="99791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itel 12"/>
          <p:cNvSpPr>
            <a:spLocks noGrp="1"/>
          </p:cNvSpPr>
          <p:nvPr>
            <p:ph type="title"/>
          </p:nvPr>
        </p:nvSpPr>
        <p:spPr>
          <a:xfrm>
            <a:off x="1848668" y="4840181"/>
            <a:ext cx="5424419" cy="119319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7DF7BCD-A276-44F5-B7BC-7B7CE8F6680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78" y="220976"/>
            <a:ext cx="2016000" cy="36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9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 (3zeil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802216"/>
            <a:ext cx="9144000" cy="6057292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5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5" name="Objek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bgerundetes Rechteck 24"/>
          <p:cNvSpPr/>
          <p:nvPr userDrawn="1"/>
        </p:nvSpPr>
        <p:spPr>
          <a:xfrm>
            <a:off x="647095" y="4840181"/>
            <a:ext cx="415347" cy="409710"/>
          </a:xfrm>
          <a:custGeom>
            <a:avLst/>
            <a:gdLst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415087 w 415087"/>
              <a:gd name="connsiteY2" fmla="*/ 112132 h 414000"/>
              <a:gd name="connsiteX3" fmla="*/ 415087 w 415087"/>
              <a:gd name="connsiteY3" fmla="*/ 301868 h 414000"/>
              <a:gd name="connsiteX4" fmla="*/ 302955 w 415087"/>
              <a:gd name="connsiteY4" fmla="*/ 414000 h 414000"/>
              <a:gd name="connsiteX5" fmla="*/ 112132 w 415087"/>
              <a:gd name="connsiteY5" fmla="*/ 414000 h 414000"/>
              <a:gd name="connsiteX6" fmla="*/ 0 w 415087"/>
              <a:gd name="connsiteY6" fmla="*/ 301868 h 414000"/>
              <a:gd name="connsiteX7" fmla="*/ 0 w 415087"/>
              <a:gd name="connsiteY7" fmla="*/ 112132 h 414000"/>
              <a:gd name="connsiteX0" fmla="*/ 0 w 417243"/>
              <a:gd name="connsiteY0" fmla="*/ 112132 h 414000"/>
              <a:gd name="connsiteX1" fmla="*/ 112132 w 417243"/>
              <a:gd name="connsiteY1" fmla="*/ 0 h 414000"/>
              <a:gd name="connsiteX2" fmla="*/ 417243 w 417243"/>
              <a:gd name="connsiteY2" fmla="*/ 4301 h 414000"/>
              <a:gd name="connsiteX3" fmla="*/ 415087 w 417243"/>
              <a:gd name="connsiteY3" fmla="*/ 301868 h 414000"/>
              <a:gd name="connsiteX4" fmla="*/ 302955 w 417243"/>
              <a:gd name="connsiteY4" fmla="*/ 414000 h 414000"/>
              <a:gd name="connsiteX5" fmla="*/ 112132 w 417243"/>
              <a:gd name="connsiteY5" fmla="*/ 414000 h 414000"/>
              <a:gd name="connsiteX6" fmla="*/ 0 w 417243"/>
              <a:gd name="connsiteY6" fmla="*/ 301868 h 414000"/>
              <a:gd name="connsiteX7" fmla="*/ 0 w 417243"/>
              <a:gd name="connsiteY7" fmla="*/ 112132 h 414000"/>
              <a:gd name="connsiteX0" fmla="*/ 0 w 419399"/>
              <a:gd name="connsiteY0" fmla="*/ 112132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7" fmla="*/ 0 w 419399"/>
              <a:gd name="connsiteY7" fmla="*/ 112132 h 414000"/>
              <a:gd name="connsiteX0" fmla="*/ 0 w 419399"/>
              <a:gd name="connsiteY0" fmla="*/ 112135 h 414003"/>
              <a:gd name="connsiteX1" fmla="*/ 112132 w 419399"/>
              <a:gd name="connsiteY1" fmla="*/ 3 h 414003"/>
              <a:gd name="connsiteX2" fmla="*/ 419399 w 419399"/>
              <a:gd name="connsiteY2" fmla="*/ 2147 h 414003"/>
              <a:gd name="connsiteX3" fmla="*/ 415087 w 419399"/>
              <a:gd name="connsiteY3" fmla="*/ 301871 h 414003"/>
              <a:gd name="connsiteX4" fmla="*/ 302955 w 419399"/>
              <a:gd name="connsiteY4" fmla="*/ 414003 h 414003"/>
              <a:gd name="connsiteX5" fmla="*/ 112132 w 419399"/>
              <a:gd name="connsiteY5" fmla="*/ 414003 h 414003"/>
              <a:gd name="connsiteX6" fmla="*/ 0 w 419399"/>
              <a:gd name="connsiteY6" fmla="*/ 301871 h 414003"/>
              <a:gd name="connsiteX7" fmla="*/ 0 w 419399"/>
              <a:gd name="connsiteY7" fmla="*/ 112135 h 414003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44516"/>
              <a:gd name="connsiteX1" fmla="*/ 112132 w 419399"/>
              <a:gd name="connsiteY1" fmla="*/ 0 h 444516"/>
              <a:gd name="connsiteX2" fmla="*/ 419399 w 419399"/>
              <a:gd name="connsiteY2" fmla="*/ 2144 h 444516"/>
              <a:gd name="connsiteX3" fmla="*/ 415087 w 419399"/>
              <a:gd name="connsiteY3" fmla="*/ 414011 h 444516"/>
              <a:gd name="connsiteX4" fmla="*/ 112132 w 419399"/>
              <a:gd name="connsiteY4" fmla="*/ 414000 h 444516"/>
              <a:gd name="connsiteX5" fmla="*/ 0 w 419399"/>
              <a:gd name="connsiteY5" fmla="*/ 301868 h 444516"/>
              <a:gd name="connsiteX0" fmla="*/ 0 w 419399"/>
              <a:gd name="connsiteY0" fmla="*/ 301868 h 414011"/>
              <a:gd name="connsiteX1" fmla="*/ 112132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4325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299724 h 411867"/>
              <a:gd name="connsiteX1" fmla="*/ 2146 w 419399"/>
              <a:gd name="connsiteY1" fmla="*/ 2169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301868 h 414011"/>
              <a:gd name="connsiteX1" fmla="*/ 2146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2170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5347"/>
              <a:gd name="connsiteY0" fmla="*/ 297567 h 409710"/>
              <a:gd name="connsiteX1" fmla="*/ 2146 w 415347"/>
              <a:gd name="connsiteY1" fmla="*/ 13 h 409710"/>
              <a:gd name="connsiteX2" fmla="*/ 412929 w 415347"/>
              <a:gd name="connsiteY2" fmla="*/ 0 h 409710"/>
              <a:gd name="connsiteX3" fmla="*/ 415087 w 415347"/>
              <a:gd name="connsiteY3" fmla="*/ 409710 h 409710"/>
              <a:gd name="connsiteX4" fmla="*/ 112132 w 415347"/>
              <a:gd name="connsiteY4" fmla="*/ 409699 h 409710"/>
              <a:gd name="connsiteX5" fmla="*/ 0 w 415347"/>
              <a:gd name="connsiteY5" fmla="*/ 297567 h 40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47" h="409710">
                <a:moveTo>
                  <a:pt x="0" y="297567"/>
                </a:moveTo>
                <a:cubicBezTo>
                  <a:pt x="715" y="199101"/>
                  <a:pt x="1431" y="98479"/>
                  <a:pt x="2146" y="13"/>
                </a:cubicBezTo>
                <a:lnTo>
                  <a:pt x="412929" y="0"/>
                </a:lnTo>
                <a:cubicBezTo>
                  <a:pt x="411492" y="137289"/>
                  <a:pt x="416524" y="272421"/>
                  <a:pt x="415087" y="409710"/>
                </a:cubicBezTo>
                <a:lnTo>
                  <a:pt x="112132" y="409699"/>
                </a:lnTo>
                <a:cubicBezTo>
                  <a:pt x="50203" y="409699"/>
                  <a:pt x="0" y="359496"/>
                  <a:pt x="0" y="29756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b="1" dirty="0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648104" y="4840181"/>
            <a:ext cx="414338" cy="415925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de-DE" dirty="0">
                <a:solidFill>
                  <a:schemeClr val="lt1"/>
                </a:solidFill>
              </a:defRPr>
            </a:lvl1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endParaRPr lang="de-DE" dirty="0"/>
          </a:p>
        </p:txBody>
      </p:sp>
      <p:sp>
        <p:nvSpPr>
          <p:cNvPr id="16" name="Abgerundetes Rechteck 18"/>
          <p:cNvSpPr/>
          <p:nvPr userDrawn="1"/>
        </p:nvSpPr>
        <p:spPr>
          <a:xfrm>
            <a:off x="1103506" y="4840181"/>
            <a:ext cx="6921557" cy="1604958"/>
          </a:xfrm>
          <a:custGeom>
            <a:avLst/>
            <a:gdLst>
              <a:gd name="connsiteX0" fmla="*/ 0 w 6921557"/>
              <a:gd name="connsiteY0" fmla="*/ 267498 h 1604958"/>
              <a:gd name="connsiteX1" fmla="*/ 267498 w 6921557"/>
              <a:gd name="connsiteY1" fmla="*/ 0 h 1604958"/>
              <a:gd name="connsiteX2" fmla="*/ 6654059 w 6921557"/>
              <a:gd name="connsiteY2" fmla="*/ 0 h 1604958"/>
              <a:gd name="connsiteX3" fmla="*/ 6921557 w 6921557"/>
              <a:gd name="connsiteY3" fmla="*/ 267498 h 1604958"/>
              <a:gd name="connsiteX4" fmla="*/ 6921557 w 6921557"/>
              <a:gd name="connsiteY4" fmla="*/ 1337460 h 1604958"/>
              <a:gd name="connsiteX5" fmla="*/ 6654059 w 6921557"/>
              <a:gd name="connsiteY5" fmla="*/ 1604958 h 1604958"/>
              <a:gd name="connsiteX6" fmla="*/ 267498 w 6921557"/>
              <a:gd name="connsiteY6" fmla="*/ 1604958 h 1604958"/>
              <a:gd name="connsiteX7" fmla="*/ 0 w 6921557"/>
              <a:gd name="connsiteY7" fmla="*/ 1337460 h 1604958"/>
              <a:gd name="connsiteX8" fmla="*/ 0 w 6921557"/>
              <a:gd name="connsiteY8" fmla="*/ 267498 h 1604958"/>
              <a:gd name="connsiteX0" fmla="*/ 0 w 6921557"/>
              <a:gd name="connsiteY0" fmla="*/ 1337460 h 1604958"/>
              <a:gd name="connsiteX1" fmla="*/ 267498 w 6921557"/>
              <a:gd name="connsiteY1" fmla="*/ 0 h 1604958"/>
              <a:gd name="connsiteX2" fmla="*/ 6654059 w 6921557"/>
              <a:gd name="connsiteY2" fmla="*/ 0 h 1604958"/>
              <a:gd name="connsiteX3" fmla="*/ 6921557 w 6921557"/>
              <a:gd name="connsiteY3" fmla="*/ 267498 h 1604958"/>
              <a:gd name="connsiteX4" fmla="*/ 6921557 w 6921557"/>
              <a:gd name="connsiteY4" fmla="*/ 1337460 h 1604958"/>
              <a:gd name="connsiteX5" fmla="*/ 6654059 w 6921557"/>
              <a:gd name="connsiteY5" fmla="*/ 1604958 h 1604958"/>
              <a:gd name="connsiteX6" fmla="*/ 267498 w 6921557"/>
              <a:gd name="connsiteY6" fmla="*/ 1604958 h 1604958"/>
              <a:gd name="connsiteX7" fmla="*/ 0 w 6921557"/>
              <a:gd name="connsiteY7" fmla="*/ 1337460 h 1604958"/>
              <a:gd name="connsiteX0" fmla="*/ 0 w 6921557"/>
              <a:gd name="connsiteY0" fmla="*/ 1337460 h 1604958"/>
              <a:gd name="connsiteX1" fmla="*/ 2954 w 6921557"/>
              <a:gd name="connsiteY1" fmla="*/ 0 h 1604958"/>
              <a:gd name="connsiteX2" fmla="*/ 6654059 w 6921557"/>
              <a:gd name="connsiteY2" fmla="*/ 0 h 1604958"/>
              <a:gd name="connsiteX3" fmla="*/ 6921557 w 6921557"/>
              <a:gd name="connsiteY3" fmla="*/ 267498 h 1604958"/>
              <a:gd name="connsiteX4" fmla="*/ 6921557 w 6921557"/>
              <a:gd name="connsiteY4" fmla="*/ 1337460 h 1604958"/>
              <a:gd name="connsiteX5" fmla="*/ 6654059 w 6921557"/>
              <a:gd name="connsiteY5" fmla="*/ 1604958 h 1604958"/>
              <a:gd name="connsiteX6" fmla="*/ 267498 w 6921557"/>
              <a:gd name="connsiteY6" fmla="*/ 1604958 h 1604958"/>
              <a:gd name="connsiteX7" fmla="*/ 0 w 6921557"/>
              <a:gd name="connsiteY7" fmla="*/ 1337460 h 160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1557" h="1604958">
                <a:moveTo>
                  <a:pt x="0" y="1337460"/>
                </a:moveTo>
                <a:cubicBezTo>
                  <a:pt x="985" y="891640"/>
                  <a:pt x="1969" y="445820"/>
                  <a:pt x="2954" y="0"/>
                </a:cubicBezTo>
                <a:lnTo>
                  <a:pt x="6654059" y="0"/>
                </a:lnTo>
                <a:cubicBezTo>
                  <a:pt x="6801794" y="0"/>
                  <a:pt x="6921557" y="119763"/>
                  <a:pt x="6921557" y="267498"/>
                </a:cubicBezTo>
                <a:lnTo>
                  <a:pt x="6921557" y="1337460"/>
                </a:lnTo>
                <a:cubicBezTo>
                  <a:pt x="6921557" y="1485195"/>
                  <a:pt x="6801794" y="1604958"/>
                  <a:pt x="6654059" y="1604958"/>
                </a:cubicBezTo>
                <a:lnTo>
                  <a:pt x="267498" y="1604958"/>
                </a:lnTo>
                <a:cubicBezTo>
                  <a:pt x="119763" y="1604958"/>
                  <a:pt x="0" y="1485195"/>
                  <a:pt x="0" y="133746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itel 12"/>
          <p:cNvSpPr>
            <a:spLocks noGrp="1"/>
          </p:cNvSpPr>
          <p:nvPr>
            <p:ph type="title"/>
          </p:nvPr>
        </p:nvSpPr>
        <p:spPr>
          <a:xfrm>
            <a:off x="1848668" y="4840181"/>
            <a:ext cx="5424419" cy="160065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E1D1B2A-EDCB-4183-9DA4-2F5DBF7BBF8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78" y="220976"/>
            <a:ext cx="2016000" cy="36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50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8"/>
          </p:nvPr>
        </p:nvSpPr>
        <p:spPr>
          <a:xfrm>
            <a:off x="3176" y="224100"/>
            <a:ext cx="6535647" cy="576000"/>
          </a:xfrm>
          <a:prstGeom prst="rect">
            <a:avLst/>
          </a:prstGeom>
        </p:spPr>
        <p:txBody>
          <a:bodyPr vert="horz" lIns="360000" tIns="0" rIns="0" bIns="0" rtlCol="0" anchor="ctr"/>
          <a:lstStyle>
            <a:lvl1pPr>
              <a:defRPr lang="de-DE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de-DE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bAV-Workshop für Geschäftspartner Teil 1: Markt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659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Subline &amp; Text 2spaltig &amp; 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2600325"/>
            <a:ext cx="8426449" cy="2952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 lang="de-DE" dirty="0" smtClean="0"/>
            </a:lvl2pPr>
            <a:lvl3pPr>
              <a:defRPr lang="de-DE" dirty="0" smtClean="0"/>
            </a:lvl3pPr>
          </a:lstStyle>
          <a:p>
            <a:pPr lvl="1"/>
            <a:r>
              <a:rPr lang="de-DE" dirty="0"/>
              <a:t>Zweite Ebene</a:t>
            </a:r>
          </a:p>
          <a:p>
            <a:pPr marL="630238" lvl="2"/>
            <a:r>
              <a:rPr lang="de-DE" dirty="0"/>
              <a:t>Dritte Ebene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21"/>
          </p:nvPr>
        </p:nvSpPr>
        <p:spPr>
          <a:xfrm>
            <a:off x="358775" y="2087563"/>
            <a:ext cx="8426449" cy="2616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7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359808" y="6163610"/>
            <a:ext cx="8425416" cy="107722"/>
          </a:xfrm>
        </p:spPr>
        <p:txBody>
          <a:bodyPr lIns="0" tIns="0" rIns="0" bIns="0" anchor="b">
            <a:noAutofit/>
          </a:bodyPr>
          <a:lstStyle>
            <a:lvl1pPr>
              <a:defRPr kumimoji="0" lang="de-DE" sz="700" b="0" i="0" u="none" strike="noStrike" cap="none" spc="0" normalizeH="0" baseline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defRPr>
            </a:lvl1pPr>
          </a:lstStyle>
          <a:p>
            <a:pPr marR="0" lv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Formatvorlagen des Textmasters bearbeiten</a:t>
            </a: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8" y="5448291"/>
            <a:ext cx="396000" cy="396000"/>
          </a:xfrm>
          <a:prstGeom prst="rect">
            <a:avLst/>
          </a:prstGeom>
        </p:spPr>
      </p:pic>
      <p:sp>
        <p:nvSpPr>
          <p:cNvPr id="17" name="Textplatzhalter 4"/>
          <p:cNvSpPr>
            <a:spLocks noGrp="1"/>
          </p:cNvSpPr>
          <p:nvPr>
            <p:ph type="body" sz="quarter" idx="24"/>
          </p:nvPr>
        </p:nvSpPr>
        <p:spPr>
          <a:xfrm>
            <a:off x="914401" y="5394511"/>
            <a:ext cx="7870822" cy="622300"/>
          </a:xfrm>
        </p:spPr>
        <p:txBody>
          <a:bodyPr lIns="0" tIns="0" rIns="0" bIns="72000" anchor="ctr">
            <a:noAutofit/>
          </a:bodyPr>
          <a:lstStyle>
            <a:lvl1pPr>
              <a:defRPr lang="de-DE" b="0" dirty="0">
                <a:solidFill>
                  <a:schemeClr val="accent6"/>
                </a:solidFill>
              </a:defRPr>
            </a:lvl1pPr>
          </a:lstStyle>
          <a:p>
            <a:pPr lvl="0">
              <a:spcAft>
                <a:spcPts val="0"/>
              </a:spcAft>
            </a:pPr>
            <a:r>
              <a:rPr lang="de-DE" dirty="0"/>
              <a:t>Formatvorlagen des Textmasters bearbeiten</a:t>
            </a:r>
          </a:p>
        </p:txBody>
      </p:sp>
      <p:sp>
        <p:nvSpPr>
          <p:cNvPr id="19" name="Textplatzhalter 15"/>
          <p:cNvSpPr>
            <a:spLocks noGrp="1"/>
          </p:cNvSpPr>
          <p:nvPr>
            <p:ph type="body" sz="quarter" idx="18"/>
          </p:nvPr>
        </p:nvSpPr>
        <p:spPr>
          <a:xfrm>
            <a:off x="3176" y="224100"/>
            <a:ext cx="6535647" cy="576000"/>
          </a:xfrm>
          <a:prstGeom prst="rect">
            <a:avLst/>
          </a:prstGeom>
        </p:spPr>
        <p:txBody>
          <a:bodyPr vert="horz" lIns="360000" tIns="0" rIns="0" bIns="0" rtlCol="0" anchor="ctr"/>
          <a:lstStyle>
            <a:lvl1pPr>
              <a:defRPr lang="de-DE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de-DE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bAV-Workshop für Geschäftspartner Teil 1: Markt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126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line &amp; Text 2spaltig &amp; 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2600325"/>
            <a:ext cx="4033838" cy="27368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 lang="de-DE" dirty="0" smtClean="0"/>
            </a:lvl2pPr>
            <a:lvl3pPr>
              <a:defRPr lang="de-DE" dirty="0" smtClean="0"/>
            </a:lvl3pPr>
          </a:lstStyle>
          <a:p>
            <a:pPr lvl="1"/>
            <a:r>
              <a:rPr lang="de-DE" dirty="0"/>
              <a:t>Zweite Ebene</a:t>
            </a:r>
          </a:p>
          <a:p>
            <a:pPr marL="630238" lvl="2"/>
            <a:r>
              <a:rPr lang="de-DE" dirty="0"/>
              <a:t>Dritte Ebene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9" hasCustomPrompt="1"/>
          </p:nvPr>
        </p:nvSpPr>
        <p:spPr>
          <a:xfrm>
            <a:off x="4751388" y="2600325"/>
            <a:ext cx="4033837" cy="27368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 lang="de-DE" dirty="0" smtClean="0"/>
            </a:lvl2pPr>
            <a:lvl3pPr>
              <a:defRPr lang="de-DE" dirty="0" smtClean="0"/>
            </a:lvl3pPr>
          </a:lstStyle>
          <a:p>
            <a:pPr lvl="1"/>
            <a:r>
              <a:rPr lang="de-DE" dirty="0"/>
              <a:t>Zweite Ebene</a:t>
            </a:r>
          </a:p>
          <a:p>
            <a:pPr marL="630238" lvl="2"/>
            <a:r>
              <a:rPr lang="de-DE" dirty="0"/>
              <a:t>Dritte Ebene</a:t>
            </a:r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21"/>
          </p:nvPr>
        </p:nvSpPr>
        <p:spPr>
          <a:xfrm>
            <a:off x="358775" y="2087563"/>
            <a:ext cx="8426449" cy="2616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7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8" y="5448291"/>
            <a:ext cx="396000" cy="396000"/>
          </a:xfrm>
          <a:prstGeom prst="rect">
            <a:avLst/>
          </a:prstGeom>
        </p:spPr>
      </p:pic>
      <p:sp>
        <p:nvSpPr>
          <p:cNvPr id="17" name="Textplatzhalter 4"/>
          <p:cNvSpPr>
            <a:spLocks noGrp="1"/>
          </p:cNvSpPr>
          <p:nvPr>
            <p:ph type="body" sz="quarter" idx="24"/>
          </p:nvPr>
        </p:nvSpPr>
        <p:spPr>
          <a:xfrm>
            <a:off x="914401" y="5394511"/>
            <a:ext cx="7870822" cy="622300"/>
          </a:xfrm>
        </p:spPr>
        <p:txBody>
          <a:bodyPr lIns="0" tIns="0" rIns="0" bIns="72000" anchor="ctr">
            <a:noAutofit/>
          </a:bodyPr>
          <a:lstStyle>
            <a:lvl1pPr>
              <a:defRPr lang="de-DE" b="0" dirty="0">
                <a:solidFill>
                  <a:schemeClr val="accent6"/>
                </a:solidFill>
              </a:defRPr>
            </a:lvl1pPr>
          </a:lstStyle>
          <a:p>
            <a:pPr lvl="0">
              <a:spcAft>
                <a:spcPts val="0"/>
              </a:spcAft>
            </a:pPr>
            <a:r>
              <a:rPr lang="de-DE" dirty="0"/>
              <a:t>Formatvorlagen des Textmasters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359808" y="6163610"/>
            <a:ext cx="8425416" cy="107722"/>
          </a:xfrm>
        </p:spPr>
        <p:txBody>
          <a:bodyPr lIns="0" tIns="0" rIns="0" bIns="0" anchor="b">
            <a:noAutofit/>
          </a:bodyPr>
          <a:lstStyle>
            <a:lvl1pPr>
              <a:defRPr kumimoji="0" lang="de-DE" sz="700" b="0" i="0" u="none" strike="noStrike" cap="none" spc="0" normalizeH="0" baseline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defRPr>
            </a:lvl1pPr>
          </a:lstStyle>
          <a:p>
            <a:pPr marR="0" lv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Formatvorlagen des Textmasters bearbeiten</a:t>
            </a:r>
          </a:p>
        </p:txBody>
      </p:sp>
      <p:sp>
        <p:nvSpPr>
          <p:cNvPr id="19" name="Textplatzhalter 15"/>
          <p:cNvSpPr>
            <a:spLocks noGrp="1"/>
          </p:cNvSpPr>
          <p:nvPr>
            <p:ph type="body" sz="quarter" idx="18"/>
          </p:nvPr>
        </p:nvSpPr>
        <p:spPr>
          <a:xfrm>
            <a:off x="3176" y="224100"/>
            <a:ext cx="6535647" cy="576000"/>
          </a:xfrm>
          <a:prstGeom prst="rect">
            <a:avLst/>
          </a:prstGeom>
        </p:spPr>
        <p:txBody>
          <a:bodyPr vert="horz" lIns="360000" tIns="0" rIns="0" bIns="0" rtlCol="0" anchor="ctr"/>
          <a:lstStyle>
            <a:lvl1pPr>
              <a:defRPr lang="de-DE" sz="1000" b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de-DE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de-DE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bAV-Workshop für Geschäftspartner Teil 1: Markt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063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800708"/>
            <a:ext cx="9144000" cy="6057292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0" y="6462000"/>
            <a:ext cx="9144000" cy="396000"/>
          </a:xfrm>
          <a:prstGeom prst="rect">
            <a:avLst/>
          </a:prstGeom>
          <a:solidFill>
            <a:srgbClr val="E1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26" name="Objekt 1" hidden="1"/>
          <p:cNvGraphicFramePr>
            <a:graphicFrameLocks noChangeAspect="1"/>
          </p:cNvGraphicFramePr>
          <p:nvPr userDrawn="1">
            <p:custDataLst>
              <p:tags r:id="rId1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think-cell Folie" r:id="rId17" imgW="216" imgH="216" progId="TCLayout.ActiveDocument.1">
                  <p:embed/>
                </p:oleObj>
              </mc:Choice>
              <mc:Fallback>
                <p:oleObj name="think-cell Folie" r:id="rId17" imgW="216" imgH="216" progId="TCLayout.ActiveDocument.1">
                  <p:embed/>
                  <p:pic>
                    <p:nvPicPr>
                      <p:cNvPr id="0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itelplatzhalter 1"/>
          <p:cNvSpPr>
            <a:spLocks noGrp="1"/>
          </p:cNvSpPr>
          <p:nvPr userDrawn="1">
            <p:ph type="title"/>
          </p:nvPr>
        </p:nvSpPr>
        <p:spPr bwMode="auto">
          <a:xfrm>
            <a:off x="358775" y="1042814"/>
            <a:ext cx="842645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de-DE" altLang="de-DE" dirty="0"/>
          </a:p>
        </p:txBody>
      </p:sp>
      <p:sp>
        <p:nvSpPr>
          <p:cNvPr id="7" name="Datumsplatzhalter 6"/>
          <p:cNvSpPr>
            <a:spLocks noGrp="1"/>
          </p:cNvSpPr>
          <p:nvPr userDrawn="1">
            <p:ph type="dt" sz="half" idx="2"/>
          </p:nvPr>
        </p:nvSpPr>
        <p:spPr>
          <a:xfrm>
            <a:off x="0" y="6462000"/>
            <a:ext cx="1115616" cy="396000"/>
          </a:xfrm>
          <a:prstGeom prst="rect">
            <a:avLst/>
          </a:prstGeom>
        </p:spPr>
        <p:txBody>
          <a:bodyPr vert="horz" lIns="360000" tIns="45720" rIns="91440" bIns="45720" rtlCol="0" anchor="ctr"/>
          <a:lstStyle>
            <a:lvl1pPr algn="l">
              <a:defRPr sz="1000" b="1">
                <a:solidFill>
                  <a:srgbClr val="646464"/>
                </a:solidFill>
              </a:defRPr>
            </a:lvl1pPr>
          </a:lstStyle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 userDrawn="1">
            <p:ph type="sldNum" sz="quarter" idx="4"/>
          </p:nvPr>
        </p:nvSpPr>
        <p:spPr>
          <a:xfrm>
            <a:off x="8280412" y="6462000"/>
            <a:ext cx="863588" cy="396000"/>
          </a:xfrm>
          <a:prstGeom prst="rect">
            <a:avLst/>
          </a:prstGeom>
        </p:spPr>
        <p:txBody>
          <a:bodyPr vert="horz" lIns="91440" tIns="45720" rIns="360000" bIns="45720" rtlCol="0" anchor="ctr"/>
          <a:lstStyle>
            <a:lvl1pPr algn="r">
              <a:defRPr sz="1000">
                <a:solidFill>
                  <a:srgbClr val="646464"/>
                </a:solidFill>
              </a:defRPr>
            </a:lvl1pPr>
          </a:lstStyle>
          <a:p>
            <a:fld id="{BFE8ADF1-837C-463F-9856-54C2D771B21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Datumsplatzhalter 6"/>
          <p:cNvSpPr txBox="1">
            <a:spLocks/>
          </p:cNvSpPr>
          <p:nvPr userDrawn="1"/>
        </p:nvSpPr>
        <p:spPr>
          <a:xfrm>
            <a:off x="1144099" y="6462000"/>
            <a:ext cx="2215705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/>
            <a:r>
              <a:rPr lang="de-DE" b="0" dirty="0"/>
              <a:t>|    Name des Vermittlers</a:t>
            </a:r>
          </a:p>
        </p:txBody>
      </p:sp>
      <p:sp>
        <p:nvSpPr>
          <p:cNvPr id="20" name="Datumsplatzhalter 6">
            <a:hlinkClick r:id="rId19" action="ppaction://hlinksldjump"/>
          </p:cNvPr>
          <p:cNvSpPr txBox="1">
            <a:spLocks/>
          </p:cNvSpPr>
          <p:nvPr userDrawn="1"/>
        </p:nvSpPr>
        <p:spPr>
          <a:xfrm>
            <a:off x="6292855" y="6462000"/>
            <a:ext cx="2215705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de-DE" b="1" dirty="0">
                <a:solidFill>
                  <a:schemeClr val="accent2"/>
                </a:solidFill>
              </a:rPr>
              <a:t>&lt;  Übersicht</a:t>
            </a:r>
            <a:r>
              <a:rPr lang="de-DE" b="0" dirty="0"/>
              <a:t>    | </a:t>
            </a:r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idx="1"/>
          </p:nvPr>
        </p:nvSpPr>
        <p:spPr>
          <a:xfrm>
            <a:off x="358775" y="2087563"/>
            <a:ext cx="8427791" cy="41132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0" y="0"/>
            <a:ext cx="6379200" cy="612000"/>
          </a:xfrm>
          <a:prstGeom prst="rect">
            <a:avLst/>
          </a:prstGeom>
        </p:spPr>
        <p:txBody>
          <a:bodyPr vert="horz" lIns="360000" tIns="45720" rIns="91440" bIns="45720" rtlCol="0" anchor="ctr"/>
          <a:lstStyle>
            <a:defPPr>
              <a:defRPr lang="de-DE"/>
            </a:defPPr>
            <a:lvl1pPr>
              <a:defRPr sz="1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dirty="0"/>
              <a:t>bAV-Workshop für Geschäftspartner – Teil 1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-1564105" y="992605"/>
            <a:ext cx="1161047" cy="7760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764800" y="6462000"/>
            <a:ext cx="3614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de-DE" sz="1000" b="0">
                <a:solidFill>
                  <a:srgbClr val="646464"/>
                </a:solidFill>
              </a:defRPr>
            </a:lvl1pPr>
          </a:lstStyle>
          <a:p>
            <a:r>
              <a:rPr lang="de-DE" dirty="0"/>
              <a:t>bAV-Workshop für Geschäftspartner Teil 1: Markt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5F969D2-599C-46ED-8B90-51BBA3F8AAF0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78" y="220976"/>
            <a:ext cx="2016000" cy="3665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91" r:id="rId2"/>
    <p:sldLayoutId id="2147484295" r:id="rId3"/>
    <p:sldLayoutId id="2147484314" r:id="rId4"/>
    <p:sldLayoutId id="2147484315" r:id="rId5"/>
    <p:sldLayoutId id="2147484316" r:id="rId6"/>
    <p:sldLayoutId id="2147484300" r:id="rId7"/>
    <p:sldLayoutId id="2147484306" r:id="rId8"/>
    <p:sldLayoutId id="2147484298" r:id="rId9"/>
    <p:sldLayoutId id="2147484302" r:id="rId10"/>
    <p:sldLayoutId id="2147484310" r:id="rId11"/>
    <p:sldLayoutId id="2147484321" r:id="rId12"/>
    <p:sldLayoutId id="2147484303" r:id="rId13"/>
  </p:sldLayoutIdLst>
  <p:hf hdr="0"/>
  <p:txStyles>
    <p:titleStyle>
      <a:lvl1pPr algn="l" defTabSz="457200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lang="de-DE" sz="2600" b="1" kern="1200" dirty="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</a:defRPr>
      </a:lvl2pPr>
      <a:lvl3pPr algn="l" defTabSz="457200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</a:defRPr>
      </a:lvl3pPr>
      <a:lvl4pPr algn="l" defTabSz="457200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</a:defRPr>
      </a:lvl4pPr>
      <a:lvl5pPr algn="l" defTabSz="457200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</a:defRPr>
      </a:lvl5pPr>
      <a:lvl6pPr marL="457200" algn="l" defTabSz="457200" rtl="0" fontAlgn="base">
        <a:lnSpc>
          <a:spcPts val="39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</a:defRPr>
      </a:lvl6pPr>
      <a:lvl7pPr marL="914400" algn="l" defTabSz="457200" rtl="0" fontAlgn="base">
        <a:lnSpc>
          <a:spcPts val="39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</a:defRPr>
      </a:lvl7pPr>
      <a:lvl8pPr marL="1371600" algn="l" defTabSz="457200" rtl="0" fontAlgn="base">
        <a:lnSpc>
          <a:spcPts val="39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</a:defRPr>
      </a:lvl8pPr>
      <a:lvl9pPr marL="1828800" algn="l" defTabSz="457200" rtl="0" fontAlgn="base">
        <a:lnSpc>
          <a:spcPts val="39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34" charset="0"/>
        </a:defRPr>
      </a:lvl9pPr>
    </p:titleStyle>
    <p:bodyStyle>
      <a:lvl1pPr marL="0" indent="0" algn="l" defTabSz="457200" rtl="0" eaLnBrk="0" fontAlgn="base" hangingPunct="0">
        <a:spcBef>
          <a:spcPts val="0"/>
        </a:spcBef>
        <a:spcAft>
          <a:spcPts val="1200"/>
        </a:spcAft>
        <a:defRPr lang="de-DE" sz="1700" b="1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9875" algn="l" defTabSz="457200" rtl="0" eaLnBrk="0" fontAlgn="base" hangingPunct="0">
        <a:spcBef>
          <a:spcPts val="60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Char char="●"/>
        <a:defRPr lang="de-DE" altLang="de-DE" sz="17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25475" indent="-269875" algn="l" defTabSz="457200" rtl="0" eaLnBrk="0" fontAlgn="base" hangingPunct="0">
        <a:spcBef>
          <a:spcPts val="60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Char char="●"/>
        <a:defRPr lang="de-DE" sz="17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9875" algn="l" defTabSz="457200" rtl="0" eaLnBrk="0" fontAlgn="base" hangingPunct="0">
        <a:spcBef>
          <a:spcPts val="60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Char char="●"/>
        <a:defRPr lang="de-DE" sz="17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69875" indent="-269875" algn="l" defTabSz="457200" rtl="0" eaLnBrk="0" fontAlgn="base" hangingPunct="0">
        <a:spcBef>
          <a:spcPts val="0"/>
        </a:spcBef>
        <a:spcAft>
          <a:spcPts val="600"/>
        </a:spcAft>
        <a:buSzPct val="100000"/>
        <a:buBlip>
          <a:blip r:embed="rId21"/>
        </a:buBlip>
        <a:defRPr lang="de-DE" sz="17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26" userDrawn="1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orient="horz" pos="1315" userDrawn="1">
          <p15:clr>
            <a:srgbClr val="F26B43"/>
          </p15:clr>
        </p15:guide>
        <p15:guide id="6" orient="horz" pos="958" userDrawn="1">
          <p15:clr>
            <a:srgbClr val="F26B43"/>
          </p15:clr>
        </p15:guide>
        <p15:guide id="7" orient="horz" pos="663" userDrawn="1">
          <p15:clr>
            <a:srgbClr val="F26B43"/>
          </p15:clr>
        </p15:guide>
        <p15:guide id="8" orient="horz" pos="504" userDrawn="1">
          <p15:clr>
            <a:srgbClr val="F26B43"/>
          </p15:clr>
        </p15:guide>
        <p15:guide id="9" orient="horz" pos="4065" userDrawn="1">
          <p15:clr>
            <a:srgbClr val="F26B43"/>
          </p15:clr>
        </p15:guide>
        <p15:guide id="10" orient="horz" pos="3952" userDrawn="1">
          <p15:clr>
            <a:srgbClr val="F26B43"/>
          </p15:clr>
        </p15:guide>
        <p15:guide id="11" pos="2767" userDrawn="1">
          <p15:clr>
            <a:srgbClr val="F26B43"/>
          </p15:clr>
        </p15:guide>
        <p15:guide id="12" pos="2993" userDrawn="1">
          <p15:clr>
            <a:srgbClr val="F26B43"/>
          </p15:clr>
        </p15:guide>
        <p15:guide id="13" orient="horz" pos="3430" userDrawn="1">
          <p15:clr>
            <a:srgbClr val="F26B43"/>
          </p15:clr>
        </p15:guide>
        <p15:guide id="14" orient="horz" pos="3362" userDrawn="1">
          <p15:clr>
            <a:srgbClr val="F26B43"/>
          </p15:clr>
        </p15:guide>
        <p15:guide id="16" orient="horz" pos="1638" userDrawn="1">
          <p15:clr>
            <a:srgbClr val="F26B43"/>
          </p15:clr>
        </p15:guide>
        <p15:guide id="18" pos="9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chart" Target="../charts/chart5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chart" Target="../charts/chart6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chart" Target="../charts/chart7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1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chart" Target="../charts/chart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66858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think-cell Folie" r:id="rId5" imgW="216" imgH="216" progId="TCLayout.ActiveDocument.1">
                  <p:embed/>
                </p:oleObj>
              </mc:Choice>
              <mc:Fallback>
                <p:oleObj name="think-cell Folie" r:id="rId5" imgW="216" imgH="216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altLang="de-DE"/>
              <a:t>Einführungsworkshop für Geschäftspartner</a:t>
            </a:r>
            <a:endParaRPr lang="de-DE" altLang="de-DE" dirty="0"/>
          </a:p>
        </p:txBody>
      </p:sp>
      <p:sp>
        <p:nvSpPr>
          <p:cNvPr id="21507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Betriebliche Altersversorgung:</a:t>
            </a:r>
            <a:br>
              <a:rPr lang="de-DE" altLang="de-DE" dirty="0"/>
            </a:br>
            <a:r>
              <a:rPr lang="de-DE" altLang="de-DE" dirty="0"/>
              <a:t>Die Stuttgarter </a:t>
            </a:r>
            <a:r>
              <a:rPr lang="de-DE" altLang="de-DE" dirty="0" err="1"/>
              <a:t>bAV</a:t>
            </a:r>
            <a:r>
              <a:rPr lang="de-DE" altLang="de-DE" dirty="0"/>
              <a:t>-Lösung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altLang="de-DE" b="1" dirty="0">
                <a:solidFill>
                  <a:schemeClr val="tx2"/>
                </a:solidFill>
              </a:rPr>
              <a:t>Teil 1:	</a:t>
            </a:r>
            <a:r>
              <a:rPr lang="de-DE" altLang="de-DE" dirty="0"/>
              <a:t>Marktchancen, Vorteile für AG und AN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4457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732"/>
            <a:ext cx="9144000" cy="6045268"/>
          </a:xfrm>
          <a:prstGeom prst="rect">
            <a:avLst/>
          </a:prstGeom>
        </p:spPr>
      </p:pic>
      <p:sp>
        <p:nvSpPr>
          <p:cNvPr id="11" name="Abgerundetes Rechteck 24"/>
          <p:cNvSpPr/>
          <p:nvPr/>
        </p:nvSpPr>
        <p:spPr>
          <a:xfrm>
            <a:off x="647095" y="4840181"/>
            <a:ext cx="415347" cy="409710"/>
          </a:xfrm>
          <a:custGeom>
            <a:avLst/>
            <a:gdLst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415087 w 415087"/>
              <a:gd name="connsiteY2" fmla="*/ 112132 h 414000"/>
              <a:gd name="connsiteX3" fmla="*/ 415087 w 415087"/>
              <a:gd name="connsiteY3" fmla="*/ 301868 h 414000"/>
              <a:gd name="connsiteX4" fmla="*/ 302955 w 415087"/>
              <a:gd name="connsiteY4" fmla="*/ 414000 h 414000"/>
              <a:gd name="connsiteX5" fmla="*/ 112132 w 415087"/>
              <a:gd name="connsiteY5" fmla="*/ 414000 h 414000"/>
              <a:gd name="connsiteX6" fmla="*/ 0 w 415087"/>
              <a:gd name="connsiteY6" fmla="*/ 301868 h 414000"/>
              <a:gd name="connsiteX7" fmla="*/ 0 w 415087"/>
              <a:gd name="connsiteY7" fmla="*/ 112132 h 414000"/>
              <a:gd name="connsiteX0" fmla="*/ 0 w 417243"/>
              <a:gd name="connsiteY0" fmla="*/ 112132 h 414000"/>
              <a:gd name="connsiteX1" fmla="*/ 112132 w 417243"/>
              <a:gd name="connsiteY1" fmla="*/ 0 h 414000"/>
              <a:gd name="connsiteX2" fmla="*/ 417243 w 417243"/>
              <a:gd name="connsiteY2" fmla="*/ 4301 h 414000"/>
              <a:gd name="connsiteX3" fmla="*/ 415087 w 417243"/>
              <a:gd name="connsiteY3" fmla="*/ 301868 h 414000"/>
              <a:gd name="connsiteX4" fmla="*/ 302955 w 417243"/>
              <a:gd name="connsiteY4" fmla="*/ 414000 h 414000"/>
              <a:gd name="connsiteX5" fmla="*/ 112132 w 417243"/>
              <a:gd name="connsiteY5" fmla="*/ 414000 h 414000"/>
              <a:gd name="connsiteX6" fmla="*/ 0 w 417243"/>
              <a:gd name="connsiteY6" fmla="*/ 301868 h 414000"/>
              <a:gd name="connsiteX7" fmla="*/ 0 w 417243"/>
              <a:gd name="connsiteY7" fmla="*/ 112132 h 414000"/>
              <a:gd name="connsiteX0" fmla="*/ 0 w 419399"/>
              <a:gd name="connsiteY0" fmla="*/ 112132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7" fmla="*/ 0 w 419399"/>
              <a:gd name="connsiteY7" fmla="*/ 112132 h 414000"/>
              <a:gd name="connsiteX0" fmla="*/ 0 w 419399"/>
              <a:gd name="connsiteY0" fmla="*/ 112135 h 414003"/>
              <a:gd name="connsiteX1" fmla="*/ 112132 w 419399"/>
              <a:gd name="connsiteY1" fmla="*/ 3 h 414003"/>
              <a:gd name="connsiteX2" fmla="*/ 419399 w 419399"/>
              <a:gd name="connsiteY2" fmla="*/ 2147 h 414003"/>
              <a:gd name="connsiteX3" fmla="*/ 415087 w 419399"/>
              <a:gd name="connsiteY3" fmla="*/ 301871 h 414003"/>
              <a:gd name="connsiteX4" fmla="*/ 302955 w 419399"/>
              <a:gd name="connsiteY4" fmla="*/ 414003 h 414003"/>
              <a:gd name="connsiteX5" fmla="*/ 112132 w 419399"/>
              <a:gd name="connsiteY5" fmla="*/ 414003 h 414003"/>
              <a:gd name="connsiteX6" fmla="*/ 0 w 419399"/>
              <a:gd name="connsiteY6" fmla="*/ 301871 h 414003"/>
              <a:gd name="connsiteX7" fmla="*/ 0 w 419399"/>
              <a:gd name="connsiteY7" fmla="*/ 112135 h 414003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44516"/>
              <a:gd name="connsiteX1" fmla="*/ 112132 w 419399"/>
              <a:gd name="connsiteY1" fmla="*/ 0 h 444516"/>
              <a:gd name="connsiteX2" fmla="*/ 419399 w 419399"/>
              <a:gd name="connsiteY2" fmla="*/ 2144 h 444516"/>
              <a:gd name="connsiteX3" fmla="*/ 415087 w 419399"/>
              <a:gd name="connsiteY3" fmla="*/ 414011 h 444516"/>
              <a:gd name="connsiteX4" fmla="*/ 112132 w 419399"/>
              <a:gd name="connsiteY4" fmla="*/ 414000 h 444516"/>
              <a:gd name="connsiteX5" fmla="*/ 0 w 419399"/>
              <a:gd name="connsiteY5" fmla="*/ 301868 h 444516"/>
              <a:gd name="connsiteX0" fmla="*/ 0 w 419399"/>
              <a:gd name="connsiteY0" fmla="*/ 301868 h 414011"/>
              <a:gd name="connsiteX1" fmla="*/ 112132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4325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299724 h 411867"/>
              <a:gd name="connsiteX1" fmla="*/ 2146 w 419399"/>
              <a:gd name="connsiteY1" fmla="*/ 2169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301868 h 414011"/>
              <a:gd name="connsiteX1" fmla="*/ 2146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2170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5347"/>
              <a:gd name="connsiteY0" fmla="*/ 297567 h 409710"/>
              <a:gd name="connsiteX1" fmla="*/ 2146 w 415347"/>
              <a:gd name="connsiteY1" fmla="*/ 13 h 409710"/>
              <a:gd name="connsiteX2" fmla="*/ 412929 w 415347"/>
              <a:gd name="connsiteY2" fmla="*/ 0 h 409710"/>
              <a:gd name="connsiteX3" fmla="*/ 415087 w 415347"/>
              <a:gd name="connsiteY3" fmla="*/ 409710 h 409710"/>
              <a:gd name="connsiteX4" fmla="*/ 112132 w 415347"/>
              <a:gd name="connsiteY4" fmla="*/ 409699 h 409710"/>
              <a:gd name="connsiteX5" fmla="*/ 0 w 415347"/>
              <a:gd name="connsiteY5" fmla="*/ 297567 h 40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47" h="409710">
                <a:moveTo>
                  <a:pt x="0" y="297567"/>
                </a:moveTo>
                <a:cubicBezTo>
                  <a:pt x="715" y="199101"/>
                  <a:pt x="1431" y="98479"/>
                  <a:pt x="2146" y="13"/>
                </a:cubicBezTo>
                <a:lnTo>
                  <a:pt x="412929" y="0"/>
                </a:lnTo>
                <a:cubicBezTo>
                  <a:pt x="411492" y="137289"/>
                  <a:pt x="416524" y="272421"/>
                  <a:pt x="415087" y="409710"/>
                </a:cubicBezTo>
                <a:lnTo>
                  <a:pt x="112132" y="409699"/>
                </a:lnTo>
                <a:cubicBezTo>
                  <a:pt x="50203" y="409699"/>
                  <a:pt x="0" y="359496"/>
                  <a:pt x="0" y="29756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b="1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648104" y="4840181"/>
            <a:ext cx="414338" cy="415925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de-DE" dirty="0">
                <a:solidFill>
                  <a:schemeClr val="lt1"/>
                </a:solidFill>
              </a:defRPr>
            </a:lvl1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2.</a:t>
            </a:r>
          </a:p>
        </p:txBody>
      </p:sp>
      <p:sp>
        <p:nvSpPr>
          <p:cNvPr id="13" name="Abgerundetes Rechteck 18"/>
          <p:cNvSpPr/>
          <p:nvPr/>
        </p:nvSpPr>
        <p:spPr>
          <a:xfrm>
            <a:off x="1099867" y="4840181"/>
            <a:ext cx="6925196" cy="1197499"/>
          </a:xfrm>
          <a:custGeom>
            <a:avLst/>
            <a:gdLst>
              <a:gd name="connsiteX0" fmla="*/ 0 w 6925196"/>
              <a:gd name="connsiteY0" fmla="*/ 199587 h 1197499"/>
              <a:gd name="connsiteX1" fmla="*/ 199587 w 6925196"/>
              <a:gd name="connsiteY1" fmla="*/ 0 h 1197499"/>
              <a:gd name="connsiteX2" fmla="*/ 6725609 w 6925196"/>
              <a:gd name="connsiteY2" fmla="*/ 0 h 1197499"/>
              <a:gd name="connsiteX3" fmla="*/ 6925196 w 6925196"/>
              <a:gd name="connsiteY3" fmla="*/ 199587 h 1197499"/>
              <a:gd name="connsiteX4" fmla="*/ 6925196 w 6925196"/>
              <a:gd name="connsiteY4" fmla="*/ 997912 h 1197499"/>
              <a:gd name="connsiteX5" fmla="*/ 6725609 w 6925196"/>
              <a:gd name="connsiteY5" fmla="*/ 1197499 h 1197499"/>
              <a:gd name="connsiteX6" fmla="*/ 199587 w 6925196"/>
              <a:gd name="connsiteY6" fmla="*/ 1197499 h 1197499"/>
              <a:gd name="connsiteX7" fmla="*/ 0 w 6925196"/>
              <a:gd name="connsiteY7" fmla="*/ 997912 h 1197499"/>
              <a:gd name="connsiteX8" fmla="*/ 0 w 6925196"/>
              <a:gd name="connsiteY8" fmla="*/ 199587 h 1197499"/>
              <a:gd name="connsiteX0" fmla="*/ 0 w 6925196"/>
              <a:gd name="connsiteY0" fmla="*/ 997912 h 1197499"/>
              <a:gd name="connsiteX1" fmla="*/ 199587 w 6925196"/>
              <a:gd name="connsiteY1" fmla="*/ 0 h 1197499"/>
              <a:gd name="connsiteX2" fmla="*/ 6725609 w 6925196"/>
              <a:gd name="connsiteY2" fmla="*/ 0 h 1197499"/>
              <a:gd name="connsiteX3" fmla="*/ 6925196 w 6925196"/>
              <a:gd name="connsiteY3" fmla="*/ 199587 h 1197499"/>
              <a:gd name="connsiteX4" fmla="*/ 6925196 w 6925196"/>
              <a:gd name="connsiteY4" fmla="*/ 997912 h 1197499"/>
              <a:gd name="connsiteX5" fmla="*/ 6725609 w 6925196"/>
              <a:gd name="connsiteY5" fmla="*/ 1197499 h 1197499"/>
              <a:gd name="connsiteX6" fmla="*/ 199587 w 6925196"/>
              <a:gd name="connsiteY6" fmla="*/ 1197499 h 1197499"/>
              <a:gd name="connsiteX7" fmla="*/ 0 w 6925196"/>
              <a:gd name="connsiteY7" fmla="*/ 997912 h 1197499"/>
              <a:gd name="connsiteX0" fmla="*/ 0 w 6925196"/>
              <a:gd name="connsiteY0" fmla="*/ 997912 h 1197499"/>
              <a:gd name="connsiteX1" fmla="*/ 1179 w 6925196"/>
              <a:gd name="connsiteY1" fmla="*/ 0 h 1197499"/>
              <a:gd name="connsiteX2" fmla="*/ 6725609 w 6925196"/>
              <a:gd name="connsiteY2" fmla="*/ 0 h 1197499"/>
              <a:gd name="connsiteX3" fmla="*/ 6925196 w 6925196"/>
              <a:gd name="connsiteY3" fmla="*/ 199587 h 1197499"/>
              <a:gd name="connsiteX4" fmla="*/ 6925196 w 6925196"/>
              <a:gd name="connsiteY4" fmla="*/ 997912 h 1197499"/>
              <a:gd name="connsiteX5" fmla="*/ 6725609 w 6925196"/>
              <a:gd name="connsiteY5" fmla="*/ 1197499 h 1197499"/>
              <a:gd name="connsiteX6" fmla="*/ 199587 w 6925196"/>
              <a:gd name="connsiteY6" fmla="*/ 1197499 h 1197499"/>
              <a:gd name="connsiteX7" fmla="*/ 0 w 6925196"/>
              <a:gd name="connsiteY7" fmla="*/ 997912 h 119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5196" h="1197499">
                <a:moveTo>
                  <a:pt x="0" y="997912"/>
                </a:moveTo>
                <a:lnTo>
                  <a:pt x="1179" y="0"/>
                </a:lnTo>
                <a:lnTo>
                  <a:pt x="6725609" y="0"/>
                </a:lnTo>
                <a:cubicBezTo>
                  <a:pt x="6835838" y="0"/>
                  <a:pt x="6925196" y="89358"/>
                  <a:pt x="6925196" y="199587"/>
                </a:cubicBezTo>
                <a:lnTo>
                  <a:pt x="6925196" y="997912"/>
                </a:lnTo>
                <a:cubicBezTo>
                  <a:pt x="6925196" y="1108141"/>
                  <a:pt x="6835838" y="1197499"/>
                  <a:pt x="6725609" y="1197499"/>
                </a:cubicBezTo>
                <a:lnTo>
                  <a:pt x="199587" y="1197499"/>
                </a:lnTo>
                <a:cubicBezTo>
                  <a:pt x="89358" y="1197499"/>
                  <a:pt x="0" y="1108141"/>
                  <a:pt x="0" y="99791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Betriebliche Altersversorgung </a:t>
            </a:r>
            <a:br>
              <a:rPr lang="de-DE" altLang="de-DE" dirty="0"/>
            </a:br>
            <a:r>
              <a:rPr lang="de-DE" altLang="de-DE" dirty="0"/>
              <a:t>als Chance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2833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Zusätzliche Chancen durch das Betriebsrentenstärkungsgesetz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21"/>
          </p:nvPr>
        </p:nvSpPr>
        <p:spPr>
          <a:xfrm>
            <a:off x="358775" y="2087563"/>
            <a:ext cx="8426449" cy="430887"/>
          </a:xfrm>
        </p:spPr>
        <p:txBody>
          <a:bodyPr/>
          <a:lstStyle/>
          <a:p>
            <a:r>
              <a:rPr lang="de-DE" dirty="0"/>
              <a:t>Voraussichtliche Reaktion der Unternehmen auf das BRSG</a:t>
            </a:r>
            <a:br>
              <a:rPr lang="de-DE" sz="1100" b="0" dirty="0"/>
            </a:br>
            <a:r>
              <a:rPr lang="de-DE" sz="1100" b="0" dirty="0"/>
              <a:t>in % aller befragten </a:t>
            </a:r>
            <a:r>
              <a:rPr lang="de-DE" sz="1100" b="0" dirty="0" err="1"/>
              <a:t>bAV</a:t>
            </a:r>
            <a:r>
              <a:rPr lang="de-DE" sz="1100" b="0" dirty="0"/>
              <a:t>-Verantwortlichen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Quelle: F.A.Z.-Institut, Betriebliche Altersversorgung im Mittelstand 2019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Jedes vierte KMU will bAV nach BRSG ausbauen.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altLang="de-DE"/>
              <a:t>2. Betriebliche Altersversorgung als Chance</a:t>
            </a:r>
            <a:endParaRPr lang="de-DE" alt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bAV-Workshop für Geschäftspartner Teil 1: Markt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11</a:t>
            </a:fld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2339009" y="4646110"/>
            <a:ext cx="4824758" cy="846386"/>
            <a:chOff x="1626507" y="4454888"/>
            <a:chExt cx="4824758" cy="846386"/>
          </a:xfrm>
        </p:grpSpPr>
        <p:sp>
          <p:nvSpPr>
            <p:cNvPr id="16" name="Rechteck 15"/>
            <p:cNvSpPr/>
            <p:nvPr/>
          </p:nvSpPr>
          <p:spPr>
            <a:xfrm>
              <a:off x="1657015" y="4454888"/>
              <a:ext cx="4794250" cy="846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200"/>
                </a:spcBef>
              </a:pPr>
              <a:r>
                <a:rPr lang="de-DE" sz="1100" dirty="0"/>
                <a:t>Wir werden unser bAV-Angebot entsprechend dem Gesetz erweitern</a:t>
              </a:r>
            </a:p>
            <a:p>
              <a:pPr>
                <a:spcBef>
                  <a:spcPts val="200"/>
                </a:spcBef>
              </a:pPr>
              <a:r>
                <a:rPr lang="de-DE" sz="1100" dirty="0"/>
                <a:t>Wir wissen noch nicht, ob wir unser bAV-Angebot erweitern</a:t>
              </a:r>
            </a:p>
            <a:p>
              <a:pPr>
                <a:spcBef>
                  <a:spcPts val="200"/>
                </a:spcBef>
              </a:pPr>
              <a:r>
                <a:rPr lang="de-DE" sz="1100" dirty="0"/>
                <a:t>Wir werden unser bAV-Angebot nach dem Gesetz nicht ausbauen</a:t>
              </a:r>
            </a:p>
            <a:p>
              <a:pPr>
                <a:spcBef>
                  <a:spcPts val="200"/>
                </a:spcBef>
              </a:pPr>
              <a:r>
                <a:rPr lang="de-DE" sz="1100" dirty="0"/>
                <a:t>weiß nicht/keine Antwort</a:t>
              </a:r>
            </a:p>
          </p:txBody>
        </p:sp>
        <p:sp>
          <p:nvSpPr>
            <p:cNvPr id="17" name="Rechteck 16"/>
            <p:cNvSpPr/>
            <p:nvPr/>
          </p:nvSpPr>
          <p:spPr>
            <a:xfrm>
              <a:off x="1626550" y="4541833"/>
              <a:ext cx="71493" cy="8780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1626566" y="4732360"/>
              <a:ext cx="71493" cy="8780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1626507" y="4930252"/>
              <a:ext cx="71493" cy="8780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1628888" y="5126557"/>
              <a:ext cx="71493" cy="878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aphicFrame>
        <p:nvGraphicFramePr>
          <p:cNvPr id="11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781258"/>
              </p:ext>
            </p:extLst>
          </p:nvPr>
        </p:nvGraphicFramePr>
        <p:xfrm>
          <a:off x="128766" y="2604191"/>
          <a:ext cx="3240000" cy="2110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Diagramm 13">
            <a:extLst>
              <a:ext uri="{FF2B5EF4-FFF2-40B4-BE49-F238E27FC236}">
                <a16:creationId xmlns:a16="http://schemas.microsoft.com/office/drawing/2014/main" id="{DE6786B2-534E-4088-9D82-19AD2615EB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784960"/>
              </p:ext>
            </p:extLst>
          </p:nvPr>
        </p:nvGraphicFramePr>
        <p:xfrm>
          <a:off x="2931885" y="2604191"/>
          <a:ext cx="3240000" cy="2110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Diagramm 13">
            <a:extLst>
              <a:ext uri="{FF2B5EF4-FFF2-40B4-BE49-F238E27FC236}">
                <a16:creationId xmlns:a16="http://schemas.microsoft.com/office/drawing/2014/main" id="{CEBAA4BD-21CE-4D2A-BFBF-9184D7AEE6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910076"/>
              </p:ext>
            </p:extLst>
          </p:nvPr>
        </p:nvGraphicFramePr>
        <p:xfrm>
          <a:off x="5735005" y="2604191"/>
          <a:ext cx="3240000" cy="2110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38812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438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think-cell Folie" r:id="rId5" imgW="216" imgH="216" progId="TCLayout.ActiveDocument.1">
                  <p:embed/>
                </p:oleObj>
              </mc:Choice>
              <mc:Fallback>
                <p:oleObj name="think-cell Folie" r:id="rId5" imgW="216" imgH="216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Besonders die Kleinen bieten großes bAV-Potenzial</a:t>
            </a:r>
            <a:endParaRPr lang="de-DE" altLang="de-DE" dirty="0"/>
          </a:p>
        </p:txBody>
      </p:sp>
      <p:sp>
        <p:nvSpPr>
          <p:cNvPr id="29702" name="Textplatzhalter 1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altLang="de-DE" dirty="0"/>
              <a:t>In Unternehmen mit wenigen Arbeitnehmern besteht hoher Versorgungsbedarf.</a:t>
            </a:r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Quelle: Bundesministerium für Arbeit und Soziales: Alterssicherungsbericht 2020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/>
              <a:t>Nehmen Sie konkret kleinere Unternehmen ins Visier, um sich besonders große Erfolgschancen zu sichern.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altLang="de-DE" dirty="0"/>
              <a:t>2. Betriebliche Altersversorgung als Chance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bAV-Workshop für Geschäftspartner Teil 1: Markt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12</a:t>
            </a:fld>
            <a:endParaRPr lang="de-DE" dirty="0"/>
          </a:p>
        </p:txBody>
      </p:sp>
      <p:graphicFrame>
        <p:nvGraphicFramePr>
          <p:cNvPr id="26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648213"/>
              </p:ext>
            </p:extLst>
          </p:nvPr>
        </p:nvGraphicFramePr>
        <p:xfrm>
          <a:off x="542925" y="2632444"/>
          <a:ext cx="8051800" cy="2988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Abgerundetes Rechteck 4"/>
          <p:cNvSpPr>
            <a:spLocks noChangeAspect="1"/>
          </p:cNvSpPr>
          <p:nvPr/>
        </p:nvSpPr>
        <p:spPr>
          <a:xfrm rot="331842">
            <a:off x="6222496" y="4280284"/>
            <a:ext cx="1632012" cy="432000"/>
          </a:xfrm>
          <a:custGeom>
            <a:avLst/>
            <a:gdLst>
              <a:gd name="connsiteX0" fmla="*/ 0 w 1620000"/>
              <a:gd name="connsiteY0" fmla="*/ 90473 h 504000"/>
              <a:gd name="connsiteX1" fmla="*/ 90473 w 1620000"/>
              <a:gd name="connsiteY1" fmla="*/ 0 h 504000"/>
              <a:gd name="connsiteX2" fmla="*/ 1529527 w 1620000"/>
              <a:gd name="connsiteY2" fmla="*/ 0 h 504000"/>
              <a:gd name="connsiteX3" fmla="*/ 1620000 w 1620000"/>
              <a:gd name="connsiteY3" fmla="*/ 90473 h 504000"/>
              <a:gd name="connsiteX4" fmla="*/ 1620000 w 1620000"/>
              <a:gd name="connsiteY4" fmla="*/ 413527 h 504000"/>
              <a:gd name="connsiteX5" fmla="*/ 1529527 w 1620000"/>
              <a:gd name="connsiteY5" fmla="*/ 504000 h 504000"/>
              <a:gd name="connsiteX6" fmla="*/ 90473 w 1620000"/>
              <a:gd name="connsiteY6" fmla="*/ 504000 h 504000"/>
              <a:gd name="connsiteX7" fmla="*/ 0 w 1620000"/>
              <a:gd name="connsiteY7" fmla="*/ 413527 h 504000"/>
              <a:gd name="connsiteX8" fmla="*/ 0 w 1620000"/>
              <a:gd name="connsiteY8" fmla="*/ 90473 h 504000"/>
              <a:gd name="connsiteX0" fmla="*/ 0 w 1620000"/>
              <a:gd name="connsiteY0" fmla="*/ 413527 h 504000"/>
              <a:gd name="connsiteX1" fmla="*/ 90473 w 1620000"/>
              <a:gd name="connsiteY1" fmla="*/ 0 h 504000"/>
              <a:gd name="connsiteX2" fmla="*/ 1529527 w 1620000"/>
              <a:gd name="connsiteY2" fmla="*/ 0 h 504000"/>
              <a:gd name="connsiteX3" fmla="*/ 1620000 w 1620000"/>
              <a:gd name="connsiteY3" fmla="*/ 90473 h 504000"/>
              <a:gd name="connsiteX4" fmla="*/ 1620000 w 1620000"/>
              <a:gd name="connsiteY4" fmla="*/ 413527 h 504000"/>
              <a:gd name="connsiteX5" fmla="*/ 1529527 w 1620000"/>
              <a:gd name="connsiteY5" fmla="*/ 504000 h 504000"/>
              <a:gd name="connsiteX6" fmla="*/ 90473 w 1620000"/>
              <a:gd name="connsiteY6" fmla="*/ 504000 h 504000"/>
              <a:gd name="connsiteX7" fmla="*/ 0 w 1620000"/>
              <a:gd name="connsiteY7" fmla="*/ 413527 h 504000"/>
              <a:gd name="connsiteX0" fmla="*/ 104 w 1620104"/>
              <a:gd name="connsiteY0" fmla="*/ 413527 h 504000"/>
              <a:gd name="connsiteX1" fmla="*/ 0 w 1620104"/>
              <a:gd name="connsiteY1" fmla="*/ 0 h 504000"/>
              <a:gd name="connsiteX2" fmla="*/ 1529631 w 1620104"/>
              <a:gd name="connsiteY2" fmla="*/ 0 h 504000"/>
              <a:gd name="connsiteX3" fmla="*/ 1620104 w 1620104"/>
              <a:gd name="connsiteY3" fmla="*/ 90473 h 504000"/>
              <a:gd name="connsiteX4" fmla="*/ 1620104 w 1620104"/>
              <a:gd name="connsiteY4" fmla="*/ 413527 h 504000"/>
              <a:gd name="connsiteX5" fmla="*/ 1529631 w 1620104"/>
              <a:gd name="connsiteY5" fmla="*/ 504000 h 504000"/>
              <a:gd name="connsiteX6" fmla="*/ 90577 w 1620104"/>
              <a:gd name="connsiteY6" fmla="*/ 504000 h 504000"/>
              <a:gd name="connsiteX7" fmla="*/ 104 w 1620104"/>
              <a:gd name="connsiteY7" fmla="*/ 413527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0104" h="504000">
                <a:moveTo>
                  <a:pt x="104" y="413527"/>
                </a:moveTo>
                <a:cubicBezTo>
                  <a:pt x="69" y="275685"/>
                  <a:pt x="35" y="137842"/>
                  <a:pt x="0" y="0"/>
                </a:cubicBezTo>
                <a:lnTo>
                  <a:pt x="1529631" y="0"/>
                </a:lnTo>
                <a:cubicBezTo>
                  <a:pt x="1579598" y="0"/>
                  <a:pt x="1620104" y="40506"/>
                  <a:pt x="1620104" y="90473"/>
                </a:cubicBezTo>
                <a:lnTo>
                  <a:pt x="1620104" y="413527"/>
                </a:lnTo>
                <a:cubicBezTo>
                  <a:pt x="1620104" y="463494"/>
                  <a:pt x="1579598" y="504000"/>
                  <a:pt x="1529631" y="504000"/>
                </a:cubicBezTo>
                <a:lnTo>
                  <a:pt x="90577" y="504000"/>
                </a:lnTo>
                <a:cubicBezTo>
                  <a:pt x="40610" y="504000"/>
                  <a:pt x="104" y="463494"/>
                  <a:pt x="104" y="41352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Ihr Potenzial!</a:t>
            </a:r>
            <a:endParaRPr lang="de-DE" altLang="de-DE" sz="1600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85900" y="2497015"/>
            <a:ext cx="6172200" cy="29686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e-DE" sz="1400" b="1" dirty="0"/>
              <a:t>Beschäftigte mit betrieblicher Altersversorgung in Deutschland nach Betriebsgröße</a:t>
            </a:r>
          </a:p>
          <a:p>
            <a:pPr algn="ctr"/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4096103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k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think-cell Folie" r:id="rId5" imgW="216" imgH="216" progId="TCLayout.ActiveDocument.1">
                  <p:embed/>
                </p:oleObj>
              </mc:Choice>
              <mc:Fallback>
                <p:oleObj name="think-cell Folie" r:id="rId5" imgW="216" imgH="216" progId="TCLayout.ActiveDocument.1">
                  <p:embed/>
                  <p:pic>
                    <p:nvPicPr>
                      <p:cNvPr id="29698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Betriebliche Altersversorgung:</a:t>
            </a:r>
            <a:br>
              <a:rPr lang="de-DE"/>
            </a:br>
            <a:r>
              <a:rPr lang="de-DE"/>
              <a:t>Information hat Bedeutung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1"/>
          </p:nvPr>
        </p:nvSpPr>
        <p:spPr>
          <a:xfrm>
            <a:off x="358775" y="2087563"/>
            <a:ext cx="8426449" cy="261610"/>
          </a:xfrm>
        </p:spPr>
        <p:txBody>
          <a:bodyPr/>
          <a:lstStyle/>
          <a:p>
            <a:r>
              <a:rPr lang="de-DE"/>
              <a:t>Nachfrage nach individueller Beratung steigt.</a:t>
            </a:r>
            <a:endParaRPr lang="de-DE" altLang="de-DE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Quelle: F.A.Z.-Institut, Betriebliche Altersversorgung im Mittelstand 2020</a:t>
            </a:r>
            <a:br>
              <a:rPr lang="de-DE" dirty="0"/>
            </a:br>
            <a:r>
              <a:rPr lang="de-DE" baseline="30000" dirty="0"/>
              <a:t>1 </a:t>
            </a:r>
            <a:r>
              <a:rPr lang="de-DE" dirty="0"/>
              <a:t>Mehrfachnennungen möglich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Ihr Wissen im Bereich der betrieblichen Altersversorgung öffnet Ihnen die Türen zu neuen Kunden.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altLang="de-DE"/>
              <a:t>2. Betriebliche Altersversorgung als Chance</a:t>
            </a:r>
            <a:endParaRPr lang="de-DE" alt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bAV-Workshop für Geschäftspartner Teil 1: Markt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13</a:t>
            </a:fld>
            <a:endParaRPr lang="de-DE" dirty="0"/>
          </a:p>
        </p:txBody>
      </p:sp>
      <p:graphicFrame>
        <p:nvGraphicFramePr>
          <p:cNvPr id="26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878466"/>
              </p:ext>
            </p:extLst>
          </p:nvPr>
        </p:nvGraphicFramePr>
        <p:xfrm>
          <a:off x="359808" y="2792888"/>
          <a:ext cx="8123792" cy="265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Rechteck 8"/>
          <p:cNvSpPr>
            <a:spLocks noChangeArrowheads="1"/>
          </p:cNvSpPr>
          <p:nvPr/>
        </p:nvSpPr>
        <p:spPr bwMode="auto">
          <a:xfrm>
            <a:off x="358775" y="2377970"/>
            <a:ext cx="8426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bIns="0">
            <a:spAutoFit/>
          </a:bodyPr>
          <a:lstStyle>
            <a:lvl1pPr>
              <a:spcBef>
                <a:spcPts val="1600"/>
              </a:spcBef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600"/>
              </a:spcBef>
              <a:buSzPct val="100000"/>
              <a:buBlip>
                <a:blip r:embed="rId8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600"/>
              </a:spcBef>
              <a:buSzPct val="100000"/>
              <a:buBlip>
                <a:blip r:embed="rId8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600"/>
              </a:spcBef>
              <a:buSzPct val="100000"/>
              <a:buBlip>
                <a:blip r:embed="rId8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600"/>
              </a:spcBef>
              <a:buSzPct val="100000"/>
              <a:buBlip>
                <a:blip r:embed="rId8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8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8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8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8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 b="1" dirty="0">
                <a:solidFill>
                  <a:srgbClr val="000000"/>
                </a:solidFill>
                <a:ea typeface="Arial Bold"/>
                <a:sym typeface="Arial" panose="020B0604020202020204" pitchFamily="34" charset="0"/>
              </a:rPr>
              <a:t>Wunsch nach individueller Beratung wird größer </a:t>
            </a:r>
            <a:r>
              <a:rPr lang="de-DE" altLang="de-DE" sz="1200" dirty="0">
                <a:solidFill>
                  <a:srgbClr val="000000"/>
                </a:solidFill>
                <a:ea typeface="Arial Bold"/>
                <a:sym typeface="Arial" panose="020B0604020202020204" pitchFamily="34" charset="0"/>
              </a:rPr>
              <a:t>(bAV-Themen, auf die die Mitarbeiter die befragten bAV-Verantwortlichen besonders ansprechen; in % der befragten bAV-Verantwortlichen</a:t>
            </a:r>
            <a:r>
              <a:rPr lang="de-DE" altLang="de-DE" sz="1200" baseline="30000" dirty="0">
                <a:solidFill>
                  <a:srgbClr val="000000"/>
                </a:solidFill>
                <a:ea typeface="Arial Bold"/>
                <a:sym typeface="Arial" panose="020B0604020202020204" pitchFamily="34" charset="0"/>
              </a:rPr>
              <a:t>1</a:t>
            </a:r>
            <a:r>
              <a:rPr lang="de-DE" altLang="de-DE" sz="1200" dirty="0">
                <a:solidFill>
                  <a:srgbClr val="000000"/>
                </a:solidFill>
                <a:ea typeface="Arial Bold"/>
                <a:sym typeface="Arial" panose="020B0604020202020204" pitchFamily="34" charset="0"/>
              </a:rPr>
              <a:t>)</a:t>
            </a:r>
            <a:endParaRPr lang="de-DE" altLang="de-DE" sz="1200" baseline="30000" dirty="0">
              <a:solidFill>
                <a:srgbClr val="000000"/>
              </a:solidFill>
              <a:ea typeface="Arial Bold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849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k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think-cell Folie" r:id="rId5" imgW="216" imgH="216" progId="TCLayout.ActiveDocument.1">
                  <p:embed/>
                </p:oleObj>
              </mc:Choice>
              <mc:Fallback>
                <p:oleObj name="think-cell Folie" r:id="rId5" imgW="216" imgH="216" progId="TCLayout.ActiveDocument.1">
                  <p:embed/>
                  <p:pic>
                    <p:nvPicPr>
                      <p:cNvPr id="29698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 Sachen bAV gelten Sie als verlässlicher Partner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1"/>
          </p:nvPr>
        </p:nvSpPr>
        <p:spPr>
          <a:xfrm>
            <a:off x="358775" y="2087563"/>
            <a:ext cx="8426449" cy="261610"/>
          </a:xfrm>
        </p:spPr>
        <p:txBody>
          <a:bodyPr/>
          <a:lstStyle/>
          <a:p>
            <a:r>
              <a:rPr lang="de-DE" dirty="0"/>
              <a:t>Versicherer sind bei den meisten Arbeitgebern im Mittelstand gefragt.</a:t>
            </a:r>
            <a:endParaRPr lang="de-DE" altLang="de-DE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Quelle: </a:t>
            </a:r>
            <a:r>
              <a:rPr lang="de-DE" dirty="0" err="1"/>
              <a:t>Generali</a:t>
            </a:r>
            <a:r>
              <a:rPr lang="de-DE" dirty="0"/>
              <a:t> Deutschland, F.A.Z.-Institut, Betriebliche Altersversorgung im Mittelstand 2020</a:t>
            </a:r>
            <a:br>
              <a:rPr lang="de-DE" dirty="0"/>
            </a:br>
            <a:r>
              <a:rPr lang="de-DE" baseline="30000" dirty="0"/>
              <a:t>1</a:t>
            </a:r>
            <a:r>
              <a:rPr lang="de-DE" dirty="0"/>
              <a:t> Mehrfachnennungen möglich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Das Vertrauen, das Ihnen seitens der Arbeitgeber entgegen gebracht wird, sichert Ihnen einen Vorteil für die Akquise potentieller bAV-Kunden.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altLang="de-DE"/>
              <a:t>2. Betriebliche Altersversorgung als Chance</a:t>
            </a:r>
            <a:endParaRPr lang="de-DE" alt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bAV-Workshop für Geschäftspartner Teil 1: Markt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14</a:t>
            </a:fld>
            <a:endParaRPr lang="de-DE" dirty="0"/>
          </a:p>
        </p:txBody>
      </p:sp>
      <p:grpSp>
        <p:nvGrpSpPr>
          <p:cNvPr id="25" name="Gruppieren 24"/>
          <p:cNvGrpSpPr/>
          <p:nvPr/>
        </p:nvGrpSpPr>
        <p:grpSpPr>
          <a:xfrm>
            <a:off x="431800" y="2533109"/>
            <a:ext cx="8051800" cy="2867258"/>
            <a:chOff x="431800" y="2708275"/>
            <a:chExt cx="8051800" cy="2617788"/>
          </a:xfrm>
        </p:grpSpPr>
        <p:graphicFrame>
          <p:nvGraphicFramePr>
            <p:cNvPr id="26" name="Diagramm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45439992"/>
                </p:ext>
              </p:extLst>
            </p:nvPr>
          </p:nvGraphicFramePr>
          <p:xfrm>
            <a:off x="431800" y="2708275"/>
            <a:ext cx="8051800" cy="26177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8" name="Rechteck 27"/>
            <p:cNvSpPr/>
            <p:nvPr/>
          </p:nvSpPr>
          <p:spPr>
            <a:xfrm>
              <a:off x="1879600" y="3112164"/>
              <a:ext cx="1762125" cy="254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de-DE" sz="1050" dirty="0">
                  <a:solidFill>
                    <a:prstClr val="black"/>
                  </a:solidFill>
                </a:rPr>
                <a:t>Versicherungsgesellschaft</a:t>
              </a:r>
            </a:p>
          </p:txBody>
        </p:sp>
        <p:sp>
          <p:nvSpPr>
            <p:cNvPr id="29" name="Rechteck 28"/>
            <p:cNvSpPr/>
            <p:nvPr/>
          </p:nvSpPr>
          <p:spPr>
            <a:xfrm>
              <a:off x="2547938" y="3455220"/>
              <a:ext cx="1093787" cy="254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de-DE" sz="1050" dirty="0">
                  <a:solidFill>
                    <a:prstClr val="black"/>
                  </a:solidFill>
                </a:rPr>
                <a:t>Pensionskasse</a:t>
              </a:r>
            </a:p>
          </p:txBody>
        </p:sp>
        <p:sp>
          <p:nvSpPr>
            <p:cNvPr id="31" name="Rechteck 30"/>
            <p:cNvSpPr/>
            <p:nvPr/>
          </p:nvSpPr>
          <p:spPr>
            <a:xfrm>
              <a:off x="455613" y="3832537"/>
              <a:ext cx="3186112" cy="254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de-DE" sz="1050" dirty="0">
                  <a:solidFill>
                    <a:prstClr val="black"/>
                  </a:solidFill>
                </a:rPr>
                <a:t>Branchen- und tarifvertragliches Versorgungswerk</a:t>
              </a:r>
            </a:p>
          </p:txBody>
        </p:sp>
        <p:sp>
          <p:nvSpPr>
            <p:cNvPr id="32" name="Rechteck 31"/>
            <p:cNvSpPr/>
            <p:nvPr/>
          </p:nvSpPr>
          <p:spPr>
            <a:xfrm>
              <a:off x="2714625" y="4545246"/>
              <a:ext cx="927100" cy="254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de-DE" sz="1050" dirty="0">
                  <a:solidFill>
                    <a:prstClr val="black"/>
                  </a:solidFill>
                </a:rPr>
                <a:t>Kreditinstitut</a:t>
              </a:r>
            </a:p>
          </p:txBody>
        </p:sp>
        <p:sp>
          <p:nvSpPr>
            <p:cNvPr id="34" name="Rechteck 33"/>
            <p:cNvSpPr/>
            <p:nvPr/>
          </p:nvSpPr>
          <p:spPr>
            <a:xfrm>
              <a:off x="587683" y="4885606"/>
              <a:ext cx="3054042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de-DE" sz="1050" dirty="0">
                  <a:solidFill>
                    <a:prstClr val="black"/>
                  </a:solidFill>
                </a:rPr>
                <a:t>Versorgungswerk eines anderen Unternehmens</a:t>
              </a:r>
            </a:p>
          </p:txBody>
        </p:sp>
        <p:sp>
          <p:nvSpPr>
            <p:cNvPr id="35" name="Rechteck 34"/>
            <p:cNvSpPr/>
            <p:nvPr/>
          </p:nvSpPr>
          <p:spPr>
            <a:xfrm>
              <a:off x="2128170" y="4184425"/>
              <a:ext cx="1513555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de-DE" sz="1050" dirty="0">
                  <a:solidFill>
                    <a:prstClr val="black"/>
                  </a:solidFill>
                </a:rPr>
                <a:t>Beratungsgesellschaft</a:t>
              </a:r>
            </a:p>
          </p:txBody>
        </p:sp>
      </p:grpSp>
      <p:sp>
        <p:nvSpPr>
          <p:cNvPr id="36" name="Rechteck 8"/>
          <p:cNvSpPr>
            <a:spLocks noChangeArrowheads="1"/>
          </p:cNvSpPr>
          <p:nvPr/>
        </p:nvSpPr>
        <p:spPr bwMode="auto">
          <a:xfrm>
            <a:off x="358775" y="2377970"/>
            <a:ext cx="883177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bIns="0">
            <a:spAutoFit/>
          </a:bodyPr>
          <a:lstStyle>
            <a:lvl1pPr>
              <a:spcBef>
                <a:spcPts val="1600"/>
              </a:spcBef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600"/>
              </a:spcBef>
              <a:buSzPct val="100000"/>
              <a:buBlip>
                <a:blip r:embed="rId8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600"/>
              </a:spcBef>
              <a:buSzPct val="100000"/>
              <a:buBlip>
                <a:blip r:embed="rId8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600"/>
              </a:spcBef>
              <a:buSzPct val="100000"/>
              <a:buBlip>
                <a:blip r:embed="rId8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600"/>
              </a:spcBef>
              <a:buSzPct val="100000"/>
              <a:buBlip>
                <a:blip r:embed="rId8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8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8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8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8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200" b="1" dirty="0">
                <a:solidFill>
                  <a:srgbClr val="000000"/>
                </a:solidFill>
                <a:ea typeface="Arial Bold"/>
                <a:sym typeface="Arial" panose="020B0604020202020204" pitchFamily="34" charset="0"/>
              </a:rPr>
              <a:t>Jeder fünfte größere Betrieb arbeitet mit Berater zusammen</a:t>
            </a:r>
          </a:p>
          <a:p>
            <a:pPr eaLnBrk="1" hangingPunct="1">
              <a:spcBef>
                <a:spcPct val="0"/>
              </a:spcBef>
            </a:pPr>
            <a:r>
              <a:rPr lang="de-DE" altLang="de-DE" sz="1200" dirty="0">
                <a:solidFill>
                  <a:srgbClr val="000000"/>
                </a:solidFill>
                <a:ea typeface="Arial Bold"/>
                <a:sym typeface="Arial" panose="020B0604020202020204" pitchFamily="34" charset="0"/>
              </a:rPr>
              <a:t>(aktuelle Kooperationen mit bAV-Anbietern und Dienstleistern; in % der befragten bAV-Verantwortlichen, nach Mitarbeiteranzahl</a:t>
            </a:r>
            <a:r>
              <a:rPr lang="de-DE" altLang="de-DE" sz="1200" baseline="30000" dirty="0">
                <a:solidFill>
                  <a:srgbClr val="000000"/>
                </a:solidFill>
                <a:ea typeface="Arial Bold"/>
                <a:sym typeface="Arial" panose="020B0604020202020204" pitchFamily="34" charset="0"/>
              </a:rPr>
              <a:t>1</a:t>
            </a:r>
            <a:r>
              <a:rPr lang="de-DE" altLang="de-DE" sz="1200" dirty="0">
                <a:solidFill>
                  <a:srgbClr val="000000"/>
                </a:solidFill>
                <a:ea typeface="Arial Bold"/>
                <a:sym typeface="Arial" panose="020B0604020202020204" pitchFamily="34" charset="0"/>
              </a:rPr>
              <a:t>)</a:t>
            </a:r>
            <a:endParaRPr lang="de-DE" altLang="de-DE" sz="1200" baseline="30000" dirty="0">
              <a:solidFill>
                <a:srgbClr val="000000"/>
              </a:solidFill>
              <a:ea typeface="Arial Bold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443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ieren 24"/>
          <p:cNvGrpSpPr/>
          <p:nvPr/>
        </p:nvGrpSpPr>
        <p:grpSpPr>
          <a:xfrm>
            <a:off x="4533900" y="2593975"/>
            <a:ext cx="4140200" cy="2232025"/>
            <a:chOff x="4572000" y="2708275"/>
            <a:chExt cx="4140200" cy="2232025"/>
          </a:xfrm>
        </p:grpSpPr>
        <p:graphicFrame>
          <p:nvGraphicFramePr>
            <p:cNvPr id="18" name="Diagramm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24572269"/>
                </p:ext>
              </p:extLst>
            </p:nvPr>
          </p:nvGraphicFramePr>
          <p:xfrm>
            <a:off x="4572000" y="2708275"/>
            <a:ext cx="4140200" cy="22320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0" name="Rechteck 9"/>
            <p:cNvSpPr>
              <a:spLocks noChangeArrowheads="1"/>
            </p:cNvSpPr>
            <p:nvPr/>
          </p:nvSpPr>
          <p:spPr bwMode="auto">
            <a:xfrm>
              <a:off x="4751388" y="2728913"/>
              <a:ext cx="395922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bIns="0">
              <a:spAutoFit/>
            </a:bodyPr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altLang="de-DE" sz="1200" b="1" dirty="0">
                  <a:solidFill>
                    <a:srgbClr val="000000"/>
                  </a:solidFill>
                  <a:ea typeface="Arial Bold"/>
                  <a:sym typeface="Arial" panose="020B0604020202020204" pitchFamily="34" charset="0"/>
                </a:rPr>
                <a:t>Beliebteste Durchführungswege in der bAV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de-DE" altLang="de-DE" sz="1200" dirty="0">
                  <a:solidFill>
                    <a:srgbClr val="000000"/>
                  </a:solidFill>
                  <a:ea typeface="Arial Bold"/>
                  <a:sym typeface="Arial" panose="020B0604020202020204" pitchFamily="34" charset="0"/>
                </a:rPr>
                <a:t>(Bestand an Verträgen der </a:t>
              </a:r>
              <a:r>
                <a:rPr lang="de-DE" altLang="de-DE" sz="1200" dirty="0" err="1">
                  <a:solidFill>
                    <a:srgbClr val="000000"/>
                  </a:solidFill>
                  <a:ea typeface="Arial Bold"/>
                  <a:sym typeface="Arial" panose="020B0604020202020204" pitchFamily="34" charset="0"/>
                </a:rPr>
                <a:t>bAV</a:t>
              </a:r>
              <a:r>
                <a:rPr lang="de-DE" altLang="de-DE" sz="1200" dirty="0">
                  <a:solidFill>
                    <a:srgbClr val="000000"/>
                  </a:solidFill>
                  <a:ea typeface="Arial Bold"/>
                  <a:sym typeface="Arial" panose="020B0604020202020204" pitchFamily="34" charset="0"/>
                </a:rPr>
                <a:t> 2020 – Anzahl in Mio.)</a:t>
              </a:r>
            </a:p>
          </p:txBody>
        </p:sp>
        <p:sp>
          <p:nvSpPr>
            <p:cNvPr id="21" name="Rechteck 5"/>
            <p:cNvSpPr>
              <a:spLocks noChangeArrowheads="1"/>
            </p:cNvSpPr>
            <p:nvPr/>
          </p:nvSpPr>
          <p:spPr bwMode="auto">
            <a:xfrm>
              <a:off x="4608513" y="3276600"/>
              <a:ext cx="1944687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</a:pPr>
              <a:r>
                <a:rPr lang="de-DE" altLang="de-DE" sz="1100" dirty="0">
                  <a:solidFill>
                    <a:prstClr val="black"/>
                  </a:solidFill>
                </a:rPr>
                <a:t>Direktversicherung</a:t>
              </a:r>
            </a:p>
          </p:txBody>
        </p:sp>
        <p:sp>
          <p:nvSpPr>
            <p:cNvPr id="22" name="Rechteck 13"/>
            <p:cNvSpPr>
              <a:spLocks noChangeArrowheads="1"/>
            </p:cNvSpPr>
            <p:nvPr/>
          </p:nvSpPr>
          <p:spPr bwMode="auto">
            <a:xfrm>
              <a:off x="4608513" y="3713163"/>
              <a:ext cx="1944687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</a:pPr>
              <a:r>
                <a:rPr lang="de-DE" altLang="de-DE" sz="1100" dirty="0">
                  <a:solidFill>
                    <a:prstClr val="black"/>
                  </a:solidFill>
                </a:rPr>
                <a:t>Rückdeckungsversicherung</a:t>
              </a:r>
            </a:p>
          </p:txBody>
        </p:sp>
        <p:sp>
          <p:nvSpPr>
            <p:cNvPr id="23" name="Rechteck 14"/>
            <p:cNvSpPr>
              <a:spLocks noChangeArrowheads="1"/>
            </p:cNvSpPr>
            <p:nvPr/>
          </p:nvSpPr>
          <p:spPr bwMode="auto">
            <a:xfrm>
              <a:off x="4608513" y="4148138"/>
              <a:ext cx="1944687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</a:pPr>
              <a:r>
                <a:rPr lang="de-DE" altLang="de-DE" sz="1100" dirty="0">
                  <a:solidFill>
                    <a:prstClr val="black"/>
                  </a:solidFill>
                </a:rPr>
                <a:t>Pensionskasse</a:t>
              </a:r>
            </a:p>
          </p:txBody>
        </p:sp>
        <p:sp>
          <p:nvSpPr>
            <p:cNvPr id="24" name="Rechteck 15"/>
            <p:cNvSpPr>
              <a:spLocks noChangeArrowheads="1"/>
            </p:cNvSpPr>
            <p:nvPr/>
          </p:nvSpPr>
          <p:spPr bwMode="auto">
            <a:xfrm>
              <a:off x="4608513" y="4584700"/>
              <a:ext cx="1944687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3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</a:pPr>
              <a:r>
                <a:rPr lang="de-DE" altLang="de-DE" sz="1100">
                  <a:solidFill>
                    <a:prstClr val="black"/>
                  </a:solidFill>
                </a:rPr>
                <a:t>Pensionfonds</a:t>
              </a:r>
            </a:p>
          </p:txBody>
        </p:sp>
      </p:grp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Die Direktversicherung:</a:t>
            </a:r>
            <a:br>
              <a:rPr lang="de-DE" altLang="de-DE"/>
            </a:br>
            <a:r>
              <a:rPr lang="de-DE" altLang="de-DE"/>
              <a:t>Königsweg in der bAV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1"/>
            <a:r>
              <a:rPr lang="de-DE" altLang="de-DE" dirty="0"/>
              <a:t>Unternehmen wissen vor allem die unkomplizierte Durchführung im Rahmen der Direktversicherung zu schätzen.</a:t>
            </a:r>
          </a:p>
          <a:p>
            <a:pPr lvl="1"/>
            <a:r>
              <a:rPr lang="de-DE" altLang="de-DE" dirty="0"/>
              <a:t>Als einfachster Durchführungsweg ist die Direktversicherung sogar als Standard im Betriebsrentengesetz verankert.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altLang="de-DE" dirty="0"/>
              <a:t>8,6 Millionen aller bAV-Verträge sind Direktversicherungen.</a:t>
            </a:r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Mit der Direktversicherung begegnen Sie auch und vor allem </a:t>
            </a:r>
            <a:br>
              <a:rPr lang="de-DE" dirty="0"/>
            </a:br>
            <a:r>
              <a:rPr lang="de-DE" dirty="0"/>
              <a:t>den unbürokratischen </a:t>
            </a:r>
            <a:r>
              <a:rPr lang="de-DE" dirty="0" err="1"/>
              <a:t>bAV</a:t>
            </a:r>
            <a:r>
              <a:rPr lang="de-DE" dirty="0"/>
              <a:t>-Vorstellungen kleiner und mittlerer Unternehmen.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Quelle: GDV, Die deutsche Lebensversicherung in Zahlen 2021</a:t>
            </a:r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altLang="de-DE"/>
              <a:t>2. Betriebliche Altersversorgung als Chance</a:t>
            </a:r>
            <a:endParaRPr lang="de-DE" alt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bAV-Workshop für Geschäftspartner Teil 1: Markt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081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9"/>
          </p:nvPr>
        </p:nvSpPr>
        <p:spPr>
          <a:xfrm>
            <a:off x="0" y="6462000"/>
            <a:ext cx="1115616" cy="396000"/>
          </a:xfrm>
        </p:spPr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1"/>
          </p:nvPr>
        </p:nvSpPr>
        <p:spPr>
          <a:xfrm>
            <a:off x="8280412" y="6462000"/>
            <a:ext cx="863588" cy="396000"/>
          </a:xfrm>
        </p:spPr>
        <p:txBody>
          <a:bodyPr/>
          <a:lstStyle/>
          <a:p>
            <a:fld id="{BFE8ADF1-837C-463F-9856-54C2D771B21B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Zusammenfassung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altLang="de-DE" dirty="0"/>
              <a:t>Der Arbeitgeber vertraut in der </a:t>
            </a:r>
            <a:r>
              <a:rPr lang="de-DE" altLang="de-DE" dirty="0" err="1"/>
              <a:t>bAV</a:t>
            </a:r>
            <a:r>
              <a:rPr lang="de-DE" altLang="de-DE" dirty="0"/>
              <a:t> auf Sie.</a:t>
            </a:r>
          </a:p>
          <a:p>
            <a:r>
              <a:rPr lang="de-DE" altLang="de-DE" dirty="0"/>
              <a:t>Hohes Potenzial in kleinen und mittelständischen Unternehmen.</a:t>
            </a:r>
          </a:p>
          <a:p>
            <a:pPr>
              <a:spcAft>
                <a:spcPts val="600"/>
              </a:spcAft>
            </a:pPr>
            <a:r>
              <a:rPr lang="de-DE" dirty="0"/>
              <a:t>Beraten Sie Arbeitgeber einfach und effektiv mit der Stuttgarter </a:t>
            </a:r>
            <a:r>
              <a:rPr lang="de-DE" dirty="0" err="1"/>
              <a:t>bAV</a:t>
            </a:r>
            <a:r>
              <a:rPr lang="de-DE" dirty="0"/>
              <a:t>-Lösung:</a:t>
            </a:r>
          </a:p>
          <a:p>
            <a:pPr lvl="1"/>
            <a:r>
              <a:rPr lang="de-DE" altLang="de-DE" dirty="0"/>
              <a:t>richtige Dokumentation</a:t>
            </a:r>
          </a:p>
          <a:p>
            <a:pPr lvl="1"/>
            <a:r>
              <a:rPr lang="de-DE" altLang="de-DE" dirty="0"/>
              <a:t>alle nötigen Dokumente und Präsentationen</a:t>
            </a:r>
          </a:p>
          <a:p>
            <a:pPr lvl="1"/>
            <a:r>
              <a:rPr lang="de-DE" altLang="de-DE" dirty="0"/>
              <a:t>hohe Durchdringungsquote</a:t>
            </a:r>
          </a:p>
          <a:p>
            <a:pPr lvl="1"/>
            <a:r>
              <a:rPr lang="de-DE" altLang="de-DE" dirty="0"/>
              <a:t>hohe Zufriedenheit des Arbeitgebers und der Arbeitnehmer.</a:t>
            </a:r>
          </a:p>
          <a:p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altLang="de-DE" dirty="0"/>
              <a:t>2. Betriebliche Altersversorgung als Chance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bAV-Workshop für Geschäftspartner Teil 1: Markt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6835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/>
          <p:cNvGrpSpPr/>
          <p:nvPr/>
        </p:nvGrpSpPr>
        <p:grpSpPr>
          <a:xfrm>
            <a:off x="2889250" y="2673350"/>
            <a:ext cx="2768042" cy="2197100"/>
            <a:chOff x="2889250" y="2673350"/>
            <a:chExt cx="2768042" cy="2197100"/>
          </a:xfrm>
        </p:grpSpPr>
        <p:sp>
          <p:nvSpPr>
            <p:cNvPr id="18" name="Abgerundetes Rechteck 16"/>
            <p:cNvSpPr/>
            <p:nvPr/>
          </p:nvSpPr>
          <p:spPr>
            <a:xfrm>
              <a:off x="3458522" y="2673350"/>
              <a:ext cx="2198770" cy="2197100"/>
            </a:xfrm>
            <a:custGeom>
              <a:avLst/>
              <a:gdLst>
                <a:gd name="connsiteX0" fmla="*/ 0 w 2196000"/>
                <a:gd name="connsiteY0" fmla="*/ 176229 h 2197100"/>
                <a:gd name="connsiteX1" fmla="*/ 176229 w 2196000"/>
                <a:gd name="connsiteY1" fmla="*/ 0 h 2197100"/>
                <a:gd name="connsiteX2" fmla="*/ 2019771 w 2196000"/>
                <a:gd name="connsiteY2" fmla="*/ 0 h 2197100"/>
                <a:gd name="connsiteX3" fmla="*/ 2196000 w 2196000"/>
                <a:gd name="connsiteY3" fmla="*/ 176229 h 2197100"/>
                <a:gd name="connsiteX4" fmla="*/ 2196000 w 2196000"/>
                <a:gd name="connsiteY4" fmla="*/ 2020871 h 2197100"/>
                <a:gd name="connsiteX5" fmla="*/ 2019771 w 2196000"/>
                <a:gd name="connsiteY5" fmla="*/ 2197100 h 2197100"/>
                <a:gd name="connsiteX6" fmla="*/ 176229 w 2196000"/>
                <a:gd name="connsiteY6" fmla="*/ 2197100 h 2197100"/>
                <a:gd name="connsiteX7" fmla="*/ 0 w 2196000"/>
                <a:gd name="connsiteY7" fmla="*/ 2020871 h 2197100"/>
                <a:gd name="connsiteX8" fmla="*/ 0 w 2196000"/>
                <a:gd name="connsiteY8" fmla="*/ 176229 h 2197100"/>
                <a:gd name="connsiteX0" fmla="*/ 0 w 2196000"/>
                <a:gd name="connsiteY0" fmla="*/ 2020871 h 2197100"/>
                <a:gd name="connsiteX1" fmla="*/ 176229 w 2196000"/>
                <a:gd name="connsiteY1" fmla="*/ 0 h 2197100"/>
                <a:gd name="connsiteX2" fmla="*/ 2019771 w 2196000"/>
                <a:gd name="connsiteY2" fmla="*/ 0 h 2197100"/>
                <a:gd name="connsiteX3" fmla="*/ 2196000 w 2196000"/>
                <a:gd name="connsiteY3" fmla="*/ 176229 h 2197100"/>
                <a:gd name="connsiteX4" fmla="*/ 2196000 w 2196000"/>
                <a:gd name="connsiteY4" fmla="*/ 2020871 h 2197100"/>
                <a:gd name="connsiteX5" fmla="*/ 2019771 w 2196000"/>
                <a:gd name="connsiteY5" fmla="*/ 2197100 h 2197100"/>
                <a:gd name="connsiteX6" fmla="*/ 176229 w 2196000"/>
                <a:gd name="connsiteY6" fmla="*/ 2197100 h 2197100"/>
                <a:gd name="connsiteX7" fmla="*/ 0 w 2196000"/>
                <a:gd name="connsiteY7" fmla="*/ 2020871 h 2197100"/>
                <a:gd name="connsiteX0" fmla="*/ 2770 w 2198770"/>
                <a:gd name="connsiteY0" fmla="*/ 2020871 h 2197100"/>
                <a:gd name="connsiteX1" fmla="*/ 0 w 2198770"/>
                <a:gd name="connsiteY1" fmla="*/ 2156 h 2197100"/>
                <a:gd name="connsiteX2" fmla="*/ 2022541 w 2198770"/>
                <a:gd name="connsiteY2" fmla="*/ 0 h 2197100"/>
                <a:gd name="connsiteX3" fmla="*/ 2198770 w 2198770"/>
                <a:gd name="connsiteY3" fmla="*/ 176229 h 2197100"/>
                <a:gd name="connsiteX4" fmla="*/ 2198770 w 2198770"/>
                <a:gd name="connsiteY4" fmla="*/ 2020871 h 2197100"/>
                <a:gd name="connsiteX5" fmla="*/ 2022541 w 2198770"/>
                <a:gd name="connsiteY5" fmla="*/ 2197100 h 2197100"/>
                <a:gd name="connsiteX6" fmla="*/ 178999 w 2198770"/>
                <a:gd name="connsiteY6" fmla="*/ 2197100 h 2197100"/>
                <a:gd name="connsiteX7" fmla="*/ 2770 w 2198770"/>
                <a:gd name="connsiteY7" fmla="*/ 2020871 h 219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8770" h="2197100">
                  <a:moveTo>
                    <a:pt x="2770" y="2020871"/>
                  </a:moveTo>
                  <a:cubicBezTo>
                    <a:pt x="1847" y="1347966"/>
                    <a:pt x="923" y="675061"/>
                    <a:pt x="0" y="2156"/>
                  </a:cubicBezTo>
                  <a:lnTo>
                    <a:pt x="2022541" y="0"/>
                  </a:lnTo>
                  <a:cubicBezTo>
                    <a:pt x="2119870" y="0"/>
                    <a:pt x="2198770" y="78900"/>
                    <a:pt x="2198770" y="176229"/>
                  </a:cubicBezTo>
                  <a:lnTo>
                    <a:pt x="2198770" y="2020871"/>
                  </a:lnTo>
                  <a:cubicBezTo>
                    <a:pt x="2198770" y="2118200"/>
                    <a:pt x="2119870" y="2197100"/>
                    <a:pt x="2022541" y="2197100"/>
                  </a:cubicBezTo>
                  <a:lnTo>
                    <a:pt x="178999" y="2197100"/>
                  </a:lnTo>
                  <a:cubicBezTo>
                    <a:pt x="81670" y="2197100"/>
                    <a:pt x="2770" y="2118200"/>
                    <a:pt x="2770" y="202087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700" dirty="0">
                  <a:solidFill>
                    <a:schemeClr val="tx1"/>
                  </a:solidFill>
                </a:rPr>
                <a:t>Die Stuttgarter </a:t>
              </a:r>
              <a:br>
                <a:rPr lang="de-DE" sz="1700" dirty="0">
                  <a:solidFill>
                    <a:schemeClr val="tx1"/>
                  </a:solidFill>
                </a:rPr>
              </a:br>
              <a:r>
                <a:rPr lang="de-DE" sz="1700" dirty="0" err="1">
                  <a:solidFill>
                    <a:schemeClr val="tx1"/>
                  </a:solidFill>
                </a:rPr>
                <a:t>bAV</a:t>
              </a:r>
              <a:r>
                <a:rPr lang="de-DE" sz="1700" dirty="0">
                  <a:solidFill>
                    <a:schemeClr val="tx1"/>
                  </a:solidFill>
                </a:rPr>
                <a:t>-Lösung</a:t>
              </a:r>
            </a:p>
            <a:p>
              <a:pPr algn="ctr"/>
              <a:endParaRPr lang="de-DE" sz="1700" dirty="0">
                <a:solidFill>
                  <a:schemeClr val="tx1"/>
                </a:solidFill>
              </a:endParaRPr>
            </a:p>
            <a:p>
              <a:pPr algn="ctr"/>
              <a:endParaRPr lang="de-DE" sz="1700" dirty="0">
                <a:solidFill>
                  <a:schemeClr val="tx1"/>
                </a:solidFill>
              </a:endParaRPr>
            </a:p>
          </p:txBody>
        </p:sp>
        <p:pic>
          <p:nvPicPr>
            <p:cNvPr id="22" name="Grafik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250" y="3621605"/>
              <a:ext cx="294218" cy="294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Datumsplatzhalter 1"/>
          <p:cNvSpPr>
            <a:spLocks noGrp="1"/>
          </p:cNvSpPr>
          <p:nvPr>
            <p:ph type="dt" sz="half" idx="19"/>
          </p:nvPr>
        </p:nvSpPr>
        <p:spPr>
          <a:xfrm>
            <a:off x="0" y="6462000"/>
            <a:ext cx="1115616" cy="396000"/>
          </a:xfrm>
        </p:spPr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1"/>
          </p:nvPr>
        </p:nvSpPr>
        <p:spPr>
          <a:xfrm>
            <a:off x="8280412" y="6462000"/>
            <a:ext cx="863588" cy="396000"/>
          </a:xfrm>
        </p:spPr>
        <p:txBody>
          <a:bodyPr/>
          <a:lstStyle/>
          <a:p>
            <a:fld id="{BFE8ADF1-837C-463F-9856-54C2D771B21B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de-DE" dirty="0"/>
              <a:t>2. Betriebliche Altersversorgung als Chance</a:t>
            </a:r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bAV-Workshop für Geschäftspartner Teil 1: Markt</a:t>
            </a:r>
            <a:endParaRPr lang="de-DE" dirty="0"/>
          </a:p>
        </p:txBody>
      </p:sp>
      <p:sp>
        <p:nvSpPr>
          <p:cNvPr id="17" name="Abgerundetes Rechteck 16"/>
          <p:cNvSpPr/>
          <p:nvPr/>
        </p:nvSpPr>
        <p:spPr>
          <a:xfrm>
            <a:off x="420688" y="2673350"/>
            <a:ext cx="2198770" cy="2197100"/>
          </a:xfrm>
          <a:custGeom>
            <a:avLst/>
            <a:gdLst>
              <a:gd name="connsiteX0" fmla="*/ 0 w 2196000"/>
              <a:gd name="connsiteY0" fmla="*/ 176229 h 2197100"/>
              <a:gd name="connsiteX1" fmla="*/ 176229 w 2196000"/>
              <a:gd name="connsiteY1" fmla="*/ 0 h 2197100"/>
              <a:gd name="connsiteX2" fmla="*/ 2019771 w 2196000"/>
              <a:gd name="connsiteY2" fmla="*/ 0 h 2197100"/>
              <a:gd name="connsiteX3" fmla="*/ 2196000 w 2196000"/>
              <a:gd name="connsiteY3" fmla="*/ 176229 h 2197100"/>
              <a:gd name="connsiteX4" fmla="*/ 2196000 w 2196000"/>
              <a:gd name="connsiteY4" fmla="*/ 2020871 h 2197100"/>
              <a:gd name="connsiteX5" fmla="*/ 2019771 w 2196000"/>
              <a:gd name="connsiteY5" fmla="*/ 2197100 h 2197100"/>
              <a:gd name="connsiteX6" fmla="*/ 176229 w 2196000"/>
              <a:gd name="connsiteY6" fmla="*/ 2197100 h 2197100"/>
              <a:gd name="connsiteX7" fmla="*/ 0 w 2196000"/>
              <a:gd name="connsiteY7" fmla="*/ 2020871 h 2197100"/>
              <a:gd name="connsiteX8" fmla="*/ 0 w 2196000"/>
              <a:gd name="connsiteY8" fmla="*/ 176229 h 2197100"/>
              <a:gd name="connsiteX0" fmla="*/ 0 w 2196000"/>
              <a:gd name="connsiteY0" fmla="*/ 2020871 h 2197100"/>
              <a:gd name="connsiteX1" fmla="*/ 176229 w 2196000"/>
              <a:gd name="connsiteY1" fmla="*/ 0 h 2197100"/>
              <a:gd name="connsiteX2" fmla="*/ 2019771 w 2196000"/>
              <a:gd name="connsiteY2" fmla="*/ 0 h 2197100"/>
              <a:gd name="connsiteX3" fmla="*/ 2196000 w 2196000"/>
              <a:gd name="connsiteY3" fmla="*/ 176229 h 2197100"/>
              <a:gd name="connsiteX4" fmla="*/ 2196000 w 2196000"/>
              <a:gd name="connsiteY4" fmla="*/ 2020871 h 2197100"/>
              <a:gd name="connsiteX5" fmla="*/ 2019771 w 2196000"/>
              <a:gd name="connsiteY5" fmla="*/ 2197100 h 2197100"/>
              <a:gd name="connsiteX6" fmla="*/ 176229 w 2196000"/>
              <a:gd name="connsiteY6" fmla="*/ 2197100 h 2197100"/>
              <a:gd name="connsiteX7" fmla="*/ 0 w 2196000"/>
              <a:gd name="connsiteY7" fmla="*/ 2020871 h 2197100"/>
              <a:gd name="connsiteX0" fmla="*/ 2770 w 2198770"/>
              <a:gd name="connsiteY0" fmla="*/ 2020871 h 2197100"/>
              <a:gd name="connsiteX1" fmla="*/ 0 w 2198770"/>
              <a:gd name="connsiteY1" fmla="*/ 2156 h 2197100"/>
              <a:gd name="connsiteX2" fmla="*/ 2022541 w 2198770"/>
              <a:gd name="connsiteY2" fmla="*/ 0 h 2197100"/>
              <a:gd name="connsiteX3" fmla="*/ 2198770 w 2198770"/>
              <a:gd name="connsiteY3" fmla="*/ 176229 h 2197100"/>
              <a:gd name="connsiteX4" fmla="*/ 2198770 w 2198770"/>
              <a:gd name="connsiteY4" fmla="*/ 2020871 h 2197100"/>
              <a:gd name="connsiteX5" fmla="*/ 2022541 w 2198770"/>
              <a:gd name="connsiteY5" fmla="*/ 2197100 h 2197100"/>
              <a:gd name="connsiteX6" fmla="*/ 178999 w 2198770"/>
              <a:gd name="connsiteY6" fmla="*/ 2197100 h 2197100"/>
              <a:gd name="connsiteX7" fmla="*/ 2770 w 2198770"/>
              <a:gd name="connsiteY7" fmla="*/ 2020871 h 219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8770" h="2197100">
                <a:moveTo>
                  <a:pt x="2770" y="2020871"/>
                </a:moveTo>
                <a:cubicBezTo>
                  <a:pt x="1847" y="1347966"/>
                  <a:pt x="923" y="675061"/>
                  <a:pt x="0" y="2156"/>
                </a:cubicBezTo>
                <a:lnTo>
                  <a:pt x="2022541" y="0"/>
                </a:lnTo>
                <a:cubicBezTo>
                  <a:pt x="2119870" y="0"/>
                  <a:pt x="2198770" y="78900"/>
                  <a:pt x="2198770" y="176229"/>
                </a:cubicBezTo>
                <a:lnTo>
                  <a:pt x="2198770" y="2020871"/>
                </a:lnTo>
                <a:cubicBezTo>
                  <a:pt x="2198770" y="2118200"/>
                  <a:pt x="2119870" y="2197100"/>
                  <a:pt x="2022541" y="2197100"/>
                </a:cubicBezTo>
                <a:lnTo>
                  <a:pt x="178999" y="2197100"/>
                </a:lnTo>
                <a:cubicBezTo>
                  <a:pt x="81670" y="2197100"/>
                  <a:pt x="2770" y="2118200"/>
                  <a:pt x="2770" y="202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00" dirty="0">
                <a:solidFill>
                  <a:schemeClr val="tx1"/>
                </a:solidFill>
              </a:rPr>
              <a:t>Ihre </a:t>
            </a:r>
            <a:br>
              <a:rPr lang="de-DE" sz="1700" dirty="0">
                <a:solidFill>
                  <a:schemeClr val="tx1"/>
                </a:solidFill>
              </a:rPr>
            </a:br>
            <a:r>
              <a:rPr lang="de-DE" sz="1700" dirty="0">
                <a:solidFill>
                  <a:schemeClr val="tx1"/>
                </a:solidFill>
              </a:rPr>
              <a:t>Kontakte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3906838"/>
            <a:ext cx="1871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uppieren 23"/>
          <p:cNvGrpSpPr/>
          <p:nvPr/>
        </p:nvGrpSpPr>
        <p:grpSpPr>
          <a:xfrm>
            <a:off x="5927725" y="2673350"/>
            <a:ext cx="2767401" cy="2197100"/>
            <a:chOff x="5927725" y="2673350"/>
            <a:chExt cx="2767401" cy="2197100"/>
          </a:xfrm>
        </p:grpSpPr>
        <p:sp>
          <p:nvSpPr>
            <p:cNvPr id="19" name="Abgerundetes Rechteck 16"/>
            <p:cNvSpPr/>
            <p:nvPr/>
          </p:nvSpPr>
          <p:spPr>
            <a:xfrm>
              <a:off x="6496356" y="2673350"/>
              <a:ext cx="2198770" cy="2197100"/>
            </a:xfrm>
            <a:custGeom>
              <a:avLst/>
              <a:gdLst>
                <a:gd name="connsiteX0" fmla="*/ 0 w 2196000"/>
                <a:gd name="connsiteY0" fmla="*/ 176229 h 2197100"/>
                <a:gd name="connsiteX1" fmla="*/ 176229 w 2196000"/>
                <a:gd name="connsiteY1" fmla="*/ 0 h 2197100"/>
                <a:gd name="connsiteX2" fmla="*/ 2019771 w 2196000"/>
                <a:gd name="connsiteY2" fmla="*/ 0 h 2197100"/>
                <a:gd name="connsiteX3" fmla="*/ 2196000 w 2196000"/>
                <a:gd name="connsiteY3" fmla="*/ 176229 h 2197100"/>
                <a:gd name="connsiteX4" fmla="*/ 2196000 w 2196000"/>
                <a:gd name="connsiteY4" fmla="*/ 2020871 h 2197100"/>
                <a:gd name="connsiteX5" fmla="*/ 2019771 w 2196000"/>
                <a:gd name="connsiteY5" fmla="*/ 2197100 h 2197100"/>
                <a:gd name="connsiteX6" fmla="*/ 176229 w 2196000"/>
                <a:gd name="connsiteY6" fmla="*/ 2197100 h 2197100"/>
                <a:gd name="connsiteX7" fmla="*/ 0 w 2196000"/>
                <a:gd name="connsiteY7" fmla="*/ 2020871 h 2197100"/>
                <a:gd name="connsiteX8" fmla="*/ 0 w 2196000"/>
                <a:gd name="connsiteY8" fmla="*/ 176229 h 2197100"/>
                <a:gd name="connsiteX0" fmla="*/ 0 w 2196000"/>
                <a:gd name="connsiteY0" fmla="*/ 2020871 h 2197100"/>
                <a:gd name="connsiteX1" fmla="*/ 176229 w 2196000"/>
                <a:gd name="connsiteY1" fmla="*/ 0 h 2197100"/>
                <a:gd name="connsiteX2" fmla="*/ 2019771 w 2196000"/>
                <a:gd name="connsiteY2" fmla="*/ 0 h 2197100"/>
                <a:gd name="connsiteX3" fmla="*/ 2196000 w 2196000"/>
                <a:gd name="connsiteY3" fmla="*/ 176229 h 2197100"/>
                <a:gd name="connsiteX4" fmla="*/ 2196000 w 2196000"/>
                <a:gd name="connsiteY4" fmla="*/ 2020871 h 2197100"/>
                <a:gd name="connsiteX5" fmla="*/ 2019771 w 2196000"/>
                <a:gd name="connsiteY5" fmla="*/ 2197100 h 2197100"/>
                <a:gd name="connsiteX6" fmla="*/ 176229 w 2196000"/>
                <a:gd name="connsiteY6" fmla="*/ 2197100 h 2197100"/>
                <a:gd name="connsiteX7" fmla="*/ 0 w 2196000"/>
                <a:gd name="connsiteY7" fmla="*/ 2020871 h 2197100"/>
                <a:gd name="connsiteX0" fmla="*/ 2770 w 2198770"/>
                <a:gd name="connsiteY0" fmla="*/ 2020871 h 2197100"/>
                <a:gd name="connsiteX1" fmla="*/ 0 w 2198770"/>
                <a:gd name="connsiteY1" fmla="*/ 2156 h 2197100"/>
                <a:gd name="connsiteX2" fmla="*/ 2022541 w 2198770"/>
                <a:gd name="connsiteY2" fmla="*/ 0 h 2197100"/>
                <a:gd name="connsiteX3" fmla="*/ 2198770 w 2198770"/>
                <a:gd name="connsiteY3" fmla="*/ 176229 h 2197100"/>
                <a:gd name="connsiteX4" fmla="*/ 2198770 w 2198770"/>
                <a:gd name="connsiteY4" fmla="*/ 2020871 h 2197100"/>
                <a:gd name="connsiteX5" fmla="*/ 2022541 w 2198770"/>
                <a:gd name="connsiteY5" fmla="*/ 2197100 h 2197100"/>
                <a:gd name="connsiteX6" fmla="*/ 178999 w 2198770"/>
                <a:gd name="connsiteY6" fmla="*/ 2197100 h 2197100"/>
                <a:gd name="connsiteX7" fmla="*/ 2770 w 2198770"/>
                <a:gd name="connsiteY7" fmla="*/ 2020871 h 219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8770" h="2197100">
                  <a:moveTo>
                    <a:pt x="2770" y="2020871"/>
                  </a:moveTo>
                  <a:cubicBezTo>
                    <a:pt x="1847" y="1347966"/>
                    <a:pt x="923" y="675061"/>
                    <a:pt x="0" y="2156"/>
                  </a:cubicBezTo>
                  <a:lnTo>
                    <a:pt x="2022541" y="0"/>
                  </a:lnTo>
                  <a:cubicBezTo>
                    <a:pt x="2119870" y="0"/>
                    <a:pt x="2198770" y="78900"/>
                    <a:pt x="2198770" y="176229"/>
                  </a:cubicBezTo>
                  <a:lnTo>
                    <a:pt x="2198770" y="2020871"/>
                  </a:lnTo>
                  <a:cubicBezTo>
                    <a:pt x="2198770" y="2118200"/>
                    <a:pt x="2119870" y="2197100"/>
                    <a:pt x="2022541" y="2197100"/>
                  </a:cubicBezTo>
                  <a:lnTo>
                    <a:pt x="178999" y="2197100"/>
                  </a:lnTo>
                  <a:cubicBezTo>
                    <a:pt x="81670" y="2197100"/>
                    <a:pt x="2770" y="2118200"/>
                    <a:pt x="2770" y="20208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Hohe </a:t>
              </a:r>
            </a:p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Durchdringungsquote </a:t>
              </a:r>
            </a:p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bei Arbeitnehmern</a:t>
              </a:r>
            </a:p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und </a:t>
              </a:r>
            </a:p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zufriedene Arbeitgeber</a:t>
              </a:r>
            </a:p>
          </p:txBody>
        </p:sp>
        <p:pic>
          <p:nvPicPr>
            <p:cNvPr id="21" name="Grafik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7725" y="3668214"/>
              <a:ext cx="294271" cy="201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1678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701"/>
            <a:ext cx="9144000" cy="6046299"/>
          </a:xfrm>
          <a:prstGeom prst="rect">
            <a:avLst/>
          </a:prstGeom>
        </p:spPr>
      </p:pic>
      <p:sp>
        <p:nvSpPr>
          <p:cNvPr id="10" name="Abgerundetes Rechteck 24"/>
          <p:cNvSpPr/>
          <p:nvPr/>
        </p:nvSpPr>
        <p:spPr>
          <a:xfrm>
            <a:off x="647095" y="4840181"/>
            <a:ext cx="415347" cy="409710"/>
          </a:xfrm>
          <a:custGeom>
            <a:avLst/>
            <a:gdLst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415087 w 415087"/>
              <a:gd name="connsiteY2" fmla="*/ 112132 h 414000"/>
              <a:gd name="connsiteX3" fmla="*/ 415087 w 415087"/>
              <a:gd name="connsiteY3" fmla="*/ 301868 h 414000"/>
              <a:gd name="connsiteX4" fmla="*/ 302955 w 415087"/>
              <a:gd name="connsiteY4" fmla="*/ 414000 h 414000"/>
              <a:gd name="connsiteX5" fmla="*/ 112132 w 415087"/>
              <a:gd name="connsiteY5" fmla="*/ 414000 h 414000"/>
              <a:gd name="connsiteX6" fmla="*/ 0 w 415087"/>
              <a:gd name="connsiteY6" fmla="*/ 301868 h 414000"/>
              <a:gd name="connsiteX7" fmla="*/ 0 w 415087"/>
              <a:gd name="connsiteY7" fmla="*/ 112132 h 414000"/>
              <a:gd name="connsiteX0" fmla="*/ 0 w 417243"/>
              <a:gd name="connsiteY0" fmla="*/ 112132 h 414000"/>
              <a:gd name="connsiteX1" fmla="*/ 112132 w 417243"/>
              <a:gd name="connsiteY1" fmla="*/ 0 h 414000"/>
              <a:gd name="connsiteX2" fmla="*/ 417243 w 417243"/>
              <a:gd name="connsiteY2" fmla="*/ 4301 h 414000"/>
              <a:gd name="connsiteX3" fmla="*/ 415087 w 417243"/>
              <a:gd name="connsiteY3" fmla="*/ 301868 h 414000"/>
              <a:gd name="connsiteX4" fmla="*/ 302955 w 417243"/>
              <a:gd name="connsiteY4" fmla="*/ 414000 h 414000"/>
              <a:gd name="connsiteX5" fmla="*/ 112132 w 417243"/>
              <a:gd name="connsiteY5" fmla="*/ 414000 h 414000"/>
              <a:gd name="connsiteX6" fmla="*/ 0 w 417243"/>
              <a:gd name="connsiteY6" fmla="*/ 301868 h 414000"/>
              <a:gd name="connsiteX7" fmla="*/ 0 w 417243"/>
              <a:gd name="connsiteY7" fmla="*/ 112132 h 414000"/>
              <a:gd name="connsiteX0" fmla="*/ 0 w 419399"/>
              <a:gd name="connsiteY0" fmla="*/ 112132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7" fmla="*/ 0 w 419399"/>
              <a:gd name="connsiteY7" fmla="*/ 112132 h 414000"/>
              <a:gd name="connsiteX0" fmla="*/ 0 w 419399"/>
              <a:gd name="connsiteY0" fmla="*/ 112135 h 414003"/>
              <a:gd name="connsiteX1" fmla="*/ 112132 w 419399"/>
              <a:gd name="connsiteY1" fmla="*/ 3 h 414003"/>
              <a:gd name="connsiteX2" fmla="*/ 419399 w 419399"/>
              <a:gd name="connsiteY2" fmla="*/ 2147 h 414003"/>
              <a:gd name="connsiteX3" fmla="*/ 415087 w 419399"/>
              <a:gd name="connsiteY3" fmla="*/ 301871 h 414003"/>
              <a:gd name="connsiteX4" fmla="*/ 302955 w 419399"/>
              <a:gd name="connsiteY4" fmla="*/ 414003 h 414003"/>
              <a:gd name="connsiteX5" fmla="*/ 112132 w 419399"/>
              <a:gd name="connsiteY5" fmla="*/ 414003 h 414003"/>
              <a:gd name="connsiteX6" fmla="*/ 0 w 419399"/>
              <a:gd name="connsiteY6" fmla="*/ 301871 h 414003"/>
              <a:gd name="connsiteX7" fmla="*/ 0 w 419399"/>
              <a:gd name="connsiteY7" fmla="*/ 112135 h 414003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44516"/>
              <a:gd name="connsiteX1" fmla="*/ 112132 w 419399"/>
              <a:gd name="connsiteY1" fmla="*/ 0 h 444516"/>
              <a:gd name="connsiteX2" fmla="*/ 419399 w 419399"/>
              <a:gd name="connsiteY2" fmla="*/ 2144 h 444516"/>
              <a:gd name="connsiteX3" fmla="*/ 415087 w 419399"/>
              <a:gd name="connsiteY3" fmla="*/ 414011 h 444516"/>
              <a:gd name="connsiteX4" fmla="*/ 112132 w 419399"/>
              <a:gd name="connsiteY4" fmla="*/ 414000 h 444516"/>
              <a:gd name="connsiteX5" fmla="*/ 0 w 419399"/>
              <a:gd name="connsiteY5" fmla="*/ 301868 h 444516"/>
              <a:gd name="connsiteX0" fmla="*/ 0 w 419399"/>
              <a:gd name="connsiteY0" fmla="*/ 301868 h 414011"/>
              <a:gd name="connsiteX1" fmla="*/ 112132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4325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299724 h 411867"/>
              <a:gd name="connsiteX1" fmla="*/ 2146 w 419399"/>
              <a:gd name="connsiteY1" fmla="*/ 2169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301868 h 414011"/>
              <a:gd name="connsiteX1" fmla="*/ 2146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2170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5347"/>
              <a:gd name="connsiteY0" fmla="*/ 297567 h 409710"/>
              <a:gd name="connsiteX1" fmla="*/ 2146 w 415347"/>
              <a:gd name="connsiteY1" fmla="*/ 13 h 409710"/>
              <a:gd name="connsiteX2" fmla="*/ 412929 w 415347"/>
              <a:gd name="connsiteY2" fmla="*/ 0 h 409710"/>
              <a:gd name="connsiteX3" fmla="*/ 415087 w 415347"/>
              <a:gd name="connsiteY3" fmla="*/ 409710 h 409710"/>
              <a:gd name="connsiteX4" fmla="*/ 112132 w 415347"/>
              <a:gd name="connsiteY4" fmla="*/ 409699 h 409710"/>
              <a:gd name="connsiteX5" fmla="*/ 0 w 415347"/>
              <a:gd name="connsiteY5" fmla="*/ 297567 h 40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47" h="409710">
                <a:moveTo>
                  <a:pt x="0" y="297567"/>
                </a:moveTo>
                <a:cubicBezTo>
                  <a:pt x="715" y="199101"/>
                  <a:pt x="1431" y="98479"/>
                  <a:pt x="2146" y="13"/>
                </a:cubicBezTo>
                <a:lnTo>
                  <a:pt x="412929" y="0"/>
                </a:lnTo>
                <a:cubicBezTo>
                  <a:pt x="411492" y="137289"/>
                  <a:pt x="416524" y="272421"/>
                  <a:pt x="415087" y="409710"/>
                </a:cubicBezTo>
                <a:lnTo>
                  <a:pt x="112132" y="409699"/>
                </a:lnTo>
                <a:cubicBezTo>
                  <a:pt x="50203" y="409699"/>
                  <a:pt x="0" y="359496"/>
                  <a:pt x="0" y="29756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b="1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648104" y="4840181"/>
            <a:ext cx="414338" cy="415925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de-DE" dirty="0">
                <a:solidFill>
                  <a:schemeClr val="lt1"/>
                </a:solidFill>
              </a:defRPr>
            </a:lvl1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3.</a:t>
            </a:r>
          </a:p>
        </p:txBody>
      </p:sp>
      <p:sp>
        <p:nvSpPr>
          <p:cNvPr id="12" name="Abgerundetes Rechteck 18"/>
          <p:cNvSpPr/>
          <p:nvPr/>
        </p:nvSpPr>
        <p:spPr>
          <a:xfrm>
            <a:off x="1099867" y="4840181"/>
            <a:ext cx="6925196" cy="1197499"/>
          </a:xfrm>
          <a:custGeom>
            <a:avLst/>
            <a:gdLst>
              <a:gd name="connsiteX0" fmla="*/ 0 w 6925196"/>
              <a:gd name="connsiteY0" fmla="*/ 199587 h 1197499"/>
              <a:gd name="connsiteX1" fmla="*/ 199587 w 6925196"/>
              <a:gd name="connsiteY1" fmla="*/ 0 h 1197499"/>
              <a:gd name="connsiteX2" fmla="*/ 6725609 w 6925196"/>
              <a:gd name="connsiteY2" fmla="*/ 0 h 1197499"/>
              <a:gd name="connsiteX3" fmla="*/ 6925196 w 6925196"/>
              <a:gd name="connsiteY3" fmla="*/ 199587 h 1197499"/>
              <a:gd name="connsiteX4" fmla="*/ 6925196 w 6925196"/>
              <a:gd name="connsiteY4" fmla="*/ 997912 h 1197499"/>
              <a:gd name="connsiteX5" fmla="*/ 6725609 w 6925196"/>
              <a:gd name="connsiteY5" fmla="*/ 1197499 h 1197499"/>
              <a:gd name="connsiteX6" fmla="*/ 199587 w 6925196"/>
              <a:gd name="connsiteY6" fmla="*/ 1197499 h 1197499"/>
              <a:gd name="connsiteX7" fmla="*/ 0 w 6925196"/>
              <a:gd name="connsiteY7" fmla="*/ 997912 h 1197499"/>
              <a:gd name="connsiteX8" fmla="*/ 0 w 6925196"/>
              <a:gd name="connsiteY8" fmla="*/ 199587 h 1197499"/>
              <a:gd name="connsiteX0" fmla="*/ 0 w 6925196"/>
              <a:gd name="connsiteY0" fmla="*/ 997912 h 1197499"/>
              <a:gd name="connsiteX1" fmla="*/ 199587 w 6925196"/>
              <a:gd name="connsiteY1" fmla="*/ 0 h 1197499"/>
              <a:gd name="connsiteX2" fmla="*/ 6725609 w 6925196"/>
              <a:gd name="connsiteY2" fmla="*/ 0 h 1197499"/>
              <a:gd name="connsiteX3" fmla="*/ 6925196 w 6925196"/>
              <a:gd name="connsiteY3" fmla="*/ 199587 h 1197499"/>
              <a:gd name="connsiteX4" fmla="*/ 6925196 w 6925196"/>
              <a:gd name="connsiteY4" fmla="*/ 997912 h 1197499"/>
              <a:gd name="connsiteX5" fmla="*/ 6725609 w 6925196"/>
              <a:gd name="connsiteY5" fmla="*/ 1197499 h 1197499"/>
              <a:gd name="connsiteX6" fmla="*/ 199587 w 6925196"/>
              <a:gd name="connsiteY6" fmla="*/ 1197499 h 1197499"/>
              <a:gd name="connsiteX7" fmla="*/ 0 w 6925196"/>
              <a:gd name="connsiteY7" fmla="*/ 997912 h 1197499"/>
              <a:gd name="connsiteX0" fmla="*/ 0 w 6925196"/>
              <a:gd name="connsiteY0" fmla="*/ 997912 h 1197499"/>
              <a:gd name="connsiteX1" fmla="*/ 1179 w 6925196"/>
              <a:gd name="connsiteY1" fmla="*/ 0 h 1197499"/>
              <a:gd name="connsiteX2" fmla="*/ 6725609 w 6925196"/>
              <a:gd name="connsiteY2" fmla="*/ 0 h 1197499"/>
              <a:gd name="connsiteX3" fmla="*/ 6925196 w 6925196"/>
              <a:gd name="connsiteY3" fmla="*/ 199587 h 1197499"/>
              <a:gd name="connsiteX4" fmla="*/ 6925196 w 6925196"/>
              <a:gd name="connsiteY4" fmla="*/ 997912 h 1197499"/>
              <a:gd name="connsiteX5" fmla="*/ 6725609 w 6925196"/>
              <a:gd name="connsiteY5" fmla="*/ 1197499 h 1197499"/>
              <a:gd name="connsiteX6" fmla="*/ 199587 w 6925196"/>
              <a:gd name="connsiteY6" fmla="*/ 1197499 h 1197499"/>
              <a:gd name="connsiteX7" fmla="*/ 0 w 6925196"/>
              <a:gd name="connsiteY7" fmla="*/ 997912 h 119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5196" h="1197499">
                <a:moveTo>
                  <a:pt x="0" y="997912"/>
                </a:moveTo>
                <a:lnTo>
                  <a:pt x="1179" y="0"/>
                </a:lnTo>
                <a:lnTo>
                  <a:pt x="6725609" y="0"/>
                </a:lnTo>
                <a:cubicBezTo>
                  <a:pt x="6835838" y="0"/>
                  <a:pt x="6925196" y="89358"/>
                  <a:pt x="6925196" y="199587"/>
                </a:cubicBezTo>
                <a:lnTo>
                  <a:pt x="6925196" y="997912"/>
                </a:lnTo>
                <a:cubicBezTo>
                  <a:pt x="6925196" y="1108141"/>
                  <a:pt x="6835838" y="1197499"/>
                  <a:pt x="6725609" y="1197499"/>
                </a:cubicBezTo>
                <a:lnTo>
                  <a:pt x="199587" y="1197499"/>
                </a:lnTo>
                <a:cubicBezTo>
                  <a:pt x="89358" y="1197499"/>
                  <a:pt x="0" y="1108141"/>
                  <a:pt x="0" y="99791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Arbeitnehmer und die </a:t>
            </a:r>
            <a:br>
              <a:rPr lang="de-DE" altLang="de-DE" dirty="0"/>
            </a:br>
            <a:r>
              <a:rPr lang="de-DE" altLang="de-DE" dirty="0"/>
              <a:t>betriebliche Altersversorgung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154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22735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think-cell Folie" r:id="rId5" imgW="216" imgH="216" progId="TCLayout.ActiveDocument.1">
                  <p:embed/>
                </p:oleObj>
              </mc:Choice>
              <mc:Fallback>
                <p:oleObj name="think-cell Folie" r:id="rId5" imgW="216" imgH="216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Staatliche Förderung:</a:t>
            </a:r>
            <a:br>
              <a:rPr lang="de-DE" altLang="de-DE" dirty="0"/>
            </a:br>
            <a:r>
              <a:rPr lang="de-DE" altLang="de-DE" dirty="0"/>
              <a:t>Viel Versorgung mit wenig Aufwand</a:t>
            </a:r>
            <a:r>
              <a:rPr lang="de-DE" altLang="de-DE" baseline="30000" dirty="0"/>
              <a:t>1</a:t>
            </a:r>
            <a:endParaRPr lang="de-DE" baseline="3000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altLang="de-DE"/>
              <a:t>Arbeitnehmer profitieren von der Steuer- und Sozialabgabenfreiheit.</a:t>
            </a:r>
            <a:endParaRPr lang="de-DE" altLang="de-DE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85725" indent="-85725"/>
            <a:r>
              <a:rPr lang="de-DE" altLang="de-DE" baseline="30000" dirty="0"/>
              <a:t>1</a:t>
            </a:r>
            <a:r>
              <a:rPr lang="de-DE" altLang="de-DE" dirty="0"/>
              <a:t> Steuer- und Sozialversicherungsfreiheit der Beiträge ggf. bis 4% der BBG (2022: 3.384 € p.a.). Leistungen aus geförderten Beiträgen und Zuzahlungen sind nach § 22 Nr. 5 EStG in vollem Umfang einkommensteuerpflichtig. Für die Verbeitragung in der Sozialversicherung (Krankenversicherung der Rentner) während des Rentenbezuges gilt eine Freigrenze (§ 226 Abs. 2 SGB V) und darüber hinaus ein Freibetrag für Versorgungsbezüge der </a:t>
            </a:r>
            <a:r>
              <a:rPr lang="de-DE" altLang="de-DE" dirty="0" err="1"/>
              <a:t>bAV</a:t>
            </a:r>
            <a:r>
              <a:rPr lang="de-DE" altLang="de-DE" dirty="0"/>
              <a:t> (</a:t>
            </a:r>
            <a:r>
              <a:rPr lang="en-US" altLang="de-DE" dirty="0"/>
              <a:t>2022: 164,50 € p.m./ 19.740 €</a:t>
            </a:r>
            <a:r>
              <a:rPr lang="de-DE" altLang="de-DE" dirty="0"/>
              <a:t> Kapitalleistung).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Führen Sie dem Arbeitnehmer seine finanziellen Vorteile direkt vor Augen. 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altLang="de-DE"/>
              <a:t>3. Arbeitnehmer und die betriebliche Altersversorgung</a:t>
            </a:r>
            <a:endParaRPr lang="de-DE" alt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bAV-Workshop für Geschäftspartner Teil 1: Markt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auto">
          <a:xfrm>
            <a:off x="355600" y="2492375"/>
            <a:ext cx="8280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600"/>
              </a:spcBef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600"/>
              </a:spcBef>
              <a:buSzPct val="100000"/>
              <a:buBlip>
                <a:blip r:embed="rId7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600"/>
              </a:spcBef>
              <a:buSzPct val="100000"/>
              <a:buBlip>
                <a:blip r:embed="rId7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600"/>
              </a:spcBef>
              <a:buSzPct val="100000"/>
              <a:buBlip>
                <a:blip r:embed="rId7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600"/>
              </a:spcBef>
              <a:buSzPct val="100000"/>
              <a:buBlip>
                <a:blip r:embed="rId7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7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7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7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7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z="1400" dirty="0">
                <a:solidFill>
                  <a:prstClr val="black"/>
                </a:solidFill>
              </a:rPr>
              <a:t>Ein Monatsbeitrag von 100,00 Euro bedeutet für den AN derzeit eine Nettobelastung von nur </a:t>
            </a:r>
            <a:r>
              <a:rPr lang="de-DE" sz="1400" dirty="0"/>
              <a:t>55,52</a:t>
            </a:r>
            <a:r>
              <a:rPr lang="de-DE" altLang="de-DE" sz="1400" dirty="0">
                <a:solidFill>
                  <a:prstClr val="black"/>
                </a:solidFill>
              </a:rPr>
              <a:t> Euro.</a:t>
            </a:r>
          </a:p>
        </p:txBody>
      </p:sp>
      <p:sp>
        <p:nvSpPr>
          <p:cNvPr id="5" name="Rechteck 4"/>
          <p:cNvSpPr/>
          <p:nvPr/>
        </p:nvSpPr>
        <p:spPr>
          <a:xfrm>
            <a:off x="336550" y="5013005"/>
            <a:ext cx="81883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de-DE" altLang="de-DE" sz="800" b="1" dirty="0"/>
              <a:t>Berechnungsgrundlage: </a:t>
            </a:r>
            <a:r>
              <a:rPr lang="de-DE" altLang="de-DE" sz="800" dirty="0"/>
              <a:t>Arbeitnehmer, monatliches Gehalt 3.000 €, Steuerklasse I, Beitragssatz Krankenversicherung 15,9 %, Steuer- und Sozialabgaben aus 2022</a:t>
            </a:r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431800" y="3150356"/>
            <a:ext cx="8051800" cy="1646496"/>
            <a:chOff x="431800" y="3150356"/>
            <a:chExt cx="8051800" cy="1646496"/>
          </a:xfrm>
        </p:grpSpPr>
        <p:sp>
          <p:nvSpPr>
            <p:cNvPr id="32" name="Rechteck 40"/>
            <p:cNvSpPr>
              <a:spLocks noChangeArrowheads="1"/>
            </p:cNvSpPr>
            <p:nvPr/>
          </p:nvSpPr>
          <p:spPr bwMode="auto">
            <a:xfrm>
              <a:off x="2914730" y="3643817"/>
              <a:ext cx="1621140" cy="18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altLang="de-DE" sz="1200">
                  <a:solidFill>
                    <a:prstClr val="black"/>
                  </a:solidFill>
                  <a:latin typeface="Arial Narrow" panose="020B0606020202030204" pitchFamily="34" charset="0"/>
                </a:rPr>
                <a:t>SV-Ersparnis</a:t>
              </a:r>
            </a:p>
          </p:txBody>
        </p:sp>
        <p:sp>
          <p:nvSpPr>
            <p:cNvPr id="37" name="Rechteck 41"/>
            <p:cNvSpPr>
              <a:spLocks noChangeArrowheads="1"/>
            </p:cNvSpPr>
            <p:nvPr/>
          </p:nvSpPr>
          <p:spPr bwMode="auto">
            <a:xfrm>
              <a:off x="4844536" y="3643817"/>
              <a:ext cx="1619761" cy="18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altLang="de-DE" sz="1200">
                  <a:solidFill>
                    <a:prstClr val="black"/>
                  </a:solidFill>
                  <a:latin typeface="Arial Narrow" panose="020B0606020202030204" pitchFamily="34" charset="0"/>
                </a:rPr>
                <a:t>Steuerersparnis</a:t>
              </a:r>
            </a:p>
          </p:txBody>
        </p:sp>
        <p:sp>
          <p:nvSpPr>
            <p:cNvPr id="52" name="Rechteck 42"/>
            <p:cNvSpPr>
              <a:spLocks noChangeArrowheads="1"/>
            </p:cNvSpPr>
            <p:nvPr/>
          </p:nvSpPr>
          <p:spPr bwMode="auto">
            <a:xfrm>
              <a:off x="6777123" y="3643817"/>
              <a:ext cx="1619761" cy="18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altLang="de-DE" sz="12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Nettoaufwand</a:t>
              </a:r>
            </a:p>
          </p:txBody>
        </p:sp>
        <p:sp>
          <p:nvSpPr>
            <p:cNvPr id="67" name="Rechteck 57"/>
            <p:cNvSpPr>
              <a:spLocks noChangeArrowheads="1"/>
            </p:cNvSpPr>
            <p:nvPr/>
          </p:nvSpPr>
          <p:spPr bwMode="auto">
            <a:xfrm>
              <a:off x="4799966" y="4612136"/>
              <a:ext cx="1619761" cy="184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altLang="de-DE" sz="1200">
                  <a:solidFill>
                    <a:prstClr val="black"/>
                  </a:solidFill>
                  <a:latin typeface="Arial Narrow" panose="020B0606020202030204" pitchFamily="34" charset="0"/>
                </a:rPr>
                <a:t>Steuerersparnis</a:t>
              </a:r>
            </a:p>
          </p:txBody>
        </p:sp>
        <p:sp>
          <p:nvSpPr>
            <p:cNvPr id="72" name="Rechteck 62"/>
            <p:cNvSpPr>
              <a:spLocks noChangeArrowheads="1"/>
            </p:cNvSpPr>
            <p:nvPr/>
          </p:nvSpPr>
          <p:spPr bwMode="auto">
            <a:xfrm>
              <a:off x="6778370" y="4612136"/>
              <a:ext cx="1619761" cy="184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altLang="de-DE" sz="1200">
                  <a:solidFill>
                    <a:prstClr val="black"/>
                  </a:solidFill>
                  <a:latin typeface="Arial Narrow" panose="020B0606020202030204" pitchFamily="34" charset="0"/>
                </a:rPr>
                <a:t>Nettoaufwand</a:t>
              </a:r>
            </a:p>
          </p:txBody>
        </p:sp>
        <p:cxnSp>
          <p:nvCxnSpPr>
            <p:cNvPr id="73" name="Gerade Verbindung 72"/>
            <p:cNvCxnSpPr/>
            <p:nvPr/>
          </p:nvCxnSpPr>
          <p:spPr>
            <a:xfrm>
              <a:off x="431800" y="3942404"/>
              <a:ext cx="8051800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Abgerundetes Rechteck 4"/>
            <p:cNvSpPr/>
            <p:nvPr/>
          </p:nvSpPr>
          <p:spPr>
            <a:xfrm>
              <a:off x="2915300" y="3150356"/>
              <a:ext cx="1620000" cy="432000"/>
            </a:xfrm>
            <a:custGeom>
              <a:avLst/>
              <a:gdLst>
                <a:gd name="connsiteX0" fmla="*/ 0 w 1620000"/>
                <a:gd name="connsiteY0" fmla="*/ 90473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8" fmla="*/ 0 w 1620000"/>
                <a:gd name="connsiteY8" fmla="*/ 90473 h 504000"/>
                <a:gd name="connsiteX0" fmla="*/ 0 w 1620000"/>
                <a:gd name="connsiteY0" fmla="*/ 413527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0" fmla="*/ 104 w 1620104"/>
                <a:gd name="connsiteY0" fmla="*/ 413527 h 504000"/>
                <a:gd name="connsiteX1" fmla="*/ 0 w 1620104"/>
                <a:gd name="connsiteY1" fmla="*/ 0 h 504000"/>
                <a:gd name="connsiteX2" fmla="*/ 1529631 w 1620104"/>
                <a:gd name="connsiteY2" fmla="*/ 0 h 504000"/>
                <a:gd name="connsiteX3" fmla="*/ 1620104 w 1620104"/>
                <a:gd name="connsiteY3" fmla="*/ 90473 h 504000"/>
                <a:gd name="connsiteX4" fmla="*/ 1620104 w 1620104"/>
                <a:gd name="connsiteY4" fmla="*/ 413527 h 504000"/>
                <a:gd name="connsiteX5" fmla="*/ 1529631 w 1620104"/>
                <a:gd name="connsiteY5" fmla="*/ 504000 h 504000"/>
                <a:gd name="connsiteX6" fmla="*/ 90577 w 1620104"/>
                <a:gd name="connsiteY6" fmla="*/ 504000 h 504000"/>
                <a:gd name="connsiteX7" fmla="*/ 104 w 1620104"/>
                <a:gd name="connsiteY7" fmla="*/ 413527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0104" h="504000">
                  <a:moveTo>
                    <a:pt x="104" y="413527"/>
                  </a:moveTo>
                  <a:cubicBezTo>
                    <a:pt x="69" y="275685"/>
                    <a:pt x="35" y="137842"/>
                    <a:pt x="0" y="0"/>
                  </a:cubicBezTo>
                  <a:lnTo>
                    <a:pt x="1529631" y="0"/>
                  </a:lnTo>
                  <a:cubicBezTo>
                    <a:pt x="1579598" y="0"/>
                    <a:pt x="1620104" y="40506"/>
                    <a:pt x="1620104" y="90473"/>
                  </a:cubicBezTo>
                  <a:lnTo>
                    <a:pt x="1620104" y="413527"/>
                  </a:lnTo>
                  <a:cubicBezTo>
                    <a:pt x="1620104" y="463494"/>
                    <a:pt x="1579598" y="504000"/>
                    <a:pt x="1529631" y="504000"/>
                  </a:cubicBezTo>
                  <a:lnTo>
                    <a:pt x="90577" y="504000"/>
                  </a:lnTo>
                  <a:cubicBezTo>
                    <a:pt x="40610" y="504000"/>
                    <a:pt x="104" y="463494"/>
                    <a:pt x="104" y="4135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- 20,32 €</a:t>
              </a:r>
            </a:p>
          </p:txBody>
        </p:sp>
        <p:sp>
          <p:nvSpPr>
            <p:cNvPr id="76" name="Flussdiagramm: Zusammenführen 75"/>
            <p:cNvSpPr>
              <a:spLocks noChangeAspect="1"/>
            </p:cNvSpPr>
            <p:nvPr/>
          </p:nvSpPr>
          <p:spPr>
            <a:xfrm rot="16200000">
              <a:off x="4600730" y="3286990"/>
              <a:ext cx="234638" cy="158733"/>
            </a:xfrm>
            <a:prstGeom prst="flowChartMerg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77" name="Abgerundetes Rechteck 4"/>
            <p:cNvSpPr/>
            <p:nvPr/>
          </p:nvSpPr>
          <p:spPr>
            <a:xfrm>
              <a:off x="6777003" y="3150356"/>
              <a:ext cx="1620000" cy="432000"/>
            </a:xfrm>
            <a:custGeom>
              <a:avLst/>
              <a:gdLst>
                <a:gd name="connsiteX0" fmla="*/ 0 w 1620000"/>
                <a:gd name="connsiteY0" fmla="*/ 90473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8" fmla="*/ 0 w 1620000"/>
                <a:gd name="connsiteY8" fmla="*/ 90473 h 504000"/>
                <a:gd name="connsiteX0" fmla="*/ 0 w 1620000"/>
                <a:gd name="connsiteY0" fmla="*/ 413527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0" fmla="*/ 104 w 1620104"/>
                <a:gd name="connsiteY0" fmla="*/ 413527 h 504000"/>
                <a:gd name="connsiteX1" fmla="*/ 0 w 1620104"/>
                <a:gd name="connsiteY1" fmla="*/ 0 h 504000"/>
                <a:gd name="connsiteX2" fmla="*/ 1529631 w 1620104"/>
                <a:gd name="connsiteY2" fmla="*/ 0 h 504000"/>
                <a:gd name="connsiteX3" fmla="*/ 1620104 w 1620104"/>
                <a:gd name="connsiteY3" fmla="*/ 90473 h 504000"/>
                <a:gd name="connsiteX4" fmla="*/ 1620104 w 1620104"/>
                <a:gd name="connsiteY4" fmla="*/ 413527 h 504000"/>
                <a:gd name="connsiteX5" fmla="*/ 1529631 w 1620104"/>
                <a:gd name="connsiteY5" fmla="*/ 504000 h 504000"/>
                <a:gd name="connsiteX6" fmla="*/ 90577 w 1620104"/>
                <a:gd name="connsiteY6" fmla="*/ 504000 h 504000"/>
                <a:gd name="connsiteX7" fmla="*/ 104 w 1620104"/>
                <a:gd name="connsiteY7" fmla="*/ 413527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0104" h="504000">
                  <a:moveTo>
                    <a:pt x="104" y="413527"/>
                  </a:moveTo>
                  <a:cubicBezTo>
                    <a:pt x="69" y="275685"/>
                    <a:pt x="35" y="137842"/>
                    <a:pt x="0" y="0"/>
                  </a:cubicBezTo>
                  <a:lnTo>
                    <a:pt x="1529631" y="0"/>
                  </a:lnTo>
                  <a:cubicBezTo>
                    <a:pt x="1579598" y="0"/>
                    <a:pt x="1620104" y="40506"/>
                    <a:pt x="1620104" y="90473"/>
                  </a:cubicBezTo>
                  <a:lnTo>
                    <a:pt x="1620104" y="413527"/>
                  </a:lnTo>
                  <a:cubicBezTo>
                    <a:pt x="1620104" y="463494"/>
                    <a:pt x="1579598" y="504000"/>
                    <a:pt x="1529631" y="504000"/>
                  </a:cubicBezTo>
                  <a:lnTo>
                    <a:pt x="90577" y="504000"/>
                  </a:lnTo>
                  <a:cubicBezTo>
                    <a:pt x="40610" y="504000"/>
                    <a:pt x="104" y="463494"/>
                    <a:pt x="104" y="4135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55,52 €</a:t>
              </a:r>
            </a:p>
          </p:txBody>
        </p:sp>
        <p:sp>
          <p:nvSpPr>
            <p:cNvPr id="26" name="Textfeld 8"/>
            <p:cNvSpPr txBox="1">
              <a:spLocks noChangeArrowheads="1"/>
            </p:cNvSpPr>
            <p:nvPr/>
          </p:nvSpPr>
          <p:spPr bwMode="auto">
            <a:xfrm>
              <a:off x="431800" y="3258855"/>
              <a:ext cx="456968" cy="215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de-DE" altLang="de-DE" sz="1400" b="1" dirty="0">
                  <a:solidFill>
                    <a:prstClr val="black"/>
                  </a:solidFill>
                </a:rPr>
                <a:t>Fall 1</a:t>
              </a:r>
            </a:p>
          </p:txBody>
        </p:sp>
        <p:sp>
          <p:nvSpPr>
            <p:cNvPr id="27" name="Rechteck 39"/>
            <p:cNvSpPr>
              <a:spLocks noChangeArrowheads="1"/>
            </p:cNvSpPr>
            <p:nvPr/>
          </p:nvSpPr>
          <p:spPr bwMode="auto">
            <a:xfrm>
              <a:off x="971116" y="3643817"/>
              <a:ext cx="1620396" cy="18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altLang="de-DE" sz="12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bAV-Monatsbeitrag</a:t>
              </a:r>
            </a:p>
          </p:txBody>
        </p:sp>
        <p:sp>
          <p:nvSpPr>
            <p:cNvPr id="74" name="Abgerundetes Rechteck 4"/>
            <p:cNvSpPr/>
            <p:nvPr/>
          </p:nvSpPr>
          <p:spPr>
            <a:xfrm>
              <a:off x="971314" y="3150356"/>
              <a:ext cx="1620000" cy="432000"/>
            </a:xfrm>
            <a:custGeom>
              <a:avLst/>
              <a:gdLst>
                <a:gd name="connsiteX0" fmla="*/ 0 w 1620000"/>
                <a:gd name="connsiteY0" fmla="*/ 90473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8" fmla="*/ 0 w 1620000"/>
                <a:gd name="connsiteY8" fmla="*/ 90473 h 504000"/>
                <a:gd name="connsiteX0" fmla="*/ 0 w 1620000"/>
                <a:gd name="connsiteY0" fmla="*/ 413527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0" fmla="*/ 104 w 1620104"/>
                <a:gd name="connsiteY0" fmla="*/ 413527 h 504000"/>
                <a:gd name="connsiteX1" fmla="*/ 0 w 1620104"/>
                <a:gd name="connsiteY1" fmla="*/ 0 h 504000"/>
                <a:gd name="connsiteX2" fmla="*/ 1529631 w 1620104"/>
                <a:gd name="connsiteY2" fmla="*/ 0 h 504000"/>
                <a:gd name="connsiteX3" fmla="*/ 1620104 w 1620104"/>
                <a:gd name="connsiteY3" fmla="*/ 90473 h 504000"/>
                <a:gd name="connsiteX4" fmla="*/ 1620104 w 1620104"/>
                <a:gd name="connsiteY4" fmla="*/ 413527 h 504000"/>
                <a:gd name="connsiteX5" fmla="*/ 1529631 w 1620104"/>
                <a:gd name="connsiteY5" fmla="*/ 504000 h 504000"/>
                <a:gd name="connsiteX6" fmla="*/ 90577 w 1620104"/>
                <a:gd name="connsiteY6" fmla="*/ 504000 h 504000"/>
                <a:gd name="connsiteX7" fmla="*/ 104 w 1620104"/>
                <a:gd name="connsiteY7" fmla="*/ 413527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0104" h="504000">
                  <a:moveTo>
                    <a:pt x="104" y="413527"/>
                  </a:moveTo>
                  <a:cubicBezTo>
                    <a:pt x="69" y="275685"/>
                    <a:pt x="35" y="137842"/>
                    <a:pt x="0" y="0"/>
                  </a:cubicBezTo>
                  <a:lnTo>
                    <a:pt x="1529631" y="0"/>
                  </a:lnTo>
                  <a:cubicBezTo>
                    <a:pt x="1579598" y="0"/>
                    <a:pt x="1620104" y="40506"/>
                    <a:pt x="1620104" y="90473"/>
                  </a:cubicBezTo>
                  <a:lnTo>
                    <a:pt x="1620104" y="413527"/>
                  </a:lnTo>
                  <a:cubicBezTo>
                    <a:pt x="1620104" y="463494"/>
                    <a:pt x="1579598" y="504000"/>
                    <a:pt x="1529631" y="504000"/>
                  </a:cubicBezTo>
                  <a:lnTo>
                    <a:pt x="90577" y="504000"/>
                  </a:lnTo>
                  <a:cubicBezTo>
                    <a:pt x="40610" y="504000"/>
                    <a:pt x="104" y="463494"/>
                    <a:pt x="104" y="41352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100,00 €</a:t>
              </a:r>
            </a:p>
          </p:txBody>
        </p:sp>
        <p:sp>
          <p:nvSpPr>
            <p:cNvPr id="85" name="Flussdiagramm: Zusammenführen 84"/>
            <p:cNvSpPr>
              <a:spLocks noChangeAspect="1"/>
            </p:cNvSpPr>
            <p:nvPr/>
          </p:nvSpPr>
          <p:spPr>
            <a:xfrm rot="16200000">
              <a:off x="2658132" y="3286990"/>
              <a:ext cx="234638" cy="158733"/>
            </a:xfrm>
            <a:prstGeom prst="flowChartMerg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82" name="Textfeld 8"/>
            <p:cNvSpPr txBox="1">
              <a:spLocks noChangeArrowheads="1"/>
            </p:cNvSpPr>
            <p:nvPr/>
          </p:nvSpPr>
          <p:spPr bwMode="auto">
            <a:xfrm>
              <a:off x="434657" y="4221279"/>
              <a:ext cx="456968" cy="215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de-DE" altLang="de-DE" sz="1400" b="1" dirty="0">
                  <a:solidFill>
                    <a:prstClr val="black"/>
                  </a:solidFill>
                </a:rPr>
                <a:t>Fall 2</a:t>
              </a:r>
            </a:p>
          </p:txBody>
        </p:sp>
        <p:sp>
          <p:nvSpPr>
            <p:cNvPr id="83" name="Rechteck 39"/>
            <p:cNvSpPr>
              <a:spLocks noChangeArrowheads="1"/>
            </p:cNvSpPr>
            <p:nvPr/>
          </p:nvSpPr>
          <p:spPr bwMode="auto">
            <a:xfrm>
              <a:off x="973973" y="4612351"/>
              <a:ext cx="1620396" cy="18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altLang="de-DE" sz="12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bAV-Monatsbeitrag</a:t>
              </a:r>
            </a:p>
          </p:txBody>
        </p:sp>
        <p:sp>
          <p:nvSpPr>
            <p:cNvPr id="84" name="Abgerundetes Rechteck 4"/>
            <p:cNvSpPr/>
            <p:nvPr/>
          </p:nvSpPr>
          <p:spPr>
            <a:xfrm>
              <a:off x="974171" y="4112780"/>
              <a:ext cx="1620000" cy="432000"/>
            </a:xfrm>
            <a:custGeom>
              <a:avLst/>
              <a:gdLst>
                <a:gd name="connsiteX0" fmla="*/ 0 w 1620000"/>
                <a:gd name="connsiteY0" fmla="*/ 90473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8" fmla="*/ 0 w 1620000"/>
                <a:gd name="connsiteY8" fmla="*/ 90473 h 504000"/>
                <a:gd name="connsiteX0" fmla="*/ 0 w 1620000"/>
                <a:gd name="connsiteY0" fmla="*/ 413527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0" fmla="*/ 104 w 1620104"/>
                <a:gd name="connsiteY0" fmla="*/ 413527 h 504000"/>
                <a:gd name="connsiteX1" fmla="*/ 0 w 1620104"/>
                <a:gd name="connsiteY1" fmla="*/ 0 h 504000"/>
                <a:gd name="connsiteX2" fmla="*/ 1529631 w 1620104"/>
                <a:gd name="connsiteY2" fmla="*/ 0 h 504000"/>
                <a:gd name="connsiteX3" fmla="*/ 1620104 w 1620104"/>
                <a:gd name="connsiteY3" fmla="*/ 90473 h 504000"/>
                <a:gd name="connsiteX4" fmla="*/ 1620104 w 1620104"/>
                <a:gd name="connsiteY4" fmla="*/ 413527 h 504000"/>
                <a:gd name="connsiteX5" fmla="*/ 1529631 w 1620104"/>
                <a:gd name="connsiteY5" fmla="*/ 504000 h 504000"/>
                <a:gd name="connsiteX6" fmla="*/ 90577 w 1620104"/>
                <a:gd name="connsiteY6" fmla="*/ 504000 h 504000"/>
                <a:gd name="connsiteX7" fmla="*/ 104 w 1620104"/>
                <a:gd name="connsiteY7" fmla="*/ 413527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0104" h="504000">
                  <a:moveTo>
                    <a:pt x="104" y="413527"/>
                  </a:moveTo>
                  <a:cubicBezTo>
                    <a:pt x="69" y="275685"/>
                    <a:pt x="35" y="137842"/>
                    <a:pt x="0" y="0"/>
                  </a:cubicBezTo>
                  <a:lnTo>
                    <a:pt x="1529631" y="0"/>
                  </a:lnTo>
                  <a:cubicBezTo>
                    <a:pt x="1579598" y="0"/>
                    <a:pt x="1620104" y="40506"/>
                    <a:pt x="1620104" y="90473"/>
                  </a:cubicBezTo>
                  <a:lnTo>
                    <a:pt x="1620104" y="413527"/>
                  </a:lnTo>
                  <a:cubicBezTo>
                    <a:pt x="1620104" y="463494"/>
                    <a:pt x="1579598" y="504000"/>
                    <a:pt x="1529631" y="504000"/>
                  </a:cubicBezTo>
                  <a:lnTo>
                    <a:pt x="90577" y="504000"/>
                  </a:lnTo>
                  <a:cubicBezTo>
                    <a:pt x="40610" y="504000"/>
                    <a:pt x="104" y="463494"/>
                    <a:pt x="104" y="41352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282,00 €</a:t>
              </a:r>
            </a:p>
          </p:txBody>
        </p:sp>
        <p:sp>
          <p:nvSpPr>
            <p:cNvPr id="86" name="Flussdiagramm: Zusammenführen 85"/>
            <p:cNvSpPr>
              <a:spLocks noChangeAspect="1"/>
            </p:cNvSpPr>
            <p:nvPr/>
          </p:nvSpPr>
          <p:spPr>
            <a:xfrm rot="16200000">
              <a:off x="2656544" y="4249414"/>
              <a:ext cx="234638" cy="158733"/>
            </a:xfrm>
            <a:prstGeom prst="flowChartMerg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88" name="Rechteck 40"/>
            <p:cNvSpPr>
              <a:spLocks noChangeArrowheads="1"/>
            </p:cNvSpPr>
            <p:nvPr/>
          </p:nvSpPr>
          <p:spPr bwMode="auto">
            <a:xfrm>
              <a:off x="2913144" y="4612351"/>
              <a:ext cx="1621140" cy="18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7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altLang="de-DE" sz="12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SV-Ersparnis</a:t>
              </a:r>
            </a:p>
          </p:txBody>
        </p:sp>
        <p:sp>
          <p:nvSpPr>
            <p:cNvPr id="89" name="Abgerundetes Rechteck 4"/>
            <p:cNvSpPr/>
            <p:nvPr/>
          </p:nvSpPr>
          <p:spPr>
            <a:xfrm>
              <a:off x="2913714" y="4112780"/>
              <a:ext cx="1620000" cy="432000"/>
            </a:xfrm>
            <a:custGeom>
              <a:avLst/>
              <a:gdLst>
                <a:gd name="connsiteX0" fmla="*/ 0 w 1620000"/>
                <a:gd name="connsiteY0" fmla="*/ 90473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8" fmla="*/ 0 w 1620000"/>
                <a:gd name="connsiteY8" fmla="*/ 90473 h 504000"/>
                <a:gd name="connsiteX0" fmla="*/ 0 w 1620000"/>
                <a:gd name="connsiteY0" fmla="*/ 413527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0" fmla="*/ 104 w 1620104"/>
                <a:gd name="connsiteY0" fmla="*/ 413527 h 504000"/>
                <a:gd name="connsiteX1" fmla="*/ 0 w 1620104"/>
                <a:gd name="connsiteY1" fmla="*/ 0 h 504000"/>
                <a:gd name="connsiteX2" fmla="*/ 1529631 w 1620104"/>
                <a:gd name="connsiteY2" fmla="*/ 0 h 504000"/>
                <a:gd name="connsiteX3" fmla="*/ 1620104 w 1620104"/>
                <a:gd name="connsiteY3" fmla="*/ 90473 h 504000"/>
                <a:gd name="connsiteX4" fmla="*/ 1620104 w 1620104"/>
                <a:gd name="connsiteY4" fmla="*/ 413527 h 504000"/>
                <a:gd name="connsiteX5" fmla="*/ 1529631 w 1620104"/>
                <a:gd name="connsiteY5" fmla="*/ 504000 h 504000"/>
                <a:gd name="connsiteX6" fmla="*/ 90577 w 1620104"/>
                <a:gd name="connsiteY6" fmla="*/ 504000 h 504000"/>
                <a:gd name="connsiteX7" fmla="*/ 104 w 1620104"/>
                <a:gd name="connsiteY7" fmla="*/ 413527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0104" h="504000">
                  <a:moveTo>
                    <a:pt x="104" y="413527"/>
                  </a:moveTo>
                  <a:cubicBezTo>
                    <a:pt x="69" y="275685"/>
                    <a:pt x="35" y="137842"/>
                    <a:pt x="0" y="0"/>
                  </a:cubicBezTo>
                  <a:lnTo>
                    <a:pt x="1529631" y="0"/>
                  </a:lnTo>
                  <a:cubicBezTo>
                    <a:pt x="1579598" y="0"/>
                    <a:pt x="1620104" y="40506"/>
                    <a:pt x="1620104" y="90473"/>
                  </a:cubicBezTo>
                  <a:lnTo>
                    <a:pt x="1620104" y="413527"/>
                  </a:lnTo>
                  <a:cubicBezTo>
                    <a:pt x="1620104" y="463494"/>
                    <a:pt x="1579598" y="504000"/>
                    <a:pt x="1529631" y="504000"/>
                  </a:cubicBezTo>
                  <a:lnTo>
                    <a:pt x="90577" y="504000"/>
                  </a:lnTo>
                  <a:cubicBezTo>
                    <a:pt x="40610" y="504000"/>
                    <a:pt x="104" y="463494"/>
                    <a:pt x="104" y="4135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- 57,32 €</a:t>
              </a:r>
            </a:p>
          </p:txBody>
        </p:sp>
        <p:sp>
          <p:nvSpPr>
            <p:cNvPr id="90" name="Flussdiagramm: Zusammenführen 89"/>
            <p:cNvSpPr>
              <a:spLocks noChangeAspect="1"/>
            </p:cNvSpPr>
            <p:nvPr/>
          </p:nvSpPr>
          <p:spPr>
            <a:xfrm rot="16200000">
              <a:off x="4605477" y="4249414"/>
              <a:ext cx="234638" cy="158733"/>
            </a:xfrm>
            <a:prstGeom prst="flowChartMerg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91" name="Abgerundetes Rechteck 4"/>
            <p:cNvSpPr/>
            <p:nvPr/>
          </p:nvSpPr>
          <p:spPr>
            <a:xfrm>
              <a:off x="4845379" y="3150356"/>
              <a:ext cx="1620000" cy="432000"/>
            </a:xfrm>
            <a:custGeom>
              <a:avLst/>
              <a:gdLst>
                <a:gd name="connsiteX0" fmla="*/ 0 w 1620000"/>
                <a:gd name="connsiteY0" fmla="*/ 90473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8" fmla="*/ 0 w 1620000"/>
                <a:gd name="connsiteY8" fmla="*/ 90473 h 504000"/>
                <a:gd name="connsiteX0" fmla="*/ 0 w 1620000"/>
                <a:gd name="connsiteY0" fmla="*/ 413527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0" fmla="*/ 104 w 1620104"/>
                <a:gd name="connsiteY0" fmla="*/ 413527 h 504000"/>
                <a:gd name="connsiteX1" fmla="*/ 0 w 1620104"/>
                <a:gd name="connsiteY1" fmla="*/ 0 h 504000"/>
                <a:gd name="connsiteX2" fmla="*/ 1529631 w 1620104"/>
                <a:gd name="connsiteY2" fmla="*/ 0 h 504000"/>
                <a:gd name="connsiteX3" fmla="*/ 1620104 w 1620104"/>
                <a:gd name="connsiteY3" fmla="*/ 90473 h 504000"/>
                <a:gd name="connsiteX4" fmla="*/ 1620104 w 1620104"/>
                <a:gd name="connsiteY4" fmla="*/ 413527 h 504000"/>
                <a:gd name="connsiteX5" fmla="*/ 1529631 w 1620104"/>
                <a:gd name="connsiteY5" fmla="*/ 504000 h 504000"/>
                <a:gd name="connsiteX6" fmla="*/ 90577 w 1620104"/>
                <a:gd name="connsiteY6" fmla="*/ 504000 h 504000"/>
                <a:gd name="connsiteX7" fmla="*/ 104 w 1620104"/>
                <a:gd name="connsiteY7" fmla="*/ 413527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0104" h="504000">
                  <a:moveTo>
                    <a:pt x="104" y="413527"/>
                  </a:moveTo>
                  <a:cubicBezTo>
                    <a:pt x="69" y="275685"/>
                    <a:pt x="35" y="137842"/>
                    <a:pt x="0" y="0"/>
                  </a:cubicBezTo>
                  <a:lnTo>
                    <a:pt x="1529631" y="0"/>
                  </a:lnTo>
                  <a:cubicBezTo>
                    <a:pt x="1579598" y="0"/>
                    <a:pt x="1620104" y="40506"/>
                    <a:pt x="1620104" y="90473"/>
                  </a:cubicBezTo>
                  <a:lnTo>
                    <a:pt x="1620104" y="413527"/>
                  </a:lnTo>
                  <a:cubicBezTo>
                    <a:pt x="1620104" y="463494"/>
                    <a:pt x="1579598" y="504000"/>
                    <a:pt x="1529631" y="504000"/>
                  </a:cubicBezTo>
                  <a:lnTo>
                    <a:pt x="90577" y="504000"/>
                  </a:lnTo>
                  <a:cubicBezTo>
                    <a:pt x="40610" y="504000"/>
                    <a:pt x="104" y="463494"/>
                    <a:pt x="104" y="4135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- 24,16 €</a:t>
              </a:r>
            </a:p>
          </p:txBody>
        </p:sp>
        <p:sp>
          <p:nvSpPr>
            <p:cNvPr id="92" name="Flussdiagramm: Zusammenführen 91"/>
            <p:cNvSpPr>
              <a:spLocks noChangeAspect="1"/>
            </p:cNvSpPr>
            <p:nvPr/>
          </p:nvSpPr>
          <p:spPr>
            <a:xfrm rot="16200000">
              <a:off x="6533190" y="3286990"/>
              <a:ext cx="234638" cy="158733"/>
            </a:xfrm>
            <a:prstGeom prst="flowChartMerg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93" name="Abgerundetes Rechteck 4"/>
            <p:cNvSpPr/>
            <p:nvPr/>
          </p:nvSpPr>
          <p:spPr>
            <a:xfrm>
              <a:off x="4847605" y="4112780"/>
              <a:ext cx="1620000" cy="432000"/>
            </a:xfrm>
            <a:custGeom>
              <a:avLst/>
              <a:gdLst>
                <a:gd name="connsiteX0" fmla="*/ 0 w 1620000"/>
                <a:gd name="connsiteY0" fmla="*/ 90473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8" fmla="*/ 0 w 1620000"/>
                <a:gd name="connsiteY8" fmla="*/ 90473 h 504000"/>
                <a:gd name="connsiteX0" fmla="*/ 0 w 1620000"/>
                <a:gd name="connsiteY0" fmla="*/ 413527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0" fmla="*/ 104 w 1620104"/>
                <a:gd name="connsiteY0" fmla="*/ 413527 h 504000"/>
                <a:gd name="connsiteX1" fmla="*/ 0 w 1620104"/>
                <a:gd name="connsiteY1" fmla="*/ 0 h 504000"/>
                <a:gd name="connsiteX2" fmla="*/ 1529631 w 1620104"/>
                <a:gd name="connsiteY2" fmla="*/ 0 h 504000"/>
                <a:gd name="connsiteX3" fmla="*/ 1620104 w 1620104"/>
                <a:gd name="connsiteY3" fmla="*/ 90473 h 504000"/>
                <a:gd name="connsiteX4" fmla="*/ 1620104 w 1620104"/>
                <a:gd name="connsiteY4" fmla="*/ 413527 h 504000"/>
                <a:gd name="connsiteX5" fmla="*/ 1529631 w 1620104"/>
                <a:gd name="connsiteY5" fmla="*/ 504000 h 504000"/>
                <a:gd name="connsiteX6" fmla="*/ 90577 w 1620104"/>
                <a:gd name="connsiteY6" fmla="*/ 504000 h 504000"/>
                <a:gd name="connsiteX7" fmla="*/ 104 w 1620104"/>
                <a:gd name="connsiteY7" fmla="*/ 413527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0104" h="504000">
                  <a:moveTo>
                    <a:pt x="104" y="413527"/>
                  </a:moveTo>
                  <a:cubicBezTo>
                    <a:pt x="69" y="275685"/>
                    <a:pt x="35" y="137842"/>
                    <a:pt x="0" y="0"/>
                  </a:cubicBezTo>
                  <a:lnTo>
                    <a:pt x="1529631" y="0"/>
                  </a:lnTo>
                  <a:cubicBezTo>
                    <a:pt x="1579598" y="0"/>
                    <a:pt x="1620104" y="40506"/>
                    <a:pt x="1620104" y="90473"/>
                  </a:cubicBezTo>
                  <a:lnTo>
                    <a:pt x="1620104" y="413527"/>
                  </a:lnTo>
                  <a:cubicBezTo>
                    <a:pt x="1620104" y="463494"/>
                    <a:pt x="1579598" y="504000"/>
                    <a:pt x="1529631" y="504000"/>
                  </a:cubicBezTo>
                  <a:lnTo>
                    <a:pt x="90577" y="504000"/>
                  </a:lnTo>
                  <a:cubicBezTo>
                    <a:pt x="40610" y="504000"/>
                    <a:pt x="104" y="463494"/>
                    <a:pt x="104" y="4135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- 67,41 €</a:t>
              </a:r>
            </a:p>
          </p:txBody>
        </p:sp>
        <p:sp>
          <p:nvSpPr>
            <p:cNvPr id="94" name="Flussdiagramm: Zusammenführen 93"/>
            <p:cNvSpPr>
              <a:spLocks noChangeAspect="1"/>
            </p:cNvSpPr>
            <p:nvPr/>
          </p:nvSpPr>
          <p:spPr>
            <a:xfrm rot="16200000">
              <a:off x="6536845" y="4249414"/>
              <a:ext cx="234638" cy="158733"/>
            </a:xfrm>
            <a:prstGeom prst="flowChartMerg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95" name="Abgerundetes Rechteck 4"/>
            <p:cNvSpPr/>
            <p:nvPr/>
          </p:nvSpPr>
          <p:spPr>
            <a:xfrm>
              <a:off x="6778250" y="4112780"/>
              <a:ext cx="1620000" cy="432000"/>
            </a:xfrm>
            <a:custGeom>
              <a:avLst/>
              <a:gdLst>
                <a:gd name="connsiteX0" fmla="*/ 0 w 1620000"/>
                <a:gd name="connsiteY0" fmla="*/ 90473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8" fmla="*/ 0 w 1620000"/>
                <a:gd name="connsiteY8" fmla="*/ 90473 h 504000"/>
                <a:gd name="connsiteX0" fmla="*/ 0 w 1620000"/>
                <a:gd name="connsiteY0" fmla="*/ 413527 h 504000"/>
                <a:gd name="connsiteX1" fmla="*/ 90473 w 1620000"/>
                <a:gd name="connsiteY1" fmla="*/ 0 h 504000"/>
                <a:gd name="connsiteX2" fmla="*/ 1529527 w 1620000"/>
                <a:gd name="connsiteY2" fmla="*/ 0 h 504000"/>
                <a:gd name="connsiteX3" fmla="*/ 1620000 w 1620000"/>
                <a:gd name="connsiteY3" fmla="*/ 90473 h 504000"/>
                <a:gd name="connsiteX4" fmla="*/ 1620000 w 1620000"/>
                <a:gd name="connsiteY4" fmla="*/ 413527 h 504000"/>
                <a:gd name="connsiteX5" fmla="*/ 1529527 w 1620000"/>
                <a:gd name="connsiteY5" fmla="*/ 504000 h 504000"/>
                <a:gd name="connsiteX6" fmla="*/ 90473 w 1620000"/>
                <a:gd name="connsiteY6" fmla="*/ 504000 h 504000"/>
                <a:gd name="connsiteX7" fmla="*/ 0 w 1620000"/>
                <a:gd name="connsiteY7" fmla="*/ 413527 h 504000"/>
                <a:gd name="connsiteX0" fmla="*/ 104 w 1620104"/>
                <a:gd name="connsiteY0" fmla="*/ 413527 h 504000"/>
                <a:gd name="connsiteX1" fmla="*/ 0 w 1620104"/>
                <a:gd name="connsiteY1" fmla="*/ 0 h 504000"/>
                <a:gd name="connsiteX2" fmla="*/ 1529631 w 1620104"/>
                <a:gd name="connsiteY2" fmla="*/ 0 h 504000"/>
                <a:gd name="connsiteX3" fmla="*/ 1620104 w 1620104"/>
                <a:gd name="connsiteY3" fmla="*/ 90473 h 504000"/>
                <a:gd name="connsiteX4" fmla="*/ 1620104 w 1620104"/>
                <a:gd name="connsiteY4" fmla="*/ 413527 h 504000"/>
                <a:gd name="connsiteX5" fmla="*/ 1529631 w 1620104"/>
                <a:gd name="connsiteY5" fmla="*/ 504000 h 504000"/>
                <a:gd name="connsiteX6" fmla="*/ 90577 w 1620104"/>
                <a:gd name="connsiteY6" fmla="*/ 504000 h 504000"/>
                <a:gd name="connsiteX7" fmla="*/ 104 w 1620104"/>
                <a:gd name="connsiteY7" fmla="*/ 413527 h 5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0104" h="504000">
                  <a:moveTo>
                    <a:pt x="104" y="413527"/>
                  </a:moveTo>
                  <a:cubicBezTo>
                    <a:pt x="69" y="275685"/>
                    <a:pt x="35" y="137842"/>
                    <a:pt x="0" y="0"/>
                  </a:cubicBezTo>
                  <a:lnTo>
                    <a:pt x="1529631" y="0"/>
                  </a:lnTo>
                  <a:cubicBezTo>
                    <a:pt x="1579598" y="0"/>
                    <a:pt x="1620104" y="40506"/>
                    <a:pt x="1620104" y="90473"/>
                  </a:cubicBezTo>
                  <a:lnTo>
                    <a:pt x="1620104" y="413527"/>
                  </a:lnTo>
                  <a:cubicBezTo>
                    <a:pt x="1620104" y="463494"/>
                    <a:pt x="1579598" y="504000"/>
                    <a:pt x="1529631" y="504000"/>
                  </a:cubicBezTo>
                  <a:lnTo>
                    <a:pt x="90577" y="504000"/>
                  </a:lnTo>
                  <a:cubicBezTo>
                    <a:pt x="40610" y="504000"/>
                    <a:pt x="104" y="463494"/>
                    <a:pt x="104" y="4135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157,27 €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319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13302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think-cell Folie" r:id="rId5" imgW="216" imgH="216" progId="TCLayout.ActiveDocument.1">
                  <p:embed/>
                </p:oleObj>
              </mc:Choice>
              <mc:Fallback>
                <p:oleObj name="think-cell Folie" r:id="rId5" imgW="216" imgH="216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Inhalt</a:t>
            </a:r>
          </a:p>
        </p:txBody>
      </p:sp>
      <p:sp>
        <p:nvSpPr>
          <p:cNvPr id="23556" name="Inhaltsplatzhalter 1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altLang="de-DE" dirty="0"/>
              <a:t>Rahmenbedingungen der betrieblichen Altersversorgung (</a:t>
            </a:r>
            <a:r>
              <a:rPr lang="de-DE" altLang="de-DE" dirty="0" err="1"/>
              <a:t>bAV</a:t>
            </a:r>
            <a:r>
              <a:rPr lang="de-DE" altLang="de-DE" dirty="0"/>
              <a:t>) </a:t>
            </a:r>
          </a:p>
          <a:p>
            <a:r>
              <a:rPr lang="de-DE" altLang="de-DE" dirty="0"/>
              <a:t>Betriebliche Altersversorgung als Chance</a:t>
            </a:r>
          </a:p>
          <a:p>
            <a:r>
              <a:rPr lang="de-DE" altLang="de-DE" dirty="0"/>
              <a:t>Arbeitnehmer und die betriebliche Altersversorgung</a:t>
            </a:r>
          </a:p>
          <a:p>
            <a:r>
              <a:rPr lang="de-DE" altLang="de-DE" dirty="0"/>
              <a:t>Der Arbeitgeberzuschuss in der </a:t>
            </a:r>
            <a:r>
              <a:rPr lang="de-DE" altLang="de-DE" dirty="0" err="1"/>
              <a:t>bAV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13706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732"/>
            <a:ext cx="9144000" cy="6045268"/>
          </a:xfrm>
          <a:prstGeom prst="rect">
            <a:avLst/>
          </a:prstGeom>
        </p:spPr>
      </p:pic>
      <p:sp>
        <p:nvSpPr>
          <p:cNvPr id="9" name="Abgerundetes Rechteck 24"/>
          <p:cNvSpPr/>
          <p:nvPr/>
        </p:nvSpPr>
        <p:spPr>
          <a:xfrm>
            <a:off x="647095" y="4840181"/>
            <a:ext cx="415347" cy="409710"/>
          </a:xfrm>
          <a:custGeom>
            <a:avLst/>
            <a:gdLst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415087 w 415087"/>
              <a:gd name="connsiteY2" fmla="*/ 112132 h 414000"/>
              <a:gd name="connsiteX3" fmla="*/ 415087 w 415087"/>
              <a:gd name="connsiteY3" fmla="*/ 301868 h 414000"/>
              <a:gd name="connsiteX4" fmla="*/ 302955 w 415087"/>
              <a:gd name="connsiteY4" fmla="*/ 414000 h 414000"/>
              <a:gd name="connsiteX5" fmla="*/ 112132 w 415087"/>
              <a:gd name="connsiteY5" fmla="*/ 414000 h 414000"/>
              <a:gd name="connsiteX6" fmla="*/ 0 w 415087"/>
              <a:gd name="connsiteY6" fmla="*/ 301868 h 414000"/>
              <a:gd name="connsiteX7" fmla="*/ 0 w 415087"/>
              <a:gd name="connsiteY7" fmla="*/ 112132 h 414000"/>
              <a:gd name="connsiteX0" fmla="*/ 0 w 417243"/>
              <a:gd name="connsiteY0" fmla="*/ 112132 h 414000"/>
              <a:gd name="connsiteX1" fmla="*/ 112132 w 417243"/>
              <a:gd name="connsiteY1" fmla="*/ 0 h 414000"/>
              <a:gd name="connsiteX2" fmla="*/ 417243 w 417243"/>
              <a:gd name="connsiteY2" fmla="*/ 4301 h 414000"/>
              <a:gd name="connsiteX3" fmla="*/ 415087 w 417243"/>
              <a:gd name="connsiteY3" fmla="*/ 301868 h 414000"/>
              <a:gd name="connsiteX4" fmla="*/ 302955 w 417243"/>
              <a:gd name="connsiteY4" fmla="*/ 414000 h 414000"/>
              <a:gd name="connsiteX5" fmla="*/ 112132 w 417243"/>
              <a:gd name="connsiteY5" fmla="*/ 414000 h 414000"/>
              <a:gd name="connsiteX6" fmla="*/ 0 w 417243"/>
              <a:gd name="connsiteY6" fmla="*/ 301868 h 414000"/>
              <a:gd name="connsiteX7" fmla="*/ 0 w 417243"/>
              <a:gd name="connsiteY7" fmla="*/ 112132 h 414000"/>
              <a:gd name="connsiteX0" fmla="*/ 0 w 419399"/>
              <a:gd name="connsiteY0" fmla="*/ 112132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7" fmla="*/ 0 w 419399"/>
              <a:gd name="connsiteY7" fmla="*/ 112132 h 414000"/>
              <a:gd name="connsiteX0" fmla="*/ 0 w 419399"/>
              <a:gd name="connsiteY0" fmla="*/ 112135 h 414003"/>
              <a:gd name="connsiteX1" fmla="*/ 112132 w 419399"/>
              <a:gd name="connsiteY1" fmla="*/ 3 h 414003"/>
              <a:gd name="connsiteX2" fmla="*/ 419399 w 419399"/>
              <a:gd name="connsiteY2" fmla="*/ 2147 h 414003"/>
              <a:gd name="connsiteX3" fmla="*/ 415087 w 419399"/>
              <a:gd name="connsiteY3" fmla="*/ 301871 h 414003"/>
              <a:gd name="connsiteX4" fmla="*/ 302955 w 419399"/>
              <a:gd name="connsiteY4" fmla="*/ 414003 h 414003"/>
              <a:gd name="connsiteX5" fmla="*/ 112132 w 419399"/>
              <a:gd name="connsiteY5" fmla="*/ 414003 h 414003"/>
              <a:gd name="connsiteX6" fmla="*/ 0 w 419399"/>
              <a:gd name="connsiteY6" fmla="*/ 301871 h 414003"/>
              <a:gd name="connsiteX7" fmla="*/ 0 w 419399"/>
              <a:gd name="connsiteY7" fmla="*/ 112135 h 414003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44516"/>
              <a:gd name="connsiteX1" fmla="*/ 112132 w 419399"/>
              <a:gd name="connsiteY1" fmla="*/ 0 h 444516"/>
              <a:gd name="connsiteX2" fmla="*/ 419399 w 419399"/>
              <a:gd name="connsiteY2" fmla="*/ 2144 h 444516"/>
              <a:gd name="connsiteX3" fmla="*/ 415087 w 419399"/>
              <a:gd name="connsiteY3" fmla="*/ 414011 h 444516"/>
              <a:gd name="connsiteX4" fmla="*/ 112132 w 419399"/>
              <a:gd name="connsiteY4" fmla="*/ 414000 h 444516"/>
              <a:gd name="connsiteX5" fmla="*/ 0 w 419399"/>
              <a:gd name="connsiteY5" fmla="*/ 301868 h 444516"/>
              <a:gd name="connsiteX0" fmla="*/ 0 w 419399"/>
              <a:gd name="connsiteY0" fmla="*/ 301868 h 414011"/>
              <a:gd name="connsiteX1" fmla="*/ 112132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4325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299724 h 411867"/>
              <a:gd name="connsiteX1" fmla="*/ 2146 w 419399"/>
              <a:gd name="connsiteY1" fmla="*/ 2169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301868 h 414011"/>
              <a:gd name="connsiteX1" fmla="*/ 2146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2170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5347"/>
              <a:gd name="connsiteY0" fmla="*/ 297567 h 409710"/>
              <a:gd name="connsiteX1" fmla="*/ 2146 w 415347"/>
              <a:gd name="connsiteY1" fmla="*/ 13 h 409710"/>
              <a:gd name="connsiteX2" fmla="*/ 412929 w 415347"/>
              <a:gd name="connsiteY2" fmla="*/ 0 h 409710"/>
              <a:gd name="connsiteX3" fmla="*/ 415087 w 415347"/>
              <a:gd name="connsiteY3" fmla="*/ 409710 h 409710"/>
              <a:gd name="connsiteX4" fmla="*/ 112132 w 415347"/>
              <a:gd name="connsiteY4" fmla="*/ 409699 h 409710"/>
              <a:gd name="connsiteX5" fmla="*/ 0 w 415347"/>
              <a:gd name="connsiteY5" fmla="*/ 297567 h 40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47" h="409710">
                <a:moveTo>
                  <a:pt x="0" y="297567"/>
                </a:moveTo>
                <a:cubicBezTo>
                  <a:pt x="715" y="199101"/>
                  <a:pt x="1431" y="98479"/>
                  <a:pt x="2146" y="13"/>
                </a:cubicBezTo>
                <a:lnTo>
                  <a:pt x="412929" y="0"/>
                </a:lnTo>
                <a:cubicBezTo>
                  <a:pt x="411492" y="137289"/>
                  <a:pt x="416524" y="272421"/>
                  <a:pt x="415087" y="409710"/>
                </a:cubicBezTo>
                <a:lnTo>
                  <a:pt x="112132" y="409699"/>
                </a:lnTo>
                <a:cubicBezTo>
                  <a:pt x="50203" y="409699"/>
                  <a:pt x="0" y="359496"/>
                  <a:pt x="0" y="29756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b="1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648104" y="4840181"/>
            <a:ext cx="414338" cy="415925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de-DE" dirty="0">
                <a:solidFill>
                  <a:schemeClr val="lt1"/>
                </a:solidFill>
              </a:defRPr>
            </a:lvl1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4.</a:t>
            </a:r>
          </a:p>
        </p:txBody>
      </p:sp>
      <p:sp>
        <p:nvSpPr>
          <p:cNvPr id="11" name="Abgerundetes Rechteck 18"/>
          <p:cNvSpPr/>
          <p:nvPr/>
        </p:nvSpPr>
        <p:spPr>
          <a:xfrm>
            <a:off x="1104814" y="4840181"/>
            <a:ext cx="6920249" cy="819192"/>
          </a:xfrm>
          <a:custGeom>
            <a:avLst/>
            <a:gdLst>
              <a:gd name="connsiteX0" fmla="*/ 0 w 6920249"/>
              <a:gd name="connsiteY0" fmla="*/ 136056 h 816317"/>
              <a:gd name="connsiteX1" fmla="*/ 136056 w 6920249"/>
              <a:gd name="connsiteY1" fmla="*/ 0 h 816317"/>
              <a:gd name="connsiteX2" fmla="*/ 6784193 w 6920249"/>
              <a:gd name="connsiteY2" fmla="*/ 0 h 816317"/>
              <a:gd name="connsiteX3" fmla="*/ 6920249 w 6920249"/>
              <a:gd name="connsiteY3" fmla="*/ 136056 h 816317"/>
              <a:gd name="connsiteX4" fmla="*/ 6920249 w 6920249"/>
              <a:gd name="connsiteY4" fmla="*/ 680261 h 816317"/>
              <a:gd name="connsiteX5" fmla="*/ 6784193 w 6920249"/>
              <a:gd name="connsiteY5" fmla="*/ 816317 h 816317"/>
              <a:gd name="connsiteX6" fmla="*/ 136056 w 6920249"/>
              <a:gd name="connsiteY6" fmla="*/ 816317 h 816317"/>
              <a:gd name="connsiteX7" fmla="*/ 0 w 6920249"/>
              <a:gd name="connsiteY7" fmla="*/ 680261 h 816317"/>
              <a:gd name="connsiteX8" fmla="*/ 0 w 6920249"/>
              <a:gd name="connsiteY8" fmla="*/ 136056 h 816317"/>
              <a:gd name="connsiteX0" fmla="*/ 0 w 6920249"/>
              <a:gd name="connsiteY0" fmla="*/ 680261 h 816317"/>
              <a:gd name="connsiteX1" fmla="*/ 136056 w 6920249"/>
              <a:gd name="connsiteY1" fmla="*/ 0 h 816317"/>
              <a:gd name="connsiteX2" fmla="*/ 6784193 w 6920249"/>
              <a:gd name="connsiteY2" fmla="*/ 0 h 816317"/>
              <a:gd name="connsiteX3" fmla="*/ 6920249 w 6920249"/>
              <a:gd name="connsiteY3" fmla="*/ 136056 h 816317"/>
              <a:gd name="connsiteX4" fmla="*/ 6920249 w 6920249"/>
              <a:gd name="connsiteY4" fmla="*/ 680261 h 816317"/>
              <a:gd name="connsiteX5" fmla="*/ 6784193 w 6920249"/>
              <a:gd name="connsiteY5" fmla="*/ 816317 h 816317"/>
              <a:gd name="connsiteX6" fmla="*/ 136056 w 6920249"/>
              <a:gd name="connsiteY6" fmla="*/ 816317 h 816317"/>
              <a:gd name="connsiteX7" fmla="*/ 0 w 6920249"/>
              <a:gd name="connsiteY7" fmla="*/ 680261 h 816317"/>
              <a:gd name="connsiteX0" fmla="*/ 0 w 6920249"/>
              <a:gd name="connsiteY0" fmla="*/ 683136 h 819192"/>
              <a:gd name="connsiteX1" fmla="*/ 6660 w 6920249"/>
              <a:gd name="connsiteY1" fmla="*/ 0 h 819192"/>
              <a:gd name="connsiteX2" fmla="*/ 6784193 w 6920249"/>
              <a:gd name="connsiteY2" fmla="*/ 2875 h 819192"/>
              <a:gd name="connsiteX3" fmla="*/ 6920249 w 6920249"/>
              <a:gd name="connsiteY3" fmla="*/ 138931 h 819192"/>
              <a:gd name="connsiteX4" fmla="*/ 6920249 w 6920249"/>
              <a:gd name="connsiteY4" fmla="*/ 683136 h 819192"/>
              <a:gd name="connsiteX5" fmla="*/ 6784193 w 6920249"/>
              <a:gd name="connsiteY5" fmla="*/ 819192 h 819192"/>
              <a:gd name="connsiteX6" fmla="*/ 136056 w 6920249"/>
              <a:gd name="connsiteY6" fmla="*/ 819192 h 819192"/>
              <a:gd name="connsiteX7" fmla="*/ 0 w 6920249"/>
              <a:gd name="connsiteY7" fmla="*/ 683136 h 81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0249" h="819192">
                <a:moveTo>
                  <a:pt x="0" y="683136"/>
                </a:moveTo>
                <a:lnTo>
                  <a:pt x="6660" y="0"/>
                </a:lnTo>
                <a:lnTo>
                  <a:pt x="6784193" y="2875"/>
                </a:lnTo>
                <a:cubicBezTo>
                  <a:pt x="6859335" y="2875"/>
                  <a:pt x="6920249" y="63789"/>
                  <a:pt x="6920249" y="138931"/>
                </a:cubicBezTo>
                <a:lnTo>
                  <a:pt x="6920249" y="683136"/>
                </a:lnTo>
                <a:cubicBezTo>
                  <a:pt x="6920249" y="758278"/>
                  <a:pt x="6859335" y="819192"/>
                  <a:pt x="6784193" y="819192"/>
                </a:cubicBezTo>
                <a:lnTo>
                  <a:pt x="136056" y="819192"/>
                </a:lnTo>
                <a:cubicBezTo>
                  <a:pt x="60914" y="819192"/>
                  <a:pt x="0" y="758278"/>
                  <a:pt x="0" y="68313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Der Arbeitgeberzuschuss in der </a:t>
            </a:r>
            <a:r>
              <a:rPr lang="de-DE" altLang="de-DE" dirty="0" err="1"/>
              <a:t>bAV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947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Wert der bAV wird erkannt:</a:t>
            </a:r>
            <a:br>
              <a:rPr lang="de-DE" altLang="de-DE"/>
            </a:br>
            <a:r>
              <a:rPr lang="de-DE" altLang="de-DE"/>
              <a:t>Viele Arbeitgeber fördern zusätzlich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7"/>
          </p:nvPr>
        </p:nvSpPr>
        <p:spPr>
          <a:xfrm>
            <a:off x="358773" y="2708275"/>
            <a:ext cx="4588675" cy="2628900"/>
          </a:xfrm>
        </p:spPr>
        <p:txBody>
          <a:bodyPr>
            <a:noAutofit/>
          </a:bodyPr>
          <a:lstStyle/>
          <a:p>
            <a:pPr lvl="1">
              <a:spcAft>
                <a:spcPts val="0"/>
              </a:spcAft>
            </a:pPr>
            <a:r>
              <a:rPr lang="de-DE" altLang="de-DE" sz="1500" dirty="0"/>
              <a:t>Unternehmen nutzen Ersparnisse aus der bAV häufig zur Bezuschussung der betrieblichen Altersversorgung.</a:t>
            </a:r>
          </a:p>
          <a:p>
            <a:pPr lvl="1">
              <a:spcAft>
                <a:spcPts val="0"/>
              </a:spcAft>
            </a:pPr>
            <a:r>
              <a:rPr lang="de-DE" altLang="de-DE" sz="1500" dirty="0"/>
              <a:t>An rund zwei Drittel aller laufenden bAV-Verträge beteiligen sich die Arbeitgeber finanziell aktiv.</a:t>
            </a:r>
          </a:p>
          <a:p>
            <a:pPr lvl="1">
              <a:spcAft>
                <a:spcPts val="0"/>
              </a:spcAft>
            </a:pPr>
            <a:r>
              <a:rPr lang="de-DE" altLang="de-DE" sz="1500" dirty="0"/>
              <a:t>Arbeitgeberzuschüsse erhöhen die Bereitschaft zur Entgeltumwandlung in der bAV deutlich.</a:t>
            </a:r>
          </a:p>
          <a:p>
            <a:pPr lvl="1">
              <a:spcAft>
                <a:spcPts val="0"/>
              </a:spcAft>
            </a:pPr>
            <a:r>
              <a:rPr lang="de-DE" altLang="de-DE" sz="1500" dirty="0"/>
              <a:t>Das Betriebsrentenstärkungsgesetz (BRSG) regelt Arbeitgeberzuschüsse für Entgeltumwandlungen neu.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altLang="de-DE"/>
              <a:t>In Form von Arbeitgeberzuschüssen nutzen zahlreiche Unternehmen </a:t>
            </a:r>
            <a:br>
              <a:rPr lang="de-DE" altLang="de-DE"/>
            </a:br>
            <a:r>
              <a:rPr lang="de-DE" altLang="de-DE"/>
              <a:t>die bAV als Instrument zur Mitarbeiterbindung.</a:t>
            </a:r>
            <a:endParaRPr lang="de-DE" altLang="de-DE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/>
              <a:t>Zeigen Sie Ihrem Gesprächspartner die Vorteile der Mischfinanzierung explizit auf.</a:t>
            </a:r>
            <a:endParaRPr lang="de-DE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Quelle: </a:t>
            </a:r>
            <a:r>
              <a:rPr lang="de-DE" dirty="0" err="1"/>
              <a:t>Generali</a:t>
            </a:r>
            <a:r>
              <a:rPr lang="de-DE" dirty="0"/>
              <a:t> Deutschland, F.A.Z.-Institut, Betriebliche Altersversorgung im Mittelstand 2020</a:t>
            </a:r>
            <a:br>
              <a:rPr lang="de-DE" dirty="0"/>
            </a:br>
            <a:r>
              <a:rPr lang="de-DE" baseline="30000" dirty="0"/>
              <a:t>1</a:t>
            </a:r>
            <a:r>
              <a:rPr lang="de-DE" dirty="0"/>
              <a:t> Angebotene Finanzierungsformen für bAV; Mehrfachnennungen möglich.</a:t>
            </a:r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altLang="de-DE"/>
              <a:t>4. Der Arbeitgeberzuschuss in der bAV</a:t>
            </a:r>
            <a:endParaRPr lang="de-DE" alt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bAV-Workshop für Geschäftspartner Teil 1: Markt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21</a:t>
            </a:fld>
            <a:endParaRPr lang="de-DE" dirty="0"/>
          </a:p>
        </p:txBody>
      </p:sp>
      <p:graphicFrame>
        <p:nvGraphicFramePr>
          <p:cNvPr id="1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676608"/>
              </p:ext>
            </p:extLst>
          </p:nvPr>
        </p:nvGraphicFramePr>
        <p:xfrm>
          <a:off x="4751388" y="2708275"/>
          <a:ext cx="4291937" cy="270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Rechteck 9"/>
          <p:cNvSpPr>
            <a:spLocks noChangeArrowheads="1"/>
          </p:cNvSpPr>
          <p:nvPr/>
        </p:nvSpPr>
        <p:spPr bwMode="auto">
          <a:xfrm>
            <a:off x="5144031" y="2703513"/>
            <a:ext cx="370271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bIns="0">
            <a:spAutoFit/>
          </a:bodyPr>
          <a:lstStyle>
            <a:lvl1pPr>
              <a:spcBef>
                <a:spcPts val="1600"/>
              </a:spcBef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600"/>
              </a:spcBef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600"/>
              </a:spcBef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600"/>
              </a:spcBef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600"/>
              </a:spcBef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1600"/>
              </a:spcBef>
              <a:spcAft>
                <a:spcPct val="0"/>
              </a:spcAft>
              <a:buSzPct val="100000"/>
              <a:buBlip>
                <a:blip r:embed="rId3"/>
              </a:buBlip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1200" b="1" dirty="0">
                <a:solidFill>
                  <a:srgbClr val="000000"/>
                </a:solidFill>
                <a:ea typeface="Arial Bold"/>
                <a:sym typeface="Arial" panose="020B0604020202020204" pitchFamily="34" charset="0"/>
              </a:rPr>
              <a:t>Wie wird die </a:t>
            </a:r>
            <a:r>
              <a:rPr lang="de-DE" altLang="de-DE" sz="1200" b="1" dirty="0" err="1">
                <a:solidFill>
                  <a:srgbClr val="000000"/>
                </a:solidFill>
                <a:ea typeface="Arial Bold"/>
                <a:sym typeface="Arial" panose="020B0604020202020204" pitchFamily="34" charset="0"/>
              </a:rPr>
              <a:t>bAV</a:t>
            </a:r>
            <a:r>
              <a:rPr lang="de-DE" altLang="de-DE" sz="1200" b="1" dirty="0">
                <a:solidFill>
                  <a:srgbClr val="000000"/>
                </a:solidFill>
                <a:ea typeface="Arial Bold"/>
                <a:sym typeface="Arial" panose="020B0604020202020204" pitchFamily="34" charset="0"/>
              </a:rPr>
              <a:t> in Unternehmen finanziert?</a:t>
            </a:r>
            <a:r>
              <a:rPr lang="de-DE" altLang="de-DE" sz="1200" b="1" baseline="30000" dirty="0">
                <a:solidFill>
                  <a:srgbClr val="000000"/>
                </a:solidFill>
                <a:ea typeface="Arial Bold"/>
                <a:sym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14092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9"/>
          </p:nvPr>
        </p:nvSpPr>
        <p:spPr>
          <a:xfrm>
            <a:off x="0" y="6462000"/>
            <a:ext cx="1115616" cy="396000"/>
          </a:xfrm>
        </p:spPr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1"/>
          </p:nvPr>
        </p:nvSpPr>
        <p:spPr>
          <a:xfrm>
            <a:off x="8280412" y="6462000"/>
            <a:ext cx="863588" cy="396000"/>
          </a:xfrm>
        </p:spPr>
        <p:txBody>
          <a:bodyPr/>
          <a:lstStyle/>
          <a:p>
            <a:fld id="{BFE8ADF1-837C-463F-9856-54C2D771B21B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Zusammenfassung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Der Arbeitgeberzuschuss ist seit 2019 für Neugeschäft verpflichtend</a:t>
            </a:r>
            <a:r>
              <a:rPr lang="de-DE" altLang="de-DE" dirty="0"/>
              <a:t>.</a:t>
            </a:r>
          </a:p>
          <a:p>
            <a:r>
              <a:rPr lang="de-DE" dirty="0"/>
              <a:t>Der Arbeitgeberzuschuss ist ab 2022 für den Bestand verpflichtend</a:t>
            </a:r>
            <a:r>
              <a:rPr lang="de-DE" baseline="30000" dirty="0"/>
              <a:t>1</a:t>
            </a:r>
            <a:r>
              <a:rPr lang="de-DE" altLang="de-DE" dirty="0"/>
              <a:t>.</a:t>
            </a:r>
          </a:p>
          <a:p>
            <a:r>
              <a:rPr lang="de-DE" altLang="de-DE" dirty="0"/>
              <a:t>Der Arbeitgeberzuschuss kann mit der Stuttgarter </a:t>
            </a:r>
            <a:r>
              <a:rPr lang="de-DE" altLang="de-DE" dirty="0" err="1"/>
              <a:t>bAV</a:t>
            </a:r>
            <a:r>
              <a:rPr lang="de-DE" altLang="de-DE" dirty="0"/>
              <a:t>-Lösung bequem eingerichtet werden.</a:t>
            </a:r>
          </a:p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altLang="de-DE"/>
              <a:t>4. Der Arbeitgeberzuschuss in der bAV</a:t>
            </a:r>
            <a:endParaRPr lang="de-DE" alt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bAV-Workshop für Geschäftspartner Teil 1: Markt</a:t>
            </a:r>
            <a:endParaRPr lang="de-DE" dirty="0"/>
          </a:p>
        </p:txBody>
      </p:sp>
      <p:sp>
        <p:nvSpPr>
          <p:cNvPr id="8" name="Textplatzhalter 28"/>
          <p:cNvSpPr txBox="1">
            <a:spLocks/>
          </p:cNvSpPr>
          <p:nvPr/>
        </p:nvSpPr>
        <p:spPr>
          <a:xfrm>
            <a:off x="359808" y="6163610"/>
            <a:ext cx="8425416" cy="107722"/>
          </a:xfrm>
          <a:prstGeom prst="rect">
            <a:avLst/>
          </a:prstGeom>
        </p:spPr>
        <p:txBody>
          <a:bodyPr anchor="b"/>
          <a:lstStyle>
            <a:lvl1pPr marL="0" indent="0" algn="l" defTabSz="457200" rtl="0" eaLnBrk="0" fontAlgn="base" hangingPunct="0">
              <a:spcBef>
                <a:spcPts val="0"/>
              </a:spcBef>
              <a:spcAft>
                <a:spcPts val="1200"/>
              </a:spcAft>
              <a:defRPr lang="de-DE" sz="17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457200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●"/>
              <a:defRPr lang="de-DE" altLang="de-DE" sz="1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269875" algn="l" defTabSz="457200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●"/>
              <a:defRPr lang="de-DE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9875" algn="l" defTabSz="457200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●"/>
              <a:defRPr lang="de-DE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875" indent="-269875" algn="l" defTabSz="457200" rtl="0" eaLnBrk="0" fontAlgn="base" hangingPunct="0">
              <a:spcBef>
                <a:spcPts val="0"/>
              </a:spcBef>
              <a:spcAft>
                <a:spcPts val="600"/>
              </a:spcAft>
              <a:buSzPct val="100000"/>
              <a:buBlip>
                <a:blip r:embed="rId2"/>
              </a:buBlip>
              <a:defRPr lang="de-DE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913" indent="-61913"/>
            <a:r>
              <a:rPr lang="de-DE" sz="700" b="0" baseline="300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1</a:t>
            </a:r>
            <a:r>
              <a:rPr lang="de-DE" sz="700" b="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 Individual- und kollektivrechtliche Vereinbarungen, die vor dem 1.1.2019 vereinbart worden sind; im Falle von Gesamtzusagen </a:t>
            </a:r>
            <a:br>
              <a:rPr lang="de-DE" sz="700" b="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</a:br>
            <a:r>
              <a:rPr lang="de-DE" sz="700" b="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(“Aushang am schwarzen Brett”, z.B. Versorgungsordnungen) gilt wohl der 1.1.2019.</a:t>
            </a:r>
            <a:endParaRPr lang="de-DE" sz="700" b="0" dirty="0">
              <a:solidFill>
                <a:prstClr val="white">
                  <a:lumMod val="50000"/>
                </a:prstClr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60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9"/>
          </p:nvPr>
        </p:nvSpPr>
        <p:spPr>
          <a:xfrm>
            <a:off x="0" y="6462000"/>
            <a:ext cx="1115616" cy="396000"/>
          </a:xfrm>
        </p:spPr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1"/>
          </p:nvPr>
        </p:nvSpPr>
        <p:spPr>
          <a:xfrm>
            <a:off x="8280412" y="6462000"/>
            <a:ext cx="863588" cy="396000"/>
          </a:xfrm>
        </p:spPr>
        <p:txBody>
          <a:bodyPr/>
          <a:lstStyle/>
          <a:p>
            <a:fld id="{BFE8ADF1-837C-463F-9856-54C2D771B21B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4. Der Arbeitgeberzuschuss in der </a:t>
            </a:r>
            <a:r>
              <a:rPr lang="de-DE" altLang="de-DE" dirty="0" err="1"/>
              <a:t>bAV</a:t>
            </a: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bAV-Workshop für Geschäftspartner Teil 1: Markt</a:t>
            </a:r>
            <a:endParaRPr lang="de-DE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2889250" y="2673350"/>
            <a:ext cx="2768042" cy="2197100"/>
            <a:chOff x="2889250" y="2673350"/>
            <a:chExt cx="2768042" cy="2197100"/>
          </a:xfrm>
        </p:grpSpPr>
        <p:sp>
          <p:nvSpPr>
            <p:cNvPr id="19" name="Abgerundetes Rechteck 16"/>
            <p:cNvSpPr/>
            <p:nvPr/>
          </p:nvSpPr>
          <p:spPr>
            <a:xfrm>
              <a:off x="3458522" y="2673350"/>
              <a:ext cx="2198770" cy="2197100"/>
            </a:xfrm>
            <a:custGeom>
              <a:avLst/>
              <a:gdLst>
                <a:gd name="connsiteX0" fmla="*/ 0 w 2196000"/>
                <a:gd name="connsiteY0" fmla="*/ 176229 h 2197100"/>
                <a:gd name="connsiteX1" fmla="*/ 176229 w 2196000"/>
                <a:gd name="connsiteY1" fmla="*/ 0 h 2197100"/>
                <a:gd name="connsiteX2" fmla="*/ 2019771 w 2196000"/>
                <a:gd name="connsiteY2" fmla="*/ 0 h 2197100"/>
                <a:gd name="connsiteX3" fmla="*/ 2196000 w 2196000"/>
                <a:gd name="connsiteY3" fmla="*/ 176229 h 2197100"/>
                <a:gd name="connsiteX4" fmla="*/ 2196000 w 2196000"/>
                <a:gd name="connsiteY4" fmla="*/ 2020871 h 2197100"/>
                <a:gd name="connsiteX5" fmla="*/ 2019771 w 2196000"/>
                <a:gd name="connsiteY5" fmla="*/ 2197100 h 2197100"/>
                <a:gd name="connsiteX6" fmla="*/ 176229 w 2196000"/>
                <a:gd name="connsiteY6" fmla="*/ 2197100 h 2197100"/>
                <a:gd name="connsiteX7" fmla="*/ 0 w 2196000"/>
                <a:gd name="connsiteY7" fmla="*/ 2020871 h 2197100"/>
                <a:gd name="connsiteX8" fmla="*/ 0 w 2196000"/>
                <a:gd name="connsiteY8" fmla="*/ 176229 h 2197100"/>
                <a:gd name="connsiteX0" fmla="*/ 0 w 2196000"/>
                <a:gd name="connsiteY0" fmla="*/ 2020871 h 2197100"/>
                <a:gd name="connsiteX1" fmla="*/ 176229 w 2196000"/>
                <a:gd name="connsiteY1" fmla="*/ 0 h 2197100"/>
                <a:gd name="connsiteX2" fmla="*/ 2019771 w 2196000"/>
                <a:gd name="connsiteY2" fmla="*/ 0 h 2197100"/>
                <a:gd name="connsiteX3" fmla="*/ 2196000 w 2196000"/>
                <a:gd name="connsiteY3" fmla="*/ 176229 h 2197100"/>
                <a:gd name="connsiteX4" fmla="*/ 2196000 w 2196000"/>
                <a:gd name="connsiteY4" fmla="*/ 2020871 h 2197100"/>
                <a:gd name="connsiteX5" fmla="*/ 2019771 w 2196000"/>
                <a:gd name="connsiteY5" fmla="*/ 2197100 h 2197100"/>
                <a:gd name="connsiteX6" fmla="*/ 176229 w 2196000"/>
                <a:gd name="connsiteY6" fmla="*/ 2197100 h 2197100"/>
                <a:gd name="connsiteX7" fmla="*/ 0 w 2196000"/>
                <a:gd name="connsiteY7" fmla="*/ 2020871 h 2197100"/>
                <a:gd name="connsiteX0" fmla="*/ 2770 w 2198770"/>
                <a:gd name="connsiteY0" fmla="*/ 2020871 h 2197100"/>
                <a:gd name="connsiteX1" fmla="*/ 0 w 2198770"/>
                <a:gd name="connsiteY1" fmla="*/ 2156 h 2197100"/>
                <a:gd name="connsiteX2" fmla="*/ 2022541 w 2198770"/>
                <a:gd name="connsiteY2" fmla="*/ 0 h 2197100"/>
                <a:gd name="connsiteX3" fmla="*/ 2198770 w 2198770"/>
                <a:gd name="connsiteY3" fmla="*/ 176229 h 2197100"/>
                <a:gd name="connsiteX4" fmla="*/ 2198770 w 2198770"/>
                <a:gd name="connsiteY4" fmla="*/ 2020871 h 2197100"/>
                <a:gd name="connsiteX5" fmla="*/ 2022541 w 2198770"/>
                <a:gd name="connsiteY5" fmla="*/ 2197100 h 2197100"/>
                <a:gd name="connsiteX6" fmla="*/ 178999 w 2198770"/>
                <a:gd name="connsiteY6" fmla="*/ 2197100 h 2197100"/>
                <a:gd name="connsiteX7" fmla="*/ 2770 w 2198770"/>
                <a:gd name="connsiteY7" fmla="*/ 2020871 h 219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8770" h="2197100">
                  <a:moveTo>
                    <a:pt x="2770" y="2020871"/>
                  </a:moveTo>
                  <a:cubicBezTo>
                    <a:pt x="1847" y="1347966"/>
                    <a:pt x="923" y="675061"/>
                    <a:pt x="0" y="2156"/>
                  </a:cubicBezTo>
                  <a:lnTo>
                    <a:pt x="2022541" y="0"/>
                  </a:lnTo>
                  <a:cubicBezTo>
                    <a:pt x="2119870" y="0"/>
                    <a:pt x="2198770" y="78900"/>
                    <a:pt x="2198770" y="176229"/>
                  </a:cubicBezTo>
                  <a:lnTo>
                    <a:pt x="2198770" y="2020871"/>
                  </a:lnTo>
                  <a:cubicBezTo>
                    <a:pt x="2198770" y="2118200"/>
                    <a:pt x="2119870" y="2197100"/>
                    <a:pt x="2022541" y="2197100"/>
                  </a:cubicBezTo>
                  <a:lnTo>
                    <a:pt x="178999" y="2197100"/>
                  </a:lnTo>
                  <a:cubicBezTo>
                    <a:pt x="81670" y="2197100"/>
                    <a:pt x="2770" y="2118200"/>
                    <a:pt x="2770" y="202087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700" dirty="0">
                  <a:solidFill>
                    <a:schemeClr val="tx1"/>
                  </a:solidFill>
                </a:rPr>
                <a:t>Die Stuttgarter </a:t>
              </a:r>
              <a:br>
                <a:rPr lang="de-DE" sz="1700" dirty="0">
                  <a:solidFill>
                    <a:schemeClr val="tx1"/>
                  </a:solidFill>
                </a:rPr>
              </a:br>
              <a:r>
                <a:rPr lang="de-DE" sz="1700" dirty="0" err="1">
                  <a:solidFill>
                    <a:schemeClr val="tx1"/>
                  </a:solidFill>
                </a:rPr>
                <a:t>bAV</a:t>
              </a:r>
              <a:r>
                <a:rPr lang="de-DE" sz="1700" dirty="0">
                  <a:solidFill>
                    <a:schemeClr val="tx1"/>
                  </a:solidFill>
                </a:rPr>
                <a:t>-Lösung</a:t>
              </a:r>
            </a:p>
            <a:p>
              <a:pPr algn="ctr"/>
              <a:endParaRPr lang="de-DE" sz="1700" dirty="0">
                <a:solidFill>
                  <a:schemeClr val="tx1"/>
                </a:solidFill>
              </a:endParaRPr>
            </a:p>
            <a:p>
              <a:pPr algn="ctr"/>
              <a:endParaRPr lang="de-DE" sz="1700" dirty="0">
                <a:solidFill>
                  <a:schemeClr val="tx1"/>
                </a:solidFill>
              </a:endParaRPr>
            </a:p>
          </p:txBody>
        </p:sp>
        <p:pic>
          <p:nvPicPr>
            <p:cNvPr id="20" name="Grafik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250" y="3621605"/>
              <a:ext cx="294218" cy="294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Abgerundetes Rechteck 16"/>
          <p:cNvSpPr/>
          <p:nvPr/>
        </p:nvSpPr>
        <p:spPr>
          <a:xfrm>
            <a:off x="420688" y="2673350"/>
            <a:ext cx="2198770" cy="2197100"/>
          </a:xfrm>
          <a:custGeom>
            <a:avLst/>
            <a:gdLst>
              <a:gd name="connsiteX0" fmla="*/ 0 w 2196000"/>
              <a:gd name="connsiteY0" fmla="*/ 176229 h 2197100"/>
              <a:gd name="connsiteX1" fmla="*/ 176229 w 2196000"/>
              <a:gd name="connsiteY1" fmla="*/ 0 h 2197100"/>
              <a:gd name="connsiteX2" fmla="*/ 2019771 w 2196000"/>
              <a:gd name="connsiteY2" fmla="*/ 0 h 2197100"/>
              <a:gd name="connsiteX3" fmla="*/ 2196000 w 2196000"/>
              <a:gd name="connsiteY3" fmla="*/ 176229 h 2197100"/>
              <a:gd name="connsiteX4" fmla="*/ 2196000 w 2196000"/>
              <a:gd name="connsiteY4" fmla="*/ 2020871 h 2197100"/>
              <a:gd name="connsiteX5" fmla="*/ 2019771 w 2196000"/>
              <a:gd name="connsiteY5" fmla="*/ 2197100 h 2197100"/>
              <a:gd name="connsiteX6" fmla="*/ 176229 w 2196000"/>
              <a:gd name="connsiteY6" fmla="*/ 2197100 h 2197100"/>
              <a:gd name="connsiteX7" fmla="*/ 0 w 2196000"/>
              <a:gd name="connsiteY7" fmla="*/ 2020871 h 2197100"/>
              <a:gd name="connsiteX8" fmla="*/ 0 w 2196000"/>
              <a:gd name="connsiteY8" fmla="*/ 176229 h 2197100"/>
              <a:gd name="connsiteX0" fmla="*/ 0 w 2196000"/>
              <a:gd name="connsiteY0" fmla="*/ 2020871 h 2197100"/>
              <a:gd name="connsiteX1" fmla="*/ 176229 w 2196000"/>
              <a:gd name="connsiteY1" fmla="*/ 0 h 2197100"/>
              <a:gd name="connsiteX2" fmla="*/ 2019771 w 2196000"/>
              <a:gd name="connsiteY2" fmla="*/ 0 h 2197100"/>
              <a:gd name="connsiteX3" fmla="*/ 2196000 w 2196000"/>
              <a:gd name="connsiteY3" fmla="*/ 176229 h 2197100"/>
              <a:gd name="connsiteX4" fmla="*/ 2196000 w 2196000"/>
              <a:gd name="connsiteY4" fmla="*/ 2020871 h 2197100"/>
              <a:gd name="connsiteX5" fmla="*/ 2019771 w 2196000"/>
              <a:gd name="connsiteY5" fmla="*/ 2197100 h 2197100"/>
              <a:gd name="connsiteX6" fmla="*/ 176229 w 2196000"/>
              <a:gd name="connsiteY6" fmla="*/ 2197100 h 2197100"/>
              <a:gd name="connsiteX7" fmla="*/ 0 w 2196000"/>
              <a:gd name="connsiteY7" fmla="*/ 2020871 h 2197100"/>
              <a:gd name="connsiteX0" fmla="*/ 2770 w 2198770"/>
              <a:gd name="connsiteY0" fmla="*/ 2020871 h 2197100"/>
              <a:gd name="connsiteX1" fmla="*/ 0 w 2198770"/>
              <a:gd name="connsiteY1" fmla="*/ 2156 h 2197100"/>
              <a:gd name="connsiteX2" fmla="*/ 2022541 w 2198770"/>
              <a:gd name="connsiteY2" fmla="*/ 0 h 2197100"/>
              <a:gd name="connsiteX3" fmla="*/ 2198770 w 2198770"/>
              <a:gd name="connsiteY3" fmla="*/ 176229 h 2197100"/>
              <a:gd name="connsiteX4" fmla="*/ 2198770 w 2198770"/>
              <a:gd name="connsiteY4" fmla="*/ 2020871 h 2197100"/>
              <a:gd name="connsiteX5" fmla="*/ 2022541 w 2198770"/>
              <a:gd name="connsiteY5" fmla="*/ 2197100 h 2197100"/>
              <a:gd name="connsiteX6" fmla="*/ 178999 w 2198770"/>
              <a:gd name="connsiteY6" fmla="*/ 2197100 h 2197100"/>
              <a:gd name="connsiteX7" fmla="*/ 2770 w 2198770"/>
              <a:gd name="connsiteY7" fmla="*/ 2020871 h 219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8770" h="2197100">
                <a:moveTo>
                  <a:pt x="2770" y="2020871"/>
                </a:moveTo>
                <a:cubicBezTo>
                  <a:pt x="1847" y="1347966"/>
                  <a:pt x="923" y="675061"/>
                  <a:pt x="0" y="2156"/>
                </a:cubicBezTo>
                <a:lnTo>
                  <a:pt x="2022541" y="0"/>
                </a:lnTo>
                <a:cubicBezTo>
                  <a:pt x="2119870" y="0"/>
                  <a:pt x="2198770" y="78900"/>
                  <a:pt x="2198770" y="176229"/>
                </a:cubicBezTo>
                <a:lnTo>
                  <a:pt x="2198770" y="2020871"/>
                </a:lnTo>
                <a:cubicBezTo>
                  <a:pt x="2198770" y="2118200"/>
                  <a:pt x="2119870" y="2197100"/>
                  <a:pt x="2022541" y="2197100"/>
                </a:cubicBezTo>
                <a:lnTo>
                  <a:pt x="178999" y="2197100"/>
                </a:lnTo>
                <a:cubicBezTo>
                  <a:pt x="81670" y="2197100"/>
                  <a:pt x="2770" y="2118200"/>
                  <a:pt x="2770" y="202087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00" dirty="0">
                <a:solidFill>
                  <a:schemeClr val="tx1"/>
                </a:solidFill>
              </a:rPr>
              <a:t>Ihre </a:t>
            </a:r>
            <a:br>
              <a:rPr lang="de-DE" sz="1700" dirty="0">
                <a:solidFill>
                  <a:schemeClr val="tx1"/>
                </a:solidFill>
              </a:rPr>
            </a:br>
            <a:r>
              <a:rPr lang="de-DE" sz="1700" dirty="0">
                <a:solidFill>
                  <a:schemeClr val="tx1"/>
                </a:solidFill>
              </a:rPr>
              <a:t>Firmenkontakte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3906838"/>
            <a:ext cx="1871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uppieren 22"/>
          <p:cNvGrpSpPr/>
          <p:nvPr/>
        </p:nvGrpSpPr>
        <p:grpSpPr>
          <a:xfrm>
            <a:off x="5927725" y="2673350"/>
            <a:ext cx="2767401" cy="2197100"/>
            <a:chOff x="5927725" y="2673350"/>
            <a:chExt cx="2767401" cy="2197100"/>
          </a:xfrm>
        </p:grpSpPr>
        <p:sp>
          <p:nvSpPr>
            <p:cNvPr id="24" name="Abgerundetes Rechteck 16"/>
            <p:cNvSpPr/>
            <p:nvPr/>
          </p:nvSpPr>
          <p:spPr>
            <a:xfrm>
              <a:off x="6496356" y="2673350"/>
              <a:ext cx="2198770" cy="2197100"/>
            </a:xfrm>
            <a:custGeom>
              <a:avLst/>
              <a:gdLst>
                <a:gd name="connsiteX0" fmla="*/ 0 w 2196000"/>
                <a:gd name="connsiteY0" fmla="*/ 176229 h 2197100"/>
                <a:gd name="connsiteX1" fmla="*/ 176229 w 2196000"/>
                <a:gd name="connsiteY1" fmla="*/ 0 h 2197100"/>
                <a:gd name="connsiteX2" fmla="*/ 2019771 w 2196000"/>
                <a:gd name="connsiteY2" fmla="*/ 0 h 2197100"/>
                <a:gd name="connsiteX3" fmla="*/ 2196000 w 2196000"/>
                <a:gd name="connsiteY3" fmla="*/ 176229 h 2197100"/>
                <a:gd name="connsiteX4" fmla="*/ 2196000 w 2196000"/>
                <a:gd name="connsiteY4" fmla="*/ 2020871 h 2197100"/>
                <a:gd name="connsiteX5" fmla="*/ 2019771 w 2196000"/>
                <a:gd name="connsiteY5" fmla="*/ 2197100 h 2197100"/>
                <a:gd name="connsiteX6" fmla="*/ 176229 w 2196000"/>
                <a:gd name="connsiteY6" fmla="*/ 2197100 h 2197100"/>
                <a:gd name="connsiteX7" fmla="*/ 0 w 2196000"/>
                <a:gd name="connsiteY7" fmla="*/ 2020871 h 2197100"/>
                <a:gd name="connsiteX8" fmla="*/ 0 w 2196000"/>
                <a:gd name="connsiteY8" fmla="*/ 176229 h 2197100"/>
                <a:gd name="connsiteX0" fmla="*/ 0 w 2196000"/>
                <a:gd name="connsiteY0" fmla="*/ 2020871 h 2197100"/>
                <a:gd name="connsiteX1" fmla="*/ 176229 w 2196000"/>
                <a:gd name="connsiteY1" fmla="*/ 0 h 2197100"/>
                <a:gd name="connsiteX2" fmla="*/ 2019771 w 2196000"/>
                <a:gd name="connsiteY2" fmla="*/ 0 h 2197100"/>
                <a:gd name="connsiteX3" fmla="*/ 2196000 w 2196000"/>
                <a:gd name="connsiteY3" fmla="*/ 176229 h 2197100"/>
                <a:gd name="connsiteX4" fmla="*/ 2196000 w 2196000"/>
                <a:gd name="connsiteY4" fmla="*/ 2020871 h 2197100"/>
                <a:gd name="connsiteX5" fmla="*/ 2019771 w 2196000"/>
                <a:gd name="connsiteY5" fmla="*/ 2197100 h 2197100"/>
                <a:gd name="connsiteX6" fmla="*/ 176229 w 2196000"/>
                <a:gd name="connsiteY6" fmla="*/ 2197100 h 2197100"/>
                <a:gd name="connsiteX7" fmla="*/ 0 w 2196000"/>
                <a:gd name="connsiteY7" fmla="*/ 2020871 h 2197100"/>
                <a:gd name="connsiteX0" fmla="*/ 2770 w 2198770"/>
                <a:gd name="connsiteY0" fmla="*/ 2020871 h 2197100"/>
                <a:gd name="connsiteX1" fmla="*/ 0 w 2198770"/>
                <a:gd name="connsiteY1" fmla="*/ 2156 h 2197100"/>
                <a:gd name="connsiteX2" fmla="*/ 2022541 w 2198770"/>
                <a:gd name="connsiteY2" fmla="*/ 0 h 2197100"/>
                <a:gd name="connsiteX3" fmla="*/ 2198770 w 2198770"/>
                <a:gd name="connsiteY3" fmla="*/ 176229 h 2197100"/>
                <a:gd name="connsiteX4" fmla="*/ 2198770 w 2198770"/>
                <a:gd name="connsiteY4" fmla="*/ 2020871 h 2197100"/>
                <a:gd name="connsiteX5" fmla="*/ 2022541 w 2198770"/>
                <a:gd name="connsiteY5" fmla="*/ 2197100 h 2197100"/>
                <a:gd name="connsiteX6" fmla="*/ 178999 w 2198770"/>
                <a:gd name="connsiteY6" fmla="*/ 2197100 h 2197100"/>
                <a:gd name="connsiteX7" fmla="*/ 2770 w 2198770"/>
                <a:gd name="connsiteY7" fmla="*/ 2020871 h 219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8770" h="2197100">
                  <a:moveTo>
                    <a:pt x="2770" y="2020871"/>
                  </a:moveTo>
                  <a:cubicBezTo>
                    <a:pt x="1847" y="1347966"/>
                    <a:pt x="923" y="675061"/>
                    <a:pt x="0" y="2156"/>
                  </a:cubicBezTo>
                  <a:lnTo>
                    <a:pt x="2022541" y="0"/>
                  </a:lnTo>
                  <a:cubicBezTo>
                    <a:pt x="2119870" y="0"/>
                    <a:pt x="2198770" y="78900"/>
                    <a:pt x="2198770" y="176229"/>
                  </a:cubicBezTo>
                  <a:lnTo>
                    <a:pt x="2198770" y="2020871"/>
                  </a:lnTo>
                  <a:cubicBezTo>
                    <a:pt x="2198770" y="2118200"/>
                    <a:pt x="2119870" y="2197100"/>
                    <a:pt x="2022541" y="2197100"/>
                  </a:cubicBezTo>
                  <a:lnTo>
                    <a:pt x="178999" y="2197100"/>
                  </a:lnTo>
                  <a:cubicBezTo>
                    <a:pt x="81670" y="2197100"/>
                    <a:pt x="2770" y="2118200"/>
                    <a:pt x="2770" y="20208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Mehr </a:t>
              </a:r>
              <a:r>
                <a:rPr lang="de-DE" sz="1600" dirty="0" err="1">
                  <a:solidFill>
                    <a:schemeClr val="tx1"/>
                  </a:solidFill>
                </a:rPr>
                <a:t>bAV</a:t>
              </a:r>
              <a:r>
                <a:rPr lang="de-DE" sz="1600" dirty="0">
                  <a:solidFill>
                    <a:schemeClr val="tx1"/>
                  </a:solidFill>
                </a:rPr>
                <a:t> für den Arbeitnehmer</a:t>
              </a:r>
            </a:p>
            <a:p>
              <a:pPr algn="ctr"/>
              <a:endParaRPr lang="de-DE" sz="1600" dirty="0">
                <a:solidFill>
                  <a:schemeClr val="tx1"/>
                </a:solidFill>
              </a:endParaRPr>
            </a:p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Mehr Sozialleistung für den Arbeitgeber </a:t>
              </a:r>
            </a:p>
          </p:txBody>
        </p:sp>
        <p:pic>
          <p:nvPicPr>
            <p:cNvPr id="25" name="Grafik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7725" y="3668214"/>
              <a:ext cx="294271" cy="201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4209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968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67798FE-3871-466B-9E8C-9B97178B15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954E32F-CAD3-4A9D-B244-9C5292E17F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FE8ADF1-837C-463F-9856-54C2D771B21B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0741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8"/>
          <p:cNvSpPr/>
          <p:nvPr/>
        </p:nvSpPr>
        <p:spPr>
          <a:xfrm>
            <a:off x="1826577" y="1418541"/>
            <a:ext cx="5487478" cy="4464273"/>
          </a:xfrm>
          <a:prstGeom prst="roundRect">
            <a:avLst>
              <a:gd name="adj" fmla="val 3920"/>
            </a:avLst>
          </a:prstGeom>
          <a:solidFill>
            <a:srgbClr val="FFFFFF">
              <a:alpha val="50000"/>
            </a:srgb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8000" tIns="252000" rIns="648000" rtlCol="0" anchor="t"/>
          <a:lstStyle/>
          <a:p>
            <a:pPr algn="l"/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9EE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Kontakt</a:t>
            </a:r>
          </a:p>
          <a:p>
            <a:pPr algn="l">
              <a:spcBef>
                <a:spcPts val="1800"/>
              </a:spcBef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Fragen &amp; Wünsche zur </a:t>
            </a:r>
            <a:r>
              <a:rPr kumimoji="0" 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bAV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in Ihrem und für</a:t>
            </a:r>
          </a:p>
          <a:p>
            <a:pPr algn="l"/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Ihr Unternehmen? Ich informiere Sie gern.</a:t>
            </a:r>
          </a:p>
          <a:p>
            <a:pPr algn="l">
              <a:lnSpc>
                <a:spcPct val="110000"/>
              </a:lnSpc>
              <a:spcBef>
                <a:spcPts val="2400"/>
              </a:spcBef>
            </a:pP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Martin Mustermaklerbetreuer</a:t>
            </a:r>
          </a:p>
          <a:p>
            <a:pPr algn="l">
              <a:lnSpc>
                <a:spcPct val="110000"/>
              </a:lnSpc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Musterstraße 100</a:t>
            </a:r>
          </a:p>
          <a:p>
            <a:pPr algn="l">
              <a:lnSpc>
                <a:spcPct val="110000"/>
              </a:lnSpc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10000 Musterstadt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Telefon 0123 4567890</a:t>
            </a:r>
          </a:p>
          <a:p>
            <a:pPr algn="l">
              <a:lnSpc>
                <a:spcPct val="110000"/>
              </a:lnSpc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Telefax 0123 4567890</a:t>
            </a:r>
          </a:p>
          <a:p>
            <a:pPr algn="l">
              <a:lnSpc>
                <a:spcPct val="110000"/>
              </a:lnSpc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Mobil 0123 4567890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martin-mustermaklerbetreuer@stuttgarter.de</a:t>
            </a:r>
          </a:p>
          <a:p>
            <a:pPr algn="l">
              <a:lnSpc>
                <a:spcPct val="110000"/>
              </a:lnSpc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www.stuttgarter.de</a:t>
            </a:r>
            <a:endParaRPr lang="de-DE" sz="15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356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732"/>
            <a:ext cx="9144000" cy="6045268"/>
          </a:xfrm>
          <a:prstGeom prst="rect">
            <a:avLst/>
          </a:prstGeom>
        </p:spPr>
      </p:pic>
      <p:sp>
        <p:nvSpPr>
          <p:cNvPr id="9" name="Abgerundetes Rechteck 24"/>
          <p:cNvSpPr/>
          <p:nvPr/>
        </p:nvSpPr>
        <p:spPr>
          <a:xfrm>
            <a:off x="647095" y="4840181"/>
            <a:ext cx="415347" cy="409710"/>
          </a:xfrm>
          <a:custGeom>
            <a:avLst/>
            <a:gdLst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302955 w 415087"/>
              <a:gd name="connsiteY2" fmla="*/ 0 h 414000"/>
              <a:gd name="connsiteX3" fmla="*/ 415087 w 415087"/>
              <a:gd name="connsiteY3" fmla="*/ 112132 h 414000"/>
              <a:gd name="connsiteX4" fmla="*/ 415087 w 415087"/>
              <a:gd name="connsiteY4" fmla="*/ 301868 h 414000"/>
              <a:gd name="connsiteX5" fmla="*/ 302955 w 415087"/>
              <a:gd name="connsiteY5" fmla="*/ 414000 h 414000"/>
              <a:gd name="connsiteX6" fmla="*/ 112132 w 415087"/>
              <a:gd name="connsiteY6" fmla="*/ 414000 h 414000"/>
              <a:gd name="connsiteX7" fmla="*/ 0 w 415087"/>
              <a:gd name="connsiteY7" fmla="*/ 301868 h 414000"/>
              <a:gd name="connsiteX8" fmla="*/ 0 w 415087"/>
              <a:gd name="connsiteY8" fmla="*/ 112132 h 414000"/>
              <a:gd name="connsiteX0" fmla="*/ 0 w 415087"/>
              <a:gd name="connsiteY0" fmla="*/ 112132 h 414000"/>
              <a:gd name="connsiteX1" fmla="*/ 112132 w 415087"/>
              <a:gd name="connsiteY1" fmla="*/ 0 h 414000"/>
              <a:gd name="connsiteX2" fmla="*/ 415087 w 415087"/>
              <a:gd name="connsiteY2" fmla="*/ 112132 h 414000"/>
              <a:gd name="connsiteX3" fmla="*/ 415087 w 415087"/>
              <a:gd name="connsiteY3" fmla="*/ 301868 h 414000"/>
              <a:gd name="connsiteX4" fmla="*/ 302955 w 415087"/>
              <a:gd name="connsiteY4" fmla="*/ 414000 h 414000"/>
              <a:gd name="connsiteX5" fmla="*/ 112132 w 415087"/>
              <a:gd name="connsiteY5" fmla="*/ 414000 h 414000"/>
              <a:gd name="connsiteX6" fmla="*/ 0 w 415087"/>
              <a:gd name="connsiteY6" fmla="*/ 301868 h 414000"/>
              <a:gd name="connsiteX7" fmla="*/ 0 w 415087"/>
              <a:gd name="connsiteY7" fmla="*/ 112132 h 414000"/>
              <a:gd name="connsiteX0" fmla="*/ 0 w 417243"/>
              <a:gd name="connsiteY0" fmla="*/ 112132 h 414000"/>
              <a:gd name="connsiteX1" fmla="*/ 112132 w 417243"/>
              <a:gd name="connsiteY1" fmla="*/ 0 h 414000"/>
              <a:gd name="connsiteX2" fmla="*/ 417243 w 417243"/>
              <a:gd name="connsiteY2" fmla="*/ 4301 h 414000"/>
              <a:gd name="connsiteX3" fmla="*/ 415087 w 417243"/>
              <a:gd name="connsiteY3" fmla="*/ 301868 h 414000"/>
              <a:gd name="connsiteX4" fmla="*/ 302955 w 417243"/>
              <a:gd name="connsiteY4" fmla="*/ 414000 h 414000"/>
              <a:gd name="connsiteX5" fmla="*/ 112132 w 417243"/>
              <a:gd name="connsiteY5" fmla="*/ 414000 h 414000"/>
              <a:gd name="connsiteX6" fmla="*/ 0 w 417243"/>
              <a:gd name="connsiteY6" fmla="*/ 301868 h 414000"/>
              <a:gd name="connsiteX7" fmla="*/ 0 w 417243"/>
              <a:gd name="connsiteY7" fmla="*/ 112132 h 414000"/>
              <a:gd name="connsiteX0" fmla="*/ 0 w 419399"/>
              <a:gd name="connsiteY0" fmla="*/ 112132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7" fmla="*/ 0 w 419399"/>
              <a:gd name="connsiteY7" fmla="*/ 112132 h 414000"/>
              <a:gd name="connsiteX0" fmla="*/ 0 w 419399"/>
              <a:gd name="connsiteY0" fmla="*/ 112135 h 414003"/>
              <a:gd name="connsiteX1" fmla="*/ 112132 w 419399"/>
              <a:gd name="connsiteY1" fmla="*/ 3 h 414003"/>
              <a:gd name="connsiteX2" fmla="*/ 419399 w 419399"/>
              <a:gd name="connsiteY2" fmla="*/ 2147 h 414003"/>
              <a:gd name="connsiteX3" fmla="*/ 415087 w 419399"/>
              <a:gd name="connsiteY3" fmla="*/ 301871 h 414003"/>
              <a:gd name="connsiteX4" fmla="*/ 302955 w 419399"/>
              <a:gd name="connsiteY4" fmla="*/ 414003 h 414003"/>
              <a:gd name="connsiteX5" fmla="*/ 112132 w 419399"/>
              <a:gd name="connsiteY5" fmla="*/ 414003 h 414003"/>
              <a:gd name="connsiteX6" fmla="*/ 0 w 419399"/>
              <a:gd name="connsiteY6" fmla="*/ 301871 h 414003"/>
              <a:gd name="connsiteX7" fmla="*/ 0 w 419399"/>
              <a:gd name="connsiteY7" fmla="*/ 112135 h 414003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302955 w 419399"/>
              <a:gd name="connsiteY4" fmla="*/ 414000 h 414000"/>
              <a:gd name="connsiteX5" fmla="*/ 112132 w 419399"/>
              <a:gd name="connsiteY5" fmla="*/ 414000 h 414000"/>
              <a:gd name="connsiteX6" fmla="*/ 0 w 419399"/>
              <a:gd name="connsiteY6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14000"/>
              <a:gd name="connsiteX1" fmla="*/ 112132 w 419399"/>
              <a:gd name="connsiteY1" fmla="*/ 0 h 414000"/>
              <a:gd name="connsiteX2" fmla="*/ 419399 w 419399"/>
              <a:gd name="connsiteY2" fmla="*/ 2144 h 414000"/>
              <a:gd name="connsiteX3" fmla="*/ 415087 w 419399"/>
              <a:gd name="connsiteY3" fmla="*/ 301868 h 414000"/>
              <a:gd name="connsiteX4" fmla="*/ 112132 w 419399"/>
              <a:gd name="connsiteY4" fmla="*/ 414000 h 414000"/>
              <a:gd name="connsiteX5" fmla="*/ 0 w 419399"/>
              <a:gd name="connsiteY5" fmla="*/ 301868 h 414000"/>
              <a:gd name="connsiteX0" fmla="*/ 0 w 419399"/>
              <a:gd name="connsiteY0" fmla="*/ 301868 h 444516"/>
              <a:gd name="connsiteX1" fmla="*/ 112132 w 419399"/>
              <a:gd name="connsiteY1" fmla="*/ 0 h 444516"/>
              <a:gd name="connsiteX2" fmla="*/ 419399 w 419399"/>
              <a:gd name="connsiteY2" fmla="*/ 2144 h 444516"/>
              <a:gd name="connsiteX3" fmla="*/ 415087 w 419399"/>
              <a:gd name="connsiteY3" fmla="*/ 414011 h 444516"/>
              <a:gd name="connsiteX4" fmla="*/ 112132 w 419399"/>
              <a:gd name="connsiteY4" fmla="*/ 414000 h 444516"/>
              <a:gd name="connsiteX5" fmla="*/ 0 w 419399"/>
              <a:gd name="connsiteY5" fmla="*/ 301868 h 444516"/>
              <a:gd name="connsiteX0" fmla="*/ 0 w 419399"/>
              <a:gd name="connsiteY0" fmla="*/ 301868 h 414011"/>
              <a:gd name="connsiteX1" fmla="*/ 112132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4325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299724 h 411867"/>
              <a:gd name="connsiteX1" fmla="*/ 2146 w 419399"/>
              <a:gd name="connsiteY1" fmla="*/ 2169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9399"/>
              <a:gd name="connsiteY0" fmla="*/ 301868 h 414011"/>
              <a:gd name="connsiteX1" fmla="*/ 2146 w 419399"/>
              <a:gd name="connsiteY1" fmla="*/ 0 h 414011"/>
              <a:gd name="connsiteX2" fmla="*/ 419399 w 419399"/>
              <a:gd name="connsiteY2" fmla="*/ 2144 h 414011"/>
              <a:gd name="connsiteX3" fmla="*/ 415087 w 419399"/>
              <a:gd name="connsiteY3" fmla="*/ 414011 h 414011"/>
              <a:gd name="connsiteX4" fmla="*/ 112132 w 419399"/>
              <a:gd name="connsiteY4" fmla="*/ 414000 h 414011"/>
              <a:gd name="connsiteX5" fmla="*/ 0 w 419399"/>
              <a:gd name="connsiteY5" fmla="*/ 301868 h 414011"/>
              <a:gd name="connsiteX0" fmla="*/ 0 w 419399"/>
              <a:gd name="connsiteY0" fmla="*/ 299724 h 411867"/>
              <a:gd name="connsiteX1" fmla="*/ 2146 w 419399"/>
              <a:gd name="connsiteY1" fmla="*/ 2170 h 411867"/>
              <a:gd name="connsiteX2" fmla="*/ 419399 w 419399"/>
              <a:gd name="connsiteY2" fmla="*/ 0 h 411867"/>
              <a:gd name="connsiteX3" fmla="*/ 415087 w 419399"/>
              <a:gd name="connsiteY3" fmla="*/ 411867 h 411867"/>
              <a:gd name="connsiteX4" fmla="*/ 112132 w 419399"/>
              <a:gd name="connsiteY4" fmla="*/ 411856 h 411867"/>
              <a:gd name="connsiteX5" fmla="*/ 0 w 419399"/>
              <a:gd name="connsiteY5" fmla="*/ 299724 h 411867"/>
              <a:gd name="connsiteX0" fmla="*/ 0 w 415347"/>
              <a:gd name="connsiteY0" fmla="*/ 297567 h 409710"/>
              <a:gd name="connsiteX1" fmla="*/ 2146 w 415347"/>
              <a:gd name="connsiteY1" fmla="*/ 13 h 409710"/>
              <a:gd name="connsiteX2" fmla="*/ 412929 w 415347"/>
              <a:gd name="connsiteY2" fmla="*/ 0 h 409710"/>
              <a:gd name="connsiteX3" fmla="*/ 415087 w 415347"/>
              <a:gd name="connsiteY3" fmla="*/ 409710 h 409710"/>
              <a:gd name="connsiteX4" fmla="*/ 112132 w 415347"/>
              <a:gd name="connsiteY4" fmla="*/ 409699 h 409710"/>
              <a:gd name="connsiteX5" fmla="*/ 0 w 415347"/>
              <a:gd name="connsiteY5" fmla="*/ 297567 h 40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47" h="409710">
                <a:moveTo>
                  <a:pt x="0" y="297567"/>
                </a:moveTo>
                <a:cubicBezTo>
                  <a:pt x="715" y="199101"/>
                  <a:pt x="1431" y="98479"/>
                  <a:pt x="2146" y="13"/>
                </a:cubicBezTo>
                <a:lnTo>
                  <a:pt x="412929" y="0"/>
                </a:lnTo>
                <a:cubicBezTo>
                  <a:pt x="411492" y="137289"/>
                  <a:pt x="416524" y="272421"/>
                  <a:pt x="415087" y="409710"/>
                </a:cubicBezTo>
                <a:lnTo>
                  <a:pt x="112132" y="409699"/>
                </a:lnTo>
                <a:cubicBezTo>
                  <a:pt x="50203" y="409699"/>
                  <a:pt x="0" y="359496"/>
                  <a:pt x="0" y="29756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b="1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648104" y="4840181"/>
            <a:ext cx="414338" cy="415925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algn="ctr">
              <a:defRPr lang="de-DE" dirty="0">
                <a:solidFill>
                  <a:schemeClr val="lt1"/>
                </a:solidFill>
              </a:defRPr>
            </a:lvl1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de-DE" dirty="0"/>
              <a:t>1.</a:t>
            </a:r>
          </a:p>
        </p:txBody>
      </p:sp>
      <p:sp>
        <p:nvSpPr>
          <p:cNvPr id="11" name="Abgerundetes Rechteck 18"/>
          <p:cNvSpPr/>
          <p:nvPr/>
        </p:nvSpPr>
        <p:spPr>
          <a:xfrm>
            <a:off x="1099867" y="4840181"/>
            <a:ext cx="6925196" cy="1197499"/>
          </a:xfrm>
          <a:custGeom>
            <a:avLst/>
            <a:gdLst>
              <a:gd name="connsiteX0" fmla="*/ 0 w 6925196"/>
              <a:gd name="connsiteY0" fmla="*/ 199587 h 1197499"/>
              <a:gd name="connsiteX1" fmla="*/ 199587 w 6925196"/>
              <a:gd name="connsiteY1" fmla="*/ 0 h 1197499"/>
              <a:gd name="connsiteX2" fmla="*/ 6725609 w 6925196"/>
              <a:gd name="connsiteY2" fmla="*/ 0 h 1197499"/>
              <a:gd name="connsiteX3" fmla="*/ 6925196 w 6925196"/>
              <a:gd name="connsiteY3" fmla="*/ 199587 h 1197499"/>
              <a:gd name="connsiteX4" fmla="*/ 6925196 w 6925196"/>
              <a:gd name="connsiteY4" fmla="*/ 997912 h 1197499"/>
              <a:gd name="connsiteX5" fmla="*/ 6725609 w 6925196"/>
              <a:gd name="connsiteY5" fmla="*/ 1197499 h 1197499"/>
              <a:gd name="connsiteX6" fmla="*/ 199587 w 6925196"/>
              <a:gd name="connsiteY6" fmla="*/ 1197499 h 1197499"/>
              <a:gd name="connsiteX7" fmla="*/ 0 w 6925196"/>
              <a:gd name="connsiteY7" fmla="*/ 997912 h 1197499"/>
              <a:gd name="connsiteX8" fmla="*/ 0 w 6925196"/>
              <a:gd name="connsiteY8" fmla="*/ 199587 h 1197499"/>
              <a:gd name="connsiteX0" fmla="*/ 0 w 6925196"/>
              <a:gd name="connsiteY0" fmla="*/ 997912 h 1197499"/>
              <a:gd name="connsiteX1" fmla="*/ 199587 w 6925196"/>
              <a:gd name="connsiteY1" fmla="*/ 0 h 1197499"/>
              <a:gd name="connsiteX2" fmla="*/ 6725609 w 6925196"/>
              <a:gd name="connsiteY2" fmla="*/ 0 h 1197499"/>
              <a:gd name="connsiteX3" fmla="*/ 6925196 w 6925196"/>
              <a:gd name="connsiteY3" fmla="*/ 199587 h 1197499"/>
              <a:gd name="connsiteX4" fmla="*/ 6925196 w 6925196"/>
              <a:gd name="connsiteY4" fmla="*/ 997912 h 1197499"/>
              <a:gd name="connsiteX5" fmla="*/ 6725609 w 6925196"/>
              <a:gd name="connsiteY5" fmla="*/ 1197499 h 1197499"/>
              <a:gd name="connsiteX6" fmla="*/ 199587 w 6925196"/>
              <a:gd name="connsiteY6" fmla="*/ 1197499 h 1197499"/>
              <a:gd name="connsiteX7" fmla="*/ 0 w 6925196"/>
              <a:gd name="connsiteY7" fmla="*/ 997912 h 1197499"/>
              <a:gd name="connsiteX0" fmla="*/ 0 w 6925196"/>
              <a:gd name="connsiteY0" fmla="*/ 997912 h 1197499"/>
              <a:gd name="connsiteX1" fmla="*/ 1179 w 6925196"/>
              <a:gd name="connsiteY1" fmla="*/ 0 h 1197499"/>
              <a:gd name="connsiteX2" fmla="*/ 6725609 w 6925196"/>
              <a:gd name="connsiteY2" fmla="*/ 0 h 1197499"/>
              <a:gd name="connsiteX3" fmla="*/ 6925196 w 6925196"/>
              <a:gd name="connsiteY3" fmla="*/ 199587 h 1197499"/>
              <a:gd name="connsiteX4" fmla="*/ 6925196 w 6925196"/>
              <a:gd name="connsiteY4" fmla="*/ 997912 h 1197499"/>
              <a:gd name="connsiteX5" fmla="*/ 6725609 w 6925196"/>
              <a:gd name="connsiteY5" fmla="*/ 1197499 h 1197499"/>
              <a:gd name="connsiteX6" fmla="*/ 199587 w 6925196"/>
              <a:gd name="connsiteY6" fmla="*/ 1197499 h 1197499"/>
              <a:gd name="connsiteX7" fmla="*/ 0 w 6925196"/>
              <a:gd name="connsiteY7" fmla="*/ 997912 h 119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5196" h="1197499">
                <a:moveTo>
                  <a:pt x="0" y="997912"/>
                </a:moveTo>
                <a:lnTo>
                  <a:pt x="1179" y="0"/>
                </a:lnTo>
                <a:lnTo>
                  <a:pt x="6725609" y="0"/>
                </a:lnTo>
                <a:cubicBezTo>
                  <a:pt x="6835838" y="0"/>
                  <a:pt x="6925196" y="89358"/>
                  <a:pt x="6925196" y="199587"/>
                </a:cubicBezTo>
                <a:lnTo>
                  <a:pt x="6925196" y="997912"/>
                </a:lnTo>
                <a:cubicBezTo>
                  <a:pt x="6925196" y="1108141"/>
                  <a:pt x="6835838" y="1197499"/>
                  <a:pt x="6725609" y="1197499"/>
                </a:cubicBezTo>
                <a:lnTo>
                  <a:pt x="199587" y="1197499"/>
                </a:lnTo>
                <a:cubicBezTo>
                  <a:pt x="89358" y="1197499"/>
                  <a:pt x="0" y="1108141"/>
                  <a:pt x="0" y="99791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Rahmenbedingungen der betrieblichen Altersversorgung (</a:t>
            </a:r>
            <a:r>
              <a:rPr lang="de-DE" altLang="de-DE" dirty="0" err="1"/>
              <a:t>bAV</a:t>
            </a:r>
            <a:r>
              <a:rPr lang="de-DE" altLang="de-DE" dirty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1977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/>
          <p:cNvGrpSpPr/>
          <p:nvPr/>
        </p:nvGrpSpPr>
        <p:grpSpPr>
          <a:xfrm>
            <a:off x="2889250" y="2673350"/>
            <a:ext cx="2768042" cy="2197100"/>
            <a:chOff x="2889250" y="2673350"/>
            <a:chExt cx="2768042" cy="2197100"/>
          </a:xfrm>
        </p:grpSpPr>
        <p:sp>
          <p:nvSpPr>
            <p:cNvPr id="18" name="Abgerundetes Rechteck 16"/>
            <p:cNvSpPr/>
            <p:nvPr/>
          </p:nvSpPr>
          <p:spPr>
            <a:xfrm>
              <a:off x="3458522" y="2673350"/>
              <a:ext cx="2198770" cy="2197100"/>
            </a:xfrm>
            <a:custGeom>
              <a:avLst/>
              <a:gdLst>
                <a:gd name="connsiteX0" fmla="*/ 0 w 2196000"/>
                <a:gd name="connsiteY0" fmla="*/ 176229 h 2197100"/>
                <a:gd name="connsiteX1" fmla="*/ 176229 w 2196000"/>
                <a:gd name="connsiteY1" fmla="*/ 0 h 2197100"/>
                <a:gd name="connsiteX2" fmla="*/ 2019771 w 2196000"/>
                <a:gd name="connsiteY2" fmla="*/ 0 h 2197100"/>
                <a:gd name="connsiteX3" fmla="*/ 2196000 w 2196000"/>
                <a:gd name="connsiteY3" fmla="*/ 176229 h 2197100"/>
                <a:gd name="connsiteX4" fmla="*/ 2196000 w 2196000"/>
                <a:gd name="connsiteY4" fmla="*/ 2020871 h 2197100"/>
                <a:gd name="connsiteX5" fmla="*/ 2019771 w 2196000"/>
                <a:gd name="connsiteY5" fmla="*/ 2197100 h 2197100"/>
                <a:gd name="connsiteX6" fmla="*/ 176229 w 2196000"/>
                <a:gd name="connsiteY6" fmla="*/ 2197100 h 2197100"/>
                <a:gd name="connsiteX7" fmla="*/ 0 w 2196000"/>
                <a:gd name="connsiteY7" fmla="*/ 2020871 h 2197100"/>
                <a:gd name="connsiteX8" fmla="*/ 0 w 2196000"/>
                <a:gd name="connsiteY8" fmla="*/ 176229 h 2197100"/>
                <a:gd name="connsiteX0" fmla="*/ 0 w 2196000"/>
                <a:gd name="connsiteY0" fmla="*/ 2020871 h 2197100"/>
                <a:gd name="connsiteX1" fmla="*/ 176229 w 2196000"/>
                <a:gd name="connsiteY1" fmla="*/ 0 h 2197100"/>
                <a:gd name="connsiteX2" fmla="*/ 2019771 w 2196000"/>
                <a:gd name="connsiteY2" fmla="*/ 0 h 2197100"/>
                <a:gd name="connsiteX3" fmla="*/ 2196000 w 2196000"/>
                <a:gd name="connsiteY3" fmla="*/ 176229 h 2197100"/>
                <a:gd name="connsiteX4" fmla="*/ 2196000 w 2196000"/>
                <a:gd name="connsiteY4" fmla="*/ 2020871 h 2197100"/>
                <a:gd name="connsiteX5" fmla="*/ 2019771 w 2196000"/>
                <a:gd name="connsiteY5" fmla="*/ 2197100 h 2197100"/>
                <a:gd name="connsiteX6" fmla="*/ 176229 w 2196000"/>
                <a:gd name="connsiteY6" fmla="*/ 2197100 h 2197100"/>
                <a:gd name="connsiteX7" fmla="*/ 0 w 2196000"/>
                <a:gd name="connsiteY7" fmla="*/ 2020871 h 2197100"/>
                <a:gd name="connsiteX0" fmla="*/ 2770 w 2198770"/>
                <a:gd name="connsiteY0" fmla="*/ 2020871 h 2197100"/>
                <a:gd name="connsiteX1" fmla="*/ 0 w 2198770"/>
                <a:gd name="connsiteY1" fmla="*/ 2156 h 2197100"/>
                <a:gd name="connsiteX2" fmla="*/ 2022541 w 2198770"/>
                <a:gd name="connsiteY2" fmla="*/ 0 h 2197100"/>
                <a:gd name="connsiteX3" fmla="*/ 2198770 w 2198770"/>
                <a:gd name="connsiteY3" fmla="*/ 176229 h 2197100"/>
                <a:gd name="connsiteX4" fmla="*/ 2198770 w 2198770"/>
                <a:gd name="connsiteY4" fmla="*/ 2020871 h 2197100"/>
                <a:gd name="connsiteX5" fmla="*/ 2022541 w 2198770"/>
                <a:gd name="connsiteY5" fmla="*/ 2197100 h 2197100"/>
                <a:gd name="connsiteX6" fmla="*/ 178999 w 2198770"/>
                <a:gd name="connsiteY6" fmla="*/ 2197100 h 2197100"/>
                <a:gd name="connsiteX7" fmla="*/ 2770 w 2198770"/>
                <a:gd name="connsiteY7" fmla="*/ 2020871 h 219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8770" h="2197100">
                  <a:moveTo>
                    <a:pt x="2770" y="2020871"/>
                  </a:moveTo>
                  <a:cubicBezTo>
                    <a:pt x="1847" y="1347966"/>
                    <a:pt x="923" y="675061"/>
                    <a:pt x="0" y="2156"/>
                  </a:cubicBezTo>
                  <a:lnTo>
                    <a:pt x="2022541" y="0"/>
                  </a:lnTo>
                  <a:cubicBezTo>
                    <a:pt x="2119870" y="0"/>
                    <a:pt x="2198770" y="78900"/>
                    <a:pt x="2198770" y="176229"/>
                  </a:cubicBezTo>
                  <a:lnTo>
                    <a:pt x="2198770" y="2020871"/>
                  </a:lnTo>
                  <a:cubicBezTo>
                    <a:pt x="2198770" y="2118200"/>
                    <a:pt x="2119870" y="2197100"/>
                    <a:pt x="2022541" y="2197100"/>
                  </a:cubicBezTo>
                  <a:lnTo>
                    <a:pt x="178999" y="2197100"/>
                  </a:lnTo>
                  <a:cubicBezTo>
                    <a:pt x="81670" y="2197100"/>
                    <a:pt x="2770" y="2118200"/>
                    <a:pt x="2770" y="202087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700" dirty="0">
                  <a:solidFill>
                    <a:schemeClr val="tx1"/>
                  </a:solidFill>
                </a:rPr>
                <a:t>Die Stuttgarter </a:t>
              </a:r>
              <a:br>
                <a:rPr lang="de-DE" sz="1700" dirty="0">
                  <a:solidFill>
                    <a:schemeClr val="tx1"/>
                  </a:solidFill>
                </a:rPr>
              </a:br>
              <a:r>
                <a:rPr lang="de-DE" sz="1700" dirty="0" err="1">
                  <a:solidFill>
                    <a:schemeClr val="tx1"/>
                  </a:solidFill>
                </a:rPr>
                <a:t>bAV</a:t>
              </a:r>
              <a:r>
                <a:rPr lang="de-DE" sz="1700" dirty="0">
                  <a:solidFill>
                    <a:schemeClr val="tx1"/>
                  </a:solidFill>
                </a:rPr>
                <a:t>-Lösung</a:t>
              </a:r>
            </a:p>
            <a:p>
              <a:pPr algn="ctr"/>
              <a:endParaRPr lang="de-DE" sz="1700" dirty="0">
                <a:solidFill>
                  <a:schemeClr val="tx1"/>
                </a:solidFill>
              </a:endParaRPr>
            </a:p>
            <a:p>
              <a:pPr algn="ctr"/>
              <a:endParaRPr lang="de-DE" sz="1700" dirty="0">
                <a:solidFill>
                  <a:schemeClr val="tx1"/>
                </a:solidFill>
              </a:endParaRPr>
            </a:p>
          </p:txBody>
        </p:sp>
        <p:pic>
          <p:nvPicPr>
            <p:cNvPr id="22" name="Grafik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250" y="3621605"/>
              <a:ext cx="294218" cy="294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Datumsplatzhalter 1"/>
          <p:cNvSpPr>
            <a:spLocks noGrp="1"/>
          </p:cNvSpPr>
          <p:nvPr>
            <p:ph type="dt" sz="half" idx="19"/>
          </p:nvPr>
        </p:nvSpPr>
        <p:spPr>
          <a:xfrm>
            <a:off x="0" y="6462000"/>
            <a:ext cx="1115616" cy="396000"/>
          </a:xfrm>
        </p:spPr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1"/>
          </p:nvPr>
        </p:nvSpPr>
        <p:spPr>
          <a:xfrm>
            <a:off x="8280412" y="6462000"/>
            <a:ext cx="863588" cy="396000"/>
          </a:xfrm>
        </p:spPr>
        <p:txBody>
          <a:bodyPr/>
          <a:lstStyle/>
          <a:p>
            <a:fld id="{BFE8ADF1-837C-463F-9856-54C2D771B21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de-DE" dirty="0"/>
              <a:t>1. Rahmenbedingungen der betrieblichen Altersversorgung (</a:t>
            </a:r>
            <a:r>
              <a:rPr lang="de-DE" dirty="0" err="1"/>
              <a:t>bAV</a:t>
            </a:r>
            <a:r>
              <a:rPr lang="de-DE" dirty="0"/>
              <a:t>)</a:t>
            </a:r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bAV-Workshop für Geschäftspartner Teil 1: Markt</a:t>
            </a:r>
            <a:endParaRPr lang="de-DE" dirty="0"/>
          </a:p>
        </p:txBody>
      </p:sp>
      <p:sp>
        <p:nvSpPr>
          <p:cNvPr id="17" name="Abgerundetes Rechteck 16"/>
          <p:cNvSpPr/>
          <p:nvPr/>
        </p:nvSpPr>
        <p:spPr>
          <a:xfrm>
            <a:off x="420688" y="2673350"/>
            <a:ext cx="2198770" cy="2197100"/>
          </a:xfrm>
          <a:custGeom>
            <a:avLst/>
            <a:gdLst>
              <a:gd name="connsiteX0" fmla="*/ 0 w 2196000"/>
              <a:gd name="connsiteY0" fmla="*/ 176229 h 2197100"/>
              <a:gd name="connsiteX1" fmla="*/ 176229 w 2196000"/>
              <a:gd name="connsiteY1" fmla="*/ 0 h 2197100"/>
              <a:gd name="connsiteX2" fmla="*/ 2019771 w 2196000"/>
              <a:gd name="connsiteY2" fmla="*/ 0 h 2197100"/>
              <a:gd name="connsiteX3" fmla="*/ 2196000 w 2196000"/>
              <a:gd name="connsiteY3" fmla="*/ 176229 h 2197100"/>
              <a:gd name="connsiteX4" fmla="*/ 2196000 w 2196000"/>
              <a:gd name="connsiteY4" fmla="*/ 2020871 h 2197100"/>
              <a:gd name="connsiteX5" fmla="*/ 2019771 w 2196000"/>
              <a:gd name="connsiteY5" fmla="*/ 2197100 h 2197100"/>
              <a:gd name="connsiteX6" fmla="*/ 176229 w 2196000"/>
              <a:gd name="connsiteY6" fmla="*/ 2197100 h 2197100"/>
              <a:gd name="connsiteX7" fmla="*/ 0 w 2196000"/>
              <a:gd name="connsiteY7" fmla="*/ 2020871 h 2197100"/>
              <a:gd name="connsiteX8" fmla="*/ 0 w 2196000"/>
              <a:gd name="connsiteY8" fmla="*/ 176229 h 2197100"/>
              <a:gd name="connsiteX0" fmla="*/ 0 w 2196000"/>
              <a:gd name="connsiteY0" fmla="*/ 2020871 h 2197100"/>
              <a:gd name="connsiteX1" fmla="*/ 176229 w 2196000"/>
              <a:gd name="connsiteY1" fmla="*/ 0 h 2197100"/>
              <a:gd name="connsiteX2" fmla="*/ 2019771 w 2196000"/>
              <a:gd name="connsiteY2" fmla="*/ 0 h 2197100"/>
              <a:gd name="connsiteX3" fmla="*/ 2196000 w 2196000"/>
              <a:gd name="connsiteY3" fmla="*/ 176229 h 2197100"/>
              <a:gd name="connsiteX4" fmla="*/ 2196000 w 2196000"/>
              <a:gd name="connsiteY4" fmla="*/ 2020871 h 2197100"/>
              <a:gd name="connsiteX5" fmla="*/ 2019771 w 2196000"/>
              <a:gd name="connsiteY5" fmla="*/ 2197100 h 2197100"/>
              <a:gd name="connsiteX6" fmla="*/ 176229 w 2196000"/>
              <a:gd name="connsiteY6" fmla="*/ 2197100 h 2197100"/>
              <a:gd name="connsiteX7" fmla="*/ 0 w 2196000"/>
              <a:gd name="connsiteY7" fmla="*/ 2020871 h 2197100"/>
              <a:gd name="connsiteX0" fmla="*/ 2770 w 2198770"/>
              <a:gd name="connsiteY0" fmla="*/ 2020871 h 2197100"/>
              <a:gd name="connsiteX1" fmla="*/ 0 w 2198770"/>
              <a:gd name="connsiteY1" fmla="*/ 2156 h 2197100"/>
              <a:gd name="connsiteX2" fmla="*/ 2022541 w 2198770"/>
              <a:gd name="connsiteY2" fmla="*/ 0 h 2197100"/>
              <a:gd name="connsiteX3" fmla="*/ 2198770 w 2198770"/>
              <a:gd name="connsiteY3" fmla="*/ 176229 h 2197100"/>
              <a:gd name="connsiteX4" fmla="*/ 2198770 w 2198770"/>
              <a:gd name="connsiteY4" fmla="*/ 2020871 h 2197100"/>
              <a:gd name="connsiteX5" fmla="*/ 2022541 w 2198770"/>
              <a:gd name="connsiteY5" fmla="*/ 2197100 h 2197100"/>
              <a:gd name="connsiteX6" fmla="*/ 178999 w 2198770"/>
              <a:gd name="connsiteY6" fmla="*/ 2197100 h 2197100"/>
              <a:gd name="connsiteX7" fmla="*/ 2770 w 2198770"/>
              <a:gd name="connsiteY7" fmla="*/ 2020871 h 219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8770" h="2197100">
                <a:moveTo>
                  <a:pt x="2770" y="2020871"/>
                </a:moveTo>
                <a:cubicBezTo>
                  <a:pt x="1847" y="1347966"/>
                  <a:pt x="923" y="675061"/>
                  <a:pt x="0" y="2156"/>
                </a:cubicBezTo>
                <a:lnTo>
                  <a:pt x="2022541" y="0"/>
                </a:lnTo>
                <a:cubicBezTo>
                  <a:pt x="2119870" y="0"/>
                  <a:pt x="2198770" y="78900"/>
                  <a:pt x="2198770" y="176229"/>
                </a:cubicBezTo>
                <a:lnTo>
                  <a:pt x="2198770" y="2020871"/>
                </a:lnTo>
                <a:cubicBezTo>
                  <a:pt x="2198770" y="2118200"/>
                  <a:pt x="2119870" y="2197100"/>
                  <a:pt x="2022541" y="2197100"/>
                </a:cubicBezTo>
                <a:lnTo>
                  <a:pt x="178999" y="2197100"/>
                </a:lnTo>
                <a:cubicBezTo>
                  <a:pt x="81670" y="2197100"/>
                  <a:pt x="2770" y="2118200"/>
                  <a:pt x="2770" y="202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00" dirty="0">
                <a:solidFill>
                  <a:schemeClr val="tx1"/>
                </a:solidFill>
              </a:rPr>
              <a:t>Ihre </a:t>
            </a:r>
            <a:br>
              <a:rPr lang="de-DE" sz="1700" dirty="0">
                <a:solidFill>
                  <a:schemeClr val="tx1"/>
                </a:solidFill>
              </a:rPr>
            </a:br>
            <a:r>
              <a:rPr lang="de-DE" sz="1700" dirty="0">
                <a:solidFill>
                  <a:schemeClr val="tx1"/>
                </a:solidFill>
              </a:rPr>
              <a:t>Firmenkontakte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3906838"/>
            <a:ext cx="1871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uppieren 23"/>
          <p:cNvGrpSpPr/>
          <p:nvPr/>
        </p:nvGrpSpPr>
        <p:grpSpPr>
          <a:xfrm>
            <a:off x="5927725" y="2673350"/>
            <a:ext cx="2767401" cy="2197100"/>
            <a:chOff x="5927725" y="2673350"/>
            <a:chExt cx="2767401" cy="2197100"/>
          </a:xfrm>
        </p:grpSpPr>
        <p:sp>
          <p:nvSpPr>
            <p:cNvPr id="19" name="Abgerundetes Rechteck 16"/>
            <p:cNvSpPr/>
            <p:nvPr/>
          </p:nvSpPr>
          <p:spPr>
            <a:xfrm>
              <a:off x="6496356" y="2673350"/>
              <a:ext cx="2198770" cy="2197100"/>
            </a:xfrm>
            <a:custGeom>
              <a:avLst/>
              <a:gdLst>
                <a:gd name="connsiteX0" fmla="*/ 0 w 2196000"/>
                <a:gd name="connsiteY0" fmla="*/ 176229 h 2197100"/>
                <a:gd name="connsiteX1" fmla="*/ 176229 w 2196000"/>
                <a:gd name="connsiteY1" fmla="*/ 0 h 2197100"/>
                <a:gd name="connsiteX2" fmla="*/ 2019771 w 2196000"/>
                <a:gd name="connsiteY2" fmla="*/ 0 h 2197100"/>
                <a:gd name="connsiteX3" fmla="*/ 2196000 w 2196000"/>
                <a:gd name="connsiteY3" fmla="*/ 176229 h 2197100"/>
                <a:gd name="connsiteX4" fmla="*/ 2196000 w 2196000"/>
                <a:gd name="connsiteY4" fmla="*/ 2020871 h 2197100"/>
                <a:gd name="connsiteX5" fmla="*/ 2019771 w 2196000"/>
                <a:gd name="connsiteY5" fmla="*/ 2197100 h 2197100"/>
                <a:gd name="connsiteX6" fmla="*/ 176229 w 2196000"/>
                <a:gd name="connsiteY6" fmla="*/ 2197100 h 2197100"/>
                <a:gd name="connsiteX7" fmla="*/ 0 w 2196000"/>
                <a:gd name="connsiteY7" fmla="*/ 2020871 h 2197100"/>
                <a:gd name="connsiteX8" fmla="*/ 0 w 2196000"/>
                <a:gd name="connsiteY8" fmla="*/ 176229 h 2197100"/>
                <a:gd name="connsiteX0" fmla="*/ 0 w 2196000"/>
                <a:gd name="connsiteY0" fmla="*/ 2020871 h 2197100"/>
                <a:gd name="connsiteX1" fmla="*/ 176229 w 2196000"/>
                <a:gd name="connsiteY1" fmla="*/ 0 h 2197100"/>
                <a:gd name="connsiteX2" fmla="*/ 2019771 w 2196000"/>
                <a:gd name="connsiteY2" fmla="*/ 0 h 2197100"/>
                <a:gd name="connsiteX3" fmla="*/ 2196000 w 2196000"/>
                <a:gd name="connsiteY3" fmla="*/ 176229 h 2197100"/>
                <a:gd name="connsiteX4" fmla="*/ 2196000 w 2196000"/>
                <a:gd name="connsiteY4" fmla="*/ 2020871 h 2197100"/>
                <a:gd name="connsiteX5" fmla="*/ 2019771 w 2196000"/>
                <a:gd name="connsiteY5" fmla="*/ 2197100 h 2197100"/>
                <a:gd name="connsiteX6" fmla="*/ 176229 w 2196000"/>
                <a:gd name="connsiteY6" fmla="*/ 2197100 h 2197100"/>
                <a:gd name="connsiteX7" fmla="*/ 0 w 2196000"/>
                <a:gd name="connsiteY7" fmla="*/ 2020871 h 2197100"/>
                <a:gd name="connsiteX0" fmla="*/ 2770 w 2198770"/>
                <a:gd name="connsiteY0" fmla="*/ 2020871 h 2197100"/>
                <a:gd name="connsiteX1" fmla="*/ 0 w 2198770"/>
                <a:gd name="connsiteY1" fmla="*/ 2156 h 2197100"/>
                <a:gd name="connsiteX2" fmla="*/ 2022541 w 2198770"/>
                <a:gd name="connsiteY2" fmla="*/ 0 h 2197100"/>
                <a:gd name="connsiteX3" fmla="*/ 2198770 w 2198770"/>
                <a:gd name="connsiteY3" fmla="*/ 176229 h 2197100"/>
                <a:gd name="connsiteX4" fmla="*/ 2198770 w 2198770"/>
                <a:gd name="connsiteY4" fmla="*/ 2020871 h 2197100"/>
                <a:gd name="connsiteX5" fmla="*/ 2022541 w 2198770"/>
                <a:gd name="connsiteY5" fmla="*/ 2197100 h 2197100"/>
                <a:gd name="connsiteX6" fmla="*/ 178999 w 2198770"/>
                <a:gd name="connsiteY6" fmla="*/ 2197100 h 2197100"/>
                <a:gd name="connsiteX7" fmla="*/ 2770 w 2198770"/>
                <a:gd name="connsiteY7" fmla="*/ 2020871 h 219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8770" h="2197100">
                  <a:moveTo>
                    <a:pt x="2770" y="2020871"/>
                  </a:moveTo>
                  <a:cubicBezTo>
                    <a:pt x="1847" y="1347966"/>
                    <a:pt x="923" y="675061"/>
                    <a:pt x="0" y="2156"/>
                  </a:cubicBezTo>
                  <a:lnTo>
                    <a:pt x="2022541" y="0"/>
                  </a:lnTo>
                  <a:cubicBezTo>
                    <a:pt x="2119870" y="0"/>
                    <a:pt x="2198770" y="78900"/>
                    <a:pt x="2198770" y="176229"/>
                  </a:cubicBezTo>
                  <a:lnTo>
                    <a:pt x="2198770" y="2020871"/>
                  </a:lnTo>
                  <a:cubicBezTo>
                    <a:pt x="2198770" y="2118200"/>
                    <a:pt x="2119870" y="2197100"/>
                    <a:pt x="2022541" y="2197100"/>
                  </a:cubicBezTo>
                  <a:lnTo>
                    <a:pt x="178999" y="2197100"/>
                  </a:lnTo>
                  <a:cubicBezTo>
                    <a:pt x="81670" y="2197100"/>
                    <a:pt x="2770" y="2118200"/>
                    <a:pt x="2770" y="20208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700" dirty="0">
                  <a:solidFill>
                    <a:schemeClr val="tx1"/>
                  </a:solidFill>
                </a:rPr>
                <a:t>Ihr </a:t>
              </a:r>
              <a:r>
                <a:rPr lang="de-DE" sz="1700" dirty="0" err="1">
                  <a:solidFill>
                    <a:schemeClr val="tx1"/>
                  </a:solidFill>
                </a:rPr>
                <a:t>bAV</a:t>
              </a:r>
              <a:r>
                <a:rPr lang="de-DE" sz="1700" dirty="0">
                  <a:solidFill>
                    <a:schemeClr val="tx1"/>
                  </a:solidFill>
                </a:rPr>
                <a:t>-Erfolg </a:t>
              </a:r>
              <a:br>
                <a:rPr lang="de-DE" sz="1700" dirty="0">
                  <a:solidFill>
                    <a:schemeClr val="tx1"/>
                  </a:solidFill>
                </a:rPr>
              </a:br>
              <a:r>
                <a:rPr lang="de-DE" sz="1700" dirty="0">
                  <a:solidFill>
                    <a:schemeClr val="tx1"/>
                  </a:solidFill>
                </a:rPr>
                <a:t>für Arbeitgeber und Arbeitnehmer</a:t>
              </a:r>
            </a:p>
          </p:txBody>
        </p:sp>
        <p:pic>
          <p:nvPicPr>
            <p:cNvPr id="21" name="Grafik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7725" y="3668214"/>
              <a:ext cx="294271" cy="201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053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49931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think-cell Folie" r:id="rId5" imgW="216" imgH="216" progId="TCLayout.ActiveDocument.1">
                  <p:embed/>
                </p:oleObj>
              </mc:Choice>
              <mc:Fallback>
                <p:oleObj name="think-cell Folie" r:id="rId5" imgW="216" imgH="216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Betriebliche Altersversorgung:</a:t>
            </a:r>
            <a:br>
              <a:rPr lang="de-DE" altLang="de-DE"/>
            </a:br>
            <a:r>
              <a:rPr lang="de-DE" altLang="de-DE"/>
              <a:t>Ein Muss für Unternehmer</a:t>
            </a:r>
          </a:p>
        </p:txBody>
      </p:sp>
      <p:sp>
        <p:nvSpPr>
          <p:cNvPr id="27656" name="Textplatzhalter 16"/>
          <p:cNvSpPr>
            <a:spLocks noGrp="1"/>
          </p:cNvSpPr>
          <p:nvPr>
            <p:ph type="body" sz="quarter" idx="17"/>
          </p:nvPr>
        </p:nvSpPr>
        <p:spPr>
          <a:xfrm>
            <a:off x="358774" y="2600325"/>
            <a:ext cx="4445238" cy="2736850"/>
          </a:xfrm>
        </p:spPr>
        <p:txBody>
          <a:bodyPr/>
          <a:lstStyle/>
          <a:p>
            <a:pPr lvl="1"/>
            <a:r>
              <a:rPr lang="de-DE" altLang="de-DE" dirty="0"/>
              <a:t>Der Anspruch von Arbeitnehmern auf Entgeltumwandlung ist im Betriebsrentengesetz unmissverständlich verankert (§ 1a BetrAVG).</a:t>
            </a:r>
          </a:p>
          <a:p>
            <a:pPr lvl="1"/>
            <a:r>
              <a:rPr lang="de-DE" altLang="de-DE" dirty="0"/>
              <a:t>Besteht keine anderweitige Vereinbarung, steht dem Arbeitnehmer die Entgeltumwandlung in Form der Direktversicherung zu.</a:t>
            </a:r>
          </a:p>
        </p:txBody>
      </p:sp>
      <p:pic>
        <p:nvPicPr>
          <p:cNvPr id="27654" name="Inhaltsplatzhalter 27"/>
          <p:cNvPicPr>
            <a:picLocks noGrp="1" noChangeAspect="1"/>
          </p:cNvPicPr>
          <p:nvPr>
            <p:ph idx="19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0272" y="2654917"/>
            <a:ext cx="1584035" cy="2558528"/>
          </a:xfrm>
        </p:spPr>
      </p:pic>
      <p:sp>
        <p:nvSpPr>
          <p:cNvPr id="29" name="Textplatzhalter 2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altLang="de-DE"/>
              <a:t>Das Betriebsrentengesetz (BetrAVG) nimmt Arbeitgeber in die Pflicht.</a:t>
            </a:r>
            <a:endParaRPr lang="de-DE" alt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/>
              <a:t>Als Vermittler im Bereich der bAV begegnen Sie einem Rechtsanspruch </a:t>
            </a:r>
            <a:br>
              <a:rPr lang="de-DE"/>
            </a:br>
            <a:r>
              <a:rPr lang="de-DE"/>
              <a:t>gegenüber dem Arbeitgeber – eine hervorragende Ausgangslage.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653" name="Textplatzhalter 1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altLang="de-DE" dirty="0"/>
              <a:t>1. Rahmenbedingungen der betrieblichen Altersversorgung (</a:t>
            </a:r>
            <a:r>
              <a:rPr lang="de-DE" altLang="de-DE" dirty="0" err="1"/>
              <a:t>bAV</a:t>
            </a:r>
            <a:r>
              <a:rPr lang="de-DE" altLang="de-DE" dirty="0"/>
              <a:t>)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5"/>
          </p:nvPr>
        </p:nvSpPr>
        <p:spPr>
          <a:xfrm>
            <a:off x="0" y="6462000"/>
            <a:ext cx="1115616" cy="396000"/>
          </a:xfrm>
        </p:spPr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7"/>
          </p:nvPr>
        </p:nvSpPr>
        <p:spPr>
          <a:xfrm>
            <a:off x="8280412" y="6462000"/>
            <a:ext cx="863588" cy="396000"/>
          </a:xfrm>
        </p:spPr>
        <p:txBody>
          <a:bodyPr/>
          <a:lstStyle/>
          <a:p>
            <a:fld id="{BFE8ADF1-837C-463F-9856-54C2D771B21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bAV-Workshop für Geschäftspartner Teil 1: Markt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2549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k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think-cell Folie" r:id="rId5" imgW="216" imgH="216" progId="TCLayout.ActiveDocument.1">
                  <p:embed/>
                </p:oleObj>
              </mc:Choice>
              <mc:Fallback>
                <p:oleObj name="think-cell Folie" r:id="rId5" imgW="216" imgH="216" progId="TCLayout.ActiveDocument.1">
                  <p:embed/>
                  <p:pic>
                    <p:nvPicPr>
                      <p:cNvPr id="29698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Arbeitnehmers Liebling:</a:t>
            </a:r>
            <a:br>
              <a:rPr lang="de-DE" altLang="de-DE" dirty="0"/>
            </a:br>
            <a:r>
              <a:rPr lang="de-DE" altLang="de-DE" dirty="0"/>
              <a:t>Die betriebliche Versorgung genießt Vertrauen</a:t>
            </a:r>
          </a:p>
        </p:txBody>
      </p:sp>
      <p:sp>
        <p:nvSpPr>
          <p:cNvPr id="29702" name="Textplatzhalter 12"/>
          <p:cNvSpPr>
            <a:spLocks noGrp="1"/>
          </p:cNvSpPr>
          <p:nvPr>
            <p:ph type="body" sz="quarter" idx="21"/>
          </p:nvPr>
        </p:nvSpPr>
        <p:spPr>
          <a:xfrm>
            <a:off x="358775" y="2087563"/>
            <a:ext cx="8426449" cy="261610"/>
          </a:xfrm>
        </p:spPr>
        <p:txBody>
          <a:bodyPr/>
          <a:lstStyle/>
          <a:p>
            <a:r>
              <a:rPr lang="de-DE" altLang="de-DE" dirty="0"/>
              <a:t>Worauf man im Alter voraussichtlich zurückgreifen kann</a:t>
            </a:r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>
                <a:solidFill>
                  <a:prstClr val="white">
                    <a:lumMod val="65000"/>
                  </a:prstClr>
                </a:solidFill>
              </a:rPr>
              <a:t>Quelle: Deutsche Bank Vorsorgereport 2020; Basis: Bundesrepublik Deutschland Bevölkerung von 20-65 Jahren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Präsentieren Sie mit der </a:t>
            </a:r>
            <a:r>
              <a:rPr lang="de-DE" dirty="0" err="1"/>
              <a:t>bAV</a:t>
            </a:r>
            <a:r>
              <a:rPr lang="de-DE" dirty="0"/>
              <a:t> eine beliebte Form der Altersvorsorge.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altLang="de-DE" dirty="0"/>
              <a:t>1. Rahmenbedingungen der betrieblichen Altersversorgung (</a:t>
            </a:r>
            <a:r>
              <a:rPr lang="de-DE" altLang="de-DE" dirty="0" err="1"/>
              <a:t>bAV</a:t>
            </a:r>
            <a:r>
              <a:rPr lang="de-DE" altLang="de-DE" dirty="0"/>
              <a:t>)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4516343" y="2404053"/>
            <a:ext cx="4213223" cy="3041071"/>
            <a:chOff x="3100434" y="2301099"/>
            <a:chExt cx="5759363" cy="3205306"/>
          </a:xfrm>
        </p:grpSpPr>
        <p:graphicFrame>
          <p:nvGraphicFramePr>
            <p:cNvPr id="35" name="Diagramm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06947469"/>
                </p:ext>
              </p:extLst>
            </p:nvPr>
          </p:nvGraphicFramePr>
          <p:xfrm>
            <a:off x="3100434" y="2431130"/>
            <a:ext cx="5759363" cy="30752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8" name="Rechteck 27"/>
            <p:cNvSpPr/>
            <p:nvPr/>
          </p:nvSpPr>
          <p:spPr>
            <a:xfrm>
              <a:off x="5823167" y="2301099"/>
              <a:ext cx="1253512" cy="130031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r"/>
              <a:r>
                <a:rPr lang="de-DE" sz="1000" b="1" dirty="0"/>
                <a:t>Anteil der Befragten</a:t>
              </a: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5"/>
          </p:nvPr>
        </p:nvSpPr>
        <p:spPr>
          <a:xfrm>
            <a:off x="0" y="6462000"/>
            <a:ext cx="1115616" cy="396000"/>
          </a:xfrm>
        </p:spPr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7"/>
          </p:nvPr>
        </p:nvSpPr>
        <p:spPr>
          <a:xfrm>
            <a:off x="8280412" y="6462000"/>
            <a:ext cx="863588" cy="396000"/>
          </a:xfrm>
        </p:spPr>
        <p:txBody>
          <a:bodyPr/>
          <a:lstStyle/>
          <a:p>
            <a:fld id="{BFE8ADF1-837C-463F-9856-54C2D771B21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bAV-Workshop für Geschäftspartner Teil 1: Markt</a:t>
            </a:r>
            <a:endParaRPr lang="de-DE" dirty="0"/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DA5CD333-9C5F-4331-B0EF-C55644F041DD}"/>
              </a:ext>
            </a:extLst>
          </p:cNvPr>
          <p:cNvSpPr/>
          <p:nvPr/>
        </p:nvSpPr>
        <p:spPr>
          <a:xfrm>
            <a:off x="339460" y="2704732"/>
            <a:ext cx="4176000" cy="15927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/>
            <a:r>
              <a:rPr lang="de-DE" sz="1100" dirty="0">
                <a:latin typeface="Arial Narrow" panose="020B0606020202030204" pitchFamily="34" charset="0"/>
              </a:rPr>
              <a:t>Staatliche Rente der gesetzlichen Rentenversicherung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4AB82142-1FD7-4B3F-9DF6-C560EA3B09F7}"/>
              </a:ext>
            </a:extLst>
          </p:cNvPr>
          <p:cNvSpPr/>
          <p:nvPr/>
        </p:nvSpPr>
        <p:spPr>
          <a:xfrm>
            <a:off x="339460" y="2966875"/>
            <a:ext cx="4176000" cy="15927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/>
            <a:r>
              <a:rPr lang="de-DE" sz="1100" dirty="0">
                <a:latin typeface="Arial Narrow" panose="020B0606020202030204" pitchFamily="34" charset="0"/>
              </a:rPr>
              <a:t>Erspartes / Geldanlagen (z.B. Sparbuch, Aktien, Fonds, Bausparvertrag usw.) 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7CC7E074-DC60-4F04-92A6-AF8090352153}"/>
              </a:ext>
            </a:extLst>
          </p:cNvPr>
          <p:cNvSpPr/>
          <p:nvPr/>
        </p:nvSpPr>
        <p:spPr>
          <a:xfrm>
            <a:off x="339460" y="3241819"/>
            <a:ext cx="4176000" cy="15927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/>
            <a:r>
              <a:rPr lang="de-DE" sz="1100" dirty="0">
                <a:latin typeface="Arial Narrow" panose="020B0606020202030204" pitchFamily="34" charset="0"/>
              </a:rPr>
              <a:t>Eigengenutztes Haus oder Wohnung (ersparte Mietausgaben)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3281AF23-EBA7-49B9-8BA2-AE508131FC1A}"/>
              </a:ext>
            </a:extLst>
          </p:cNvPr>
          <p:cNvSpPr/>
          <p:nvPr/>
        </p:nvSpPr>
        <p:spPr>
          <a:xfrm>
            <a:off x="339460" y="3514643"/>
            <a:ext cx="4176000" cy="15927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/>
            <a:r>
              <a:rPr lang="de-DE" sz="1100" dirty="0">
                <a:latin typeface="Arial Narrow" panose="020B0606020202030204" pitchFamily="34" charset="0"/>
              </a:rPr>
              <a:t>Private Rentenversicherung, Kapital-Lebensversicherung, Direktversicherung </a:t>
            </a: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E0355E3D-18CD-4163-B5B8-C8333DE68E25}"/>
              </a:ext>
            </a:extLst>
          </p:cNvPr>
          <p:cNvSpPr/>
          <p:nvPr/>
        </p:nvSpPr>
        <p:spPr>
          <a:xfrm>
            <a:off x="339460" y="3785311"/>
            <a:ext cx="4176000" cy="15927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/>
            <a:r>
              <a:rPr lang="de-DE" sz="1100" dirty="0">
                <a:latin typeface="Arial Narrow" panose="020B0606020202030204" pitchFamily="34" charset="0"/>
              </a:rPr>
              <a:t>Betriebliche AV</a:t>
            </a: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9E1EF358-55DD-48BE-A113-870F9FC30891}"/>
              </a:ext>
            </a:extLst>
          </p:cNvPr>
          <p:cNvSpPr/>
          <p:nvPr/>
        </p:nvSpPr>
        <p:spPr>
          <a:xfrm>
            <a:off x="339460" y="4312313"/>
            <a:ext cx="4176000" cy="15927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/>
            <a:r>
              <a:rPr lang="de-DE" sz="1100" dirty="0">
                <a:latin typeface="Arial Narrow" panose="020B0606020202030204" pitchFamily="34" charset="0"/>
              </a:rPr>
              <a:t>Vermögen aus Erbschaft</a:t>
            </a: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695D812C-857A-464E-BE31-E1CD911680FF}"/>
              </a:ext>
            </a:extLst>
          </p:cNvPr>
          <p:cNvSpPr/>
          <p:nvPr/>
        </p:nvSpPr>
        <p:spPr>
          <a:xfrm>
            <a:off x="339460" y="4590232"/>
            <a:ext cx="4176000" cy="15927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/>
            <a:r>
              <a:rPr lang="de-DE" sz="1100" dirty="0">
                <a:latin typeface="Arial Narrow" panose="020B0606020202030204" pitchFamily="34" charset="0"/>
              </a:rPr>
              <a:t>Selbständig</a:t>
            </a: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B8DC0686-7269-4FAF-A6F7-3C497717EA7D}"/>
              </a:ext>
            </a:extLst>
          </p:cNvPr>
          <p:cNvSpPr/>
          <p:nvPr/>
        </p:nvSpPr>
        <p:spPr>
          <a:xfrm>
            <a:off x="359720" y="4857614"/>
            <a:ext cx="4176000" cy="15927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/>
            <a:r>
              <a:rPr lang="de-DE" sz="1100" dirty="0">
                <a:latin typeface="Arial Narrow" panose="020B0606020202030204" pitchFamily="34" charset="0"/>
              </a:rPr>
              <a:t>Vermietete Immobilien, Pachteinnahmen</a:t>
            </a: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A84CCF2E-E794-4985-A6C8-CBECB7760EF3}"/>
              </a:ext>
            </a:extLst>
          </p:cNvPr>
          <p:cNvSpPr/>
          <p:nvPr/>
        </p:nvSpPr>
        <p:spPr>
          <a:xfrm>
            <a:off x="354165" y="5127749"/>
            <a:ext cx="4176000" cy="15927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/>
            <a:r>
              <a:rPr lang="de-DE" sz="1100" dirty="0">
                <a:latin typeface="Arial Narrow" panose="020B0606020202030204" pitchFamily="34" charset="0"/>
              </a:rPr>
              <a:t>Gold, andere Edelmetalle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24834A2D-4588-4A49-9B28-DAFD3F0F5A43}"/>
              </a:ext>
            </a:extLst>
          </p:cNvPr>
          <p:cNvSpPr/>
          <p:nvPr/>
        </p:nvSpPr>
        <p:spPr>
          <a:xfrm>
            <a:off x="342636" y="4042174"/>
            <a:ext cx="4176000" cy="15927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/>
            <a:r>
              <a:rPr lang="de-DE" sz="1100" dirty="0">
                <a:latin typeface="Arial Narrow" panose="020B0606020202030204" pitchFamily="34" charset="0"/>
              </a:rPr>
              <a:t>Riester-Produkte (inkl. Wohnriester)</a:t>
            </a:r>
          </a:p>
        </p:txBody>
      </p:sp>
    </p:spTree>
    <p:extLst>
      <p:ext uri="{BB962C8B-B14F-4D97-AF65-F5344CB8AC3E}">
        <p14:creationId xmlns:p14="http://schemas.microsoft.com/office/powerpoint/2010/main" val="2445662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5"/>
          </p:nvPr>
        </p:nvSpPr>
        <p:spPr>
          <a:xfrm>
            <a:off x="0" y="6462000"/>
            <a:ext cx="1115616" cy="396000"/>
          </a:xfrm>
        </p:spPr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7"/>
          </p:nvPr>
        </p:nvSpPr>
        <p:spPr>
          <a:xfrm>
            <a:off x="8280412" y="6462000"/>
            <a:ext cx="863588" cy="396000"/>
          </a:xfrm>
        </p:spPr>
        <p:txBody>
          <a:bodyPr/>
          <a:lstStyle/>
          <a:p>
            <a:fld id="{BFE8ADF1-837C-463F-9856-54C2D771B21B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Altersversorgung über Eck:</a:t>
            </a:r>
            <a:br>
              <a:rPr lang="de-DE" altLang="de-DE" dirty="0"/>
            </a:br>
            <a:r>
              <a:rPr lang="de-DE" altLang="de-DE" dirty="0"/>
              <a:t>Die mittelbare Versorgungszusage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1"/>
          </p:nvPr>
        </p:nvSpPr>
        <p:spPr>
          <a:xfrm>
            <a:off x="358775" y="2087563"/>
            <a:ext cx="8426449" cy="261610"/>
          </a:xfrm>
        </p:spPr>
        <p:txBody>
          <a:bodyPr/>
          <a:lstStyle/>
          <a:p>
            <a:r>
              <a:rPr lang="de-DE" altLang="de-DE" dirty="0"/>
              <a:t>Häufig erfolgt die </a:t>
            </a:r>
            <a:r>
              <a:rPr lang="de-DE" altLang="de-DE" dirty="0" err="1"/>
              <a:t>bAV</a:t>
            </a:r>
            <a:r>
              <a:rPr lang="de-DE" altLang="de-DE" dirty="0"/>
              <a:t> mithilfe eines externen Versorgungsträgers / Versicherers.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Wann immer ein Arbeitgeber die Verantwortung für die Abwicklung </a:t>
            </a:r>
            <a:br>
              <a:rPr lang="de-DE" dirty="0"/>
            </a:br>
            <a:r>
              <a:rPr lang="de-DE" dirty="0"/>
              <a:t>der </a:t>
            </a:r>
            <a:r>
              <a:rPr lang="de-DE" dirty="0" err="1"/>
              <a:t>bAV</a:t>
            </a:r>
            <a:r>
              <a:rPr lang="de-DE" dirty="0"/>
              <a:t> abgibt, ergibt sich für Sie eine gute Gelegenheit für Neugeschäft.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altLang="de-DE" dirty="0"/>
              <a:t>1. Rahmenbedingungen der betrieblichen Altersversorgung (</a:t>
            </a:r>
            <a:r>
              <a:rPr lang="de-DE" altLang="de-DE" dirty="0" err="1"/>
              <a:t>bAV</a:t>
            </a:r>
            <a:r>
              <a:rPr lang="de-DE" altLang="de-DE" dirty="0"/>
              <a:t>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bAV-Workshop für Geschäftspartner Teil 1: Markt</a:t>
            </a:r>
            <a:endParaRPr lang="de-DE" dirty="0"/>
          </a:p>
        </p:txBody>
      </p:sp>
      <p:grpSp>
        <p:nvGrpSpPr>
          <p:cNvPr id="26" name="Gruppieren 25"/>
          <p:cNvGrpSpPr>
            <a:grpSpLocks noChangeAspect="1"/>
          </p:cNvGrpSpPr>
          <p:nvPr/>
        </p:nvGrpSpPr>
        <p:grpSpPr>
          <a:xfrm>
            <a:off x="860576" y="2832806"/>
            <a:ext cx="6369779" cy="2481900"/>
            <a:chOff x="3519780" y="2825750"/>
            <a:chExt cx="5190110" cy="2022264"/>
          </a:xfrm>
        </p:grpSpPr>
        <p:grpSp>
          <p:nvGrpSpPr>
            <p:cNvPr id="27" name="Gruppieren 26"/>
            <p:cNvGrpSpPr/>
            <p:nvPr/>
          </p:nvGrpSpPr>
          <p:grpSpPr>
            <a:xfrm>
              <a:off x="4389890" y="4293096"/>
              <a:ext cx="4320000" cy="554918"/>
              <a:chOff x="4389890" y="4293096"/>
              <a:chExt cx="4320000" cy="554918"/>
            </a:xfrm>
          </p:grpSpPr>
          <p:sp>
            <p:nvSpPr>
              <p:cNvPr id="42" name="Abgerundetes Rechteck 7"/>
              <p:cNvSpPr/>
              <p:nvPr/>
            </p:nvSpPr>
            <p:spPr bwMode="auto">
              <a:xfrm>
                <a:off x="4389890" y="4293096"/>
                <a:ext cx="4320000" cy="360000"/>
              </a:xfrm>
              <a:custGeom>
                <a:avLst/>
                <a:gdLst>
                  <a:gd name="connsiteX0" fmla="*/ 0 w 3528000"/>
                  <a:gd name="connsiteY0" fmla="*/ 60001 h 360000"/>
                  <a:gd name="connsiteX1" fmla="*/ 60001 w 3528000"/>
                  <a:gd name="connsiteY1" fmla="*/ 0 h 360000"/>
                  <a:gd name="connsiteX2" fmla="*/ 3467999 w 3528000"/>
                  <a:gd name="connsiteY2" fmla="*/ 0 h 360000"/>
                  <a:gd name="connsiteX3" fmla="*/ 3528000 w 3528000"/>
                  <a:gd name="connsiteY3" fmla="*/ 60001 h 360000"/>
                  <a:gd name="connsiteX4" fmla="*/ 3528000 w 3528000"/>
                  <a:gd name="connsiteY4" fmla="*/ 299999 h 360000"/>
                  <a:gd name="connsiteX5" fmla="*/ 3467999 w 3528000"/>
                  <a:gd name="connsiteY5" fmla="*/ 360000 h 360000"/>
                  <a:gd name="connsiteX6" fmla="*/ 60001 w 3528000"/>
                  <a:gd name="connsiteY6" fmla="*/ 360000 h 360000"/>
                  <a:gd name="connsiteX7" fmla="*/ 0 w 3528000"/>
                  <a:gd name="connsiteY7" fmla="*/ 299999 h 360000"/>
                  <a:gd name="connsiteX8" fmla="*/ 0 w 3528000"/>
                  <a:gd name="connsiteY8" fmla="*/ 60001 h 360000"/>
                  <a:gd name="connsiteX0" fmla="*/ 0 w 3528000"/>
                  <a:gd name="connsiteY0" fmla="*/ 60001 h 360000"/>
                  <a:gd name="connsiteX1" fmla="*/ 3467999 w 3528000"/>
                  <a:gd name="connsiteY1" fmla="*/ 0 h 360000"/>
                  <a:gd name="connsiteX2" fmla="*/ 3528000 w 3528000"/>
                  <a:gd name="connsiteY2" fmla="*/ 60001 h 360000"/>
                  <a:gd name="connsiteX3" fmla="*/ 3528000 w 3528000"/>
                  <a:gd name="connsiteY3" fmla="*/ 299999 h 360000"/>
                  <a:gd name="connsiteX4" fmla="*/ 3467999 w 3528000"/>
                  <a:gd name="connsiteY4" fmla="*/ 360000 h 360000"/>
                  <a:gd name="connsiteX5" fmla="*/ 60001 w 3528000"/>
                  <a:gd name="connsiteY5" fmla="*/ 360000 h 360000"/>
                  <a:gd name="connsiteX6" fmla="*/ 0 w 3528000"/>
                  <a:gd name="connsiteY6" fmla="*/ 299999 h 360000"/>
                  <a:gd name="connsiteX7" fmla="*/ 0 w 3528000"/>
                  <a:gd name="connsiteY7" fmla="*/ 60001 h 360000"/>
                  <a:gd name="connsiteX0" fmla="*/ 0 w 3528000"/>
                  <a:gd name="connsiteY0" fmla="*/ 60001 h 360000"/>
                  <a:gd name="connsiteX1" fmla="*/ 3467999 w 3528000"/>
                  <a:gd name="connsiteY1" fmla="*/ 0 h 360000"/>
                  <a:gd name="connsiteX2" fmla="*/ 3528000 w 3528000"/>
                  <a:gd name="connsiteY2" fmla="*/ 60001 h 360000"/>
                  <a:gd name="connsiteX3" fmla="*/ 3528000 w 3528000"/>
                  <a:gd name="connsiteY3" fmla="*/ 299999 h 360000"/>
                  <a:gd name="connsiteX4" fmla="*/ 3467999 w 3528000"/>
                  <a:gd name="connsiteY4" fmla="*/ 360000 h 360000"/>
                  <a:gd name="connsiteX5" fmla="*/ 60001 w 3528000"/>
                  <a:gd name="connsiteY5" fmla="*/ 360000 h 360000"/>
                  <a:gd name="connsiteX6" fmla="*/ 0 w 3528000"/>
                  <a:gd name="connsiteY6" fmla="*/ 299999 h 360000"/>
                  <a:gd name="connsiteX7" fmla="*/ 0 w 3528000"/>
                  <a:gd name="connsiteY7" fmla="*/ 60001 h 360000"/>
                  <a:gd name="connsiteX0" fmla="*/ 4763 w 3528000"/>
                  <a:gd name="connsiteY0" fmla="*/ 0 h 361911"/>
                  <a:gd name="connsiteX1" fmla="*/ 3467999 w 3528000"/>
                  <a:gd name="connsiteY1" fmla="*/ 1911 h 361911"/>
                  <a:gd name="connsiteX2" fmla="*/ 3528000 w 3528000"/>
                  <a:gd name="connsiteY2" fmla="*/ 61912 h 361911"/>
                  <a:gd name="connsiteX3" fmla="*/ 3528000 w 3528000"/>
                  <a:gd name="connsiteY3" fmla="*/ 301910 h 361911"/>
                  <a:gd name="connsiteX4" fmla="*/ 3467999 w 3528000"/>
                  <a:gd name="connsiteY4" fmla="*/ 361911 h 361911"/>
                  <a:gd name="connsiteX5" fmla="*/ 60001 w 3528000"/>
                  <a:gd name="connsiteY5" fmla="*/ 361911 h 361911"/>
                  <a:gd name="connsiteX6" fmla="*/ 0 w 3528000"/>
                  <a:gd name="connsiteY6" fmla="*/ 301910 h 361911"/>
                  <a:gd name="connsiteX7" fmla="*/ 4763 w 3528000"/>
                  <a:gd name="connsiteY7" fmla="*/ 0 h 361911"/>
                  <a:gd name="connsiteX0" fmla="*/ 4763 w 3528000"/>
                  <a:gd name="connsiteY0" fmla="*/ 0 h 361911"/>
                  <a:gd name="connsiteX1" fmla="*/ 3467999 w 3528000"/>
                  <a:gd name="connsiteY1" fmla="*/ 1911 h 361911"/>
                  <a:gd name="connsiteX2" fmla="*/ 3528000 w 3528000"/>
                  <a:gd name="connsiteY2" fmla="*/ 61912 h 361911"/>
                  <a:gd name="connsiteX3" fmla="*/ 3528000 w 3528000"/>
                  <a:gd name="connsiteY3" fmla="*/ 301910 h 361911"/>
                  <a:gd name="connsiteX4" fmla="*/ 3467999 w 3528000"/>
                  <a:gd name="connsiteY4" fmla="*/ 361911 h 361911"/>
                  <a:gd name="connsiteX5" fmla="*/ 44444 w 3528000"/>
                  <a:gd name="connsiteY5" fmla="*/ 359128 h 361911"/>
                  <a:gd name="connsiteX6" fmla="*/ 0 w 3528000"/>
                  <a:gd name="connsiteY6" fmla="*/ 301910 h 361911"/>
                  <a:gd name="connsiteX7" fmla="*/ 4763 w 3528000"/>
                  <a:gd name="connsiteY7" fmla="*/ 0 h 361911"/>
                  <a:gd name="connsiteX0" fmla="*/ 4763 w 3528000"/>
                  <a:gd name="connsiteY0" fmla="*/ 0 h 361911"/>
                  <a:gd name="connsiteX1" fmla="*/ 3487446 w 3528000"/>
                  <a:gd name="connsiteY1" fmla="*/ 1911 h 361911"/>
                  <a:gd name="connsiteX2" fmla="*/ 3528000 w 3528000"/>
                  <a:gd name="connsiteY2" fmla="*/ 61912 h 361911"/>
                  <a:gd name="connsiteX3" fmla="*/ 3528000 w 3528000"/>
                  <a:gd name="connsiteY3" fmla="*/ 301910 h 361911"/>
                  <a:gd name="connsiteX4" fmla="*/ 3467999 w 3528000"/>
                  <a:gd name="connsiteY4" fmla="*/ 361911 h 361911"/>
                  <a:gd name="connsiteX5" fmla="*/ 44444 w 3528000"/>
                  <a:gd name="connsiteY5" fmla="*/ 359128 h 361911"/>
                  <a:gd name="connsiteX6" fmla="*/ 0 w 3528000"/>
                  <a:gd name="connsiteY6" fmla="*/ 301910 h 361911"/>
                  <a:gd name="connsiteX7" fmla="*/ 4763 w 3528000"/>
                  <a:gd name="connsiteY7" fmla="*/ 0 h 361911"/>
                  <a:gd name="connsiteX0" fmla="*/ 4763 w 3528000"/>
                  <a:gd name="connsiteY0" fmla="*/ 0 h 361911"/>
                  <a:gd name="connsiteX1" fmla="*/ 3487446 w 3528000"/>
                  <a:gd name="connsiteY1" fmla="*/ 1911 h 361911"/>
                  <a:gd name="connsiteX2" fmla="*/ 3528000 w 3528000"/>
                  <a:gd name="connsiteY2" fmla="*/ 61912 h 361911"/>
                  <a:gd name="connsiteX3" fmla="*/ 3528000 w 3528000"/>
                  <a:gd name="connsiteY3" fmla="*/ 301910 h 361911"/>
                  <a:gd name="connsiteX4" fmla="*/ 3489390 w 3528000"/>
                  <a:gd name="connsiteY4" fmla="*/ 361911 h 361911"/>
                  <a:gd name="connsiteX5" fmla="*/ 44444 w 3528000"/>
                  <a:gd name="connsiteY5" fmla="*/ 359128 h 361911"/>
                  <a:gd name="connsiteX6" fmla="*/ 0 w 3528000"/>
                  <a:gd name="connsiteY6" fmla="*/ 301910 h 361911"/>
                  <a:gd name="connsiteX7" fmla="*/ 4763 w 3528000"/>
                  <a:gd name="connsiteY7" fmla="*/ 0 h 361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28000" h="361911">
                    <a:moveTo>
                      <a:pt x="4763" y="0"/>
                    </a:moveTo>
                    <a:lnTo>
                      <a:pt x="3487446" y="1911"/>
                    </a:lnTo>
                    <a:cubicBezTo>
                      <a:pt x="3520584" y="1911"/>
                      <a:pt x="3528000" y="28774"/>
                      <a:pt x="3528000" y="61912"/>
                    </a:cubicBezTo>
                    <a:lnTo>
                      <a:pt x="3528000" y="301910"/>
                    </a:lnTo>
                    <a:cubicBezTo>
                      <a:pt x="3528000" y="335048"/>
                      <a:pt x="3522528" y="361911"/>
                      <a:pt x="3489390" y="361911"/>
                    </a:cubicBezTo>
                    <a:lnTo>
                      <a:pt x="44444" y="359128"/>
                    </a:lnTo>
                    <a:cubicBezTo>
                      <a:pt x="11306" y="359128"/>
                      <a:pt x="0" y="335048"/>
                      <a:pt x="0" y="301910"/>
                    </a:cubicBezTo>
                    <a:cubicBezTo>
                      <a:pt x="1588" y="201273"/>
                      <a:pt x="3175" y="100637"/>
                      <a:pt x="47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08000" tIns="36000" rIns="108000" bIns="3600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tabLst>
                    <a:tab pos="3309938" algn="r"/>
                  </a:tabLst>
                  <a:defRPr/>
                </a:pPr>
                <a:r>
                  <a:rPr lang="de-DE" sz="1600" b="1" dirty="0">
                    <a:solidFill>
                      <a:srgbClr val="FFFFFF"/>
                    </a:solidFill>
                  </a:rPr>
                  <a:t>Versorgungsträger / Versicherer</a:t>
                </a:r>
              </a:p>
            </p:txBody>
          </p:sp>
          <p:sp>
            <p:nvSpPr>
              <p:cNvPr id="43" name="Textfeld 42"/>
              <p:cNvSpPr txBox="1"/>
              <p:nvPr/>
            </p:nvSpPr>
            <p:spPr>
              <a:xfrm>
                <a:off x="4920154" y="4667994"/>
                <a:ext cx="3259472" cy="1800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de-DE" sz="1100" dirty="0"/>
                  <a:t>z.B. ein Versicherungsverein auf Gegenseitigkeit (</a:t>
                </a:r>
                <a:r>
                  <a:rPr lang="de-DE" sz="1100" dirty="0" err="1"/>
                  <a:t>VVaG</a:t>
                </a:r>
                <a:r>
                  <a:rPr lang="de-DE" sz="1100" dirty="0"/>
                  <a:t>)</a:t>
                </a:r>
              </a:p>
            </p:txBody>
          </p:sp>
        </p:grpSp>
        <p:grpSp>
          <p:nvGrpSpPr>
            <p:cNvPr id="28" name="Gruppieren 27"/>
            <p:cNvGrpSpPr/>
            <p:nvPr/>
          </p:nvGrpSpPr>
          <p:grpSpPr>
            <a:xfrm>
              <a:off x="5741144" y="3207136"/>
              <a:ext cx="1615641" cy="244182"/>
              <a:chOff x="5741144" y="3207136"/>
              <a:chExt cx="1615641" cy="244182"/>
            </a:xfrm>
          </p:grpSpPr>
          <p:cxnSp>
            <p:nvCxnSpPr>
              <p:cNvPr id="40" name="Gerade Verbindung mit Pfeil 39"/>
              <p:cNvCxnSpPr/>
              <p:nvPr/>
            </p:nvCxnSpPr>
            <p:spPr>
              <a:xfrm flipH="1">
                <a:off x="5741144" y="3207136"/>
                <a:ext cx="1584000" cy="0"/>
              </a:xfrm>
              <a:prstGeom prst="straightConnector1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feld 40"/>
              <p:cNvSpPr txBox="1"/>
              <p:nvPr/>
            </p:nvSpPr>
            <p:spPr>
              <a:xfrm>
                <a:off x="6348673" y="3253296"/>
                <a:ext cx="1008112" cy="1980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de-DE" sz="1100" b="1" dirty="0"/>
                  <a:t>Entgeltverzicht</a:t>
                </a:r>
              </a:p>
            </p:txBody>
          </p:sp>
        </p:grpSp>
        <p:grpSp>
          <p:nvGrpSpPr>
            <p:cNvPr id="29" name="Gruppieren 28"/>
            <p:cNvGrpSpPr/>
            <p:nvPr/>
          </p:nvGrpSpPr>
          <p:grpSpPr>
            <a:xfrm>
              <a:off x="7784846" y="3328928"/>
              <a:ext cx="720080" cy="1080000"/>
              <a:chOff x="7784846" y="3328928"/>
              <a:chExt cx="720080" cy="1080000"/>
            </a:xfrm>
          </p:grpSpPr>
          <p:cxnSp>
            <p:nvCxnSpPr>
              <p:cNvPr id="38" name="Gerade Verbindung mit Pfeil 37"/>
              <p:cNvCxnSpPr/>
              <p:nvPr/>
            </p:nvCxnSpPr>
            <p:spPr>
              <a:xfrm rot="16200000" flipV="1">
                <a:off x="7887665" y="3868928"/>
                <a:ext cx="1080000" cy="0"/>
              </a:xfrm>
              <a:prstGeom prst="straightConnector1">
                <a:avLst/>
              </a:prstGeom>
              <a:ln>
                <a:solidFill>
                  <a:schemeClr val="accent5"/>
                </a:solidFill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feld 38"/>
              <p:cNvSpPr txBox="1"/>
              <p:nvPr/>
            </p:nvSpPr>
            <p:spPr>
              <a:xfrm>
                <a:off x="7784846" y="3929716"/>
                <a:ext cx="720080" cy="396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de-DE" sz="1100" b="1" dirty="0"/>
                  <a:t>Leistungs-</a:t>
                </a:r>
              </a:p>
              <a:p>
                <a:r>
                  <a:rPr lang="de-DE" sz="1100" b="1" dirty="0" err="1"/>
                  <a:t>verhältnis</a:t>
                </a:r>
                <a:endParaRPr lang="de-DE" sz="1100" b="1" dirty="0"/>
              </a:p>
            </p:txBody>
          </p:sp>
        </p:grpSp>
        <p:grpSp>
          <p:nvGrpSpPr>
            <p:cNvPr id="30" name="Gruppieren 29"/>
            <p:cNvGrpSpPr/>
            <p:nvPr/>
          </p:nvGrpSpPr>
          <p:grpSpPr>
            <a:xfrm>
              <a:off x="3519780" y="3167003"/>
              <a:ext cx="1102984" cy="1080000"/>
              <a:chOff x="3519780" y="3167003"/>
              <a:chExt cx="1102984" cy="1080000"/>
            </a:xfrm>
          </p:grpSpPr>
          <p:sp>
            <p:nvSpPr>
              <p:cNvPr id="36" name="Textfeld 35"/>
              <p:cNvSpPr txBox="1"/>
              <p:nvPr/>
            </p:nvSpPr>
            <p:spPr>
              <a:xfrm>
                <a:off x="3519780" y="3344292"/>
                <a:ext cx="1008112" cy="396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r"/>
                <a:r>
                  <a:rPr lang="de-DE" sz="1100" b="1" dirty="0"/>
                  <a:t>Versicherungs-</a:t>
                </a:r>
              </a:p>
              <a:p>
                <a:pPr algn="r"/>
                <a:r>
                  <a:rPr lang="de-DE" sz="1100" b="1" dirty="0" err="1"/>
                  <a:t>verhältnis</a:t>
                </a:r>
                <a:endParaRPr lang="de-DE" sz="1100" b="1" dirty="0"/>
              </a:p>
            </p:txBody>
          </p:sp>
          <p:cxnSp>
            <p:nvCxnSpPr>
              <p:cNvPr id="37" name="Gerade Verbindung mit Pfeil 36"/>
              <p:cNvCxnSpPr/>
              <p:nvPr/>
            </p:nvCxnSpPr>
            <p:spPr>
              <a:xfrm rot="5400000">
                <a:off x="4082764" y="3707003"/>
                <a:ext cx="1080000" cy="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uppieren 30"/>
            <p:cNvGrpSpPr/>
            <p:nvPr/>
          </p:nvGrpSpPr>
          <p:grpSpPr>
            <a:xfrm>
              <a:off x="5609828" y="2825750"/>
              <a:ext cx="1584000" cy="198022"/>
              <a:chOff x="5609828" y="2825750"/>
              <a:chExt cx="1584000" cy="198022"/>
            </a:xfrm>
          </p:grpSpPr>
          <p:cxnSp>
            <p:nvCxnSpPr>
              <p:cNvPr id="34" name="Gerade Verbindung mit Pfeil 33"/>
              <p:cNvCxnSpPr/>
              <p:nvPr/>
            </p:nvCxnSpPr>
            <p:spPr>
              <a:xfrm>
                <a:off x="5609828" y="3018667"/>
                <a:ext cx="1584000" cy="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feld 34"/>
              <p:cNvSpPr txBox="1"/>
              <p:nvPr/>
            </p:nvSpPr>
            <p:spPr>
              <a:xfrm>
                <a:off x="5724169" y="2825750"/>
                <a:ext cx="1385230" cy="1980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r>
                  <a:rPr lang="de-DE" sz="1100" b="1" dirty="0"/>
                  <a:t>Versorgungszusage</a:t>
                </a:r>
              </a:p>
            </p:txBody>
          </p:sp>
        </p:grpSp>
        <p:sp>
          <p:nvSpPr>
            <p:cNvPr id="32" name="Abgerundetes Rechteck 11"/>
            <p:cNvSpPr/>
            <p:nvPr/>
          </p:nvSpPr>
          <p:spPr>
            <a:xfrm>
              <a:off x="4388001" y="2944351"/>
              <a:ext cx="1296363" cy="360000"/>
            </a:xfrm>
            <a:custGeom>
              <a:avLst/>
              <a:gdLst>
                <a:gd name="connsiteX0" fmla="*/ 0 w 1506081"/>
                <a:gd name="connsiteY0" fmla="*/ 58810 h 352853"/>
                <a:gd name="connsiteX1" fmla="*/ 58810 w 1506081"/>
                <a:gd name="connsiteY1" fmla="*/ 0 h 352853"/>
                <a:gd name="connsiteX2" fmla="*/ 1447271 w 1506081"/>
                <a:gd name="connsiteY2" fmla="*/ 0 h 352853"/>
                <a:gd name="connsiteX3" fmla="*/ 1506081 w 1506081"/>
                <a:gd name="connsiteY3" fmla="*/ 58810 h 352853"/>
                <a:gd name="connsiteX4" fmla="*/ 1506081 w 1506081"/>
                <a:gd name="connsiteY4" fmla="*/ 294043 h 352853"/>
                <a:gd name="connsiteX5" fmla="*/ 1447271 w 1506081"/>
                <a:gd name="connsiteY5" fmla="*/ 352853 h 352853"/>
                <a:gd name="connsiteX6" fmla="*/ 58810 w 1506081"/>
                <a:gd name="connsiteY6" fmla="*/ 352853 h 352853"/>
                <a:gd name="connsiteX7" fmla="*/ 0 w 1506081"/>
                <a:gd name="connsiteY7" fmla="*/ 294043 h 352853"/>
                <a:gd name="connsiteX8" fmla="*/ 0 w 1506081"/>
                <a:gd name="connsiteY8" fmla="*/ 58810 h 352853"/>
                <a:gd name="connsiteX0" fmla="*/ 0 w 1506081"/>
                <a:gd name="connsiteY0" fmla="*/ 294043 h 352853"/>
                <a:gd name="connsiteX1" fmla="*/ 58810 w 1506081"/>
                <a:gd name="connsiteY1" fmla="*/ 0 h 352853"/>
                <a:gd name="connsiteX2" fmla="*/ 1447271 w 1506081"/>
                <a:gd name="connsiteY2" fmla="*/ 0 h 352853"/>
                <a:gd name="connsiteX3" fmla="*/ 1506081 w 1506081"/>
                <a:gd name="connsiteY3" fmla="*/ 58810 h 352853"/>
                <a:gd name="connsiteX4" fmla="*/ 1506081 w 1506081"/>
                <a:gd name="connsiteY4" fmla="*/ 294043 h 352853"/>
                <a:gd name="connsiteX5" fmla="*/ 1447271 w 1506081"/>
                <a:gd name="connsiteY5" fmla="*/ 352853 h 352853"/>
                <a:gd name="connsiteX6" fmla="*/ 58810 w 1506081"/>
                <a:gd name="connsiteY6" fmla="*/ 352853 h 352853"/>
                <a:gd name="connsiteX7" fmla="*/ 0 w 1506081"/>
                <a:gd name="connsiteY7" fmla="*/ 294043 h 352853"/>
                <a:gd name="connsiteX0" fmla="*/ 0 w 1506081"/>
                <a:gd name="connsiteY0" fmla="*/ 294043 h 352853"/>
                <a:gd name="connsiteX1" fmla="*/ 582 w 1506081"/>
                <a:gd name="connsiteY1" fmla="*/ 2157 h 352853"/>
                <a:gd name="connsiteX2" fmla="*/ 1447271 w 1506081"/>
                <a:gd name="connsiteY2" fmla="*/ 0 h 352853"/>
                <a:gd name="connsiteX3" fmla="*/ 1506081 w 1506081"/>
                <a:gd name="connsiteY3" fmla="*/ 58810 h 352853"/>
                <a:gd name="connsiteX4" fmla="*/ 1506081 w 1506081"/>
                <a:gd name="connsiteY4" fmla="*/ 294043 h 352853"/>
                <a:gd name="connsiteX5" fmla="*/ 1447271 w 1506081"/>
                <a:gd name="connsiteY5" fmla="*/ 352853 h 352853"/>
                <a:gd name="connsiteX6" fmla="*/ 58810 w 1506081"/>
                <a:gd name="connsiteY6" fmla="*/ 352853 h 352853"/>
                <a:gd name="connsiteX7" fmla="*/ 0 w 1506081"/>
                <a:gd name="connsiteY7" fmla="*/ 294043 h 35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6081" h="352853">
                  <a:moveTo>
                    <a:pt x="0" y="294043"/>
                  </a:moveTo>
                  <a:lnTo>
                    <a:pt x="582" y="2157"/>
                  </a:lnTo>
                  <a:lnTo>
                    <a:pt x="1447271" y="0"/>
                  </a:lnTo>
                  <a:cubicBezTo>
                    <a:pt x="1479751" y="0"/>
                    <a:pt x="1506081" y="26330"/>
                    <a:pt x="1506081" y="58810"/>
                  </a:cubicBezTo>
                  <a:lnTo>
                    <a:pt x="1506081" y="294043"/>
                  </a:lnTo>
                  <a:cubicBezTo>
                    <a:pt x="1506081" y="326523"/>
                    <a:pt x="1479751" y="352853"/>
                    <a:pt x="1447271" y="352853"/>
                  </a:cubicBezTo>
                  <a:lnTo>
                    <a:pt x="58810" y="352853"/>
                  </a:lnTo>
                  <a:cubicBezTo>
                    <a:pt x="26330" y="352853"/>
                    <a:pt x="0" y="326523"/>
                    <a:pt x="0" y="29404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72000" tIns="36000" rIns="72000" bIns="36000" rtlCol="0" anchor="ctr">
              <a:spAutoFit/>
            </a:bodyPr>
            <a:lstStyle>
              <a:defPPr>
                <a:defRPr lang="de-DE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1" dirty="0"/>
                <a:t>Arbeitgeber</a:t>
              </a:r>
            </a:p>
          </p:txBody>
        </p:sp>
        <p:sp>
          <p:nvSpPr>
            <p:cNvPr id="33" name="Abgerundetes Rechteck 13"/>
            <p:cNvSpPr/>
            <p:nvPr/>
          </p:nvSpPr>
          <p:spPr>
            <a:xfrm>
              <a:off x="7269386" y="2944350"/>
              <a:ext cx="1440000" cy="357619"/>
            </a:xfrm>
            <a:custGeom>
              <a:avLst/>
              <a:gdLst>
                <a:gd name="connsiteX0" fmla="*/ 0 w 1122837"/>
                <a:gd name="connsiteY0" fmla="*/ 58810 h 352853"/>
                <a:gd name="connsiteX1" fmla="*/ 58810 w 1122837"/>
                <a:gd name="connsiteY1" fmla="*/ 0 h 352853"/>
                <a:gd name="connsiteX2" fmla="*/ 1064027 w 1122837"/>
                <a:gd name="connsiteY2" fmla="*/ 0 h 352853"/>
                <a:gd name="connsiteX3" fmla="*/ 1122837 w 1122837"/>
                <a:gd name="connsiteY3" fmla="*/ 58810 h 352853"/>
                <a:gd name="connsiteX4" fmla="*/ 1122837 w 1122837"/>
                <a:gd name="connsiteY4" fmla="*/ 294043 h 352853"/>
                <a:gd name="connsiteX5" fmla="*/ 1064027 w 1122837"/>
                <a:gd name="connsiteY5" fmla="*/ 352853 h 352853"/>
                <a:gd name="connsiteX6" fmla="*/ 58810 w 1122837"/>
                <a:gd name="connsiteY6" fmla="*/ 352853 h 352853"/>
                <a:gd name="connsiteX7" fmla="*/ 0 w 1122837"/>
                <a:gd name="connsiteY7" fmla="*/ 294043 h 352853"/>
                <a:gd name="connsiteX8" fmla="*/ 0 w 1122837"/>
                <a:gd name="connsiteY8" fmla="*/ 58810 h 352853"/>
                <a:gd name="connsiteX0" fmla="*/ 0 w 1122837"/>
                <a:gd name="connsiteY0" fmla="*/ 294043 h 352853"/>
                <a:gd name="connsiteX1" fmla="*/ 58810 w 1122837"/>
                <a:gd name="connsiteY1" fmla="*/ 0 h 352853"/>
                <a:gd name="connsiteX2" fmla="*/ 1064027 w 1122837"/>
                <a:gd name="connsiteY2" fmla="*/ 0 h 352853"/>
                <a:gd name="connsiteX3" fmla="*/ 1122837 w 1122837"/>
                <a:gd name="connsiteY3" fmla="*/ 58810 h 352853"/>
                <a:gd name="connsiteX4" fmla="*/ 1122837 w 1122837"/>
                <a:gd name="connsiteY4" fmla="*/ 294043 h 352853"/>
                <a:gd name="connsiteX5" fmla="*/ 1064027 w 1122837"/>
                <a:gd name="connsiteY5" fmla="*/ 352853 h 352853"/>
                <a:gd name="connsiteX6" fmla="*/ 58810 w 1122837"/>
                <a:gd name="connsiteY6" fmla="*/ 352853 h 352853"/>
                <a:gd name="connsiteX7" fmla="*/ 0 w 1122837"/>
                <a:gd name="connsiteY7" fmla="*/ 294043 h 352853"/>
                <a:gd name="connsiteX0" fmla="*/ 0 w 1122837"/>
                <a:gd name="connsiteY0" fmla="*/ 294043 h 352853"/>
                <a:gd name="connsiteX1" fmla="*/ 2739 w 1122837"/>
                <a:gd name="connsiteY1" fmla="*/ 0 h 352853"/>
                <a:gd name="connsiteX2" fmla="*/ 1064027 w 1122837"/>
                <a:gd name="connsiteY2" fmla="*/ 0 h 352853"/>
                <a:gd name="connsiteX3" fmla="*/ 1122837 w 1122837"/>
                <a:gd name="connsiteY3" fmla="*/ 58810 h 352853"/>
                <a:gd name="connsiteX4" fmla="*/ 1122837 w 1122837"/>
                <a:gd name="connsiteY4" fmla="*/ 294043 h 352853"/>
                <a:gd name="connsiteX5" fmla="*/ 1064027 w 1122837"/>
                <a:gd name="connsiteY5" fmla="*/ 352853 h 352853"/>
                <a:gd name="connsiteX6" fmla="*/ 58810 w 1122837"/>
                <a:gd name="connsiteY6" fmla="*/ 352853 h 352853"/>
                <a:gd name="connsiteX7" fmla="*/ 0 w 1122837"/>
                <a:gd name="connsiteY7" fmla="*/ 294043 h 352853"/>
                <a:gd name="connsiteX0" fmla="*/ 0 w 1122837"/>
                <a:gd name="connsiteY0" fmla="*/ 294043 h 352853"/>
                <a:gd name="connsiteX1" fmla="*/ 2739 w 1122837"/>
                <a:gd name="connsiteY1" fmla="*/ 0 h 352853"/>
                <a:gd name="connsiteX2" fmla="*/ 1064027 w 1122837"/>
                <a:gd name="connsiteY2" fmla="*/ 0 h 352853"/>
                <a:gd name="connsiteX3" fmla="*/ 1122837 w 1122837"/>
                <a:gd name="connsiteY3" fmla="*/ 58810 h 352853"/>
                <a:gd name="connsiteX4" fmla="*/ 1122837 w 1122837"/>
                <a:gd name="connsiteY4" fmla="*/ 294043 h 352853"/>
                <a:gd name="connsiteX5" fmla="*/ 1064027 w 1122837"/>
                <a:gd name="connsiteY5" fmla="*/ 352853 h 352853"/>
                <a:gd name="connsiteX6" fmla="*/ 45813 w 1122837"/>
                <a:gd name="connsiteY6" fmla="*/ 350519 h 352853"/>
                <a:gd name="connsiteX7" fmla="*/ 0 w 1122837"/>
                <a:gd name="connsiteY7" fmla="*/ 294043 h 352853"/>
                <a:gd name="connsiteX0" fmla="*/ 0 w 1122837"/>
                <a:gd name="connsiteY0" fmla="*/ 294043 h 350519"/>
                <a:gd name="connsiteX1" fmla="*/ 2739 w 1122837"/>
                <a:gd name="connsiteY1" fmla="*/ 0 h 350519"/>
                <a:gd name="connsiteX2" fmla="*/ 1064027 w 1122837"/>
                <a:gd name="connsiteY2" fmla="*/ 0 h 350519"/>
                <a:gd name="connsiteX3" fmla="*/ 1122837 w 1122837"/>
                <a:gd name="connsiteY3" fmla="*/ 58810 h 350519"/>
                <a:gd name="connsiteX4" fmla="*/ 1122837 w 1122837"/>
                <a:gd name="connsiteY4" fmla="*/ 294043 h 350519"/>
                <a:gd name="connsiteX5" fmla="*/ 1082594 w 1122837"/>
                <a:gd name="connsiteY5" fmla="*/ 350519 h 350519"/>
                <a:gd name="connsiteX6" fmla="*/ 45813 w 1122837"/>
                <a:gd name="connsiteY6" fmla="*/ 350519 h 350519"/>
                <a:gd name="connsiteX7" fmla="*/ 0 w 1122837"/>
                <a:gd name="connsiteY7" fmla="*/ 294043 h 350519"/>
                <a:gd name="connsiteX0" fmla="*/ 0 w 1122837"/>
                <a:gd name="connsiteY0" fmla="*/ 294043 h 350519"/>
                <a:gd name="connsiteX1" fmla="*/ 2739 w 1122837"/>
                <a:gd name="connsiteY1" fmla="*/ 0 h 350519"/>
                <a:gd name="connsiteX2" fmla="*/ 1082595 w 1122837"/>
                <a:gd name="connsiteY2" fmla="*/ 0 h 350519"/>
                <a:gd name="connsiteX3" fmla="*/ 1122837 w 1122837"/>
                <a:gd name="connsiteY3" fmla="*/ 58810 h 350519"/>
                <a:gd name="connsiteX4" fmla="*/ 1122837 w 1122837"/>
                <a:gd name="connsiteY4" fmla="*/ 294043 h 350519"/>
                <a:gd name="connsiteX5" fmla="*/ 1082594 w 1122837"/>
                <a:gd name="connsiteY5" fmla="*/ 350519 h 350519"/>
                <a:gd name="connsiteX6" fmla="*/ 45813 w 1122837"/>
                <a:gd name="connsiteY6" fmla="*/ 350519 h 350519"/>
                <a:gd name="connsiteX7" fmla="*/ 0 w 1122837"/>
                <a:gd name="connsiteY7" fmla="*/ 294043 h 350519"/>
                <a:gd name="connsiteX0" fmla="*/ 0 w 1122837"/>
                <a:gd name="connsiteY0" fmla="*/ 294043 h 350519"/>
                <a:gd name="connsiteX1" fmla="*/ 2739 w 1122837"/>
                <a:gd name="connsiteY1" fmla="*/ 0 h 350519"/>
                <a:gd name="connsiteX2" fmla="*/ 1082595 w 1122837"/>
                <a:gd name="connsiteY2" fmla="*/ 0 h 350519"/>
                <a:gd name="connsiteX3" fmla="*/ 1122837 w 1122837"/>
                <a:gd name="connsiteY3" fmla="*/ 58810 h 350519"/>
                <a:gd name="connsiteX4" fmla="*/ 1122837 w 1122837"/>
                <a:gd name="connsiteY4" fmla="*/ 294043 h 350519"/>
                <a:gd name="connsiteX5" fmla="*/ 1082594 w 1122837"/>
                <a:gd name="connsiteY5" fmla="*/ 350519 h 350519"/>
                <a:gd name="connsiteX6" fmla="*/ 40244 w 1122837"/>
                <a:gd name="connsiteY6" fmla="*/ 350519 h 350519"/>
                <a:gd name="connsiteX7" fmla="*/ 0 w 1122837"/>
                <a:gd name="connsiteY7" fmla="*/ 294043 h 350519"/>
                <a:gd name="connsiteX0" fmla="*/ 0 w 1122837"/>
                <a:gd name="connsiteY0" fmla="*/ 294043 h 350519"/>
                <a:gd name="connsiteX1" fmla="*/ 2739 w 1122837"/>
                <a:gd name="connsiteY1" fmla="*/ 0 h 350519"/>
                <a:gd name="connsiteX2" fmla="*/ 1082595 w 1122837"/>
                <a:gd name="connsiteY2" fmla="*/ 0 h 350519"/>
                <a:gd name="connsiteX3" fmla="*/ 1122837 w 1122837"/>
                <a:gd name="connsiteY3" fmla="*/ 58810 h 350519"/>
                <a:gd name="connsiteX4" fmla="*/ 1122837 w 1122837"/>
                <a:gd name="connsiteY4" fmla="*/ 294043 h 350519"/>
                <a:gd name="connsiteX5" fmla="*/ 1088164 w 1122837"/>
                <a:gd name="connsiteY5" fmla="*/ 350519 h 350519"/>
                <a:gd name="connsiteX6" fmla="*/ 40244 w 1122837"/>
                <a:gd name="connsiteY6" fmla="*/ 350519 h 350519"/>
                <a:gd name="connsiteX7" fmla="*/ 0 w 1122837"/>
                <a:gd name="connsiteY7" fmla="*/ 294043 h 35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2837" h="350519">
                  <a:moveTo>
                    <a:pt x="0" y="294043"/>
                  </a:moveTo>
                  <a:lnTo>
                    <a:pt x="2739" y="0"/>
                  </a:lnTo>
                  <a:lnTo>
                    <a:pt x="1082595" y="0"/>
                  </a:lnTo>
                  <a:cubicBezTo>
                    <a:pt x="1115075" y="0"/>
                    <a:pt x="1122837" y="26330"/>
                    <a:pt x="1122837" y="58810"/>
                  </a:cubicBezTo>
                  <a:lnTo>
                    <a:pt x="1122837" y="294043"/>
                  </a:lnTo>
                  <a:cubicBezTo>
                    <a:pt x="1122837" y="326523"/>
                    <a:pt x="1120644" y="350519"/>
                    <a:pt x="1088164" y="350519"/>
                  </a:cubicBezTo>
                  <a:lnTo>
                    <a:pt x="40244" y="350519"/>
                  </a:lnTo>
                  <a:cubicBezTo>
                    <a:pt x="7764" y="350519"/>
                    <a:pt x="0" y="326523"/>
                    <a:pt x="0" y="29404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72000" tIns="36000" rIns="72000" bIns="36000" rtlCol="0" anchor="ctr">
              <a:spAutoFit/>
            </a:bodyPr>
            <a:lstStyle>
              <a:defPPr>
                <a:defRPr lang="de-DE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1" dirty="0"/>
                <a:t>Arbeitnehmer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5452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5"/>
          </p:nvPr>
        </p:nvSpPr>
        <p:spPr>
          <a:xfrm>
            <a:off x="0" y="6462000"/>
            <a:ext cx="1115616" cy="396000"/>
          </a:xfrm>
        </p:spPr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7"/>
          </p:nvPr>
        </p:nvSpPr>
        <p:spPr>
          <a:xfrm>
            <a:off x="8280412" y="6462000"/>
            <a:ext cx="863588" cy="396000"/>
          </a:xfrm>
        </p:spPr>
        <p:txBody>
          <a:bodyPr/>
          <a:lstStyle/>
          <a:p>
            <a:fld id="{BFE8ADF1-837C-463F-9856-54C2D771B21B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altLang="de-DE" dirty="0"/>
              <a:t>1. Rahmenbedingungen der betrieblichen Altersversorgung (</a:t>
            </a:r>
            <a:r>
              <a:rPr lang="de-DE" altLang="de-DE" dirty="0" err="1"/>
              <a:t>bAV</a:t>
            </a:r>
            <a:r>
              <a:rPr lang="de-DE" altLang="de-DE" dirty="0"/>
              <a:t>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Vorteil für Vermittler:</a:t>
            </a:r>
            <a:br>
              <a:rPr lang="de-DE" altLang="de-DE" dirty="0"/>
            </a:br>
            <a:r>
              <a:rPr lang="de-DE" altLang="de-DE" dirty="0"/>
              <a:t>Einmal erfolgreich überzeugen, x-mal umsetzen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358775" y="2087563"/>
            <a:ext cx="8426449" cy="261610"/>
          </a:xfrm>
        </p:spPr>
        <p:txBody>
          <a:bodyPr/>
          <a:lstStyle/>
          <a:p>
            <a:r>
              <a:rPr lang="de-DE" altLang="de-DE" dirty="0"/>
              <a:t>Vermittler profitieren vom Multiplikationseffekt der Umsätze im Rahmen der </a:t>
            </a:r>
            <a:r>
              <a:rPr lang="de-DE" altLang="de-DE" dirty="0" err="1"/>
              <a:t>bAV</a:t>
            </a:r>
            <a:r>
              <a:rPr lang="de-DE" altLang="de-DE" dirty="0"/>
              <a:t>.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Ihre fundierte Beratung bestimmt die Durchdringungsquote der </a:t>
            </a:r>
            <a:r>
              <a:rPr lang="de-DE" dirty="0" err="1"/>
              <a:t>bAV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im Unternehmen – und damit einhergehend die Höhe Ihrer Umsätze.</a:t>
            </a:r>
          </a:p>
        </p:txBody>
      </p:sp>
      <p:grpSp>
        <p:nvGrpSpPr>
          <p:cNvPr id="26" name="Gruppieren 25"/>
          <p:cNvGrpSpPr/>
          <p:nvPr/>
        </p:nvGrpSpPr>
        <p:grpSpPr>
          <a:xfrm>
            <a:off x="688644" y="2603545"/>
            <a:ext cx="7419975" cy="2601913"/>
            <a:chOff x="647700" y="2740025"/>
            <a:chExt cx="7419975" cy="2601913"/>
          </a:xfrm>
        </p:grpSpPr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5375" y="3030538"/>
              <a:ext cx="1892300" cy="2122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6650" y="2740025"/>
              <a:ext cx="1719263" cy="260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Grafik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" y="3097213"/>
              <a:ext cx="2251075" cy="224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Fußzeilenplatzhalter 6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bAV-Workshop für Geschäftspartner Teil 1: Markt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897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5"/>
          </p:nvPr>
        </p:nvSpPr>
        <p:spPr>
          <a:xfrm>
            <a:off x="0" y="6462000"/>
            <a:ext cx="1115616" cy="396000"/>
          </a:xfrm>
        </p:spPr>
        <p:txBody>
          <a:bodyPr/>
          <a:lstStyle/>
          <a:p>
            <a:r>
              <a:rPr lang="de-DE"/>
              <a:t>01.01.2022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7"/>
          </p:nvPr>
        </p:nvSpPr>
        <p:spPr>
          <a:xfrm>
            <a:off x="8280412" y="6462000"/>
            <a:ext cx="863588" cy="396000"/>
          </a:xfrm>
        </p:spPr>
        <p:txBody>
          <a:bodyPr/>
          <a:lstStyle/>
          <a:p>
            <a:fld id="{BFE8ADF1-837C-463F-9856-54C2D771B21B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Höhere Durchschnittsumsätze:</a:t>
            </a:r>
            <a:br>
              <a:rPr lang="de-DE" altLang="de-DE"/>
            </a:br>
            <a:r>
              <a:rPr lang="de-DE" altLang="de-DE"/>
              <a:t>bAV aktiviert Vorsorgewillen der Arbeitnehmer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358774" y="2600325"/>
            <a:ext cx="4349703" cy="2736850"/>
          </a:xfrm>
        </p:spPr>
        <p:txBody>
          <a:bodyPr/>
          <a:lstStyle/>
          <a:p>
            <a:r>
              <a:rPr lang="de-DE" altLang="de-DE" b="0" dirty="0"/>
              <a:t>Die monatlichen Durchschnittsbeiträge </a:t>
            </a:r>
            <a:br>
              <a:rPr lang="de-DE" altLang="de-DE" b="0" dirty="0"/>
            </a:br>
            <a:r>
              <a:rPr lang="de-DE" altLang="de-DE" b="0" dirty="0"/>
              <a:t>für die betriebliche Altersversorgung liegen ca. 1/3 über denen der privaten Altersvorsorge.</a:t>
            </a:r>
            <a:br>
              <a:rPr lang="de-DE" altLang="de-DE" b="0" dirty="0"/>
            </a:br>
            <a:endParaRPr lang="de-DE" altLang="de-DE" b="0" dirty="0"/>
          </a:p>
          <a:p>
            <a:endParaRPr lang="de-DE" altLang="de-DE" b="0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Als Vermittler profitieren Sie vom höheren Umsatzpotenzial der betrieblichen Altersversorgung.</a:t>
            </a:r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>
                <a:solidFill>
                  <a:prstClr val="white">
                    <a:lumMod val="65000"/>
                  </a:prstClr>
                </a:solidFill>
              </a:rPr>
              <a:t>Quelle: Stuttgarter Lebensversicherung a.G., Stand 8/2021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altLang="de-DE" dirty="0"/>
              <a:t>1. Rahmenbedingungen der betrieblichen Altersversorgung (</a:t>
            </a:r>
            <a:r>
              <a:rPr lang="de-DE" altLang="de-DE" dirty="0" err="1"/>
              <a:t>bAV</a:t>
            </a:r>
            <a:r>
              <a:rPr lang="de-DE" altLang="de-DE" dirty="0"/>
              <a:t>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bAV-Workshop für Geschäftspartner Teil 1: Markt</a:t>
            </a: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4928582" y="3031674"/>
            <a:ext cx="1260000" cy="1445318"/>
            <a:chOff x="4928582" y="3040616"/>
            <a:chExt cx="1260000" cy="1445318"/>
          </a:xfrm>
        </p:grpSpPr>
        <p:sp>
          <p:nvSpPr>
            <p:cNvPr id="36" name="Textfeld 35"/>
            <p:cNvSpPr txBox="1">
              <a:spLocks noChangeArrowheads="1"/>
            </p:cNvSpPr>
            <p:nvPr/>
          </p:nvSpPr>
          <p:spPr bwMode="auto">
            <a:xfrm>
              <a:off x="5140198" y="3040616"/>
              <a:ext cx="8367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altLang="de-DE" sz="2100" dirty="0">
                  <a:solidFill>
                    <a:prstClr val="black"/>
                  </a:solidFill>
                </a:rPr>
                <a:t>105,- €</a:t>
              </a:r>
            </a:p>
          </p:txBody>
        </p:sp>
        <p:sp>
          <p:nvSpPr>
            <p:cNvPr id="18" name="Textfeld 17"/>
            <p:cNvSpPr txBox="1">
              <a:spLocks/>
            </p:cNvSpPr>
            <p:nvPr/>
          </p:nvSpPr>
          <p:spPr>
            <a:xfrm>
              <a:off x="4928582" y="3405934"/>
              <a:ext cx="1260000" cy="1080000"/>
            </a:xfrm>
            <a:custGeom>
              <a:avLst/>
              <a:gdLst>
                <a:gd name="connsiteX0" fmla="*/ 0 w 1260000"/>
                <a:gd name="connsiteY0" fmla="*/ 93542 h 1260000"/>
                <a:gd name="connsiteX1" fmla="*/ 93542 w 1260000"/>
                <a:gd name="connsiteY1" fmla="*/ 0 h 1260000"/>
                <a:gd name="connsiteX2" fmla="*/ 1166458 w 1260000"/>
                <a:gd name="connsiteY2" fmla="*/ 0 h 1260000"/>
                <a:gd name="connsiteX3" fmla="*/ 1260000 w 1260000"/>
                <a:gd name="connsiteY3" fmla="*/ 93542 h 1260000"/>
                <a:gd name="connsiteX4" fmla="*/ 1260000 w 1260000"/>
                <a:gd name="connsiteY4" fmla="*/ 1166458 h 1260000"/>
                <a:gd name="connsiteX5" fmla="*/ 1166458 w 1260000"/>
                <a:gd name="connsiteY5" fmla="*/ 1260000 h 1260000"/>
                <a:gd name="connsiteX6" fmla="*/ 93542 w 1260000"/>
                <a:gd name="connsiteY6" fmla="*/ 1260000 h 1260000"/>
                <a:gd name="connsiteX7" fmla="*/ 0 w 1260000"/>
                <a:gd name="connsiteY7" fmla="*/ 1166458 h 1260000"/>
                <a:gd name="connsiteX8" fmla="*/ 0 w 1260000"/>
                <a:gd name="connsiteY8" fmla="*/ 93542 h 1260000"/>
                <a:gd name="connsiteX0" fmla="*/ 0 w 1260000"/>
                <a:gd name="connsiteY0" fmla="*/ 1166458 h 1260000"/>
                <a:gd name="connsiteX1" fmla="*/ 93542 w 1260000"/>
                <a:gd name="connsiteY1" fmla="*/ 0 h 1260000"/>
                <a:gd name="connsiteX2" fmla="*/ 1166458 w 1260000"/>
                <a:gd name="connsiteY2" fmla="*/ 0 h 1260000"/>
                <a:gd name="connsiteX3" fmla="*/ 1260000 w 1260000"/>
                <a:gd name="connsiteY3" fmla="*/ 93542 h 1260000"/>
                <a:gd name="connsiteX4" fmla="*/ 1260000 w 1260000"/>
                <a:gd name="connsiteY4" fmla="*/ 1166458 h 1260000"/>
                <a:gd name="connsiteX5" fmla="*/ 1166458 w 1260000"/>
                <a:gd name="connsiteY5" fmla="*/ 1260000 h 1260000"/>
                <a:gd name="connsiteX6" fmla="*/ 93542 w 1260000"/>
                <a:gd name="connsiteY6" fmla="*/ 1260000 h 1260000"/>
                <a:gd name="connsiteX7" fmla="*/ 0 w 1260000"/>
                <a:gd name="connsiteY7" fmla="*/ 1166458 h 1260000"/>
                <a:gd name="connsiteX0" fmla="*/ 0 w 1260000"/>
                <a:gd name="connsiteY0" fmla="*/ 1166458 h 1260000"/>
                <a:gd name="connsiteX1" fmla="*/ 5121 w 1260000"/>
                <a:gd name="connsiteY1" fmla="*/ 2157 h 1260000"/>
                <a:gd name="connsiteX2" fmla="*/ 1166458 w 1260000"/>
                <a:gd name="connsiteY2" fmla="*/ 0 h 1260000"/>
                <a:gd name="connsiteX3" fmla="*/ 1260000 w 1260000"/>
                <a:gd name="connsiteY3" fmla="*/ 93542 h 1260000"/>
                <a:gd name="connsiteX4" fmla="*/ 1260000 w 1260000"/>
                <a:gd name="connsiteY4" fmla="*/ 1166458 h 1260000"/>
                <a:gd name="connsiteX5" fmla="*/ 1166458 w 1260000"/>
                <a:gd name="connsiteY5" fmla="*/ 1260000 h 1260000"/>
                <a:gd name="connsiteX6" fmla="*/ 93542 w 1260000"/>
                <a:gd name="connsiteY6" fmla="*/ 1260000 h 1260000"/>
                <a:gd name="connsiteX7" fmla="*/ 0 w 1260000"/>
                <a:gd name="connsiteY7" fmla="*/ 1166458 h 1260000"/>
                <a:gd name="connsiteX0" fmla="*/ 0 w 1260000"/>
                <a:gd name="connsiteY0" fmla="*/ 1166458 h 1260000"/>
                <a:gd name="connsiteX1" fmla="*/ 808 w 1260000"/>
                <a:gd name="connsiteY1" fmla="*/ 2157 h 1260000"/>
                <a:gd name="connsiteX2" fmla="*/ 1166458 w 1260000"/>
                <a:gd name="connsiteY2" fmla="*/ 0 h 1260000"/>
                <a:gd name="connsiteX3" fmla="*/ 1260000 w 1260000"/>
                <a:gd name="connsiteY3" fmla="*/ 93542 h 1260000"/>
                <a:gd name="connsiteX4" fmla="*/ 1260000 w 1260000"/>
                <a:gd name="connsiteY4" fmla="*/ 1166458 h 1260000"/>
                <a:gd name="connsiteX5" fmla="*/ 1166458 w 1260000"/>
                <a:gd name="connsiteY5" fmla="*/ 1260000 h 1260000"/>
                <a:gd name="connsiteX6" fmla="*/ 93542 w 1260000"/>
                <a:gd name="connsiteY6" fmla="*/ 1260000 h 1260000"/>
                <a:gd name="connsiteX7" fmla="*/ 0 w 1260000"/>
                <a:gd name="connsiteY7" fmla="*/ 1166458 h 1260000"/>
                <a:gd name="connsiteX0" fmla="*/ 0 w 1260000"/>
                <a:gd name="connsiteY0" fmla="*/ 1166458 h 1260000"/>
                <a:gd name="connsiteX1" fmla="*/ 2964 w 1260000"/>
                <a:gd name="connsiteY1" fmla="*/ 2157 h 1260000"/>
                <a:gd name="connsiteX2" fmla="*/ 1166458 w 1260000"/>
                <a:gd name="connsiteY2" fmla="*/ 0 h 1260000"/>
                <a:gd name="connsiteX3" fmla="*/ 1260000 w 1260000"/>
                <a:gd name="connsiteY3" fmla="*/ 93542 h 1260000"/>
                <a:gd name="connsiteX4" fmla="*/ 1260000 w 1260000"/>
                <a:gd name="connsiteY4" fmla="*/ 1166458 h 1260000"/>
                <a:gd name="connsiteX5" fmla="*/ 1166458 w 1260000"/>
                <a:gd name="connsiteY5" fmla="*/ 1260000 h 1260000"/>
                <a:gd name="connsiteX6" fmla="*/ 93542 w 1260000"/>
                <a:gd name="connsiteY6" fmla="*/ 1260000 h 1260000"/>
                <a:gd name="connsiteX7" fmla="*/ 0 w 1260000"/>
                <a:gd name="connsiteY7" fmla="*/ 1166458 h 12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0000" h="1260000">
                  <a:moveTo>
                    <a:pt x="0" y="1166458"/>
                  </a:moveTo>
                  <a:cubicBezTo>
                    <a:pt x="269" y="778358"/>
                    <a:pt x="2695" y="390257"/>
                    <a:pt x="2964" y="2157"/>
                  </a:cubicBezTo>
                  <a:lnTo>
                    <a:pt x="1166458" y="0"/>
                  </a:lnTo>
                  <a:cubicBezTo>
                    <a:pt x="1218120" y="0"/>
                    <a:pt x="1260000" y="41880"/>
                    <a:pt x="1260000" y="93542"/>
                  </a:cubicBezTo>
                  <a:lnTo>
                    <a:pt x="1260000" y="1166458"/>
                  </a:lnTo>
                  <a:cubicBezTo>
                    <a:pt x="1260000" y="1218120"/>
                    <a:pt x="1218120" y="1260000"/>
                    <a:pt x="1166458" y="1260000"/>
                  </a:cubicBezTo>
                  <a:lnTo>
                    <a:pt x="93542" y="1260000"/>
                  </a:lnTo>
                  <a:cubicBezTo>
                    <a:pt x="41880" y="1260000"/>
                    <a:pt x="0" y="1218120"/>
                    <a:pt x="0" y="1166458"/>
                  </a:cubicBezTo>
                  <a:close/>
                </a:path>
              </a:pathLst>
            </a:custGeom>
            <a:solidFill>
              <a:schemeClr val="accent2"/>
            </a:solidFill>
          </p:spPr>
          <p:txBody>
            <a:bodyPr wrap="none" lIns="72000" tIns="72000" rIns="72000" bIns="144000" rtlCol="0" anchor="b" anchorCtr="0">
              <a:noAutofit/>
            </a:bodyPr>
            <a:lstStyle>
              <a:defPPr>
                <a:defRPr lang="de-DE"/>
              </a:defPPr>
              <a:lvl1pPr algn="ctr">
                <a:defRPr sz="1200" b="1">
                  <a:solidFill>
                    <a:schemeClr val="bg1"/>
                  </a:solidFill>
                </a:defRPr>
              </a:lvl1pPr>
            </a:lstStyle>
            <a:p>
              <a:r>
                <a:rPr lang="de-DE" sz="1400" dirty="0"/>
                <a:t>Private</a:t>
              </a:r>
              <a:endParaRPr lang="de-DE" dirty="0"/>
            </a:p>
            <a:p>
              <a:r>
                <a:rPr lang="de-DE" sz="1400" dirty="0"/>
                <a:t>Alters-</a:t>
              </a:r>
              <a:endParaRPr lang="de-DE" dirty="0"/>
            </a:p>
            <a:p>
              <a:r>
                <a:rPr lang="de-DE" sz="1400" dirty="0"/>
                <a:t>vorsorge</a:t>
              </a:r>
              <a:endParaRPr lang="de-DE" dirty="0"/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6420261" y="2628311"/>
            <a:ext cx="1260000" cy="1848681"/>
            <a:chOff x="6420261" y="2595042"/>
            <a:chExt cx="1260000" cy="1848681"/>
          </a:xfrm>
        </p:grpSpPr>
        <p:sp>
          <p:nvSpPr>
            <p:cNvPr id="37" name="Textfeld 36"/>
            <p:cNvSpPr txBox="1">
              <a:spLocks noChangeArrowheads="1"/>
            </p:cNvSpPr>
            <p:nvPr/>
          </p:nvSpPr>
          <p:spPr bwMode="auto">
            <a:xfrm>
              <a:off x="6631877" y="2595042"/>
              <a:ext cx="8367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600"/>
                </a:spcBef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600"/>
                </a:spcBef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600"/>
                </a:spcBef>
                <a:spcAft>
                  <a:spcPct val="0"/>
                </a:spcAft>
                <a:buSzPct val="100000"/>
                <a:buBlip>
                  <a:blip r:embed="rId2"/>
                </a:buBlip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altLang="de-DE" sz="2100" dirty="0">
                  <a:solidFill>
                    <a:prstClr val="black"/>
                  </a:solidFill>
                </a:rPr>
                <a:t>160,- €</a:t>
              </a:r>
            </a:p>
          </p:txBody>
        </p:sp>
        <p:sp>
          <p:nvSpPr>
            <p:cNvPr id="19" name="Textfeld 18"/>
            <p:cNvSpPr txBox="1">
              <a:spLocks/>
            </p:cNvSpPr>
            <p:nvPr/>
          </p:nvSpPr>
          <p:spPr>
            <a:xfrm>
              <a:off x="6420261" y="2967723"/>
              <a:ext cx="1260000" cy="1476000"/>
            </a:xfrm>
            <a:custGeom>
              <a:avLst/>
              <a:gdLst>
                <a:gd name="connsiteX0" fmla="*/ 0 w 1260000"/>
                <a:gd name="connsiteY0" fmla="*/ 93542 h 1260000"/>
                <a:gd name="connsiteX1" fmla="*/ 93542 w 1260000"/>
                <a:gd name="connsiteY1" fmla="*/ 0 h 1260000"/>
                <a:gd name="connsiteX2" fmla="*/ 1166458 w 1260000"/>
                <a:gd name="connsiteY2" fmla="*/ 0 h 1260000"/>
                <a:gd name="connsiteX3" fmla="*/ 1260000 w 1260000"/>
                <a:gd name="connsiteY3" fmla="*/ 93542 h 1260000"/>
                <a:gd name="connsiteX4" fmla="*/ 1260000 w 1260000"/>
                <a:gd name="connsiteY4" fmla="*/ 1166458 h 1260000"/>
                <a:gd name="connsiteX5" fmla="*/ 1166458 w 1260000"/>
                <a:gd name="connsiteY5" fmla="*/ 1260000 h 1260000"/>
                <a:gd name="connsiteX6" fmla="*/ 93542 w 1260000"/>
                <a:gd name="connsiteY6" fmla="*/ 1260000 h 1260000"/>
                <a:gd name="connsiteX7" fmla="*/ 0 w 1260000"/>
                <a:gd name="connsiteY7" fmla="*/ 1166458 h 1260000"/>
                <a:gd name="connsiteX8" fmla="*/ 0 w 1260000"/>
                <a:gd name="connsiteY8" fmla="*/ 93542 h 1260000"/>
                <a:gd name="connsiteX0" fmla="*/ 0 w 1260000"/>
                <a:gd name="connsiteY0" fmla="*/ 1166458 h 1260000"/>
                <a:gd name="connsiteX1" fmla="*/ 93542 w 1260000"/>
                <a:gd name="connsiteY1" fmla="*/ 0 h 1260000"/>
                <a:gd name="connsiteX2" fmla="*/ 1166458 w 1260000"/>
                <a:gd name="connsiteY2" fmla="*/ 0 h 1260000"/>
                <a:gd name="connsiteX3" fmla="*/ 1260000 w 1260000"/>
                <a:gd name="connsiteY3" fmla="*/ 93542 h 1260000"/>
                <a:gd name="connsiteX4" fmla="*/ 1260000 w 1260000"/>
                <a:gd name="connsiteY4" fmla="*/ 1166458 h 1260000"/>
                <a:gd name="connsiteX5" fmla="*/ 1166458 w 1260000"/>
                <a:gd name="connsiteY5" fmla="*/ 1260000 h 1260000"/>
                <a:gd name="connsiteX6" fmla="*/ 93542 w 1260000"/>
                <a:gd name="connsiteY6" fmla="*/ 1260000 h 1260000"/>
                <a:gd name="connsiteX7" fmla="*/ 0 w 1260000"/>
                <a:gd name="connsiteY7" fmla="*/ 1166458 h 1260000"/>
                <a:gd name="connsiteX0" fmla="*/ 0 w 1260000"/>
                <a:gd name="connsiteY0" fmla="*/ 1166458 h 1260000"/>
                <a:gd name="connsiteX1" fmla="*/ 5121 w 1260000"/>
                <a:gd name="connsiteY1" fmla="*/ 2157 h 1260000"/>
                <a:gd name="connsiteX2" fmla="*/ 1166458 w 1260000"/>
                <a:gd name="connsiteY2" fmla="*/ 0 h 1260000"/>
                <a:gd name="connsiteX3" fmla="*/ 1260000 w 1260000"/>
                <a:gd name="connsiteY3" fmla="*/ 93542 h 1260000"/>
                <a:gd name="connsiteX4" fmla="*/ 1260000 w 1260000"/>
                <a:gd name="connsiteY4" fmla="*/ 1166458 h 1260000"/>
                <a:gd name="connsiteX5" fmla="*/ 1166458 w 1260000"/>
                <a:gd name="connsiteY5" fmla="*/ 1260000 h 1260000"/>
                <a:gd name="connsiteX6" fmla="*/ 93542 w 1260000"/>
                <a:gd name="connsiteY6" fmla="*/ 1260000 h 1260000"/>
                <a:gd name="connsiteX7" fmla="*/ 0 w 1260000"/>
                <a:gd name="connsiteY7" fmla="*/ 1166458 h 1260000"/>
                <a:gd name="connsiteX0" fmla="*/ 0 w 1260000"/>
                <a:gd name="connsiteY0" fmla="*/ 1166458 h 1260000"/>
                <a:gd name="connsiteX1" fmla="*/ 808 w 1260000"/>
                <a:gd name="connsiteY1" fmla="*/ 2157 h 1260000"/>
                <a:gd name="connsiteX2" fmla="*/ 1166458 w 1260000"/>
                <a:gd name="connsiteY2" fmla="*/ 0 h 1260000"/>
                <a:gd name="connsiteX3" fmla="*/ 1260000 w 1260000"/>
                <a:gd name="connsiteY3" fmla="*/ 93542 h 1260000"/>
                <a:gd name="connsiteX4" fmla="*/ 1260000 w 1260000"/>
                <a:gd name="connsiteY4" fmla="*/ 1166458 h 1260000"/>
                <a:gd name="connsiteX5" fmla="*/ 1166458 w 1260000"/>
                <a:gd name="connsiteY5" fmla="*/ 1260000 h 1260000"/>
                <a:gd name="connsiteX6" fmla="*/ 93542 w 1260000"/>
                <a:gd name="connsiteY6" fmla="*/ 1260000 h 1260000"/>
                <a:gd name="connsiteX7" fmla="*/ 0 w 1260000"/>
                <a:gd name="connsiteY7" fmla="*/ 1166458 h 1260000"/>
                <a:gd name="connsiteX0" fmla="*/ 0 w 1260000"/>
                <a:gd name="connsiteY0" fmla="*/ 1166458 h 1260000"/>
                <a:gd name="connsiteX1" fmla="*/ 2964 w 1260000"/>
                <a:gd name="connsiteY1" fmla="*/ 2157 h 1260000"/>
                <a:gd name="connsiteX2" fmla="*/ 1166458 w 1260000"/>
                <a:gd name="connsiteY2" fmla="*/ 0 h 1260000"/>
                <a:gd name="connsiteX3" fmla="*/ 1260000 w 1260000"/>
                <a:gd name="connsiteY3" fmla="*/ 93542 h 1260000"/>
                <a:gd name="connsiteX4" fmla="*/ 1260000 w 1260000"/>
                <a:gd name="connsiteY4" fmla="*/ 1166458 h 1260000"/>
                <a:gd name="connsiteX5" fmla="*/ 1166458 w 1260000"/>
                <a:gd name="connsiteY5" fmla="*/ 1260000 h 1260000"/>
                <a:gd name="connsiteX6" fmla="*/ 93542 w 1260000"/>
                <a:gd name="connsiteY6" fmla="*/ 1260000 h 1260000"/>
                <a:gd name="connsiteX7" fmla="*/ 0 w 1260000"/>
                <a:gd name="connsiteY7" fmla="*/ 1166458 h 12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0000" h="1260000">
                  <a:moveTo>
                    <a:pt x="0" y="1166458"/>
                  </a:moveTo>
                  <a:cubicBezTo>
                    <a:pt x="269" y="778358"/>
                    <a:pt x="2695" y="390257"/>
                    <a:pt x="2964" y="2157"/>
                  </a:cubicBezTo>
                  <a:lnTo>
                    <a:pt x="1166458" y="0"/>
                  </a:lnTo>
                  <a:cubicBezTo>
                    <a:pt x="1218120" y="0"/>
                    <a:pt x="1260000" y="41880"/>
                    <a:pt x="1260000" y="93542"/>
                  </a:cubicBezTo>
                  <a:lnTo>
                    <a:pt x="1260000" y="1166458"/>
                  </a:lnTo>
                  <a:cubicBezTo>
                    <a:pt x="1260000" y="1218120"/>
                    <a:pt x="1218120" y="1260000"/>
                    <a:pt x="1166458" y="1260000"/>
                  </a:cubicBezTo>
                  <a:lnTo>
                    <a:pt x="93542" y="1260000"/>
                  </a:lnTo>
                  <a:cubicBezTo>
                    <a:pt x="41880" y="1260000"/>
                    <a:pt x="0" y="1218120"/>
                    <a:pt x="0" y="11664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144000" anchor="b" anchorCtr="0"/>
            <a:lstStyle>
              <a:defPPr>
                <a:defRPr lang="de-DE"/>
              </a:defPPr>
              <a:lvl1pPr algn="ctr" eaLnBrk="1" fontAlgn="auto" hangingPunct="1">
                <a:spcBef>
                  <a:spcPts val="0"/>
                </a:spcBef>
                <a:spcAft>
                  <a:spcPts val="0"/>
                </a:spcAft>
                <a:defRPr sz="1200" b="1">
                  <a:solidFill>
                    <a:schemeClr val="lt1"/>
                  </a:solidFill>
                  <a:latin typeface="+mn-lt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r>
                <a:rPr lang="de-DE" sz="1400" dirty="0"/>
                <a:t>Betriebliche Alters-versorgung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20604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ie Stuttgarter_PP_Template_09.12.2011_vs_04">
  <a:themeElements>
    <a:clrScheme name="Benutzerdefiniert 1">
      <a:dk1>
        <a:sysClr val="windowText" lastClr="000000"/>
      </a:dk1>
      <a:lt1>
        <a:sysClr val="window" lastClr="FFFFFF"/>
      </a:lt1>
      <a:dk2>
        <a:srgbClr val="009EE0"/>
      </a:dk2>
      <a:lt2>
        <a:srgbClr val="000000"/>
      </a:lt2>
      <a:accent1>
        <a:srgbClr val="000000"/>
      </a:accent1>
      <a:accent2>
        <a:srgbClr val="00A0E1"/>
      </a:accent2>
      <a:accent3>
        <a:srgbClr val="99D9F9"/>
      </a:accent3>
      <a:accent4>
        <a:srgbClr val="68838B"/>
      </a:accent4>
      <a:accent5>
        <a:srgbClr val="B3B3B3"/>
      </a:accent5>
      <a:accent6>
        <a:srgbClr val="F58200"/>
      </a:accent6>
      <a:hlink>
        <a:srgbClr val="000000"/>
      </a:hlink>
      <a:folHlink>
        <a:srgbClr val="00000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1890</Words>
  <Application>Microsoft Office PowerPoint</Application>
  <PresentationFormat>Bildschirmpräsentation (4:3)</PresentationFormat>
  <Paragraphs>304</Paragraphs>
  <Slides>26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1" baseType="lpstr">
      <vt:lpstr>Arial</vt:lpstr>
      <vt:lpstr>Arial Narrow</vt:lpstr>
      <vt:lpstr>Calibri</vt:lpstr>
      <vt:lpstr>Die Stuttgarter_PP_Template_09.12.2011_vs_04</vt:lpstr>
      <vt:lpstr>think-cell Folie</vt:lpstr>
      <vt:lpstr>Betriebliche Altersversorgung: Die Stuttgarter bAV-Lösung</vt:lpstr>
      <vt:lpstr>Inhalt</vt:lpstr>
      <vt:lpstr>Rahmenbedingungen der betrieblichen Altersversorgung (bAV)</vt:lpstr>
      <vt:lpstr>PowerPoint-Präsentation</vt:lpstr>
      <vt:lpstr>Betriebliche Altersversorgung: Ein Muss für Unternehmer</vt:lpstr>
      <vt:lpstr>Arbeitnehmers Liebling: Die betriebliche Versorgung genießt Vertrauen</vt:lpstr>
      <vt:lpstr>Altersversorgung über Eck: Die mittelbare Versorgungszusage</vt:lpstr>
      <vt:lpstr>Vorteil für Vermittler: Einmal erfolgreich überzeugen, x-mal umsetzen</vt:lpstr>
      <vt:lpstr>Höhere Durchschnittsumsätze: bAV aktiviert Vorsorgewillen der Arbeitnehmer</vt:lpstr>
      <vt:lpstr>Betriebliche Altersversorgung  als Chance</vt:lpstr>
      <vt:lpstr>Zusätzliche Chancen durch das Betriebsrentenstärkungsgesetz</vt:lpstr>
      <vt:lpstr>Besonders die Kleinen bieten großes bAV-Potenzial</vt:lpstr>
      <vt:lpstr>Betriebliche Altersversorgung: Information hat Bedeutung</vt:lpstr>
      <vt:lpstr>In Sachen bAV gelten Sie als verlässlicher Partner</vt:lpstr>
      <vt:lpstr>Die Direktversicherung: Königsweg in der bAV</vt:lpstr>
      <vt:lpstr>Zusammenfassung</vt:lpstr>
      <vt:lpstr>PowerPoint-Präsentation</vt:lpstr>
      <vt:lpstr>Arbeitnehmer und die  betriebliche Altersversorgung</vt:lpstr>
      <vt:lpstr>Staatliche Förderung: Viel Versorgung mit wenig Aufwand1</vt:lpstr>
      <vt:lpstr>Der Arbeitgeberzuschuss in der bAV</vt:lpstr>
      <vt:lpstr>Wert der bAV wird erkannt: Viele Arbeitgeber fördern zusätzlich</vt:lpstr>
      <vt:lpstr>Zusammenfassung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praesentation-gp-wissen-teil1</dc:title>
  <dc:creator>Stuttgarter Vorsorge-Management GmbH</dc:creator>
  <cp:lastModifiedBy>Volker Stelzl</cp:lastModifiedBy>
  <cp:revision>511</cp:revision>
  <cp:lastPrinted>2013-12-18T08:24:00Z</cp:lastPrinted>
  <dcterms:created xsi:type="dcterms:W3CDTF">2011-12-30T14:46:55Z</dcterms:created>
  <dcterms:modified xsi:type="dcterms:W3CDTF">2021-12-28T12:08:12Z</dcterms:modified>
</cp:coreProperties>
</file>