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45" r:id="rId2"/>
    <p:sldId id="293" r:id="rId3"/>
    <p:sldId id="351" r:id="rId4"/>
    <p:sldId id="299" r:id="rId5"/>
    <p:sldId id="328" r:id="rId6"/>
    <p:sldId id="347" r:id="rId7"/>
    <p:sldId id="329" r:id="rId8"/>
    <p:sldId id="303" r:id="rId9"/>
    <p:sldId id="295" r:id="rId10"/>
    <p:sldId id="304" r:id="rId11"/>
    <p:sldId id="305" r:id="rId12"/>
    <p:sldId id="372" r:id="rId13"/>
    <p:sldId id="296" r:id="rId14"/>
    <p:sldId id="352" r:id="rId15"/>
    <p:sldId id="353" r:id="rId16"/>
    <p:sldId id="331" r:id="rId17"/>
    <p:sldId id="308" r:id="rId18"/>
    <p:sldId id="354" r:id="rId19"/>
    <p:sldId id="355" r:id="rId20"/>
    <p:sldId id="311" r:id="rId21"/>
    <p:sldId id="365" r:id="rId22"/>
    <p:sldId id="362" r:id="rId23"/>
    <p:sldId id="340" r:id="rId24"/>
    <p:sldId id="350" r:id="rId25"/>
    <p:sldId id="297" r:id="rId26"/>
    <p:sldId id="317" r:id="rId27"/>
    <p:sldId id="318" r:id="rId28"/>
    <p:sldId id="319" r:id="rId29"/>
    <p:sldId id="320" r:id="rId30"/>
    <p:sldId id="348" r:id="rId31"/>
    <p:sldId id="370" r:id="rId32"/>
    <p:sldId id="322" r:id="rId33"/>
    <p:sldId id="323" r:id="rId34"/>
    <p:sldId id="324" r:id="rId35"/>
    <p:sldId id="366" r:id="rId36"/>
    <p:sldId id="367" r:id="rId37"/>
    <p:sldId id="368" r:id="rId38"/>
  </p:sldIdLst>
  <p:sldSz cx="9144000" cy="6858000" type="screen4x3"/>
  <p:notesSz cx="7099300" cy="10234613"/>
  <p:custDataLst>
    <p:tags r:id="rId41"/>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87" userDrawn="1">
          <p15:clr>
            <a:srgbClr val="A4A3A4"/>
          </p15:clr>
        </p15:guide>
        <p15:guide id="2" orient="horz" pos="1684" userDrawn="1">
          <p15:clr>
            <a:srgbClr val="A4A3A4"/>
          </p15:clr>
        </p15:guide>
        <p15:guide id="3" pos="2966">
          <p15:clr>
            <a:srgbClr val="A4A3A4"/>
          </p15:clr>
        </p15:guide>
        <p15:guide id="6" pos="2136">
          <p15:clr>
            <a:srgbClr val="A4A3A4"/>
          </p15:clr>
        </p15:guide>
        <p15:guide id="7" pos="3875">
          <p15:clr>
            <a:srgbClr val="A4A3A4"/>
          </p15:clr>
        </p15:guide>
        <p15:guide id="8" orient="horz" pos="4234">
          <p15:clr>
            <a:srgbClr val="A4A3A4"/>
          </p15:clr>
        </p15:guide>
        <p15:guide id="9" orient="horz" pos="1593" userDrawn="1">
          <p15:clr>
            <a:srgbClr val="A4A3A4"/>
          </p15:clr>
        </p15:guide>
        <p15:guide id="10" orient="horz" pos="2069" userDrawn="1">
          <p15:clr>
            <a:srgbClr val="A4A3A4"/>
          </p15:clr>
        </p15:guide>
        <p15:guide id="12" pos="2880">
          <p15:clr>
            <a:srgbClr val="A4A3A4"/>
          </p15:clr>
        </p15:guide>
        <p15:guide id="13" pos="1841">
          <p15:clr>
            <a:srgbClr val="A4A3A4"/>
          </p15:clr>
        </p15:guide>
        <p15:guide id="14" pos="4787">
          <p15:clr>
            <a:srgbClr val="A4A3A4"/>
          </p15:clr>
        </p15:guide>
        <p15:guide id="15" pos="226">
          <p15:clr>
            <a:srgbClr val="A4A3A4"/>
          </p15:clr>
        </p15:guide>
        <p15:guide id="16" pos="5531">
          <p15:clr>
            <a:srgbClr val="A4A3A4"/>
          </p15:clr>
        </p15:guide>
        <p15:guide id="17" orient="horz" pos="3843">
          <p15:clr>
            <a:srgbClr val="A4A3A4"/>
          </p15:clr>
        </p15:guide>
        <p15:guide id="18" orient="horz" pos="109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0F0F0"/>
    <a:srgbClr val="000000"/>
    <a:srgbClr val="0076A8"/>
    <a:srgbClr val="00A0E1"/>
    <a:srgbClr val="B3B3B3"/>
    <a:srgbClr val="00557D"/>
    <a:srgbClr val="F58200"/>
    <a:srgbClr val="0073AA"/>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05" autoAdjust="0"/>
    <p:restoredTop sz="96405" autoAdjust="0"/>
  </p:normalViewPr>
  <p:slideViewPr>
    <p:cSldViewPr snapToGrid="0" snapToObjects="1" showGuides="1">
      <p:cViewPr varScale="1">
        <p:scale>
          <a:sx n="155" d="100"/>
          <a:sy n="155" d="100"/>
        </p:scale>
        <p:origin x="2288" y="200"/>
      </p:cViewPr>
      <p:guideLst>
        <p:guide orient="horz" pos="2387"/>
        <p:guide orient="horz" pos="1684"/>
        <p:guide pos="2966"/>
        <p:guide pos="2136"/>
        <p:guide pos="3875"/>
        <p:guide orient="horz" pos="4234"/>
        <p:guide orient="horz" pos="1593"/>
        <p:guide orient="horz" pos="2069"/>
        <p:guide pos="2880"/>
        <p:guide pos="1841"/>
        <p:guide pos="4787"/>
        <p:guide pos="226"/>
        <p:guide pos="5531"/>
        <p:guide orient="horz" pos="3843"/>
        <p:guide orient="horz" pos="1094"/>
      </p:guideLst>
    </p:cSldViewPr>
  </p:slideViewPr>
  <p:notesTextViewPr>
    <p:cViewPr>
      <p:scale>
        <a:sx n="100" d="100"/>
        <a:sy n="100" d="100"/>
      </p:scale>
      <p:origin x="0" y="0"/>
    </p:cViewPr>
  </p:notesTextViewPr>
  <p:notesViewPr>
    <p:cSldViewPr snapToGrid="0"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6384715714219"/>
          <c:y val="0.18805730129465734"/>
          <c:w val="0.45409642046277954"/>
          <c:h val="0.77008906170829872"/>
        </c:manualLayout>
      </c:layout>
      <c:doughnutChart>
        <c:varyColors val="1"/>
        <c:ser>
          <c:idx val="0"/>
          <c:order val="0"/>
          <c:tx>
            <c:strRef>
              <c:f>Tabelle1!$B$1</c:f>
              <c:strCache>
                <c:ptCount val="1"/>
                <c:pt idx="0">
                  <c:v>Spalte1</c:v>
                </c:pt>
              </c:strCache>
            </c:strRef>
          </c:tx>
          <c:spPr>
            <a:solidFill>
              <a:schemeClr val="accent5"/>
            </a:solidFill>
          </c:spPr>
          <c:dPt>
            <c:idx val="0"/>
            <c:bubble3D val="0"/>
            <c:spPr>
              <a:solidFill>
                <a:schemeClr val="tx2"/>
              </a:solidFill>
            </c:spPr>
            <c:extLst>
              <c:ext xmlns:c16="http://schemas.microsoft.com/office/drawing/2014/chart" uri="{C3380CC4-5D6E-409C-BE32-E72D297353CC}">
                <c16:uniqueId val="{00000001-9841-4F18-B2FC-4456B0D627D1}"/>
              </c:ext>
            </c:extLst>
          </c:dPt>
          <c:dPt>
            <c:idx val="1"/>
            <c:bubble3D val="0"/>
            <c:spPr>
              <a:solidFill>
                <a:srgbClr val="00749F"/>
              </a:solidFill>
            </c:spPr>
            <c:extLst>
              <c:ext xmlns:c16="http://schemas.microsoft.com/office/drawing/2014/chart" uri="{C3380CC4-5D6E-409C-BE32-E72D297353CC}">
                <c16:uniqueId val="{00000003-9841-4F18-B2FC-4456B0D627D1}"/>
              </c:ext>
            </c:extLst>
          </c:dPt>
          <c:dLbls>
            <c:dLbl>
              <c:idx val="0"/>
              <c:layout>
                <c:manualLayout>
                  <c:x val="-0.21165644171779141"/>
                  <c:y val="-0.163812429316510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1-4F18-B2FC-4456B0D627D1}"/>
                </c:ext>
              </c:extLst>
            </c:dLbl>
            <c:dLbl>
              <c:idx val="1"/>
              <c:layout>
                <c:manualLayout>
                  <c:x val="0.2561348485580407"/>
                  <c:y val="3.9169269204258617E-2"/>
                </c:manualLayout>
              </c:layout>
              <c:numFmt formatCode="0%" sourceLinked="0"/>
              <c:spPr>
                <a:noFill/>
                <a:ln>
                  <a:noFill/>
                </a:ln>
                <a:effectLst/>
              </c:spPr>
              <c:txPr>
                <a:bodyPr wrap="square" lIns="38100" tIns="19050" rIns="38100" bIns="19050" anchor="ctr">
                  <a:noAutofit/>
                </a:bodyPr>
                <a:lstStyle/>
                <a:p>
                  <a:pPr>
                    <a:defRPr sz="1400" b="1">
                      <a:latin typeface="+mn-lt"/>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258282208588957"/>
                      <c:h val="0.12187561098079067"/>
                    </c:manualLayout>
                  </c15:layout>
                </c:ext>
                <c:ext xmlns:c16="http://schemas.microsoft.com/office/drawing/2014/chart" uri="{C3380CC4-5D6E-409C-BE32-E72D297353CC}">
                  <c16:uniqueId val="{00000003-9841-4F18-B2FC-4456B0D627D1}"/>
                </c:ext>
              </c:extLst>
            </c:dLbl>
            <c:dLbl>
              <c:idx val="2"/>
              <c:layout>
                <c:manualLayout>
                  <c:x val="0.15030674846625766"/>
                  <c:y val="-1.123507813187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41-4F18-B2FC-4456B0D627D1}"/>
                </c:ext>
              </c:extLst>
            </c:dLbl>
            <c:numFmt formatCode="0%" sourceLinked="0"/>
            <c:spPr>
              <a:noFill/>
              <a:ln>
                <a:noFill/>
              </a:ln>
              <a:effectLst/>
            </c:spPr>
            <c:txPr>
              <a:bodyPr wrap="square" lIns="38100" tIns="19050" rIns="38100" bIns="19050" anchor="ctr">
                <a:spAutoFit/>
              </a:bodyPr>
              <a:lstStyle/>
              <a:p>
                <a:pPr>
                  <a:defRPr sz="1400" b="1">
                    <a:latin typeface="+mn-lt"/>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Ja, sehr wichtig</c:v>
                </c:pt>
                <c:pt idx="1">
                  <c:v>Ja, aber nicht so wichtig</c:v>
                </c:pt>
                <c:pt idx="2">
                  <c:v>Nein</c:v>
                </c:pt>
              </c:strCache>
            </c:strRef>
          </c:cat>
          <c:val>
            <c:numRef>
              <c:f>Tabelle1!$B$2:$B$4</c:f>
              <c:numCache>
                <c:formatCode>0.0%</c:formatCode>
                <c:ptCount val="3"/>
                <c:pt idx="0">
                  <c:v>0.39</c:v>
                </c:pt>
                <c:pt idx="1">
                  <c:v>0.39</c:v>
                </c:pt>
                <c:pt idx="2">
                  <c:v>0.22</c:v>
                </c:pt>
              </c:numCache>
            </c:numRef>
          </c:val>
          <c:extLst>
            <c:ext xmlns:c16="http://schemas.microsoft.com/office/drawing/2014/chart" uri="{C3380CC4-5D6E-409C-BE32-E72D297353CC}">
              <c16:uniqueId val="{00000005-9841-4F18-B2FC-4456B0D627D1}"/>
            </c:ext>
          </c:extLst>
        </c:ser>
        <c:dLbls>
          <c:showLegendKey val="0"/>
          <c:showVal val="0"/>
          <c:showCatName val="0"/>
          <c:showSerName val="0"/>
          <c:showPercent val="0"/>
          <c:showBubbleSize val="0"/>
          <c:showLeaderLines val="1"/>
        </c:dLbls>
        <c:firstSliceAng val="173"/>
        <c:holeSize val="75"/>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8458885150418"/>
          <c:y val="9.8931118023663792E-2"/>
          <c:w val="0.58331510788985008"/>
          <c:h val="0.89924748923547437"/>
        </c:manualLayout>
      </c:layout>
      <c:barChart>
        <c:barDir val="bar"/>
        <c:grouping val="stacked"/>
        <c:varyColors val="0"/>
        <c:ser>
          <c:idx val="0"/>
          <c:order val="0"/>
          <c:tx>
            <c:strRef>
              <c:f>Tabelle1!$B$1</c:f>
              <c:strCache>
                <c:ptCount val="1"/>
                <c:pt idx="0">
                  <c:v>eher groß</c:v>
                </c:pt>
              </c:strCache>
            </c:strRef>
          </c:tx>
          <c:spPr>
            <a:solidFill>
              <a:srgbClr val="00A0E1"/>
            </a:solidFill>
          </c:spPr>
          <c:invertIfNegative val="0"/>
          <c:dPt>
            <c:idx val="0"/>
            <c:invertIfNegative val="0"/>
            <c:bubble3D val="0"/>
            <c:extLst>
              <c:ext xmlns:c16="http://schemas.microsoft.com/office/drawing/2014/chart" uri="{C3380CC4-5D6E-409C-BE32-E72D297353CC}">
                <c16:uniqueId val="{00000001-7561-490E-A528-12FF9D0DF90F}"/>
              </c:ext>
            </c:extLst>
          </c:dPt>
          <c:dPt>
            <c:idx val="5"/>
            <c:invertIfNegative val="0"/>
            <c:bubble3D val="0"/>
            <c:extLst>
              <c:ext xmlns:c16="http://schemas.microsoft.com/office/drawing/2014/chart" uri="{C3380CC4-5D6E-409C-BE32-E72D297353CC}">
                <c16:uniqueId val="{00000002-7561-490E-A528-12FF9D0DF90F}"/>
              </c:ext>
            </c:extLst>
          </c:dPt>
          <c:dLbls>
            <c:spPr>
              <a:noFill/>
              <a:ln>
                <a:noFill/>
              </a:ln>
              <a:effectLst/>
            </c:spPr>
            <c:txPr>
              <a:bodyPr wrap="square" lIns="38100" tIns="19050" rIns="38100" bIns="19050" anchor="ctr">
                <a:spAutoFit/>
              </a:bodyPr>
              <a:lstStyle/>
              <a:p>
                <a:pPr>
                  <a:defRPr sz="10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Tabelle1!$A$2:$A$14</c:f>
              <c:strCache>
                <c:ptCount val="13"/>
                <c:pt idx="0">
                  <c:v>Fachkräftemangel</c:v>
                </c:pt>
                <c:pt idx="1">
                  <c:v>Hohe bzw. stark schwankende Rohstoffpreise</c:v>
                </c:pt>
                <c:pt idx="2">
                  <c:v>Schutz der IT (z.B. vor Hackerangriffen)</c:v>
                </c:pt>
                <c:pt idx="3">
                  <c:v>Hohe bzw. stark schwankende Energiepreise</c:v>
                </c:pt>
                <c:pt idx="4">
                  <c:v>Weitere Verstärkung der Pandemie</c:v>
                </c:pt>
                <c:pt idx="5">
                  <c:v>Schwache Konjunkturentwicklung</c:v>
                </c:pt>
                <c:pt idx="6">
                  <c:v>Zunehmender Wettbewerb</c:v>
                </c:pt>
                <c:pt idx="7">
                  <c:v>Know-how-Klau/Industriespionage</c:v>
                </c:pt>
                <c:pt idx="8">
                  <c:v>Inflation</c:v>
                </c:pt>
                <c:pt idx="9">
                  <c:v>Geopolitische Spannungen und Kriege</c:v>
                </c:pt>
                <c:pt idx="10">
                  <c:v>Schwieriger Zugang zu Finanzierugsmitteln</c:v>
                </c:pt>
                <c:pt idx="11">
                  <c:v>Währungsschwankungen</c:v>
                </c:pt>
                <c:pt idx="12">
                  <c:v>Ungelöste Unternehmensnachfolge</c:v>
                </c:pt>
              </c:strCache>
            </c:strRef>
          </c:cat>
          <c:val>
            <c:numRef>
              <c:f>Tabelle1!$B$2:$B$14</c:f>
              <c:numCache>
                <c:formatCode>0%</c:formatCode>
                <c:ptCount val="13"/>
                <c:pt idx="0">
                  <c:v>0.52</c:v>
                </c:pt>
                <c:pt idx="1">
                  <c:v>0.39</c:v>
                </c:pt>
                <c:pt idx="2">
                  <c:v>0.4</c:v>
                </c:pt>
                <c:pt idx="3">
                  <c:v>0.43</c:v>
                </c:pt>
                <c:pt idx="4">
                  <c:v>0.38</c:v>
                </c:pt>
                <c:pt idx="5">
                  <c:v>0.37</c:v>
                </c:pt>
                <c:pt idx="6">
                  <c:v>0.36</c:v>
                </c:pt>
                <c:pt idx="7">
                  <c:v>0.27</c:v>
                </c:pt>
                <c:pt idx="8">
                  <c:v>0.32</c:v>
                </c:pt>
                <c:pt idx="9">
                  <c:v>0.18</c:v>
                </c:pt>
                <c:pt idx="10">
                  <c:v>0.12</c:v>
                </c:pt>
                <c:pt idx="11">
                  <c:v>0.13</c:v>
                </c:pt>
                <c:pt idx="12">
                  <c:v>0.03</c:v>
                </c:pt>
              </c:numCache>
            </c:numRef>
          </c:val>
          <c:extLst>
            <c:ext xmlns:c16="http://schemas.microsoft.com/office/drawing/2014/chart" uri="{C3380CC4-5D6E-409C-BE32-E72D297353CC}">
              <c16:uniqueId val="{00000003-7561-490E-A528-12FF9D0DF90F}"/>
            </c:ext>
          </c:extLst>
        </c:ser>
        <c:ser>
          <c:idx val="1"/>
          <c:order val="1"/>
          <c:tx>
            <c:strRef>
              <c:f>Tabelle1!$C$1</c:f>
              <c:strCache>
                <c:ptCount val="1"/>
                <c:pt idx="0">
                  <c:v>sehr groß</c:v>
                </c:pt>
              </c:strCache>
            </c:strRef>
          </c:tx>
          <c:spPr>
            <a:solidFill>
              <a:srgbClr val="0076A8"/>
            </a:solidFill>
          </c:spPr>
          <c:invertIfNegative val="0"/>
          <c:dLbls>
            <c:spPr>
              <a:noFill/>
              <a:ln>
                <a:noFill/>
              </a:ln>
              <a:effectLst/>
            </c:spPr>
            <c:txPr>
              <a:bodyPr wrap="square" lIns="38100" tIns="19050" rIns="38100" bIns="19050" anchor="ctr">
                <a:spAutoFit/>
              </a:bodyPr>
              <a:lstStyle/>
              <a:p>
                <a:pPr>
                  <a:defRPr sz="1000" b="1">
                    <a:solidFill>
                      <a:srgbClr val="F0F0F0"/>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Tabelle1!$A$2:$A$14</c:f>
              <c:strCache>
                <c:ptCount val="13"/>
                <c:pt idx="0">
                  <c:v>Fachkräftemangel</c:v>
                </c:pt>
                <c:pt idx="1">
                  <c:v>Hohe bzw. stark schwankende Rohstoffpreise</c:v>
                </c:pt>
                <c:pt idx="2">
                  <c:v>Schutz der IT (z.B. vor Hackerangriffen)</c:v>
                </c:pt>
                <c:pt idx="3">
                  <c:v>Hohe bzw. stark schwankende Energiepreise</c:v>
                </c:pt>
                <c:pt idx="4">
                  <c:v>Weitere Verstärkung der Pandemie</c:v>
                </c:pt>
                <c:pt idx="5">
                  <c:v>Schwache Konjunkturentwicklung</c:v>
                </c:pt>
                <c:pt idx="6">
                  <c:v>Zunehmender Wettbewerb</c:v>
                </c:pt>
                <c:pt idx="7">
                  <c:v>Know-how-Klau/Industriespionage</c:v>
                </c:pt>
                <c:pt idx="8">
                  <c:v>Inflation</c:v>
                </c:pt>
                <c:pt idx="9">
                  <c:v>Geopolitische Spannungen und Kriege</c:v>
                </c:pt>
                <c:pt idx="10">
                  <c:v>Schwieriger Zugang zu Finanzierugsmitteln</c:v>
                </c:pt>
                <c:pt idx="11">
                  <c:v>Währungsschwankungen</c:v>
                </c:pt>
                <c:pt idx="12">
                  <c:v>Ungelöste Unternehmensnachfolge</c:v>
                </c:pt>
              </c:strCache>
            </c:strRef>
          </c:cat>
          <c:val>
            <c:numRef>
              <c:f>Tabelle1!$C$2:$C$14</c:f>
              <c:numCache>
                <c:formatCode>0%</c:formatCode>
                <c:ptCount val="13"/>
                <c:pt idx="0">
                  <c:v>0.15</c:v>
                </c:pt>
                <c:pt idx="1">
                  <c:v>0.24</c:v>
                </c:pt>
                <c:pt idx="2">
                  <c:v>0.21</c:v>
                </c:pt>
                <c:pt idx="3">
                  <c:v>0.17</c:v>
                </c:pt>
                <c:pt idx="4">
                  <c:v>0.16</c:v>
                </c:pt>
                <c:pt idx="5">
                  <c:v>0.14000000000000001</c:v>
                </c:pt>
                <c:pt idx="6">
                  <c:v>7.0000000000000007E-2</c:v>
                </c:pt>
                <c:pt idx="7">
                  <c:v>0.1</c:v>
                </c:pt>
                <c:pt idx="8">
                  <c:v>0.04</c:v>
                </c:pt>
                <c:pt idx="9">
                  <c:v>0.02</c:v>
                </c:pt>
                <c:pt idx="10">
                  <c:v>0.03</c:v>
                </c:pt>
                <c:pt idx="11">
                  <c:v>0.01</c:v>
                </c:pt>
                <c:pt idx="12">
                  <c:v>0.01</c:v>
                </c:pt>
              </c:numCache>
            </c:numRef>
          </c:val>
          <c:extLst>
            <c:ext xmlns:c16="http://schemas.microsoft.com/office/drawing/2014/chart" uri="{C3380CC4-5D6E-409C-BE32-E72D297353CC}">
              <c16:uniqueId val="{00000007-6234-417D-A0EC-E0BB6D34834C}"/>
            </c:ext>
          </c:extLst>
        </c:ser>
        <c:ser>
          <c:idx val="2"/>
          <c:order val="2"/>
          <c:tx>
            <c:strRef>
              <c:f>Tabelle1!$D$1</c:f>
              <c:strCache>
                <c:ptCount val="1"/>
                <c:pt idx="0">
                  <c:v>Spalte1</c:v>
                </c:pt>
              </c:strCache>
            </c:strRef>
          </c:tx>
          <c:spPr>
            <a:noFill/>
          </c:spPr>
          <c:invertIfNegative val="0"/>
          <c:dLbls>
            <c:delete val="1"/>
          </c:dLbls>
          <c:cat>
            <c:strRef>
              <c:f>Tabelle1!$A$2:$A$14</c:f>
              <c:strCache>
                <c:ptCount val="13"/>
                <c:pt idx="0">
                  <c:v>Fachkräftemangel</c:v>
                </c:pt>
                <c:pt idx="1">
                  <c:v>Hohe bzw. stark schwankende Rohstoffpreise</c:v>
                </c:pt>
                <c:pt idx="2">
                  <c:v>Schutz der IT (z.B. vor Hackerangriffen)</c:v>
                </c:pt>
                <c:pt idx="3">
                  <c:v>Hohe bzw. stark schwankende Energiepreise</c:v>
                </c:pt>
                <c:pt idx="4">
                  <c:v>Weitere Verstärkung der Pandemie</c:v>
                </c:pt>
                <c:pt idx="5">
                  <c:v>Schwache Konjunkturentwicklung</c:v>
                </c:pt>
                <c:pt idx="6">
                  <c:v>Zunehmender Wettbewerb</c:v>
                </c:pt>
                <c:pt idx="7">
                  <c:v>Know-how-Klau/Industriespionage</c:v>
                </c:pt>
                <c:pt idx="8">
                  <c:v>Inflation</c:v>
                </c:pt>
                <c:pt idx="9">
                  <c:v>Geopolitische Spannungen und Kriege</c:v>
                </c:pt>
                <c:pt idx="10">
                  <c:v>Schwieriger Zugang zu Finanzierugsmitteln</c:v>
                </c:pt>
                <c:pt idx="11">
                  <c:v>Währungsschwankungen</c:v>
                </c:pt>
                <c:pt idx="12">
                  <c:v>Ungelöste Unternehmensnachfolge</c:v>
                </c:pt>
              </c:strCache>
            </c:strRef>
          </c:cat>
          <c:val>
            <c:numRef>
              <c:f>Tabelle1!$D$2:$D$14</c:f>
              <c:numCache>
                <c:formatCode>0%</c:formatCode>
                <c:ptCount val="13"/>
                <c:pt idx="0">
                  <c:v>0.67</c:v>
                </c:pt>
                <c:pt idx="1">
                  <c:v>0.63</c:v>
                </c:pt>
                <c:pt idx="2">
                  <c:v>0.61</c:v>
                </c:pt>
                <c:pt idx="3">
                  <c:v>0.6</c:v>
                </c:pt>
                <c:pt idx="4">
                  <c:v>0.54</c:v>
                </c:pt>
                <c:pt idx="5">
                  <c:v>0.51</c:v>
                </c:pt>
                <c:pt idx="6">
                  <c:v>0.43</c:v>
                </c:pt>
                <c:pt idx="7">
                  <c:v>0.37</c:v>
                </c:pt>
                <c:pt idx="8">
                  <c:v>0.36</c:v>
                </c:pt>
                <c:pt idx="9">
                  <c:v>0.19999999999999998</c:v>
                </c:pt>
                <c:pt idx="10">
                  <c:v>0.15</c:v>
                </c:pt>
                <c:pt idx="11">
                  <c:v>0.14000000000000001</c:v>
                </c:pt>
                <c:pt idx="12">
                  <c:v>7.0000000000000007E-2</c:v>
                </c:pt>
              </c:numCache>
            </c:numRef>
          </c:val>
          <c:extLst>
            <c:ext xmlns:c16="http://schemas.microsoft.com/office/drawing/2014/chart" uri="{C3380CC4-5D6E-409C-BE32-E72D297353CC}">
              <c16:uniqueId val="{00000008-6234-417D-A0EC-E0BB6D34834C}"/>
            </c:ext>
          </c:extLst>
        </c:ser>
        <c:dLbls>
          <c:dLblPos val="ctr"/>
          <c:showLegendKey val="0"/>
          <c:showVal val="1"/>
          <c:showCatName val="0"/>
          <c:showSerName val="0"/>
          <c:showPercent val="0"/>
          <c:showBubbleSize val="0"/>
        </c:dLbls>
        <c:gapWidth val="25"/>
        <c:overlap val="100"/>
        <c:axId val="217113600"/>
        <c:axId val="158251776"/>
      </c:barChart>
      <c:catAx>
        <c:axId val="217113600"/>
        <c:scaling>
          <c:orientation val="maxMin"/>
        </c:scaling>
        <c:delete val="0"/>
        <c:axPos val="l"/>
        <c:numFmt formatCode="General" sourceLinked="1"/>
        <c:majorTickMark val="out"/>
        <c:minorTickMark val="none"/>
        <c:tickLblPos val="nextTo"/>
        <c:txPr>
          <a:bodyPr/>
          <a:lstStyle/>
          <a:p>
            <a:pPr>
              <a:defRPr sz="1000"/>
            </a:pPr>
            <a:endParaRPr lang="de-DE"/>
          </a:p>
        </c:txPr>
        <c:crossAx val="158251776"/>
        <c:crosses val="autoZero"/>
        <c:auto val="1"/>
        <c:lblAlgn val="ctr"/>
        <c:lblOffset val="100"/>
        <c:noMultiLvlLbl val="0"/>
      </c:catAx>
      <c:valAx>
        <c:axId val="158251776"/>
        <c:scaling>
          <c:orientation val="minMax"/>
          <c:max val="0.73000000000000009"/>
          <c:min val="0"/>
        </c:scaling>
        <c:delete val="0"/>
        <c:axPos val="t"/>
        <c:majorGridlines>
          <c:spPr>
            <a:ln w="9345">
              <a:solidFill>
                <a:schemeClr val="accent5"/>
              </a:solidFill>
            </a:ln>
          </c:spPr>
        </c:majorGridlines>
        <c:numFmt formatCode="0%" sourceLinked="1"/>
        <c:majorTickMark val="out"/>
        <c:minorTickMark val="none"/>
        <c:tickLblPos val="nextTo"/>
        <c:spPr>
          <a:noFill/>
          <a:ln>
            <a:noFill/>
          </a:ln>
        </c:spPr>
        <c:txPr>
          <a:bodyPr/>
          <a:lstStyle/>
          <a:p>
            <a:pPr>
              <a:defRPr>
                <a:solidFill>
                  <a:srgbClr val="F0F0F0"/>
                </a:solidFill>
              </a:defRPr>
            </a:pPr>
            <a:endParaRPr lang="de-DE"/>
          </a:p>
        </c:txPr>
        <c:crossAx val="217113600"/>
        <c:crosses val="autoZero"/>
        <c:crossBetween val="between"/>
      </c:valAx>
      <c:spPr>
        <a:noFill/>
        <a:ln w="25290">
          <a:noFill/>
        </a:ln>
      </c:spPr>
    </c:plotArea>
    <c:legend>
      <c:legendPos val="b"/>
      <c:legendEntry>
        <c:idx val="2"/>
        <c:delete val="1"/>
      </c:legendEntry>
      <c:layout>
        <c:manualLayout>
          <c:xMode val="edge"/>
          <c:yMode val="edge"/>
          <c:x val="0.73469192097548186"/>
          <c:y val="0.88019751225719778"/>
          <c:w val="0.24043321749228702"/>
          <c:h val="9.526762974354526E-2"/>
        </c:manualLayout>
      </c:layout>
      <c:overlay val="0"/>
      <c:spPr>
        <a:solidFill>
          <a:srgbClr val="F0F0F0"/>
        </a:solidFill>
      </c:spPr>
      <c:txPr>
        <a:bodyPr/>
        <a:lstStyle/>
        <a:p>
          <a:pPr>
            <a:defRPr sz="1050"/>
          </a:pPr>
          <a:endParaRPr lang="de-DE"/>
        </a:p>
      </c:txPr>
    </c:legend>
    <c:plotVisOnly val="1"/>
    <c:dispBlanksAs val="gap"/>
    <c:showDLblsOverMax val="0"/>
  </c:chart>
  <c:spPr>
    <a:ln>
      <a:noFill/>
    </a:ln>
  </c:spPr>
  <c:txPr>
    <a:bodyPr/>
    <a:lstStyle/>
    <a:p>
      <a:pPr>
        <a:defRPr sz="1178">
          <a:solidFill>
            <a:schemeClr val="tx1"/>
          </a:solidFill>
          <a:latin typeface="Arial Narrow" pitchFamily="34" charset="0"/>
        </a:defRPr>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0.00254</cdr:y>
    </cdr:from>
    <cdr:to>
      <cdr:x>1</cdr:x>
      <cdr:y>0.15382</cdr:y>
    </cdr:to>
    <cdr:sp macro="" textlink="">
      <cdr:nvSpPr>
        <cdr:cNvPr id="2" name="Textfeld 1"/>
        <cdr:cNvSpPr txBox="1"/>
      </cdr:nvSpPr>
      <cdr:spPr>
        <a:xfrm xmlns:a="http://schemas.openxmlformats.org/drawingml/2006/main">
          <a:off x="0" y="6197"/>
          <a:ext cx="4140200" cy="36933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de-DE" sz="1200" b="1" dirty="0"/>
            <a:t>Beachtung von arbeitgeberfinanzierter </a:t>
          </a:r>
          <a:r>
            <a:rPr lang="de-DE" sz="1200" b="1" dirty="0" err="1"/>
            <a:t>bAV</a:t>
          </a:r>
          <a:r>
            <a:rPr lang="de-DE" sz="1200" b="1" dirty="0"/>
            <a:t> </a:t>
          </a:r>
          <a:br>
            <a:rPr lang="de-DE" sz="1200" b="1" dirty="0"/>
          </a:br>
          <a:r>
            <a:rPr lang="de-DE" sz="1200" b="1" dirty="0"/>
            <a:t>beim Jobwechsel</a:t>
          </a:r>
        </a:p>
      </cdr:txBody>
    </cdr:sp>
  </cdr:relSizeAnchor>
</c:userShapes>
</file>

<file path=ppt/drawings/drawing2.xml><?xml version="1.0" encoding="utf-8"?>
<c:userShapes xmlns:c="http://schemas.openxmlformats.org/drawingml/2006/chart">
  <cdr:relSizeAnchor xmlns:cdr="http://schemas.openxmlformats.org/drawingml/2006/chartDrawing">
    <cdr:from>
      <cdr:x>0.91284</cdr:x>
      <cdr:y>0.10575</cdr:y>
    </cdr:from>
    <cdr:to>
      <cdr:x>1</cdr:x>
      <cdr:y>0.21433</cdr:y>
    </cdr:to>
    <cdr:sp macro="" textlink="">
      <cdr:nvSpPr>
        <cdr:cNvPr id="2" name="Textfeld 1">
          <a:extLst xmlns:a="http://schemas.openxmlformats.org/drawingml/2006/main">
            <a:ext uri="{FF2B5EF4-FFF2-40B4-BE49-F238E27FC236}">
              <a16:creationId xmlns:a16="http://schemas.microsoft.com/office/drawing/2014/main" id="{C1BB54C3-161C-E5F3-7979-1B6172E44224}"/>
            </a:ext>
          </a:extLst>
        </cdr:cNvPr>
        <cdr:cNvSpPr txBox="1"/>
      </cdr:nvSpPr>
      <cdr:spPr>
        <a:xfrm xmlns:a="http://schemas.openxmlformats.org/drawingml/2006/main">
          <a:off x="5655748" y="299744"/>
          <a:ext cx="540000" cy="307777"/>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67% (54%)</a:t>
          </a:r>
        </a:p>
      </cdr:txBody>
    </cdr:sp>
  </cdr:relSizeAnchor>
  <cdr:relSizeAnchor xmlns:cdr="http://schemas.openxmlformats.org/drawingml/2006/chartDrawing">
    <cdr:from>
      <cdr:x>0.87966</cdr:x>
      <cdr:y>0.17488</cdr:y>
    </cdr:from>
    <cdr:to>
      <cdr:x>0.97135</cdr:x>
      <cdr:y>0.28346</cdr:y>
    </cdr:to>
    <cdr:sp macro="" textlink="">
      <cdr:nvSpPr>
        <cdr:cNvPr id="3" name="Textfeld 2">
          <a:extLst xmlns:a="http://schemas.openxmlformats.org/drawingml/2006/main">
            <a:ext uri="{FF2B5EF4-FFF2-40B4-BE49-F238E27FC236}">
              <a16:creationId xmlns:a16="http://schemas.microsoft.com/office/drawing/2014/main" id="{7D7AEEF0-D8F9-ACA9-4E44-2BDD38E192CF}"/>
            </a:ext>
          </a:extLst>
        </cdr:cNvPr>
        <cdr:cNvSpPr txBox="1"/>
      </cdr:nvSpPr>
      <cdr:spPr>
        <a:xfrm xmlns:a="http://schemas.openxmlformats.org/drawingml/2006/main">
          <a:off x="5526426" y="495690"/>
          <a:ext cx="576000" cy="307777"/>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63% (38%)</a:t>
          </a:r>
        </a:p>
      </cdr:txBody>
    </cdr:sp>
  </cdr:relSizeAnchor>
  <cdr:relSizeAnchor xmlns:cdr="http://schemas.openxmlformats.org/drawingml/2006/chartDrawing">
    <cdr:from>
      <cdr:x>0.86564</cdr:x>
      <cdr:y>0.24401</cdr:y>
    </cdr:from>
    <cdr:to>
      <cdr:x>0.95732</cdr:x>
      <cdr:y>0.2983</cdr:y>
    </cdr:to>
    <cdr:sp macro="" textlink="">
      <cdr:nvSpPr>
        <cdr:cNvPr id="4" name="Textfeld 3">
          <a:extLst xmlns:a="http://schemas.openxmlformats.org/drawingml/2006/main">
            <a:ext uri="{FF2B5EF4-FFF2-40B4-BE49-F238E27FC236}">
              <a16:creationId xmlns:a16="http://schemas.microsoft.com/office/drawing/2014/main" id="{4C3AE356-A5C2-7844-B20D-7B9409B0BB45}"/>
            </a:ext>
          </a:extLst>
        </cdr:cNvPr>
        <cdr:cNvSpPr txBox="1"/>
      </cdr:nvSpPr>
      <cdr:spPr>
        <a:xfrm xmlns:a="http://schemas.openxmlformats.org/drawingml/2006/main">
          <a:off x="5438298" y="691636"/>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61% (50%)</a:t>
          </a:r>
        </a:p>
      </cdr:txBody>
    </cdr:sp>
  </cdr:relSizeAnchor>
  <cdr:relSizeAnchor xmlns:cdr="http://schemas.openxmlformats.org/drawingml/2006/chartDrawing">
    <cdr:from>
      <cdr:x>0.86001</cdr:x>
      <cdr:y>0.31314</cdr:y>
    </cdr:from>
    <cdr:to>
      <cdr:x>0.95169</cdr:x>
      <cdr:y>0.36743</cdr:y>
    </cdr:to>
    <cdr:sp macro="" textlink="">
      <cdr:nvSpPr>
        <cdr:cNvPr id="5" name="Textfeld 4">
          <a:extLst xmlns:a="http://schemas.openxmlformats.org/drawingml/2006/main">
            <a:ext uri="{FF2B5EF4-FFF2-40B4-BE49-F238E27FC236}">
              <a16:creationId xmlns:a16="http://schemas.microsoft.com/office/drawing/2014/main" id="{84CD541F-956B-D516-5B66-2B601B883150}"/>
            </a:ext>
          </a:extLst>
        </cdr:cNvPr>
        <cdr:cNvSpPr txBox="1"/>
      </cdr:nvSpPr>
      <cdr:spPr>
        <a:xfrm xmlns:a="http://schemas.openxmlformats.org/drawingml/2006/main">
          <a:off x="5402935" y="887582"/>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60% (27%)</a:t>
          </a:r>
        </a:p>
      </cdr:txBody>
    </cdr:sp>
  </cdr:relSizeAnchor>
  <cdr:relSizeAnchor xmlns:cdr="http://schemas.openxmlformats.org/drawingml/2006/chartDrawing">
    <cdr:from>
      <cdr:x>0.80973</cdr:x>
      <cdr:y>0.38227</cdr:y>
    </cdr:from>
    <cdr:to>
      <cdr:x>0.90142</cdr:x>
      <cdr:y>0.43656</cdr:y>
    </cdr:to>
    <cdr:sp macro="" textlink="">
      <cdr:nvSpPr>
        <cdr:cNvPr id="6" name="Textfeld 5">
          <a:extLst xmlns:a="http://schemas.openxmlformats.org/drawingml/2006/main">
            <a:ext uri="{FF2B5EF4-FFF2-40B4-BE49-F238E27FC236}">
              <a16:creationId xmlns:a16="http://schemas.microsoft.com/office/drawing/2014/main" id="{58385C4F-70C9-5940-BCF7-73B2E9FC016C}"/>
            </a:ext>
          </a:extLst>
        </cdr:cNvPr>
        <cdr:cNvSpPr txBox="1"/>
      </cdr:nvSpPr>
      <cdr:spPr>
        <a:xfrm xmlns:a="http://schemas.openxmlformats.org/drawingml/2006/main">
          <a:off x="5087093" y="1083528"/>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54% (</a:t>
          </a:r>
          <a:r>
            <a:rPr lang="de-DE" sz="1000" b="1" dirty="0" err="1">
              <a:latin typeface="Arial Narrow" panose="020B0606020202030204" pitchFamily="34" charset="0"/>
            </a:rPr>
            <a:t>n.a</a:t>
          </a:r>
          <a:r>
            <a:rPr lang="de-DE" sz="1000" b="1" dirty="0">
              <a:latin typeface="Arial Narrow" panose="020B0606020202030204" pitchFamily="34" charset="0"/>
            </a:rPr>
            <a:t>.)</a:t>
          </a:r>
        </a:p>
      </cdr:txBody>
    </cdr:sp>
  </cdr:relSizeAnchor>
  <cdr:relSizeAnchor xmlns:cdr="http://schemas.openxmlformats.org/drawingml/2006/chartDrawing">
    <cdr:from>
      <cdr:x>0.78485</cdr:x>
      <cdr:y>0.45139</cdr:y>
    </cdr:from>
    <cdr:to>
      <cdr:x>0.87653</cdr:x>
      <cdr:y>0.50569</cdr:y>
    </cdr:to>
    <cdr:sp macro="" textlink="">
      <cdr:nvSpPr>
        <cdr:cNvPr id="7" name="Textfeld 6">
          <a:extLst xmlns:a="http://schemas.openxmlformats.org/drawingml/2006/main">
            <a:ext uri="{FF2B5EF4-FFF2-40B4-BE49-F238E27FC236}">
              <a16:creationId xmlns:a16="http://schemas.microsoft.com/office/drawing/2014/main" id="{45A732A4-5605-93E0-C476-14A75D659E8C}"/>
            </a:ext>
          </a:extLst>
        </cdr:cNvPr>
        <cdr:cNvSpPr txBox="1"/>
      </cdr:nvSpPr>
      <cdr:spPr>
        <a:xfrm xmlns:a="http://schemas.openxmlformats.org/drawingml/2006/main">
          <a:off x="4930741" y="1279446"/>
          <a:ext cx="576000" cy="153911"/>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51% (51%)</a:t>
          </a:r>
        </a:p>
      </cdr:txBody>
    </cdr:sp>
  </cdr:relSizeAnchor>
  <cdr:relSizeAnchor xmlns:cdr="http://schemas.openxmlformats.org/drawingml/2006/chartDrawing">
    <cdr:from>
      <cdr:x>0.72379</cdr:x>
      <cdr:y>0.52052</cdr:y>
    </cdr:from>
    <cdr:to>
      <cdr:x>0.81548</cdr:x>
      <cdr:y>0.57481</cdr:y>
    </cdr:to>
    <cdr:sp macro="" textlink="">
      <cdr:nvSpPr>
        <cdr:cNvPr id="8" name="Textfeld 7">
          <a:extLst xmlns:a="http://schemas.openxmlformats.org/drawingml/2006/main">
            <a:ext uri="{FF2B5EF4-FFF2-40B4-BE49-F238E27FC236}">
              <a16:creationId xmlns:a16="http://schemas.microsoft.com/office/drawing/2014/main" id="{5598EABB-5E90-DCE3-E246-511A71FFD6B6}"/>
            </a:ext>
          </a:extLst>
        </cdr:cNvPr>
        <cdr:cNvSpPr txBox="1"/>
      </cdr:nvSpPr>
      <cdr:spPr>
        <a:xfrm xmlns:a="http://schemas.openxmlformats.org/drawingml/2006/main">
          <a:off x="4547173" y="1475392"/>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43% (40%)</a:t>
          </a:r>
        </a:p>
      </cdr:txBody>
    </cdr:sp>
  </cdr:relSizeAnchor>
  <cdr:relSizeAnchor xmlns:cdr="http://schemas.openxmlformats.org/drawingml/2006/chartDrawing">
    <cdr:from>
      <cdr:x>0.6731</cdr:x>
      <cdr:y>0.58965</cdr:y>
    </cdr:from>
    <cdr:to>
      <cdr:x>0.76478</cdr:x>
      <cdr:y>0.64394</cdr:y>
    </cdr:to>
    <cdr:sp macro="" textlink="">
      <cdr:nvSpPr>
        <cdr:cNvPr id="9" name="Textfeld 8">
          <a:extLst xmlns:a="http://schemas.openxmlformats.org/drawingml/2006/main">
            <a:ext uri="{FF2B5EF4-FFF2-40B4-BE49-F238E27FC236}">
              <a16:creationId xmlns:a16="http://schemas.microsoft.com/office/drawing/2014/main" id="{6BC2E7CB-0156-9725-5E73-1443FEAF7366}"/>
            </a:ext>
          </a:extLst>
        </cdr:cNvPr>
        <cdr:cNvSpPr txBox="1"/>
      </cdr:nvSpPr>
      <cdr:spPr>
        <a:xfrm xmlns:a="http://schemas.openxmlformats.org/drawingml/2006/main">
          <a:off x="4228680" y="1671338"/>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37% (27%)</a:t>
          </a:r>
        </a:p>
      </cdr:txBody>
    </cdr:sp>
  </cdr:relSizeAnchor>
  <cdr:relSizeAnchor xmlns:cdr="http://schemas.openxmlformats.org/drawingml/2006/chartDrawing">
    <cdr:from>
      <cdr:x>0.66564</cdr:x>
      <cdr:y>0.65878</cdr:y>
    </cdr:from>
    <cdr:to>
      <cdr:x>0.75732</cdr:x>
      <cdr:y>0.71307</cdr:y>
    </cdr:to>
    <cdr:sp macro="" textlink="">
      <cdr:nvSpPr>
        <cdr:cNvPr id="10" name="Textfeld 9">
          <a:extLst xmlns:a="http://schemas.openxmlformats.org/drawingml/2006/main">
            <a:ext uri="{FF2B5EF4-FFF2-40B4-BE49-F238E27FC236}">
              <a16:creationId xmlns:a16="http://schemas.microsoft.com/office/drawing/2014/main" id="{B6B798A8-708C-780C-DFEF-8D4D09EDD7F8}"/>
            </a:ext>
          </a:extLst>
        </cdr:cNvPr>
        <cdr:cNvSpPr txBox="1"/>
      </cdr:nvSpPr>
      <cdr:spPr>
        <a:xfrm xmlns:a="http://schemas.openxmlformats.org/drawingml/2006/main">
          <a:off x="4181814" y="1867284"/>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36% (16%)</a:t>
          </a:r>
        </a:p>
      </cdr:txBody>
    </cdr:sp>
  </cdr:relSizeAnchor>
  <cdr:relSizeAnchor xmlns:cdr="http://schemas.openxmlformats.org/drawingml/2006/chartDrawing">
    <cdr:from>
      <cdr:x>0.53695</cdr:x>
      <cdr:y>0.72791</cdr:y>
    </cdr:from>
    <cdr:to>
      <cdr:x>0.62863</cdr:x>
      <cdr:y>0.7822</cdr:y>
    </cdr:to>
    <cdr:sp macro="" textlink="">
      <cdr:nvSpPr>
        <cdr:cNvPr id="11" name="Textfeld 10">
          <a:extLst xmlns:a="http://schemas.openxmlformats.org/drawingml/2006/main">
            <a:ext uri="{FF2B5EF4-FFF2-40B4-BE49-F238E27FC236}">
              <a16:creationId xmlns:a16="http://schemas.microsoft.com/office/drawing/2014/main" id="{022B14B3-6F8A-D090-8BB0-FB7D1F589E5B}"/>
            </a:ext>
          </a:extLst>
        </cdr:cNvPr>
        <cdr:cNvSpPr txBox="1"/>
      </cdr:nvSpPr>
      <cdr:spPr>
        <a:xfrm xmlns:a="http://schemas.openxmlformats.org/drawingml/2006/main">
          <a:off x="3373346" y="2063230"/>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20% (13%)</a:t>
          </a:r>
        </a:p>
      </cdr:txBody>
    </cdr:sp>
  </cdr:relSizeAnchor>
  <cdr:relSizeAnchor xmlns:cdr="http://schemas.openxmlformats.org/drawingml/2006/chartDrawing">
    <cdr:from>
      <cdr:x>0.49669</cdr:x>
      <cdr:y>0.79703</cdr:y>
    </cdr:from>
    <cdr:to>
      <cdr:x>0.58838</cdr:x>
      <cdr:y>0.85133</cdr:y>
    </cdr:to>
    <cdr:sp macro="" textlink="">
      <cdr:nvSpPr>
        <cdr:cNvPr id="12" name="Textfeld 11">
          <a:extLst xmlns:a="http://schemas.openxmlformats.org/drawingml/2006/main">
            <a:ext uri="{FF2B5EF4-FFF2-40B4-BE49-F238E27FC236}">
              <a16:creationId xmlns:a16="http://schemas.microsoft.com/office/drawing/2014/main" id="{251A2FFB-B20D-06F1-DB4A-77412404314A}"/>
            </a:ext>
          </a:extLst>
        </cdr:cNvPr>
        <cdr:cNvSpPr txBox="1"/>
      </cdr:nvSpPr>
      <cdr:spPr>
        <a:xfrm xmlns:a="http://schemas.openxmlformats.org/drawingml/2006/main">
          <a:off x="3120444" y="2259147"/>
          <a:ext cx="576000" cy="153911"/>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15% (12%)</a:t>
          </a:r>
        </a:p>
      </cdr:txBody>
    </cdr:sp>
  </cdr:relSizeAnchor>
  <cdr:relSizeAnchor xmlns:cdr="http://schemas.openxmlformats.org/drawingml/2006/chartDrawing">
    <cdr:from>
      <cdr:x>0.48882</cdr:x>
      <cdr:y>0.86616</cdr:y>
    </cdr:from>
    <cdr:to>
      <cdr:x>0.5805</cdr:x>
      <cdr:y>0.92045</cdr:y>
    </cdr:to>
    <cdr:sp macro="" textlink="">
      <cdr:nvSpPr>
        <cdr:cNvPr id="13" name="Textfeld 12">
          <a:extLst xmlns:a="http://schemas.openxmlformats.org/drawingml/2006/main">
            <a:ext uri="{FF2B5EF4-FFF2-40B4-BE49-F238E27FC236}">
              <a16:creationId xmlns:a16="http://schemas.microsoft.com/office/drawing/2014/main" id="{9BE6C5CF-18B2-021F-AF89-1314C7F94486}"/>
            </a:ext>
          </a:extLst>
        </cdr:cNvPr>
        <cdr:cNvSpPr txBox="1"/>
      </cdr:nvSpPr>
      <cdr:spPr>
        <a:xfrm xmlns:a="http://schemas.openxmlformats.org/drawingml/2006/main">
          <a:off x="3070965" y="2455093"/>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14% (10%)</a:t>
          </a:r>
        </a:p>
      </cdr:txBody>
    </cdr:sp>
  </cdr:relSizeAnchor>
  <cdr:relSizeAnchor xmlns:cdr="http://schemas.openxmlformats.org/drawingml/2006/chartDrawing">
    <cdr:from>
      <cdr:x>0.40991</cdr:x>
      <cdr:y>0.93529</cdr:y>
    </cdr:from>
    <cdr:to>
      <cdr:x>0.50159</cdr:x>
      <cdr:y>0.98958</cdr:y>
    </cdr:to>
    <cdr:sp macro="" textlink="">
      <cdr:nvSpPr>
        <cdr:cNvPr id="14" name="Textfeld 13">
          <a:extLst xmlns:a="http://schemas.openxmlformats.org/drawingml/2006/main">
            <a:ext uri="{FF2B5EF4-FFF2-40B4-BE49-F238E27FC236}">
              <a16:creationId xmlns:a16="http://schemas.microsoft.com/office/drawing/2014/main" id="{F923112E-F19D-3768-0B03-B20EABBD9F87}"/>
            </a:ext>
          </a:extLst>
        </cdr:cNvPr>
        <cdr:cNvSpPr txBox="1"/>
      </cdr:nvSpPr>
      <cdr:spPr>
        <a:xfrm xmlns:a="http://schemas.openxmlformats.org/drawingml/2006/main">
          <a:off x="2575229" y="2651039"/>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4% (3%)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 name="Datumsplatzhalter 3"/>
          <p:cNvSpPr>
            <a:spLocks noGrp="1"/>
          </p:cNvSpPr>
          <p:nvPr>
            <p:ph type="dt" sz="quarter" idx="1"/>
          </p:nvPr>
        </p:nvSpPr>
        <p:spPr/>
        <p:txBody>
          <a:bodyPr/>
          <a:lstStyle/>
          <a:p>
            <a:pPr>
              <a:defRPr/>
            </a:pPr>
            <a:r>
              <a:rPr lang="de-DE"/>
              <a:t>01.01.2014</a:t>
            </a:r>
          </a:p>
        </p:txBody>
      </p:sp>
      <p:sp>
        <p:nvSpPr>
          <p:cNvPr id="5" name="Fußzeilenplatzhalter 4"/>
          <p:cNvSpPr>
            <a:spLocks noGrp="1"/>
          </p:cNvSpPr>
          <p:nvPr>
            <p:ph type="ftr" sz="quarter" idx="4"/>
          </p:nvPr>
        </p:nvSpPr>
        <p:spPr>
          <a:xfrm>
            <a:off x="0" y="9721850"/>
            <a:ext cx="3922713" cy="511175"/>
          </a:xfrm>
        </p:spPr>
        <p:txBody>
          <a:bodyPr/>
          <a:lstStyle/>
          <a:p>
            <a:pPr>
              <a:defRPr/>
            </a:pPr>
            <a:r>
              <a:rPr lang="de-DE" dirty="0"/>
              <a:t>Präsentation Arbeitgeber </a:t>
            </a:r>
            <a:r>
              <a:rPr lang="de-DE" dirty="0" err="1"/>
              <a:t>bAV</a:t>
            </a:r>
            <a:r>
              <a:rPr lang="de-DE" dirty="0"/>
              <a:t>-Erstgespräch</a:t>
            </a:r>
          </a:p>
        </p:txBody>
      </p:sp>
      <p:sp>
        <p:nvSpPr>
          <p:cNvPr id="12294"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5AD957-4CE6-4080-A184-4F39F9BBC6D8}" type="slidenum">
              <a:rPr lang="de-DE" altLang="de-DE" sz="1300" smtClean="0"/>
              <a:pPr>
                <a:spcBef>
                  <a:spcPct val="0"/>
                </a:spcBef>
              </a:pPr>
              <a:t>3</a:t>
            </a:fld>
            <a:endParaRPr lang="de-DE" altLang="de-DE" sz="1300"/>
          </a:p>
        </p:txBody>
      </p:sp>
    </p:spTree>
    <p:extLst>
      <p:ext uri="{BB962C8B-B14F-4D97-AF65-F5344CB8AC3E}">
        <p14:creationId xmlns:p14="http://schemas.microsoft.com/office/powerpoint/2010/main" val="266015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 name="Datumsplatzhalter 3"/>
          <p:cNvSpPr>
            <a:spLocks noGrp="1"/>
          </p:cNvSpPr>
          <p:nvPr>
            <p:ph type="dt" sz="quarter" idx="1"/>
          </p:nvPr>
        </p:nvSpPr>
        <p:spPr/>
        <p:txBody>
          <a:bodyPr/>
          <a:lstStyle/>
          <a:p>
            <a:pPr>
              <a:defRPr/>
            </a:pPr>
            <a:r>
              <a:rPr lang="de-DE"/>
              <a:t>01.01.2014</a:t>
            </a:r>
          </a:p>
        </p:txBody>
      </p:sp>
      <p:sp>
        <p:nvSpPr>
          <p:cNvPr id="5" name="Fußzeilenplatzhalter 4"/>
          <p:cNvSpPr>
            <a:spLocks noGrp="1"/>
          </p:cNvSpPr>
          <p:nvPr>
            <p:ph type="ftr" sz="quarter" idx="4"/>
          </p:nvPr>
        </p:nvSpPr>
        <p:spPr>
          <a:xfrm>
            <a:off x="0" y="9721850"/>
            <a:ext cx="3922713" cy="511175"/>
          </a:xfrm>
        </p:spPr>
        <p:txBody>
          <a:bodyPr/>
          <a:lstStyle/>
          <a:p>
            <a:pPr>
              <a:defRPr/>
            </a:pPr>
            <a:r>
              <a:rPr lang="de-DE" dirty="0"/>
              <a:t>Präsentation Arbeitgeber </a:t>
            </a:r>
            <a:r>
              <a:rPr lang="de-DE" dirty="0" err="1"/>
              <a:t>bAV</a:t>
            </a:r>
            <a:r>
              <a:rPr lang="de-DE" dirty="0"/>
              <a:t>-Erstgespräch</a:t>
            </a:r>
          </a:p>
        </p:txBody>
      </p:sp>
      <p:sp>
        <p:nvSpPr>
          <p:cNvPr id="12294"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5AD957-4CE6-4080-A184-4F39F9BBC6D8}" type="slidenum">
              <a:rPr lang="de-DE" altLang="de-DE" sz="1300" smtClean="0"/>
              <a:pPr>
                <a:spcBef>
                  <a:spcPct val="0"/>
                </a:spcBef>
              </a:pPr>
              <a:t>5</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33" y="812732"/>
            <a:ext cx="9144000" cy="6045268"/>
          </a:xfrm>
          <a:prstGeom prst="rect">
            <a:avLst/>
          </a:prstGeom>
        </p:spPr>
      </p:pic>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3272883"/>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5521194"/>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Titel 12"/>
          <p:cNvSpPr>
            <a:spLocks noGrp="1"/>
          </p:cNvSpPr>
          <p:nvPr>
            <p:ph type="title"/>
          </p:nvPr>
        </p:nvSpPr>
        <p:spPr>
          <a:xfrm>
            <a:off x="1331974" y="3611803"/>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5521194"/>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06450" algn="l"/>
                <a:tab pos="809625"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7" name="Untertitel 2"/>
          <p:cNvSpPr>
            <a:spLocks noGrp="1"/>
          </p:cNvSpPr>
          <p:nvPr>
            <p:ph type="subTitle" idx="1"/>
          </p:nvPr>
        </p:nvSpPr>
        <p:spPr>
          <a:xfrm>
            <a:off x="1331973" y="4592714"/>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01.01.2023</a:t>
            </a:r>
            <a:endParaRPr lang="de-DE" dirty="0"/>
          </a:p>
        </p:txBody>
      </p:sp>
      <p:sp>
        <p:nvSpPr>
          <p:cNvPr id="5" name="Fußzeilenplatzhalter 4"/>
          <p:cNvSpPr>
            <a:spLocks noGrp="1"/>
          </p:cNvSpPr>
          <p:nvPr>
            <p:ph type="ftr" sz="quarter" idx="26"/>
          </p:nvPr>
        </p:nvSpPr>
        <p:spPr/>
        <p:txBody>
          <a:bodyPr/>
          <a:lstStyle/>
          <a:p>
            <a:r>
              <a:rPr lang="de-DE"/>
              <a:t>bAV-Versorgungskonzept Arbeitgeber</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75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6"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bAV-Versorgungskonzept Arbeitgeber</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01.01.2023</a:t>
            </a:r>
            <a:endParaRPr lang="de-DE" dirty="0"/>
          </a:p>
        </p:txBody>
      </p:sp>
      <p:sp>
        <p:nvSpPr>
          <p:cNvPr id="4" name="Fußzeilenplatzhalter 3"/>
          <p:cNvSpPr>
            <a:spLocks noGrp="1"/>
          </p:cNvSpPr>
          <p:nvPr>
            <p:ph type="ftr" sz="quarter" idx="21"/>
          </p:nvPr>
        </p:nvSpPr>
        <p:spPr/>
        <p:txBody>
          <a:bodyPr/>
          <a:lstStyle/>
          <a:p>
            <a:r>
              <a:rPr lang="de-DE"/>
              <a:t>bAV-Versorgungskonzept Arbeitgeber</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01.01.2023</a:t>
            </a:r>
            <a:endParaRPr lang="de-DE" dirty="0"/>
          </a:p>
        </p:txBody>
      </p:sp>
      <p:sp>
        <p:nvSpPr>
          <p:cNvPr id="5" name="Fußzeilenplatzhalter 4"/>
          <p:cNvSpPr>
            <a:spLocks noGrp="1"/>
          </p:cNvSpPr>
          <p:nvPr>
            <p:ph type="ftr" sz="quarter" idx="22"/>
          </p:nvPr>
        </p:nvSpPr>
        <p:spPr/>
        <p:txBody>
          <a:bodyPr/>
          <a:lstStyle/>
          <a:p>
            <a:r>
              <a:rPr lang="de-DE"/>
              <a:t>bAV-Versorgungskonzept Arbeitgeber</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bAV-Versorgungskonzept Arbeitgeber</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4" imgW="216" imgH="216" progId="TCLayout.ActiveDocument.1">
                  <p:embed/>
                </p:oleObj>
              </mc:Choice>
              <mc:Fallback>
                <p:oleObj name="think-cell Folie" r:id="rId14" imgW="216" imgH="216" progId="TCLayout.ActiveDocument.1">
                  <p:embed/>
                  <p:pic>
                    <p:nvPicPr>
                      <p:cNvPr id="0" name="Objek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1999"/>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01.01.2023</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1999"/>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altLang="de-DE" dirty="0"/>
              <a:t>Individuelles Versorgungskonzept</a:t>
            </a:r>
            <a:endParaRPr lang="de-DE" dirty="0"/>
          </a:p>
        </p:txBody>
      </p:sp>
      <p:sp>
        <p:nvSpPr>
          <p:cNvPr id="2" name="Fußzeilenplatzhalter 1"/>
          <p:cNvSpPr>
            <a:spLocks noGrp="1"/>
          </p:cNvSpPr>
          <p:nvPr>
            <p:ph type="ftr" sz="quarter" idx="3"/>
          </p:nvPr>
        </p:nvSpPr>
        <p:spPr>
          <a:xfrm>
            <a:off x="2683042" y="6461999"/>
            <a:ext cx="3777916" cy="396000"/>
          </a:xfrm>
          <a:prstGeom prst="rect">
            <a:avLst/>
          </a:prstGeom>
        </p:spPr>
        <p:txBody>
          <a:bodyPr vert="horz" lIns="0" tIns="0" rIns="0" bIns="0" rtlCol="0" anchor="ctr"/>
          <a:lstStyle>
            <a:lvl1pPr algn="ctr">
              <a:defRPr lang="de-DE" sz="1000" b="0">
                <a:solidFill>
                  <a:srgbClr val="646464"/>
                </a:solidFill>
              </a:defRPr>
            </a:lvl1pPr>
          </a:lstStyle>
          <a:p>
            <a:r>
              <a:rPr lang="de-DE"/>
              <a:t>bAV-Versorgungskonzept Arbeitgeber</a:t>
            </a:r>
            <a:endParaRPr lang="de-DE" dirty="0"/>
          </a:p>
        </p:txBody>
      </p:sp>
    </p:spTree>
  </p:cSld>
  <p:clrMap bg1="lt1" tx1="dk1" bg2="lt2" tx2="dk2" accent1="accent1" accent2="accent2" accent3="accent3" accent4="accent4" accent5="accent5" accent6="accent6" hlink="hlink" folHlink="folHlink"/>
  <p:sldLayoutIdLst>
    <p:sldLayoutId id="2147484293" r:id="rId1"/>
    <p:sldLayoutId id="2147484295" r:id="rId2"/>
    <p:sldLayoutId id="2147484314" r:id="rId3"/>
    <p:sldLayoutId id="2147484315" r:id="rId4"/>
    <p:sldLayoutId id="2147484316" r:id="rId5"/>
    <p:sldLayoutId id="2147484301" r:id="rId6"/>
    <p:sldLayoutId id="2147484294" r:id="rId7"/>
    <p:sldLayoutId id="2147484299" r:id="rId8"/>
    <p:sldLayoutId id="2147484306" r:id="rId9"/>
    <p:sldLayoutId id="2147484298" r:id="rId10"/>
    <p:sldLayoutId id="2147484324" r:id="rId11"/>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16"/>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Individuelles Versorgungskonzept</a:t>
            </a:r>
            <a:endParaRPr lang="de-DE" dirty="0"/>
          </a:p>
        </p:txBody>
      </p:sp>
      <p:sp>
        <p:nvSpPr>
          <p:cNvPr id="3" name="Textplatzhalter 2"/>
          <p:cNvSpPr>
            <a:spLocks noGrp="1"/>
          </p:cNvSpPr>
          <p:nvPr>
            <p:ph type="body" sz="quarter" idx="10"/>
          </p:nvPr>
        </p:nvSpPr>
        <p:spPr/>
        <p:txBody>
          <a:bodyPr/>
          <a:lstStyle/>
          <a:p>
            <a:pPr marL="0" indent="0">
              <a:tabLst/>
            </a:pPr>
            <a:r>
              <a:rPr lang="de-DE" dirty="0"/>
              <a:t>Ich informiere und unterstütze Sie als Arbeitgeber </a:t>
            </a:r>
            <a:br>
              <a:rPr lang="de-DE" dirty="0"/>
            </a:br>
            <a:r>
              <a:rPr lang="de-DE" dirty="0"/>
              <a:t>in allen Fragen zur betrieblichen Altersversorgung.</a:t>
            </a:r>
          </a:p>
        </p:txBody>
      </p:sp>
      <p:sp>
        <p:nvSpPr>
          <p:cNvPr id="4" name="Untertitel 3"/>
          <p:cNvSpPr>
            <a:spLocks noGrp="1"/>
          </p:cNvSpPr>
          <p:nvPr>
            <p:ph type="subTitle" idx="1"/>
          </p:nvPr>
        </p:nvSpPr>
        <p:spPr/>
        <p:txBody>
          <a:bodyPr/>
          <a:lstStyle/>
          <a:p>
            <a:r>
              <a:rPr lang="de-DE" altLang="de-DE"/>
              <a:t>Empfehlungen und Berechnungen zur betrieblichen Altersversorgung (bAV) in Ihrem Unternehmen</a:t>
            </a:r>
            <a:endParaRPr lang="de-DE" altLang="de-DE" dirty="0"/>
          </a:p>
        </p:txBody>
      </p:sp>
      <p:grpSp>
        <p:nvGrpSpPr>
          <p:cNvPr id="5" name="Gruppieren 4"/>
          <p:cNvGrpSpPr>
            <a:grpSpLocks noChangeAspect="1"/>
          </p:cNvGrpSpPr>
          <p:nvPr/>
        </p:nvGrpSpPr>
        <p:grpSpPr>
          <a:xfrm>
            <a:off x="6606808" y="3175"/>
            <a:ext cx="2334883" cy="1423059"/>
            <a:chOff x="3864634" y="3175"/>
            <a:chExt cx="2334883" cy="1423059"/>
          </a:xfrm>
        </p:grpSpPr>
        <p:sp>
          <p:nvSpPr>
            <p:cNvPr id="6" name="Abgerundetes Rechteck 5"/>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Tree>
    <p:extLst>
      <p:ext uri="{BB962C8B-B14F-4D97-AF65-F5344CB8AC3E}">
        <p14:creationId xmlns:p14="http://schemas.microsoft.com/office/powerpoint/2010/main" val="65144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p:txBody>
          <a:bodyPr/>
          <a:lstStyle/>
          <a:p>
            <a:r>
              <a:rPr lang="de-DE" altLang="de-DE"/>
              <a:t>Mitarbeiterbindung:</a:t>
            </a:r>
            <a:br>
              <a:rPr lang="de-DE" altLang="de-DE"/>
            </a:br>
            <a:r>
              <a:rPr lang="de-DE" altLang="de-DE"/>
              <a:t>Die bAV ist Arbeitnehmers Liebling</a:t>
            </a:r>
            <a:endParaRPr lang="de-DE" dirty="0"/>
          </a:p>
        </p:txBody>
      </p:sp>
      <p:sp>
        <p:nvSpPr>
          <p:cNvPr id="21" name="Textplatzhalter 20"/>
          <p:cNvSpPr>
            <a:spLocks noGrp="1"/>
          </p:cNvSpPr>
          <p:nvPr>
            <p:ph type="body" sz="quarter" idx="17"/>
          </p:nvPr>
        </p:nvSpPr>
        <p:spPr>
          <a:xfrm>
            <a:off x="358774" y="2087563"/>
            <a:ext cx="8426449" cy="3465512"/>
          </a:xfrm>
        </p:spPr>
        <p:txBody>
          <a:bodyPr/>
          <a:lstStyle/>
          <a:p>
            <a:pPr lvl="1"/>
            <a:r>
              <a:rPr lang="de-DE" altLang="de-DE" dirty="0"/>
              <a:t>Aufgrund des demografischen Wandels herrscht besonders im Mittelstand ein wachsender Fach- und Führungskräftemangel.</a:t>
            </a:r>
          </a:p>
          <a:p>
            <a:pPr lvl="1"/>
            <a:r>
              <a:rPr lang="de-DE" altLang="de-DE" dirty="0"/>
              <a:t>Qualifizierte Arbeitskräfte entscheiden sich immer öfter für gut bezahlte Stellen </a:t>
            </a:r>
            <a:br>
              <a:rPr lang="de-DE" altLang="de-DE" dirty="0"/>
            </a:br>
            <a:r>
              <a:rPr lang="de-DE" altLang="de-DE" dirty="0"/>
              <a:t>mit einer soliden betrieblichen Altersversorgung.</a:t>
            </a:r>
          </a:p>
          <a:p>
            <a:pPr lvl="1"/>
            <a:r>
              <a:rPr lang="de-DE" altLang="de-DE" dirty="0"/>
              <a:t>Die</a:t>
            </a:r>
            <a:r>
              <a:rPr lang="de-DE" dirty="0"/>
              <a:t> verschiedenen Fördermöglichkeiten stellen Arbeitgebern in KMUs einen Baukasten zur Verfügung, der sich für alle Arbeitnehmer eignet, z. B.</a:t>
            </a:r>
          </a:p>
          <a:p>
            <a:pPr lvl="2"/>
            <a:r>
              <a:rPr lang="de-DE" dirty="0"/>
              <a:t>Besserverdiener (Gehalt oberhalb der BBG d. gesetzl. RV)</a:t>
            </a:r>
          </a:p>
          <a:p>
            <a:pPr lvl="2"/>
            <a:r>
              <a:rPr lang="de-DE" dirty="0"/>
              <a:t>Normalverdiener (Gehalt bis zur BBG d. gesetzl. RV)</a:t>
            </a:r>
          </a:p>
          <a:p>
            <a:pPr lvl="2"/>
            <a:r>
              <a:rPr lang="de-DE" dirty="0"/>
              <a:t>Arbeitnehmer / Teilzeitkräfte mit Einkommen bis zu 2.575 Euro monatlich</a:t>
            </a:r>
            <a:endParaRPr lang="de-DE" altLang="de-DE" dirty="0"/>
          </a:p>
        </p:txBody>
      </p:sp>
      <p:sp>
        <p:nvSpPr>
          <p:cNvPr id="28" name="Textplatzhalter 27"/>
          <p:cNvSpPr>
            <a:spLocks noGrp="1"/>
          </p:cNvSpPr>
          <p:nvPr>
            <p:ph type="body" sz="quarter" idx="23"/>
          </p:nvPr>
        </p:nvSpPr>
        <p:spPr/>
        <p:txBody>
          <a:bodyPr/>
          <a:lstStyle/>
          <a:p>
            <a:endParaRPr lang="de-DE"/>
          </a:p>
        </p:txBody>
      </p:sp>
      <p:sp>
        <p:nvSpPr>
          <p:cNvPr id="25" name="Textplatzhalter 24"/>
          <p:cNvSpPr>
            <a:spLocks noGrp="1"/>
          </p:cNvSpPr>
          <p:nvPr>
            <p:ph type="body" sz="quarter" idx="24"/>
          </p:nvPr>
        </p:nvSpPr>
        <p:spPr/>
        <p:txBody>
          <a:bodyPr/>
          <a:lstStyle/>
          <a:p>
            <a:r>
              <a:rPr lang="de-DE"/>
              <a:t>Mit dem einfachen Zugang zur bAV leisten Sie mit geringem Aufwand einen wertvollen Beitrag zur Mitarbeiterfindung und -bindung.</a:t>
            </a:r>
            <a:endParaRPr lang="de-DE" dirty="0"/>
          </a:p>
        </p:txBody>
      </p:sp>
      <p:sp>
        <p:nvSpPr>
          <p:cNvPr id="22" name="Textplatzhalter 21"/>
          <p:cNvSpPr>
            <a:spLocks noGrp="1"/>
          </p:cNvSpPr>
          <p:nvPr>
            <p:ph type="body" sz="quarter" idx="18"/>
          </p:nvPr>
        </p:nvSpPr>
        <p:spPr/>
        <p:txBody>
          <a:bodyPr/>
          <a:lstStyle/>
          <a:p>
            <a:r>
              <a:rPr lang="de-DE"/>
              <a:t>2. </a:t>
            </a:r>
            <a:r>
              <a:rPr lang="de-DE" altLang="de-DE"/>
              <a:t>bAV – Instrument im Personalmanagement</a:t>
            </a:r>
            <a:endParaRPr lang="de-DE" dirty="0"/>
          </a:p>
        </p:txBody>
      </p:sp>
      <p:sp>
        <p:nvSpPr>
          <p:cNvPr id="10" name="Datumsplatzhalter 9"/>
          <p:cNvSpPr>
            <a:spLocks noGrp="1"/>
          </p:cNvSpPr>
          <p:nvPr>
            <p:ph type="dt" sz="half" idx="25"/>
          </p:nvPr>
        </p:nvSpPr>
        <p:spPr/>
        <p:txBody>
          <a:bodyPr/>
          <a:lstStyle/>
          <a:p>
            <a:r>
              <a:rPr lang="de-DE"/>
              <a:t>01.01.2023</a:t>
            </a:r>
            <a:endParaRPr lang="de-DE" dirty="0"/>
          </a:p>
        </p:txBody>
      </p:sp>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10</a:t>
            </a:fld>
            <a:endParaRPr lang="de-DE" dirty="0"/>
          </a:p>
        </p:txBody>
      </p:sp>
    </p:spTree>
    <p:extLst>
      <p:ext uri="{BB962C8B-B14F-4D97-AF65-F5344CB8AC3E}">
        <p14:creationId xmlns:p14="http://schemas.microsoft.com/office/powerpoint/2010/main" val="404798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Arbeitgeber sollten die </a:t>
            </a:r>
            <a:r>
              <a:rPr lang="de-DE" dirty="0" err="1"/>
              <a:t>bAV</a:t>
            </a:r>
            <a:r>
              <a:rPr lang="de-DE" dirty="0"/>
              <a:t> bei der Mitarbeitersuche als Instrument nutzen</a:t>
            </a:r>
          </a:p>
        </p:txBody>
      </p:sp>
      <p:sp>
        <p:nvSpPr>
          <p:cNvPr id="3" name="Textplatzhalter 2"/>
          <p:cNvSpPr>
            <a:spLocks noGrp="1"/>
          </p:cNvSpPr>
          <p:nvPr>
            <p:ph type="body" sz="quarter" idx="17"/>
          </p:nvPr>
        </p:nvSpPr>
        <p:spPr/>
        <p:txBody>
          <a:bodyPr/>
          <a:lstStyle/>
          <a:p>
            <a:pPr lvl="1"/>
            <a:r>
              <a:rPr lang="de-DE" altLang="de-DE" dirty="0"/>
              <a:t>Für 78 % der Beschäftigten spielt die betriebliche Altersversorgung bei der Wahl des Arbeitgebers eine Rolle.</a:t>
            </a:r>
          </a:p>
        </p:txBody>
      </p:sp>
      <p:sp>
        <p:nvSpPr>
          <p:cNvPr id="19" name="Textplatzhalter 18"/>
          <p:cNvSpPr>
            <a:spLocks noGrp="1"/>
          </p:cNvSpPr>
          <p:nvPr>
            <p:ph type="body" sz="quarter" idx="21"/>
          </p:nvPr>
        </p:nvSpPr>
        <p:spPr/>
        <p:txBody>
          <a:bodyPr/>
          <a:lstStyle/>
          <a:p>
            <a:endParaRPr lang="de-DE"/>
          </a:p>
        </p:txBody>
      </p:sp>
      <p:sp>
        <p:nvSpPr>
          <p:cNvPr id="21" name="Textplatzhalter 20"/>
          <p:cNvSpPr>
            <a:spLocks noGrp="1"/>
          </p:cNvSpPr>
          <p:nvPr>
            <p:ph type="body" sz="quarter" idx="24"/>
          </p:nvPr>
        </p:nvSpPr>
        <p:spPr/>
        <p:txBody>
          <a:bodyPr/>
          <a:lstStyle/>
          <a:p>
            <a:r>
              <a:rPr lang="de-DE"/>
              <a:t>Mit dem einfachen Zugang zur bAV leisten Sie mit geringem Aufwand einen wertvollen Beitrag zur Mitarbeiterfindung und -bindung.</a:t>
            </a:r>
            <a:endParaRPr lang="de-DE" dirty="0"/>
          </a:p>
        </p:txBody>
      </p:sp>
      <p:sp>
        <p:nvSpPr>
          <p:cNvPr id="20" name="Textplatzhalter 19"/>
          <p:cNvSpPr>
            <a:spLocks noGrp="1"/>
          </p:cNvSpPr>
          <p:nvPr>
            <p:ph type="body" sz="quarter" idx="23"/>
          </p:nvPr>
        </p:nvSpPr>
        <p:spPr/>
        <p:txBody>
          <a:bodyPr/>
          <a:lstStyle/>
          <a:p>
            <a:r>
              <a:rPr lang="de-DE" dirty="0"/>
              <a:t>Quelle: Deloitte, Studie zur betrieblichen Altersversorgung 2021</a:t>
            </a:r>
          </a:p>
        </p:txBody>
      </p:sp>
      <p:sp>
        <p:nvSpPr>
          <p:cNvPr id="8" name="Textplatzhalter 7"/>
          <p:cNvSpPr>
            <a:spLocks noGrp="1"/>
          </p:cNvSpPr>
          <p:nvPr>
            <p:ph type="body" sz="quarter" idx="18"/>
          </p:nvPr>
        </p:nvSpPr>
        <p:spPr/>
        <p:txBody>
          <a:bodyPr/>
          <a:lstStyle/>
          <a:p>
            <a:r>
              <a:rPr lang="de-DE"/>
              <a:t>2. </a:t>
            </a:r>
            <a:r>
              <a:rPr lang="de-DE" altLang="de-DE"/>
              <a:t>bAV – Instrument im Personalmanagement</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bAV-Versorgungskonzept Arbeitgeber</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11</a:t>
            </a:fld>
            <a:endParaRPr lang="de-DE" dirty="0"/>
          </a:p>
        </p:txBody>
      </p:sp>
      <p:graphicFrame>
        <p:nvGraphicFramePr>
          <p:cNvPr id="25" name="Diagramm 13">
            <a:extLst>
              <a:ext uri="{FF2B5EF4-FFF2-40B4-BE49-F238E27FC236}">
                <a16:creationId xmlns:a16="http://schemas.microsoft.com/office/drawing/2014/main" id="{EE53F0BB-FC1E-4A8E-A6D9-439A1C168B3F}"/>
              </a:ext>
            </a:extLst>
          </p:cNvPr>
          <p:cNvGraphicFramePr>
            <a:graphicFrameLocks/>
          </p:cNvGraphicFramePr>
          <p:nvPr>
            <p:extLst>
              <p:ext uri="{D42A27DB-BD31-4B8C-83A1-F6EECF244321}">
                <p14:modId xmlns:p14="http://schemas.microsoft.com/office/powerpoint/2010/main" val="3524905096"/>
              </p:ext>
            </p:extLst>
          </p:nvPr>
        </p:nvGraphicFramePr>
        <p:xfrm>
          <a:off x="4556420" y="2600699"/>
          <a:ext cx="4140200" cy="2511331"/>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hteck 25">
            <a:extLst>
              <a:ext uri="{FF2B5EF4-FFF2-40B4-BE49-F238E27FC236}">
                <a16:creationId xmlns:a16="http://schemas.microsoft.com/office/drawing/2014/main" id="{54EE2E6A-F4F7-4FCB-841F-48C84CF5B94E}"/>
              </a:ext>
            </a:extLst>
          </p:cNvPr>
          <p:cNvSpPr/>
          <p:nvPr/>
        </p:nvSpPr>
        <p:spPr>
          <a:xfrm>
            <a:off x="7187812" y="4726320"/>
            <a:ext cx="792088" cy="169277"/>
          </a:xfrm>
          <a:prstGeom prst="rect">
            <a:avLst/>
          </a:prstGeom>
        </p:spPr>
        <p:txBody>
          <a:bodyPr wrap="square" lIns="0" tIns="0" rIns="0" bIns="0">
            <a:spAutoFit/>
          </a:bodyPr>
          <a:lstStyle/>
          <a:p>
            <a:pPr algn="r"/>
            <a:r>
              <a:rPr lang="de-DE" sz="1100" b="0" i="0" u="none" strike="noStrike" dirty="0">
                <a:solidFill>
                  <a:srgbClr val="000000"/>
                </a:solidFill>
              </a:rPr>
              <a:t>Nein</a:t>
            </a:r>
          </a:p>
        </p:txBody>
      </p:sp>
      <p:sp>
        <p:nvSpPr>
          <p:cNvPr id="27" name="Rechteck 26">
            <a:extLst>
              <a:ext uri="{FF2B5EF4-FFF2-40B4-BE49-F238E27FC236}">
                <a16:creationId xmlns:a16="http://schemas.microsoft.com/office/drawing/2014/main" id="{AE981509-D935-4A2D-A5FE-05BC20D2BD28}"/>
              </a:ext>
            </a:extLst>
          </p:cNvPr>
          <p:cNvSpPr/>
          <p:nvPr/>
        </p:nvSpPr>
        <p:spPr>
          <a:xfrm>
            <a:off x="4848746" y="4086056"/>
            <a:ext cx="581552" cy="338554"/>
          </a:xfrm>
          <a:prstGeom prst="rect">
            <a:avLst/>
          </a:prstGeom>
        </p:spPr>
        <p:txBody>
          <a:bodyPr wrap="square" lIns="0" tIns="0" rIns="0" bIns="0">
            <a:spAutoFit/>
          </a:bodyPr>
          <a:lstStyle/>
          <a:p>
            <a:r>
              <a:rPr lang="de-DE" sz="1100" b="0" i="0" u="none" strike="noStrike" dirty="0">
                <a:solidFill>
                  <a:srgbClr val="000000"/>
                </a:solidFill>
              </a:rPr>
              <a:t>Ja, sehr wichtig</a:t>
            </a:r>
          </a:p>
        </p:txBody>
      </p:sp>
      <p:sp>
        <p:nvSpPr>
          <p:cNvPr id="28" name="Rechteck 27">
            <a:extLst>
              <a:ext uri="{FF2B5EF4-FFF2-40B4-BE49-F238E27FC236}">
                <a16:creationId xmlns:a16="http://schemas.microsoft.com/office/drawing/2014/main" id="{DE5CA59F-C470-4209-A659-05072FAFE40B}"/>
              </a:ext>
            </a:extLst>
          </p:cNvPr>
          <p:cNvSpPr/>
          <p:nvPr/>
        </p:nvSpPr>
        <p:spPr>
          <a:xfrm>
            <a:off x="7490460" y="3525330"/>
            <a:ext cx="937260" cy="338554"/>
          </a:xfrm>
          <a:prstGeom prst="rect">
            <a:avLst/>
          </a:prstGeom>
        </p:spPr>
        <p:txBody>
          <a:bodyPr wrap="square" lIns="0" tIns="0" rIns="0" bIns="0">
            <a:spAutoFit/>
          </a:bodyPr>
          <a:lstStyle/>
          <a:p>
            <a:pPr algn="r"/>
            <a:r>
              <a:rPr lang="de-DE" sz="1100" dirty="0">
                <a:solidFill>
                  <a:srgbClr val="000000"/>
                </a:solidFill>
              </a:rPr>
              <a:t>Ja, aber nicht so wichtig</a:t>
            </a:r>
          </a:p>
        </p:txBody>
      </p:sp>
    </p:spTree>
    <p:extLst>
      <p:ext uri="{BB962C8B-B14F-4D97-AF65-F5344CB8AC3E}">
        <p14:creationId xmlns:p14="http://schemas.microsoft.com/office/powerpoint/2010/main" val="181187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Mitarbeitergewinnung:</a:t>
            </a:r>
            <a:br>
              <a:rPr lang="de-DE"/>
            </a:br>
            <a:r>
              <a:rPr lang="de-DE"/>
              <a:t>Verstehen Sie bAV als Arbeitnehmer-"Lockmittel"</a:t>
            </a:r>
            <a:endParaRPr lang="de-DE" dirty="0"/>
          </a:p>
        </p:txBody>
      </p:sp>
      <p:sp>
        <p:nvSpPr>
          <p:cNvPr id="3" name="Textplatzhalter 2"/>
          <p:cNvSpPr>
            <a:spLocks noGrp="1"/>
          </p:cNvSpPr>
          <p:nvPr>
            <p:ph type="body" sz="quarter" idx="17"/>
          </p:nvPr>
        </p:nvSpPr>
        <p:spPr>
          <a:xfrm>
            <a:off x="358775" y="2600325"/>
            <a:ext cx="2226441" cy="2736850"/>
          </a:xfrm>
        </p:spPr>
        <p:txBody>
          <a:bodyPr>
            <a:normAutofit/>
          </a:bodyPr>
          <a:lstStyle/>
          <a:p>
            <a:pPr lvl="1"/>
            <a:r>
              <a:rPr lang="de-DE" sz="1500" dirty="0"/>
              <a:t>Aufgrund des wachsenden Bedarfs haben Fach- und Führungskräfte die freie Arbeitsplatzwahl.</a:t>
            </a:r>
          </a:p>
          <a:p>
            <a:pPr lvl="1"/>
            <a:r>
              <a:rPr lang="de-DE" sz="1500" dirty="0"/>
              <a:t>In der Regel fällt die Entscheidung für das Angebot mit den besten Konditionen – inklusive </a:t>
            </a:r>
            <a:r>
              <a:rPr lang="de-DE" sz="1500" dirty="0" err="1"/>
              <a:t>bAV</a:t>
            </a:r>
            <a:r>
              <a:rPr lang="de-DE" sz="1500" dirty="0"/>
              <a:t>.</a:t>
            </a:r>
            <a:endParaRPr lang="de-DE" altLang="de-DE" sz="1500" dirty="0"/>
          </a:p>
        </p:txBody>
      </p:sp>
      <p:sp>
        <p:nvSpPr>
          <p:cNvPr id="21" name="Textplatzhalter 20"/>
          <p:cNvSpPr>
            <a:spLocks noGrp="1"/>
          </p:cNvSpPr>
          <p:nvPr>
            <p:ph type="body" sz="quarter" idx="24"/>
          </p:nvPr>
        </p:nvSpPr>
        <p:spPr/>
        <p:txBody>
          <a:bodyPr/>
          <a:lstStyle/>
          <a:p>
            <a:r>
              <a:rPr lang="de-DE" dirty="0"/>
              <a:t>Eine betriebliche Altersversorgung mit attraktiven Konditionen sichert Ihre Wettbewerbsfähigkeit bei der Suche nach Fach- und Führungskräften.</a:t>
            </a:r>
          </a:p>
        </p:txBody>
      </p:sp>
      <p:sp>
        <p:nvSpPr>
          <p:cNvPr id="20" name="Textplatzhalter 19"/>
          <p:cNvSpPr>
            <a:spLocks noGrp="1"/>
          </p:cNvSpPr>
          <p:nvPr>
            <p:ph type="body" sz="quarter" idx="23"/>
          </p:nvPr>
        </p:nvSpPr>
        <p:spPr/>
        <p:txBody>
          <a:bodyPr/>
          <a:lstStyle/>
          <a:p>
            <a:r>
              <a:rPr lang="de-DE" dirty="0"/>
              <a:t>Quelle: Ernst &amp; Young, Mittelstandsbarometer im Dez. 2021</a:t>
            </a:r>
          </a:p>
        </p:txBody>
      </p:sp>
      <p:sp>
        <p:nvSpPr>
          <p:cNvPr id="8" name="Textplatzhalter 7"/>
          <p:cNvSpPr>
            <a:spLocks noGrp="1"/>
          </p:cNvSpPr>
          <p:nvPr>
            <p:ph type="body" sz="quarter" idx="18"/>
          </p:nvPr>
        </p:nvSpPr>
        <p:spPr/>
        <p:txBody>
          <a:bodyPr/>
          <a:lstStyle/>
          <a:p>
            <a:r>
              <a:rPr lang="de-DE"/>
              <a:t>2. </a:t>
            </a:r>
            <a:r>
              <a:rPr lang="de-DE" altLang="de-DE"/>
              <a:t>bAV – Instrument im Personalmanagement</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6" name="Fußzeilenplatzhalter 5"/>
          <p:cNvSpPr>
            <a:spLocks noGrp="1"/>
          </p:cNvSpPr>
          <p:nvPr>
            <p:ph type="ftr" sz="quarter" idx="26"/>
          </p:nvPr>
        </p:nvSpPr>
        <p:spPr/>
        <p:txBody>
          <a:bodyPr/>
          <a:lstStyle/>
          <a:p>
            <a:r>
              <a:rPr lang="de-DE"/>
              <a:t>bAV-Versorgungskonzept Arbeitgeber</a:t>
            </a:r>
            <a:endParaRPr lang="de-DE" dirty="0"/>
          </a:p>
        </p:txBody>
      </p:sp>
      <p:sp>
        <p:nvSpPr>
          <p:cNvPr id="7" name="Foliennummernplatzhalter 6"/>
          <p:cNvSpPr>
            <a:spLocks noGrp="1"/>
          </p:cNvSpPr>
          <p:nvPr>
            <p:ph type="sldNum" sz="quarter" idx="27"/>
          </p:nvPr>
        </p:nvSpPr>
        <p:spPr/>
        <p:txBody>
          <a:bodyPr/>
          <a:lstStyle/>
          <a:p>
            <a:fld id="{BFE8ADF1-837C-463F-9856-54C2D771B21B}" type="slidenum">
              <a:rPr lang="de-DE" smtClean="0"/>
              <a:pPr/>
              <a:t>12</a:t>
            </a:fld>
            <a:endParaRPr lang="de-DE" dirty="0"/>
          </a:p>
        </p:txBody>
      </p:sp>
      <p:graphicFrame>
        <p:nvGraphicFramePr>
          <p:cNvPr id="14" name="Diagramm 13"/>
          <p:cNvGraphicFramePr>
            <a:graphicFrameLocks noChangeAspect="1"/>
          </p:cNvGraphicFramePr>
          <p:nvPr>
            <p:extLst>
              <p:ext uri="{D42A27DB-BD31-4B8C-83A1-F6EECF244321}">
                <p14:modId xmlns:p14="http://schemas.microsoft.com/office/powerpoint/2010/main" val="2826838903"/>
              </p:ext>
            </p:extLst>
          </p:nvPr>
        </p:nvGraphicFramePr>
        <p:xfrm>
          <a:off x="2589477" y="2333826"/>
          <a:ext cx="6282426" cy="283445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hteck 3"/>
          <p:cNvSpPr/>
          <p:nvPr/>
        </p:nvSpPr>
        <p:spPr>
          <a:xfrm>
            <a:off x="4484053" y="2093748"/>
            <a:ext cx="4387850" cy="461665"/>
          </a:xfrm>
          <a:prstGeom prst="rect">
            <a:avLst/>
          </a:prstGeom>
        </p:spPr>
        <p:txBody>
          <a:bodyPr wrap="square">
            <a:spAutoFit/>
          </a:bodyPr>
          <a:lstStyle/>
          <a:p>
            <a:pPr algn="ctr"/>
            <a:r>
              <a:rPr lang="de-DE" sz="1200" b="1" dirty="0"/>
              <a:t>„Was sind aus Ihrer Sicht derzeit die größten Gefahren für die Entwicklung Ihres Unternehmens?“</a:t>
            </a:r>
          </a:p>
        </p:txBody>
      </p:sp>
      <p:sp>
        <p:nvSpPr>
          <p:cNvPr id="27" name="Rechteck 26"/>
          <p:cNvSpPr/>
          <p:nvPr/>
        </p:nvSpPr>
        <p:spPr>
          <a:xfrm>
            <a:off x="4233470" y="1361549"/>
            <a:ext cx="2853944" cy="159276"/>
          </a:xfrm>
          <a:prstGeom prst="rect">
            <a:avLst/>
          </a:prstGeom>
        </p:spPr>
        <p:txBody>
          <a:bodyPr wrap="none" lIns="0" tIns="0" rIns="0" bIns="0">
            <a:noAutofit/>
          </a:bodyPr>
          <a:lstStyle/>
          <a:p>
            <a:pPr algn="r"/>
            <a:endParaRPr lang="de-DE" sz="1200" dirty="0">
              <a:latin typeface="Arial Narrow" panose="020B0606020202030204" pitchFamily="34" charset="0"/>
            </a:endParaRPr>
          </a:p>
        </p:txBody>
      </p:sp>
      <p:sp>
        <p:nvSpPr>
          <p:cNvPr id="31" name="Textplatzhalter 21"/>
          <p:cNvSpPr>
            <a:spLocks noGrp="1"/>
          </p:cNvSpPr>
          <p:nvPr>
            <p:ph type="body" sz="quarter" idx="23"/>
          </p:nvPr>
        </p:nvSpPr>
        <p:spPr>
          <a:xfrm>
            <a:off x="4827359" y="5247712"/>
            <a:ext cx="3600000" cy="105326"/>
          </a:xfrm>
        </p:spPr>
        <p:txBody>
          <a:bodyPr/>
          <a:lstStyle/>
          <a:p>
            <a:r>
              <a:rPr lang="de-DE" dirty="0"/>
              <a:t>Angaben in Prozent; Vorjahreswerte in Klammern</a:t>
            </a:r>
          </a:p>
        </p:txBody>
      </p:sp>
    </p:spTree>
    <p:extLst>
      <p:ext uri="{BB962C8B-B14F-4D97-AF65-F5344CB8AC3E}">
        <p14:creationId xmlns:p14="http://schemas.microsoft.com/office/powerpoint/2010/main" val="42343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rcRect/>
          <a:stretch/>
        </p:blipFill>
        <p:spPr>
          <a:xfrm>
            <a:off x="1485" y="812732"/>
            <a:ext cx="9141030" cy="6045268"/>
          </a:xfrm>
          <a:prstGeom prst="rect">
            <a:avLst/>
          </a:prstGeom>
        </p:spPr>
      </p:pic>
      <p:sp>
        <p:nvSpPr>
          <p:cNvPr id="8"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2"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3.</a:t>
            </a:r>
          </a:p>
        </p:txBody>
      </p:sp>
      <p:sp>
        <p:nvSpPr>
          <p:cNvPr id="13"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a:t>bAV – Standard und Möglichkeiten</a:t>
            </a:r>
            <a:endParaRPr lang="de-DE" dirty="0"/>
          </a:p>
        </p:txBody>
      </p:sp>
    </p:spTree>
    <p:extLst>
      <p:ext uri="{BB962C8B-B14F-4D97-AF65-F5344CB8AC3E}">
        <p14:creationId xmlns:p14="http://schemas.microsoft.com/office/powerpoint/2010/main" val="209720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bAV wurde oft so umgesetzt</a:t>
            </a:r>
          </a:p>
        </p:txBody>
      </p:sp>
      <p:sp>
        <p:nvSpPr>
          <p:cNvPr id="3" name="Textplatzhalter 2"/>
          <p:cNvSpPr>
            <a:spLocks noGrp="1"/>
          </p:cNvSpPr>
          <p:nvPr>
            <p:ph type="body" sz="quarter" idx="18"/>
          </p:nvPr>
        </p:nvSpPr>
        <p:spPr/>
        <p:txBody>
          <a:bodyPr/>
          <a:lstStyle/>
          <a:p>
            <a:r>
              <a:rPr lang="de-DE" dirty="0"/>
              <a:t>3. </a:t>
            </a:r>
            <a:r>
              <a:rPr lang="de-DE" dirty="0" err="1"/>
              <a:t>bAV</a:t>
            </a:r>
            <a:r>
              <a:rPr lang="de-DE" dirty="0"/>
              <a:t> – Standard und Möglichkeiten</a:t>
            </a:r>
          </a:p>
        </p:txBody>
      </p:sp>
      <p:sp>
        <p:nvSpPr>
          <p:cNvPr id="4" name="Datumsplatzhalter 3"/>
          <p:cNvSpPr>
            <a:spLocks noGrp="1"/>
          </p:cNvSpPr>
          <p:nvPr>
            <p:ph type="dt" sz="half" idx="19"/>
          </p:nvPr>
        </p:nvSpPr>
        <p:spPr/>
        <p:txBody>
          <a:bodyPr/>
          <a:lstStyle/>
          <a:p>
            <a:r>
              <a:rPr lang="de-DE"/>
              <a:t>01.01.2023</a:t>
            </a:r>
            <a:endParaRPr lang="de-DE" dirty="0"/>
          </a:p>
        </p:txBody>
      </p:sp>
      <p:sp>
        <p:nvSpPr>
          <p:cNvPr id="7" name="Textplatzhalter 6"/>
          <p:cNvSpPr>
            <a:spLocks noGrp="1"/>
          </p:cNvSpPr>
          <p:nvPr>
            <p:ph type="body" sz="quarter" idx="23"/>
          </p:nvPr>
        </p:nvSpPr>
        <p:spPr/>
        <p:txBody>
          <a:bodyPr/>
          <a:lstStyle/>
          <a:p>
            <a:endParaRPr lang="de-DE"/>
          </a:p>
        </p:txBody>
      </p:sp>
      <p:grpSp>
        <p:nvGrpSpPr>
          <p:cNvPr id="31" name="Gruppieren 30"/>
          <p:cNvGrpSpPr>
            <a:grpSpLocks noChangeAspect="1"/>
          </p:cNvGrpSpPr>
          <p:nvPr/>
        </p:nvGrpSpPr>
        <p:grpSpPr>
          <a:xfrm>
            <a:off x="1695771" y="2895328"/>
            <a:ext cx="5760000" cy="1629599"/>
            <a:chOff x="2115777" y="2673350"/>
            <a:chExt cx="4909268" cy="1388913"/>
          </a:xfrm>
        </p:grpSpPr>
        <p:sp>
          <p:nvSpPr>
            <p:cNvPr id="19" name="Textfeld 18"/>
            <p:cNvSpPr txBox="1">
              <a:spLocks noChangeAspect="1"/>
            </p:cNvSpPr>
            <p:nvPr/>
          </p:nvSpPr>
          <p:spPr>
            <a:xfrm>
              <a:off x="2115777" y="2673350"/>
              <a:ext cx="1388913" cy="1388913"/>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600" b="1" dirty="0">
                  <a:solidFill>
                    <a:schemeClr val="bg1"/>
                  </a:solidFill>
                </a:rPr>
                <a:t>Entgelt-</a:t>
              </a:r>
              <a:br>
                <a:rPr lang="de-DE" sz="1600" b="1" dirty="0">
                  <a:solidFill>
                    <a:schemeClr val="bg1"/>
                  </a:solidFill>
                </a:rPr>
              </a:br>
              <a:r>
                <a:rPr lang="de-DE" sz="1600" b="1" dirty="0" err="1">
                  <a:solidFill>
                    <a:schemeClr val="bg1"/>
                  </a:solidFill>
                </a:rPr>
                <a:t>umwandlung</a:t>
              </a:r>
              <a:endParaRPr lang="de-DE" sz="1600" b="1" dirty="0">
                <a:solidFill>
                  <a:schemeClr val="bg1"/>
                </a:solidFill>
              </a:endParaRPr>
            </a:p>
          </p:txBody>
        </p:sp>
        <p:sp>
          <p:nvSpPr>
            <p:cNvPr id="20" name="Textfeld 19"/>
            <p:cNvSpPr txBox="1">
              <a:spLocks noChangeAspect="1"/>
            </p:cNvSpPr>
            <p:nvPr/>
          </p:nvSpPr>
          <p:spPr>
            <a:xfrm>
              <a:off x="3875955" y="2673350"/>
              <a:ext cx="1388913" cy="1388913"/>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p:spPr>
          <p:txBody>
            <a:bodyPr wrap="none" lIns="72000" tIns="72000" rIns="72000" bIns="72000" rtlCol="0" anchor="ctr">
              <a:noAutofit/>
            </a:bodyPr>
            <a:lstStyle>
              <a:defPPr>
                <a:defRPr lang="de-DE"/>
              </a:defPPr>
              <a:lvl1pPr algn="ctr">
                <a:defRPr sz="1200" b="1">
                  <a:solidFill>
                    <a:schemeClr val="bg1"/>
                  </a:solidFill>
                </a:defRPr>
              </a:lvl1pPr>
            </a:lstStyle>
            <a:p>
              <a:pPr>
                <a:spcAft>
                  <a:spcPts val="600"/>
                </a:spcAft>
              </a:pPr>
              <a:r>
                <a:rPr lang="de-DE" sz="1600" dirty="0"/>
                <a:t>Umwidmung</a:t>
              </a:r>
              <a:br>
                <a:rPr lang="de-DE" sz="1600" dirty="0"/>
              </a:br>
              <a:r>
                <a:rPr lang="de-DE" sz="1600" dirty="0"/>
                <a:t>Vermögens-</a:t>
              </a:r>
              <a:br>
                <a:rPr lang="de-DE" sz="1600" dirty="0"/>
              </a:br>
              <a:r>
                <a:rPr lang="de-DE" sz="1600" dirty="0"/>
                <a:t>wirksamer </a:t>
              </a:r>
              <a:br>
                <a:rPr lang="de-DE" sz="1600" dirty="0"/>
              </a:br>
              <a:r>
                <a:rPr lang="de-DE" sz="1600" dirty="0"/>
                <a:t>Leistungen</a:t>
              </a:r>
            </a:p>
          </p:txBody>
        </p:sp>
        <p:sp>
          <p:nvSpPr>
            <p:cNvPr id="21" name="Textfeld 20"/>
            <p:cNvSpPr txBox="1">
              <a:spLocks noChangeAspect="1"/>
            </p:cNvSpPr>
            <p:nvPr/>
          </p:nvSpPr>
          <p:spPr>
            <a:xfrm>
              <a:off x="5636132" y="2673350"/>
              <a:ext cx="1388913" cy="1388913"/>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0076A8"/>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0" fontAlgn="base" hangingPunct="0">
                <a:spcBef>
                  <a:spcPct val="0"/>
                </a:spcBef>
                <a:spcAft>
                  <a:spcPts val="600"/>
                </a:spcAft>
              </a:pPr>
              <a:r>
                <a:rPr lang="de-DE" sz="1600" dirty="0">
                  <a:solidFill>
                    <a:schemeClr val="bg1"/>
                  </a:solidFill>
                  <a:latin typeface="Arial" panose="020B0604020202020204" pitchFamily="34" charset="0"/>
                  <a:cs typeface="Arial" panose="020B0604020202020204" pitchFamily="34" charset="0"/>
                </a:rPr>
                <a:t>Freiwilliger Arbeitgeber-zuschuss</a:t>
              </a:r>
              <a:endParaRPr lang="de-DE" sz="1600" dirty="0"/>
            </a:p>
          </p:txBody>
        </p:sp>
        <p:sp>
          <p:nvSpPr>
            <p:cNvPr id="23" name="Textfeld 22"/>
            <p:cNvSpPr txBox="1"/>
            <p:nvPr/>
          </p:nvSpPr>
          <p:spPr>
            <a:xfrm>
              <a:off x="3555670" y="3090808"/>
              <a:ext cx="269306" cy="553998"/>
            </a:xfrm>
            <a:prstGeom prst="rect">
              <a:avLst/>
            </a:prstGeom>
            <a:noFill/>
          </p:spPr>
          <p:txBody>
            <a:bodyPr wrap="none" lIns="0" tIns="0" rIns="0" bIns="0" rtlCol="0" anchor="ctr">
              <a:spAutoFit/>
            </a:bodyPr>
            <a:lstStyle/>
            <a:p>
              <a:pPr algn="ctr"/>
              <a:r>
                <a:rPr lang="de-DE" sz="3600" b="1" dirty="0">
                  <a:solidFill>
                    <a:schemeClr val="accent6"/>
                  </a:solidFill>
                </a:rPr>
                <a:t>+</a:t>
              </a:r>
            </a:p>
          </p:txBody>
        </p:sp>
        <p:sp>
          <p:nvSpPr>
            <p:cNvPr id="26" name="Textfeld 25"/>
            <p:cNvSpPr txBox="1"/>
            <p:nvPr/>
          </p:nvSpPr>
          <p:spPr>
            <a:xfrm>
              <a:off x="5315847" y="3090808"/>
              <a:ext cx="269306" cy="553998"/>
            </a:xfrm>
            <a:prstGeom prst="rect">
              <a:avLst/>
            </a:prstGeom>
            <a:noFill/>
          </p:spPr>
          <p:txBody>
            <a:bodyPr wrap="none" lIns="0" tIns="0" rIns="0" bIns="0" rtlCol="0" anchor="ctr">
              <a:spAutoFit/>
            </a:bodyPr>
            <a:lstStyle/>
            <a:p>
              <a:pPr algn="ctr"/>
              <a:r>
                <a:rPr lang="de-DE" sz="3600" b="1" dirty="0">
                  <a:solidFill>
                    <a:schemeClr val="accent6"/>
                  </a:solidFill>
                </a:rPr>
                <a:t>+</a:t>
              </a:r>
            </a:p>
          </p:txBody>
        </p:sp>
      </p:grpSp>
      <p:sp>
        <p:nvSpPr>
          <p:cNvPr id="28" name="Abgerundetes Rechteck 27"/>
          <p:cNvSpPr/>
          <p:nvPr/>
        </p:nvSpPr>
        <p:spPr>
          <a:xfrm>
            <a:off x="791749" y="2389576"/>
            <a:ext cx="7568044" cy="2641102"/>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5" name="Fußzeilenplatzhalter 4"/>
          <p:cNvSpPr>
            <a:spLocks noGrp="1"/>
          </p:cNvSpPr>
          <p:nvPr>
            <p:ph type="ftr" sz="quarter" idx="20"/>
          </p:nvPr>
        </p:nvSpPr>
        <p:spPr/>
        <p:txBody>
          <a:bodyPr/>
          <a:lstStyle/>
          <a:p>
            <a:r>
              <a:rPr lang="de-DE"/>
              <a:t>bAV-Versorgungskonzept Arbeitgeber</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14</a:t>
            </a:fld>
            <a:endParaRPr lang="de-DE" dirty="0"/>
          </a:p>
        </p:txBody>
      </p:sp>
    </p:spTree>
    <p:extLst>
      <p:ext uri="{BB962C8B-B14F-4D97-AF65-F5344CB8AC3E}">
        <p14:creationId xmlns:p14="http://schemas.microsoft.com/office/powerpoint/2010/main" val="421941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durchdachte bAV-Architektur enthält </a:t>
            </a:r>
            <a:br>
              <a:rPr lang="de-DE" dirty="0"/>
            </a:br>
            <a:r>
              <a:rPr lang="de-DE" dirty="0"/>
              <a:t>mehrere Bausteine</a:t>
            </a:r>
          </a:p>
        </p:txBody>
      </p:sp>
      <p:sp>
        <p:nvSpPr>
          <p:cNvPr id="3" name="Textplatzhalter 2"/>
          <p:cNvSpPr>
            <a:spLocks noGrp="1"/>
          </p:cNvSpPr>
          <p:nvPr>
            <p:ph type="body" sz="quarter" idx="18"/>
          </p:nvPr>
        </p:nvSpPr>
        <p:spPr/>
        <p:txBody>
          <a:bodyPr/>
          <a:lstStyle/>
          <a:p>
            <a:r>
              <a:rPr lang="de-DE" dirty="0"/>
              <a:t>3. </a:t>
            </a:r>
            <a:r>
              <a:rPr lang="de-DE" dirty="0" err="1"/>
              <a:t>bAV</a:t>
            </a:r>
            <a:r>
              <a:rPr lang="de-DE" dirty="0"/>
              <a:t> – Standard und Möglichkeiten</a:t>
            </a:r>
          </a:p>
        </p:txBody>
      </p:sp>
      <p:sp>
        <p:nvSpPr>
          <p:cNvPr id="4" name="Datumsplatzhalter 3"/>
          <p:cNvSpPr>
            <a:spLocks noGrp="1"/>
          </p:cNvSpPr>
          <p:nvPr>
            <p:ph type="dt" sz="half" idx="19"/>
          </p:nvPr>
        </p:nvSpPr>
        <p:spPr/>
        <p:txBody>
          <a:bodyPr/>
          <a:lstStyle/>
          <a:p>
            <a:r>
              <a:rPr lang="de-DE"/>
              <a:t>01.01.2023</a:t>
            </a:r>
            <a:endParaRPr lang="de-DE" dirty="0"/>
          </a:p>
        </p:txBody>
      </p:sp>
      <p:sp>
        <p:nvSpPr>
          <p:cNvPr id="7" name="Textplatzhalter 6"/>
          <p:cNvSpPr>
            <a:spLocks noGrp="1"/>
          </p:cNvSpPr>
          <p:nvPr>
            <p:ph type="body" sz="quarter" idx="23"/>
          </p:nvPr>
        </p:nvSpPr>
        <p:spPr/>
        <p:txBody>
          <a:bodyPr/>
          <a:lstStyle/>
          <a:p>
            <a:endParaRPr lang="de-DE"/>
          </a:p>
        </p:txBody>
      </p:sp>
      <p:sp>
        <p:nvSpPr>
          <p:cNvPr id="19" name="Textfeld 18"/>
          <p:cNvSpPr txBox="1">
            <a:spLocks noChangeAspect="1"/>
          </p:cNvSpPr>
          <p:nvPr/>
        </p:nvSpPr>
        <p:spPr>
          <a:xfrm>
            <a:off x="2683042"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600" b="1" dirty="0">
                <a:solidFill>
                  <a:schemeClr val="bg1"/>
                </a:solidFill>
              </a:rPr>
              <a:t>Arbeitgeber-</a:t>
            </a:r>
            <a:br>
              <a:rPr lang="de-DE" sz="1600" b="1" dirty="0">
                <a:solidFill>
                  <a:schemeClr val="bg1"/>
                </a:solidFill>
              </a:rPr>
            </a:br>
            <a:r>
              <a:rPr lang="de-DE" sz="1600" b="1" dirty="0" err="1">
                <a:solidFill>
                  <a:schemeClr val="bg1"/>
                </a:solidFill>
              </a:rPr>
              <a:t>zuschuss</a:t>
            </a:r>
            <a:endParaRPr lang="de-DE" sz="1600" b="1" dirty="0">
              <a:solidFill>
                <a:schemeClr val="bg1"/>
              </a:solidFill>
            </a:endParaRPr>
          </a:p>
        </p:txBody>
      </p:sp>
      <p:sp>
        <p:nvSpPr>
          <p:cNvPr id="20" name="Textfeld 19"/>
          <p:cNvSpPr txBox="1">
            <a:spLocks noChangeAspect="1"/>
          </p:cNvSpPr>
          <p:nvPr/>
        </p:nvSpPr>
        <p:spPr>
          <a:xfrm>
            <a:off x="4748243"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0076A8"/>
          </a:solidFill>
        </p:spPr>
        <p:txBody>
          <a:bodyPr wrap="none" lIns="72000" tIns="72000" rIns="72000" bIns="72000" rtlCol="0" anchor="ctr">
            <a:noAutofit/>
          </a:bodyPr>
          <a:lstStyle>
            <a:defPPr>
              <a:defRPr lang="de-DE"/>
            </a:defPPr>
            <a:lvl1pPr algn="ctr">
              <a:defRPr sz="1200" b="1">
                <a:solidFill>
                  <a:schemeClr val="bg1"/>
                </a:solidFill>
              </a:defRPr>
            </a:lvl1pPr>
          </a:lstStyle>
          <a:p>
            <a:pPr>
              <a:spcAft>
                <a:spcPts val="600"/>
              </a:spcAft>
            </a:pPr>
            <a:r>
              <a:rPr lang="de-DE" sz="1600" dirty="0"/>
              <a:t>Arbeitgeber-</a:t>
            </a:r>
            <a:br>
              <a:rPr lang="de-DE" sz="1600" dirty="0"/>
            </a:br>
            <a:r>
              <a:rPr lang="de-DE" sz="1600" dirty="0"/>
              <a:t>Rente</a:t>
            </a:r>
          </a:p>
        </p:txBody>
      </p:sp>
      <p:sp>
        <p:nvSpPr>
          <p:cNvPr id="21" name="Textfeld 20"/>
          <p:cNvSpPr txBox="1">
            <a:spLocks noChangeAspect="1"/>
          </p:cNvSpPr>
          <p:nvPr/>
        </p:nvSpPr>
        <p:spPr>
          <a:xfrm>
            <a:off x="6813443"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0" fontAlgn="base" hangingPunct="0">
              <a:spcBef>
                <a:spcPct val="0"/>
              </a:spcBef>
              <a:spcAft>
                <a:spcPts val="600"/>
              </a:spcAft>
            </a:pPr>
            <a:r>
              <a:rPr lang="de-DE" sz="1550" b="0" dirty="0">
                <a:solidFill>
                  <a:schemeClr val="bg1"/>
                </a:solidFill>
                <a:latin typeface="Arial" panose="020B0604020202020204" pitchFamily="34" charset="0"/>
                <a:cs typeface="Arial" panose="020B0604020202020204" pitchFamily="34" charset="0"/>
              </a:rPr>
              <a:t>Zusätzliche private Vorsorge</a:t>
            </a:r>
          </a:p>
          <a:p>
            <a:pPr eaLnBrk="0" fontAlgn="base" hangingPunct="0">
              <a:spcBef>
                <a:spcPct val="0"/>
              </a:spcBef>
              <a:spcAft>
                <a:spcPts val="600"/>
              </a:spcAft>
            </a:pPr>
            <a:r>
              <a:rPr lang="de-DE" sz="1550" dirty="0"/>
              <a:t>Arbeitgeber-Rahmenvertrag</a:t>
            </a:r>
          </a:p>
        </p:txBody>
      </p:sp>
      <p:sp>
        <p:nvSpPr>
          <p:cNvPr id="23" name="Textfeld 22"/>
          <p:cNvSpPr txBox="1"/>
          <p:nvPr/>
        </p:nvSpPr>
        <p:spPr>
          <a:xfrm>
            <a:off x="4372456" y="3385127"/>
            <a:ext cx="315974" cy="650001"/>
          </a:xfrm>
          <a:prstGeom prst="rect">
            <a:avLst/>
          </a:prstGeom>
          <a:noFill/>
        </p:spPr>
        <p:txBody>
          <a:bodyPr wrap="none" lIns="0" tIns="0" rIns="0" bIns="0" rtlCol="0" anchor="ctr">
            <a:spAutoFit/>
          </a:bodyPr>
          <a:lstStyle/>
          <a:p>
            <a:pPr algn="ctr"/>
            <a:r>
              <a:rPr lang="de-DE" sz="3600" b="1" dirty="0">
                <a:solidFill>
                  <a:schemeClr val="accent6"/>
                </a:solidFill>
              </a:rPr>
              <a:t>+</a:t>
            </a:r>
          </a:p>
        </p:txBody>
      </p:sp>
      <p:sp>
        <p:nvSpPr>
          <p:cNvPr id="26" name="Textfeld 25"/>
          <p:cNvSpPr txBox="1"/>
          <p:nvPr/>
        </p:nvSpPr>
        <p:spPr>
          <a:xfrm>
            <a:off x="6437655" y="3385127"/>
            <a:ext cx="315974" cy="650001"/>
          </a:xfrm>
          <a:prstGeom prst="rect">
            <a:avLst/>
          </a:prstGeom>
          <a:noFill/>
        </p:spPr>
        <p:txBody>
          <a:bodyPr wrap="none" lIns="0" tIns="0" rIns="0" bIns="0" rtlCol="0" anchor="ctr">
            <a:spAutoFit/>
          </a:bodyPr>
          <a:lstStyle/>
          <a:p>
            <a:pPr algn="ctr"/>
            <a:r>
              <a:rPr lang="de-DE" sz="3600" b="1" dirty="0">
                <a:solidFill>
                  <a:schemeClr val="accent6"/>
                </a:solidFill>
              </a:rPr>
              <a:t>+</a:t>
            </a:r>
          </a:p>
        </p:txBody>
      </p:sp>
      <p:sp>
        <p:nvSpPr>
          <p:cNvPr id="15" name="Textfeld 14"/>
          <p:cNvSpPr txBox="1">
            <a:spLocks noChangeAspect="1"/>
          </p:cNvSpPr>
          <p:nvPr/>
        </p:nvSpPr>
        <p:spPr>
          <a:xfrm>
            <a:off x="617839"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600" b="1" dirty="0">
                <a:solidFill>
                  <a:schemeClr val="bg1"/>
                </a:solidFill>
              </a:rPr>
              <a:t>Entgelt-</a:t>
            </a:r>
            <a:br>
              <a:rPr lang="de-DE" sz="1600" b="1" dirty="0">
                <a:solidFill>
                  <a:schemeClr val="bg1"/>
                </a:solidFill>
              </a:rPr>
            </a:br>
            <a:r>
              <a:rPr lang="de-DE" sz="1600" b="1" dirty="0" err="1">
                <a:solidFill>
                  <a:schemeClr val="bg1"/>
                </a:solidFill>
              </a:rPr>
              <a:t>umwandlung</a:t>
            </a:r>
            <a:endParaRPr lang="de-DE" sz="1600" b="1" dirty="0">
              <a:solidFill>
                <a:schemeClr val="bg1"/>
              </a:solidFill>
            </a:endParaRP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379" y="3574999"/>
            <a:ext cx="685719" cy="270256"/>
          </a:xfrm>
          <a:prstGeom prst="rect">
            <a:avLst/>
          </a:prstGeom>
          <a:effectLst>
            <a:outerShdw dist="12700" dir="2700000" algn="tl" rotWithShape="0">
              <a:schemeClr val="bg1">
                <a:alpha val="99000"/>
              </a:schemeClr>
            </a:outerShdw>
          </a:effectLst>
        </p:spPr>
      </p:pic>
      <p:sp>
        <p:nvSpPr>
          <p:cNvPr id="24" name="Abgerundetes Rechteck 23"/>
          <p:cNvSpPr/>
          <p:nvPr/>
        </p:nvSpPr>
        <p:spPr>
          <a:xfrm>
            <a:off x="366318" y="2389576"/>
            <a:ext cx="8418906" cy="2641102"/>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5" name="Fußzeilenplatzhalter 4"/>
          <p:cNvSpPr>
            <a:spLocks noGrp="1"/>
          </p:cNvSpPr>
          <p:nvPr>
            <p:ph type="ftr" sz="quarter" idx="20"/>
          </p:nvPr>
        </p:nvSpPr>
        <p:spPr/>
        <p:txBody>
          <a:bodyPr/>
          <a:lstStyle/>
          <a:p>
            <a:r>
              <a:rPr lang="de-DE"/>
              <a:t>bAV-Versorgungskonzept Arbeitgeber</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15</a:t>
            </a:fld>
            <a:endParaRPr lang="de-DE" dirty="0"/>
          </a:p>
        </p:txBody>
      </p:sp>
    </p:spTree>
    <p:extLst>
      <p:ext uri="{BB962C8B-B14F-4D97-AF65-F5344CB8AC3E}">
        <p14:creationId xmlns:p14="http://schemas.microsoft.com/office/powerpoint/2010/main" val="59082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bAV-Lösung für Ihr Unternehmen:</a:t>
            </a:r>
            <a:br>
              <a:rPr lang="de-DE" dirty="0"/>
            </a:br>
            <a:r>
              <a:rPr lang="de-DE" dirty="0"/>
              <a:t>An gesetzliche Rahmenbedingungen anpassen</a:t>
            </a:r>
          </a:p>
        </p:txBody>
      </p:sp>
      <p:sp>
        <p:nvSpPr>
          <p:cNvPr id="3" name="Textplatzhalter 2"/>
          <p:cNvSpPr>
            <a:spLocks noGrp="1"/>
          </p:cNvSpPr>
          <p:nvPr>
            <p:ph type="body" sz="quarter" idx="17"/>
          </p:nvPr>
        </p:nvSpPr>
        <p:spPr>
          <a:xfrm>
            <a:off x="358775" y="2087563"/>
            <a:ext cx="8426450" cy="261610"/>
          </a:xfrm>
        </p:spPr>
        <p:txBody>
          <a:bodyPr/>
          <a:lstStyle/>
          <a:p>
            <a:r>
              <a:rPr lang="de-DE"/>
              <a:t>Steuerliche Förderungen klug ausnutzen</a:t>
            </a:r>
            <a:endParaRPr lang="de-DE" dirty="0"/>
          </a:p>
        </p:txBody>
      </p:sp>
      <p:sp>
        <p:nvSpPr>
          <p:cNvPr id="4" name="Textplatzhalter 3"/>
          <p:cNvSpPr>
            <a:spLocks noGrp="1"/>
          </p:cNvSpPr>
          <p:nvPr>
            <p:ph type="body" sz="quarter" idx="19"/>
          </p:nvPr>
        </p:nvSpPr>
        <p:spPr/>
        <p:txBody>
          <a:bodyPr/>
          <a:lstStyle/>
          <a:p>
            <a:pPr lvl="1"/>
            <a:r>
              <a:rPr lang="de-DE" dirty="0"/>
              <a:t>§ 3 Nr. 63 EStG bei Entgeltumwandlung</a:t>
            </a:r>
            <a:r>
              <a:rPr lang="de-DE" altLang="de-DE" dirty="0"/>
              <a:t> </a:t>
            </a:r>
          </a:p>
          <a:p>
            <a:pPr lvl="1"/>
            <a:r>
              <a:rPr lang="de-DE" dirty="0"/>
              <a:t>§ 100 EStG bei arbeitgeberfinanzierten bAV für Einkommen bis 2.575 Euro monatlich</a:t>
            </a:r>
            <a:endParaRPr lang="de-DE" altLang="de-DE" dirty="0"/>
          </a:p>
          <a:p>
            <a:pPr lvl="1"/>
            <a:r>
              <a:rPr lang="de-DE" dirty="0"/>
              <a:t>Rahmenvertrag für private Rentenversicherungen ohne Kosten für den Arbeitgeber</a:t>
            </a:r>
          </a:p>
          <a:p>
            <a:pPr lvl="1"/>
            <a:r>
              <a:rPr lang="de-DE" dirty="0"/>
              <a:t>Außerdem: Aufwendungen des Arbeitgebers in die Sozialversicherung sind Betriebsausgaben. So ergibt sich eine doppelte Förderung durch den Staat für die Arbeitgeber-Beiträge.</a:t>
            </a:r>
            <a:endParaRPr lang="de-DE" b="0" dirty="0"/>
          </a:p>
          <a:p>
            <a:endParaRPr lang="de-DE" b="0" dirty="0"/>
          </a:p>
          <a:p>
            <a:endParaRPr lang="de-DE" dirty="0"/>
          </a:p>
        </p:txBody>
      </p:sp>
      <p:sp>
        <p:nvSpPr>
          <p:cNvPr id="5" name="Textplatzhalter 4"/>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9" name="Textplatzhalter 8"/>
          <p:cNvSpPr>
            <a:spLocks noGrp="1"/>
          </p:cNvSpPr>
          <p:nvPr>
            <p:ph type="body" sz="quarter" idx="23"/>
          </p:nvPr>
        </p:nvSpPr>
        <p:spPr/>
        <p:txBody>
          <a:bodyPr/>
          <a:lstStyle/>
          <a:p>
            <a:endParaRPr lang="de-DE"/>
          </a:p>
        </p:txBody>
      </p:sp>
      <p:sp>
        <p:nvSpPr>
          <p:cNvPr id="7" name="Fußzeilenplatzhalter 6"/>
          <p:cNvSpPr>
            <a:spLocks noGrp="1"/>
          </p:cNvSpPr>
          <p:nvPr>
            <p:ph type="ftr" sz="quarter" idx="21"/>
          </p:nvPr>
        </p:nvSpPr>
        <p:spPr/>
        <p:txBody>
          <a:bodyPr/>
          <a:lstStyle/>
          <a:p>
            <a:r>
              <a:rPr lang="de-DE"/>
              <a:t>bAV-Versorgungskonzept Arbeitgeber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16</a:t>
            </a:fld>
            <a:endParaRPr lang="de-DE" dirty="0"/>
          </a:p>
        </p:txBody>
      </p:sp>
    </p:spTree>
    <p:extLst>
      <p:ext uri="{BB962C8B-B14F-4D97-AF65-F5344CB8AC3E}">
        <p14:creationId xmlns:p14="http://schemas.microsoft.com/office/powerpoint/2010/main" val="332570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altLang="de-DE" dirty="0"/>
              <a:t>Die Bausteine für das bAV-Konzept:</a:t>
            </a:r>
            <a:br>
              <a:rPr lang="de-DE" altLang="de-DE" dirty="0"/>
            </a:br>
            <a:r>
              <a:rPr lang="de-DE" altLang="de-DE" dirty="0"/>
              <a:t>Alle staatlichen Förderungen mitnehmen</a:t>
            </a:r>
            <a:endParaRPr lang="de-DE" dirty="0"/>
          </a:p>
        </p:txBody>
      </p:sp>
      <p:sp>
        <p:nvSpPr>
          <p:cNvPr id="17" name="Textplatzhalter 16"/>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9" name="Datumsplatzhalter 8"/>
          <p:cNvSpPr>
            <a:spLocks noGrp="1"/>
          </p:cNvSpPr>
          <p:nvPr>
            <p:ph type="dt" sz="half" idx="20"/>
          </p:nvPr>
        </p:nvSpPr>
        <p:spPr/>
        <p:txBody>
          <a:bodyPr/>
          <a:lstStyle/>
          <a:p>
            <a:r>
              <a:rPr lang="de-DE"/>
              <a:t>01.01.2023</a:t>
            </a:r>
            <a:endParaRPr lang="de-DE" dirty="0"/>
          </a:p>
        </p:txBody>
      </p:sp>
      <p:sp>
        <p:nvSpPr>
          <p:cNvPr id="3" name="Textplatzhalter 2"/>
          <p:cNvSpPr>
            <a:spLocks noGrp="1"/>
          </p:cNvSpPr>
          <p:nvPr>
            <p:ph type="body" sz="quarter" idx="23"/>
          </p:nvPr>
        </p:nvSpPr>
        <p:spPr>
          <a:xfrm>
            <a:off x="359808" y="6218114"/>
            <a:ext cx="8425416" cy="107722"/>
          </a:xfrm>
        </p:spPr>
        <p:txBody>
          <a:bodyPr/>
          <a:lstStyle/>
          <a:p>
            <a:endParaRPr lang="de-DE"/>
          </a:p>
        </p:txBody>
      </p:sp>
      <p:sp>
        <p:nvSpPr>
          <p:cNvPr id="18" name="Rechteck 17"/>
          <p:cNvSpPr/>
          <p:nvPr/>
        </p:nvSpPr>
        <p:spPr>
          <a:xfrm>
            <a:off x="358775" y="2353123"/>
            <a:ext cx="617399" cy="307777"/>
          </a:xfrm>
          <a:prstGeom prst="rect">
            <a:avLst/>
          </a:prstGeom>
        </p:spPr>
        <p:txBody>
          <a:bodyPr wrap="none" lIns="108000">
            <a:spAutoFit/>
          </a:bodyPr>
          <a:lstStyle/>
          <a:p>
            <a:r>
              <a:rPr lang="de-DE" sz="1400" b="1" dirty="0">
                <a:latin typeface="+mn-lt"/>
              </a:rPr>
              <a:t>bAV:</a:t>
            </a:r>
          </a:p>
        </p:txBody>
      </p:sp>
      <p:sp>
        <p:nvSpPr>
          <p:cNvPr id="19" name="Rechteck 18"/>
          <p:cNvSpPr/>
          <p:nvPr/>
        </p:nvSpPr>
        <p:spPr>
          <a:xfrm>
            <a:off x="358775" y="4468555"/>
            <a:ext cx="1571438" cy="523220"/>
          </a:xfrm>
          <a:prstGeom prst="rect">
            <a:avLst/>
          </a:prstGeom>
        </p:spPr>
        <p:txBody>
          <a:bodyPr wrap="none" lIns="108000">
            <a:spAutoFit/>
          </a:bodyPr>
          <a:lstStyle/>
          <a:p>
            <a:r>
              <a:rPr lang="de-DE" sz="1400" b="1" dirty="0">
                <a:latin typeface="+mn-lt"/>
              </a:rPr>
              <a:t>Private</a:t>
            </a:r>
          </a:p>
          <a:p>
            <a:r>
              <a:rPr lang="de-DE" sz="1400" b="1" dirty="0">
                <a:latin typeface="+mn-lt"/>
              </a:rPr>
              <a:t>Altersvorsorge:</a:t>
            </a:r>
          </a:p>
        </p:txBody>
      </p:sp>
      <p:sp>
        <p:nvSpPr>
          <p:cNvPr id="24" name="Flussdiagramm: Zusammenführen 23"/>
          <p:cNvSpPr/>
          <p:nvPr/>
        </p:nvSpPr>
        <p:spPr>
          <a:xfrm rot="16200000">
            <a:off x="7040667" y="3957671"/>
            <a:ext cx="301020" cy="20364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extfeld 28"/>
          <p:cNvSpPr txBox="1">
            <a:spLocks noChangeAspect="1"/>
          </p:cNvSpPr>
          <p:nvPr/>
        </p:nvSpPr>
        <p:spPr>
          <a:xfrm>
            <a:off x="3663887"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Arbeitgeber-</a:t>
            </a:r>
            <a:br>
              <a:rPr lang="de-DE" sz="1200" b="1" dirty="0">
                <a:solidFill>
                  <a:schemeClr val="bg1"/>
                </a:solidFill>
              </a:rPr>
            </a:br>
            <a:r>
              <a:rPr lang="de-DE" sz="1200" b="1" dirty="0" err="1">
                <a:solidFill>
                  <a:schemeClr val="bg1"/>
                </a:solidFill>
              </a:rPr>
              <a:t>zuschuss</a:t>
            </a:r>
            <a:endParaRPr lang="de-DE" sz="1200" b="1" dirty="0">
              <a:solidFill>
                <a:schemeClr val="bg1"/>
              </a:solidFill>
            </a:endParaRPr>
          </a:p>
        </p:txBody>
      </p:sp>
      <p:sp>
        <p:nvSpPr>
          <p:cNvPr id="30" name="Textfeld 29"/>
          <p:cNvSpPr txBox="1">
            <a:spLocks noChangeAspect="1"/>
          </p:cNvSpPr>
          <p:nvPr/>
        </p:nvSpPr>
        <p:spPr>
          <a:xfrm>
            <a:off x="547216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Arbeitgeber-</a:t>
            </a:r>
            <a:br>
              <a:rPr lang="de-DE" dirty="0"/>
            </a:br>
            <a:r>
              <a:rPr lang="de-DE" dirty="0"/>
              <a:t>Rente</a:t>
            </a:r>
          </a:p>
        </p:txBody>
      </p:sp>
      <p:sp>
        <p:nvSpPr>
          <p:cNvPr id="31" name="Textfeld 30"/>
          <p:cNvSpPr txBox="1"/>
          <p:nvPr/>
        </p:nvSpPr>
        <p:spPr>
          <a:xfrm>
            <a:off x="5096452" y="2736902"/>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32" name="Textfeld 31"/>
          <p:cNvSpPr txBox="1">
            <a:spLocks noChangeAspect="1"/>
          </p:cNvSpPr>
          <p:nvPr/>
        </p:nvSpPr>
        <p:spPr>
          <a:xfrm>
            <a:off x="193021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Entgelt-</a:t>
            </a:r>
            <a:br>
              <a:rPr lang="de-DE" sz="1200" b="1" dirty="0">
                <a:solidFill>
                  <a:schemeClr val="bg1"/>
                </a:solidFill>
              </a:rPr>
            </a:br>
            <a:r>
              <a:rPr lang="de-DE" sz="1200" b="1" dirty="0" err="1">
                <a:solidFill>
                  <a:schemeClr val="bg1"/>
                </a:solidFill>
              </a:rPr>
              <a:t>umwandlung</a:t>
            </a:r>
            <a:endParaRPr lang="de-DE" sz="1200" b="1" dirty="0">
              <a:solidFill>
                <a:schemeClr val="bg1"/>
              </a:solidFill>
            </a:endParaRPr>
          </a:p>
        </p:txBody>
      </p:sp>
      <p:sp>
        <p:nvSpPr>
          <p:cNvPr id="35" name="Textfeld 34"/>
          <p:cNvSpPr txBox="1"/>
          <p:nvPr/>
        </p:nvSpPr>
        <p:spPr>
          <a:xfrm>
            <a:off x="4173662" y="3813268"/>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22" name="Abgerundetes Rechteck 21"/>
          <p:cNvSpPr/>
          <p:nvPr/>
        </p:nvSpPr>
        <p:spPr>
          <a:xfrm>
            <a:off x="366318" y="2173123"/>
            <a:ext cx="6555266"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26" name="Abgerundetes Rechteck 25"/>
          <p:cNvSpPr/>
          <p:nvPr/>
        </p:nvSpPr>
        <p:spPr>
          <a:xfrm>
            <a:off x="366318" y="4327737"/>
            <a:ext cx="6555266"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191" y="2847995"/>
            <a:ext cx="685719" cy="270256"/>
          </a:xfrm>
          <a:prstGeom prst="rect">
            <a:avLst/>
          </a:prstGeom>
          <a:effectLst>
            <a:outerShdw dist="12700" dir="2700000" algn="tl" rotWithShape="0">
              <a:schemeClr val="bg1">
                <a:alpha val="99000"/>
              </a:schemeClr>
            </a:outerShdw>
          </a:effectLst>
        </p:spPr>
      </p:pic>
      <p:sp>
        <p:nvSpPr>
          <p:cNvPr id="28" name="Textfeld 27"/>
          <p:cNvSpPr txBox="1">
            <a:spLocks noChangeAspect="1"/>
          </p:cNvSpPr>
          <p:nvPr/>
        </p:nvSpPr>
        <p:spPr>
          <a:xfrm>
            <a:off x="3613106" y="4468555"/>
            <a:ext cx="1335600" cy="13356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0" fontAlgn="base" hangingPunct="0">
              <a:spcBef>
                <a:spcPct val="0"/>
              </a:spcBef>
              <a:spcAft>
                <a:spcPts val="600"/>
              </a:spcAft>
            </a:pPr>
            <a:r>
              <a:rPr lang="de-DE" sz="1150" b="0" dirty="0">
                <a:solidFill>
                  <a:schemeClr val="bg1"/>
                </a:solidFill>
                <a:latin typeface="Arial" panose="020B0604020202020204" pitchFamily="34" charset="0"/>
                <a:cs typeface="Arial" panose="020B0604020202020204" pitchFamily="34" charset="0"/>
              </a:rPr>
              <a:t>Zusätzliche private Vorsorge</a:t>
            </a:r>
          </a:p>
          <a:p>
            <a:pPr eaLnBrk="0" fontAlgn="base" hangingPunct="0">
              <a:spcBef>
                <a:spcPct val="0"/>
              </a:spcBef>
              <a:spcAft>
                <a:spcPts val="600"/>
              </a:spcAft>
            </a:pPr>
            <a:r>
              <a:rPr lang="de-DE" sz="1150" dirty="0"/>
              <a:t>im Arbeitgeber-Rahmenvertrag</a:t>
            </a:r>
          </a:p>
        </p:txBody>
      </p:sp>
      <p:sp>
        <p:nvSpPr>
          <p:cNvPr id="36" name="Textfeld 35"/>
          <p:cNvSpPr txBox="1">
            <a:spLocks noChangeAspect="1"/>
          </p:cNvSpPr>
          <p:nvPr/>
        </p:nvSpPr>
        <p:spPr>
          <a:xfrm>
            <a:off x="7384006" y="3394565"/>
            <a:ext cx="1335600" cy="13356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solidFill>
                  <a:schemeClr val="bg1"/>
                </a:solidFill>
              </a:rPr>
              <a:t>Arbeitgeber:</a:t>
            </a:r>
          </a:p>
          <a:p>
            <a:r>
              <a:rPr lang="de-DE" sz="1050" b="0" dirty="0">
                <a:solidFill>
                  <a:schemeClr val="bg1"/>
                </a:solidFill>
              </a:rPr>
              <a:t>Einfaches bAV-</a:t>
            </a:r>
          </a:p>
          <a:p>
            <a:r>
              <a:rPr lang="de-DE" sz="1050" b="0" dirty="0">
                <a:solidFill>
                  <a:schemeClr val="bg1"/>
                </a:solidFill>
              </a:rPr>
              <a:t>Konzept</a:t>
            </a:r>
          </a:p>
          <a:p>
            <a:pPr>
              <a:spcBef>
                <a:spcPts val="600"/>
              </a:spcBef>
            </a:pPr>
            <a:r>
              <a:rPr lang="de-DE" dirty="0">
                <a:solidFill>
                  <a:schemeClr val="bg1"/>
                </a:solidFill>
              </a:rPr>
              <a:t>Arbeitnehmer:</a:t>
            </a:r>
          </a:p>
          <a:p>
            <a:r>
              <a:rPr lang="de-DE" sz="1050" b="0" dirty="0">
                <a:solidFill>
                  <a:schemeClr val="bg1"/>
                </a:solidFill>
              </a:rPr>
              <a:t>Attraktive</a:t>
            </a:r>
          </a:p>
          <a:p>
            <a:r>
              <a:rPr lang="de-DE" sz="1050" b="0" dirty="0">
                <a:solidFill>
                  <a:schemeClr val="bg1"/>
                </a:solidFill>
              </a:rPr>
              <a:t>Altersversorgung</a:t>
            </a:r>
          </a:p>
        </p:txBody>
      </p:sp>
      <p:sp>
        <p:nvSpPr>
          <p:cNvPr id="2" name="Fußzeilenplatzhalter 1"/>
          <p:cNvSpPr>
            <a:spLocks noGrp="1"/>
          </p:cNvSpPr>
          <p:nvPr>
            <p:ph type="ftr" sz="quarter" idx="21"/>
          </p:nvPr>
        </p:nvSpPr>
        <p:spPr/>
        <p:txBody>
          <a:bodyPr/>
          <a:lstStyle/>
          <a:p>
            <a:r>
              <a:rPr lang="de-DE"/>
              <a:t>bAV-Versorgungskonzept Arbeitgeber</a:t>
            </a:r>
            <a:endParaRPr lang="de-DE" dirty="0"/>
          </a:p>
        </p:txBody>
      </p:sp>
      <p:sp>
        <p:nvSpPr>
          <p:cNvPr id="4" name="Foliennummernplatzhalter 3"/>
          <p:cNvSpPr>
            <a:spLocks noGrp="1"/>
          </p:cNvSpPr>
          <p:nvPr>
            <p:ph type="sldNum" sz="quarter" idx="22"/>
          </p:nvPr>
        </p:nvSpPr>
        <p:spPr/>
        <p:txBody>
          <a:bodyPr/>
          <a:lstStyle/>
          <a:p>
            <a:fld id="{BFE8ADF1-837C-463F-9856-54C2D771B21B}" type="slidenum">
              <a:rPr lang="de-DE" smtClean="0"/>
              <a:pPr/>
              <a:t>17</a:t>
            </a:fld>
            <a:endParaRPr lang="de-DE" dirty="0"/>
          </a:p>
        </p:txBody>
      </p:sp>
    </p:spTree>
    <p:extLst>
      <p:ext uri="{BB962C8B-B14F-4D97-AF65-F5344CB8AC3E}">
        <p14:creationId xmlns:p14="http://schemas.microsoft.com/office/powerpoint/2010/main" val="251834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a:t>Entgeltumwandlung und AG-Zuschuss</a:t>
            </a:r>
          </a:p>
        </p:txBody>
      </p:sp>
      <p:sp>
        <p:nvSpPr>
          <p:cNvPr id="13" name="Textplatzhalter 12"/>
          <p:cNvSpPr>
            <a:spLocks noGrp="1"/>
          </p:cNvSpPr>
          <p:nvPr>
            <p:ph type="body" sz="quarter" idx="21"/>
          </p:nvPr>
        </p:nvSpPr>
        <p:spPr/>
        <p:txBody>
          <a:bodyPr/>
          <a:lstStyle/>
          <a:p>
            <a:r>
              <a:rPr lang="de-DE" dirty="0"/>
              <a:t>Die Ersparnis aus der Entgeltumwandlung soll an den Arbeitnehmer weitergegeben werden.</a:t>
            </a:r>
          </a:p>
        </p:txBody>
      </p:sp>
      <p:sp>
        <p:nvSpPr>
          <p:cNvPr id="40" name="Textplatzhalter 39"/>
          <p:cNvSpPr>
            <a:spLocks noGrp="1"/>
          </p:cNvSpPr>
          <p:nvPr>
            <p:ph type="body" sz="quarter" idx="23"/>
          </p:nvPr>
        </p:nvSpPr>
        <p:spPr/>
        <p:txBody>
          <a:bodyPr/>
          <a:lstStyle/>
          <a:p>
            <a:endParaRPr lang="de-DE"/>
          </a:p>
        </p:txBody>
      </p:sp>
      <p:sp>
        <p:nvSpPr>
          <p:cNvPr id="17" name="Textplatzhalter 16"/>
          <p:cNvSpPr>
            <a:spLocks noGrp="1"/>
          </p:cNvSpPr>
          <p:nvPr>
            <p:ph type="body" sz="quarter" idx="24"/>
          </p:nvPr>
        </p:nvSpPr>
        <p:spPr/>
        <p:txBody>
          <a:bodyPr/>
          <a:lstStyle/>
          <a:p>
            <a:r>
              <a:rPr lang="de-DE" dirty="0"/>
              <a:t>Der Arbeitgeberzuschuss zur betrieblichen Altersversorgung motiviert Mitarbeiter und wird in Zukunft zur Pflicht.</a:t>
            </a:r>
          </a:p>
        </p:txBody>
      </p:sp>
      <p:sp>
        <p:nvSpPr>
          <p:cNvPr id="14" name="Textplatzhalter 13"/>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32" name="Rechteck 31"/>
          <p:cNvSpPr/>
          <p:nvPr/>
        </p:nvSpPr>
        <p:spPr>
          <a:xfrm>
            <a:off x="6151246" y="2869772"/>
            <a:ext cx="2641600" cy="1639055"/>
          </a:xfrm>
          <a:prstGeom prst="rect">
            <a:avLst/>
          </a:prstGeom>
        </p:spPr>
        <p:txBody>
          <a:bodyPr lIns="0" tIns="0" rIns="0" bIns="0"/>
          <a:lstStyle/>
          <a:p>
            <a:pPr marL="60480" indent="-59760">
              <a:lnSpc>
                <a:spcPct val="100000"/>
              </a:lnSpc>
              <a:spcBef>
                <a:spcPts val="601"/>
              </a:spcBef>
            </a:pPr>
            <a:r>
              <a:rPr lang="de-DE" sz="700" b="0" strike="noStrike" spc="-1" baseline="30000" dirty="0">
                <a:solidFill>
                  <a:srgbClr val="000000"/>
                </a:solidFill>
                <a:latin typeface="Arial"/>
                <a:ea typeface="DejaVu Sans"/>
              </a:rPr>
              <a:t>1</a:t>
            </a:r>
            <a:r>
              <a:rPr lang="de-DE" sz="700" b="0" strike="noStrike" spc="-1" dirty="0">
                <a:solidFill>
                  <a:srgbClr val="000000"/>
                </a:solidFill>
                <a:latin typeface="Arial"/>
                <a:ea typeface="DejaVu Sans"/>
              </a:rPr>
              <a:t> Steuer- und Sozialversicherungsfreiheit der Beiträge ggf. bis 4% der BBG (2023: 3.504 €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sz="700" b="0" strike="noStrike" spc="-1" dirty="0" err="1">
                <a:solidFill>
                  <a:srgbClr val="000000"/>
                </a:solidFill>
                <a:latin typeface="Arial"/>
                <a:ea typeface="DejaVu Sans"/>
              </a:rPr>
              <a:t>bAV</a:t>
            </a:r>
            <a:r>
              <a:rPr lang="de-DE" sz="700" b="0" strike="noStrike" spc="-1" dirty="0">
                <a:solidFill>
                  <a:srgbClr val="000000"/>
                </a:solidFill>
                <a:latin typeface="Arial"/>
                <a:ea typeface="DejaVu Sans"/>
              </a:rPr>
              <a:t> (2023: 169,75 € p.m./ 20.370 € Kapitalleistung).</a:t>
            </a:r>
            <a:endParaRPr lang="de-DE" sz="700" spc="-1" dirty="0">
              <a:solidFill>
                <a:srgbClr val="000000"/>
              </a:solidFill>
              <a:latin typeface="Arial"/>
            </a:endParaRPr>
          </a:p>
          <a:p>
            <a:pPr>
              <a:lnSpc>
                <a:spcPct val="100000"/>
              </a:lnSpc>
              <a:spcBef>
                <a:spcPts val="601"/>
              </a:spcBef>
            </a:pPr>
            <a:r>
              <a:rPr lang="de-DE" sz="700" b="1" strike="noStrike" spc="-1" dirty="0">
                <a:latin typeface="Arial"/>
              </a:rPr>
              <a:t>Berechnungsgrundlage:</a:t>
            </a:r>
            <a:br>
              <a:rPr lang="de-DE" sz="700" b="1" strike="noStrike" spc="-1" dirty="0">
                <a:latin typeface="Arial"/>
              </a:rPr>
            </a:br>
            <a:r>
              <a:rPr lang="de-DE" sz="700" b="0" strike="noStrike" spc="-1" dirty="0">
                <a:latin typeface="Arial"/>
              </a:rPr>
              <a:t>30 Jahre, </a:t>
            </a:r>
            <a:r>
              <a:rPr lang="de-DE" sz="700" b="0" strike="noStrike" spc="-1" dirty="0" err="1">
                <a:latin typeface="Arial"/>
              </a:rPr>
              <a:t>Stkl</a:t>
            </a:r>
            <a:r>
              <a:rPr lang="de-DE" sz="700" b="0" strike="noStrike" spc="-1" dirty="0">
                <a:latin typeface="Arial"/>
              </a:rPr>
              <a:t>. 1, keine Kinder, keine Kirche, Bruttolohn 3.000,00 €, AN 100,00 €, AG 15,00 %, DV, Tarif 76BO (KG7E), Rentenbeginn 67, Rentengarantiezeit 10, dynamische Rente, Wertentwicklung 4 % (ohne Berücksichtigung von Fondskosten)</a:t>
            </a:r>
          </a:p>
        </p:txBody>
      </p:sp>
      <p:graphicFrame>
        <p:nvGraphicFramePr>
          <p:cNvPr id="22" name="Inhaltsplatzhalter 6"/>
          <p:cNvGraphicFramePr>
            <a:graphicFrameLocks/>
          </p:cNvGraphicFramePr>
          <p:nvPr>
            <p:extLst>
              <p:ext uri="{D42A27DB-BD31-4B8C-83A1-F6EECF244321}">
                <p14:modId xmlns:p14="http://schemas.microsoft.com/office/powerpoint/2010/main" val="3156943472"/>
              </p:ext>
            </p:extLst>
          </p:nvPr>
        </p:nvGraphicFramePr>
        <p:xfrm>
          <a:off x="431800" y="2879298"/>
          <a:ext cx="5511800" cy="2223216"/>
        </p:xfrm>
        <a:graphic>
          <a:graphicData uri="http://schemas.openxmlformats.org/drawingml/2006/table">
            <a:tbl>
              <a:tblPr firstRow="1" bandRow="1">
                <a:tableStyleId>{00A15C55-8517-42AA-B614-E9B94910E393}</a:tableStyleId>
              </a:tblPr>
              <a:tblGrid>
                <a:gridCol w="2949349">
                  <a:extLst>
                    <a:ext uri="{9D8B030D-6E8A-4147-A177-3AD203B41FA5}">
                      <a16:colId xmlns:a16="http://schemas.microsoft.com/office/drawing/2014/main" val="20000"/>
                    </a:ext>
                  </a:extLst>
                </a:gridCol>
                <a:gridCol w="1324201">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255058">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72000" marR="72000" marT="36025" marB="36025" anchor="ctr">
                    <a:solidFill>
                      <a:schemeClr val="accent2"/>
                    </a:solidFill>
                  </a:tcPr>
                </a:tc>
                <a:tc>
                  <a:txBody>
                    <a:bodyPr/>
                    <a:lstStyle/>
                    <a:p>
                      <a:pPr algn="r" fontAlgn="b"/>
                      <a:r>
                        <a:rPr lang="de-DE" sz="1200" u="none" strike="noStrike" dirty="0">
                          <a:effectLst/>
                        </a:rPr>
                        <a:t>Ohne </a:t>
                      </a:r>
                      <a:r>
                        <a:rPr lang="de-DE" sz="1200" u="none" strike="noStrike" dirty="0" err="1">
                          <a:effectLst/>
                        </a:rPr>
                        <a:t>bAV</a:t>
                      </a:r>
                      <a:endParaRPr lang="de-DE" sz="1200" b="1" i="0" u="none" strike="noStrike" dirty="0">
                        <a:solidFill>
                          <a:srgbClr val="000000"/>
                        </a:solidFill>
                        <a:effectLst/>
                        <a:latin typeface="+mn-lt"/>
                      </a:endParaRPr>
                    </a:p>
                  </a:txBody>
                  <a:tcPr marL="0" marR="144000" marT="36025" marB="36025" anchor="ctr">
                    <a:solidFill>
                      <a:schemeClr val="accent2"/>
                    </a:solidFill>
                  </a:tcPr>
                </a:tc>
                <a:tc>
                  <a:txBody>
                    <a:bodyPr/>
                    <a:lstStyle/>
                    <a:p>
                      <a:pPr algn="r" fontAlgn="b"/>
                      <a:r>
                        <a:rPr lang="de-DE" sz="1200" u="none" strike="noStrike" dirty="0">
                          <a:effectLst/>
                        </a:rPr>
                        <a:t>Mit </a:t>
                      </a:r>
                      <a:r>
                        <a:rPr lang="de-DE" sz="1200" u="none" strike="noStrike" dirty="0" err="1">
                          <a:effectLst/>
                        </a:rPr>
                        <a:t>bAV</a:t>
                      </a:r>
                      <a:endParaRPr lang="de-DE" sz="1200" b="1" i="0" u="none" strike="noStrike" dirty="0">
                        <a:solidFill>
                          <a:srgbClr val="000000"/>
                        </a:solidFill>
                        <a:effectLst/>
                        <a:latin typeface="+mn-lt"/>
                      </a:endParaRPr>
                    </a:p>
                  </a:txBody>
                  <a:tcPr marL="0" marR="144000" marT="36025" marB="36025" anchor="ctr">
                    <a:solidFill>
                      <a:schemeClr val="accent2"/>
                    </a:solidFill>
                  </a:tcPr>
                </a:tc>
                <a:extLst>
                  <a:ext uri="{0D108BD9-81ED-4DB2-BD59-A6C34878D82A}">
                    <a16:rowId xmlns:a16="http://schemas.microsoft.com/office/drawing/2014/main" val="10000"/>
                  </a:ext>
                </a:extLst>
              </a:tr>
              <a:tr h="25505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Bruttomonatsgehalt</a:t>
                      </a:r>
                    </a:p>
                  </a:txBody>
                  <a:tcPr marL="72000" marR="72000" marT="36025" marB="36025" anchor="ctr"/>
                </a:tc>
                <a:tc>
                  <a:txBody>
                    <a:bodyPr/>
                    <a:lstStyle/>
                    <a:p>
                      <a:pPr algn="r"/>
                      <a:r>
                        <a:rPr lang="de-DE" sz="1200" b="0" dirty="0">
                          <a:latin typeface="+mn-lt"/>
                        </a:rPr>
                        <a:t>3.000,00 €</a:t>
                      </a:r>
                    </a:p>
                  </a:txBody>
                  <a:tcPr marL="0" marR="144000" marT="36025" marB="36025" anchor="ctr"/>
                </a:tc>
                <a:tc>
                  <a:txBody>
                    <a:bodyPr/>
                    <a:lstStyle/>
                    <a:p>
                      <a:pPr algn="r" fontAlgn="b"/>
                      <a:r>
                        <a:rPr lang="de-DE" sz="1200" u="none" strike="noStrike" dirty="0">
                          <a:effectLst/>
                        </a:rPr>
                        <a:t>3.000,00 €</a:t>
                      </a:r>
                      <a:endParaRPr lang="de-DE" sz="1200" b="0" i="0" u="none" strike="noStrike" dirty="0">
                        <a:solidFill>
                          <a:srgbClr val="000000"/>
                        </a:solidFill>
                        <a:effectLst/>
                        <a:latin typeface="+mn-lt"/>
                      </a:endParaRPr>
                    </a:p>
                  </a:txBody>
                  <a:tcPr marL="0" marR="144000" marT="36025" marB="36025" anchor="ctr"/>
                </a:tc>
                <a:extLst>
                  <a:ext uri="{0D108BD9-81ED-4DB2-BD59-A6C34878D82A}">
                    <a16:rowId xmlns:a16="http://schemas.microsoft.com/office/drawing/2014/main" val="10001"/>
                  </a:ext>
                </a:extLst>
              </a:tr>
              <a:tr h="255058">
                <a:tc>
                  <a:txBody>
                    <a:bodyPr/>
                    <a:lstStyle/>
                    <a:p>
                      <a:pPr algn="l"/>
                      <a:r>
                        <a:rPr lang="de-DE" sz="1200" b="0" kern="1200" dirty="0">
                          <a:solidFill>
                            <a:schemeClr val="tx1"/>
                          </a:solidFill>
                          <a:latin typeface="+mn-lt"/>
                          <a:ea typeface="+mn-ea"/>
                          <a:cs typeface="+mn-cs"/>
                        </a:rPr>
                        <a:t>Entgeltumwandlung</a:t>
                      </a:r>
                    </a:p>
                  </a:txBody>
                  <a:tcPr marL="72000" marR="72000" marT="36025" marB="36025" anchor="ctr"/>
                </a:tc>
                <a:tc>
                  <a:txBody>
                    <a:bodyPr/>
                    <a:lstStyle/>
                    <a:p>
                      <a:pPr algn="r"/>
                      <a:r>
                        <a:rPr lang="de-DE" sz="1200" b="0" kern="1200" dirty="0">
                          <a:solidFill>
                            <a:schemeClr val="dk1"/>
                          </a:solidFill>
                          <a:latin typeface="+mn-lt"/>
                          <a:ea typeface="+mn-ea"/>
                          <a:cs typeface="+mn-cs"/>
                        </a:rPr>
                        <a:t>0,00 €</a:t>
                      </a:r>
                      <a:endParaRPr lang="de-DE" sz="1200" b="0" dirty="0">
                        <a:latin typeface="+mn-lt"/>
                      </a:endParaRPr>
                    </a:p>
                  </a:txBody>
                  <a:tcPr marL="0" marR="144000" marT="36025" marB="36025" anchor="ctr"/>
                </a:tc>
                <a:tc>
                  <a:txBody>
                    <a:bodyPr/>
                    <a:lstStyle/>
                    <a:p>
                      <a:pPr algn="r" fontAlgn="b"/>
                      <a:r>
                        <a:rPr lang="de-DE" sz="1200" u="none" strike="noStrike" dirty="0">
                          <a:effectLst/>
                        </a:rPr>
                        <a:t>100,00 €</a:t>
                      </a:r>
                      <a:endParaRPr lang="de-DE" sz="1200" b="0" i="0" u="none" strike="noStrike" dirty="0">
                        <a:solidFill>
                          <a:srgbClr val="000000"/>
                        </a:solidFill>
                        <a:effectLst/>
                        <a:latin typeface="+mn-lt"/>
                      </a:endParaRPr>
                    </a:p>
                  </a:txBody>
                  <a:tcPr marL="0" marR="144000" marT="36025" marB="36025" anchor="ctr"/>
                </a:tc>
                <a:extLst>
                  <a:ext uri="{0D108BD9-81ED-4DB2-BD59-A6C34878D82A}">
                    <a16:rowId xmlns:a16="http://schemas.microsoft.com/office/drawing/2014/main" val="10002"/>
                  </a:ext>
                </a:extLst>
              </a:tr>
              <a:tr h="255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Arbeitgeber-Zuschuss</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0,00 €</a:t>
                      </a:r>
                    </a:p>
                  </a:txBody>
                  <a:tcPr marL="0" marR="144000" marT="36025" marB="36025"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15,00 €</a:t>
                      </a:r>
                    </a:p>
                  </a:txBody>
                  <a:tcPr marL="0" marR="144000" marT="36025" marB="36025" anchor="ctr"/>
                </a:tc>
                <a:extLst>
                  <a:ext uri="{0D108BD9-81ED-4DB2-BD59-A6C34878D82A}">
                    <a16:rowId xmlns:a16="http://schemas.microsoft.com/office/drawing/2014/main" val="10005"/>
                  </a:ext>
                </a:extLst>
              </a:tr>
              <a:tr h="255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SV-pflichtiges Bruttogehalt</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3.000,00 €</a:t>
                      </a:r>
                    </a:p>
                  </a:txBody>
                  <a:tcPr marL="0" marR="144000" marT="36025" marB="36025"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2.900,00</a:t>
                      </a:r>
                      <a:r>
                        <a:rPr lang="de-DE" sz="1200" b="0" kern="1200" baseline="0" dirty="0">
                          <a:solidFill>
                            <a:schemeClr val="dk1"/>
                          </a:solidFill>
                          <a:latin typeface="+mn-lt"/>
                          <a:ea typeface="+mn-ea"/>
                          <a:cs typeface="+mn-cs"/>
                        </a:rPr>
                        <a:t> €</a:t>
                      </a:r>
                      <a:endParaRPr lang="de-DE" sz="1200" b="0" kern="1200" dirty="0">
                        <a:solidFill>
                          <a:schemeClr val="dk1"/>
                        </a:solidFill>
                        <a:latin typeface="+mn-lt"/>
                        <a:ea typeface="+mn-ea"/>
                        <a:cs typeface="+mn-cs"/>
                      </a:endParaRPr>
                    </a:p>
                  </a:txBody>
                  <a:tcPr marL="0" marR="144000" marT="36025" marB="36025" anchor="ctr"/>
                </a:tc>
                <a:extLst>
                  <a:ext uri="{0D108BD9-81ED-4DB2-BD59-A6C34878D82A}">
                    <a16:rowId xmlns:a16="http://schemas.microsoft.com/office/drawing/2014/main" val="10006"/>
                  </a:ext>
                </a:extLst>
              </a:tr>
              <a:tr h="255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SV gesamt</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606,75 €</a:t>
                      </a:r>
                    </a:p>
                  </a:txBody>
                  <a:tcPr marL="0" marR="144000" marT="36025" marB="36025"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586,53 €</a:t>
                      </a:r>
                    </a:p>
                  </a:txBody>
                  <a:tcPr marL="0" marR="144000" marT="36025" marB="36025" anchor="ctr"/>
                </a:tc>
                <a:extLst>
                  <a:ext uri="{0D108BD9-81ED-4DB2-BD59-A6C34878D82A}">
                    <a16:rowId xmlns:a16="http://schemas.microsoft.com/office/drawing/2014/main" val="10003"/>
                  </a:ext>
                </a:extLst>
              </a:tr>
              <a:tr h="255058">
                <a:tc>
                  <a:txBody>
                    <a:bodyPr/>
                    <a:lstStyle/>
                    <a:p>
                      <a:pPr algn="l"/>
                      <a:r>
                        <a:rPr lang="de-DE" sz="1200" b="1" kern="1200" dirty="0">
                          <a:solidFill>
                            <a:schemeClr val="tx1"/>
                          </a:solidFill>
                          <a:latin typeface="+mn-lt"/>
                          <a:ea typeface="+mn-ea"/>
                          <a:cs typeface="+mn-cs"/>
                        </a:rPr>
                        <a:t>Gesamtkosten</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1" kern="1200" dirty="0">
                          <a:solidFill>
                            <a:schemeClr val="dk1"/>
                          </a:solidFill>
                          <a:latin typeface="+mn-lt"/>
                          <a:ea typeface="+mn-ea"/>
                          <a:cs typeface="+mn-cs"/>
                        </a:rPr>
                        <a:t>3.606,75 €</a:t>
                      </a:r>
                    </a:p>
                  </a:txBody>
                  <a:tcPr marL="0" marR="144000" marT="36025" marB="36025" anchor="ctr"/>
                </a:tc>
                <a:tc>
                  <a:txBody>
                    <a:bodyPr/>
                    <a:lstStyle/>
                    <a:p>
                      <a:pPr algn="r" fontAlgn="b"/>
                      <a:r>
                        <a:rPr lang="de-DE" sz="1200" b="1" u="none" strike="noStrike" dirty="0">
                          <a:effectLst/>
                        </a:rPr>
                        <a:t>3.601,53 €</a:t>
                      </a:r>
                      <a:endParaRPr lang="de-DE" sz="1200" b="1" i="0" u="none" strike="noStrike" dirty="0">
                        <a:solidFill>
                          <a:srgbClr val="000000"/>
                        </a:solidFill>
                        <a:effectLst/>
                        <a:latin typeface="+mn-lt"/>
                      </a:endParaRPr>
                    </a:p>
                  </a:txBody>
                  <a:tcPr marL="0" marR="144000" marT="36025" marB="36025" anchor="ctr"/>
                </a:tc>
                <a:extLst>
                  <a:ext uri="{0D108BD9-81ED-4DB2-BD59-A6C34878D82A}">
                    <a16:rowId xmlns:a16="http://schemas.microsoft.com/office/drawing/2014/main" val="10004"/>
                  </a:ext>
                </a:extLst>
              </a:tr>
              <a:tr h="255058">
                <a:tc>
                  <a:txBody>
                    <a:bodyPr/>
                    <a:lstStyle/>
                    <a:p>
                      <a:pPr marL="0" algn="l" defTabSz="457200" rtl="0" eaLnBrk="1" latinLnBrk="0" hangingPunct="1"/>
                      <a:r>
                        <a:rPr lang="de-DE" sz="1200" b="1" kern="1200" dirty="0">
                          <a:solidFill>
                            <a:schemeClr val="bg1"/>
                          </a:solidFill>
                          <a:latin typeface="+mn-lt"/>
                          <a:ea typeface="+mn-ea"/>
                          <a:cs typeface="+mn-cs"/>
                        </a:rPr>
                        <a:t>Ersparnis für Arbeitgeber nach Unternehmenssteuern</a:t>
                      </a:r>
                      <a:r>
                        <a:rPr lang="de-DE" sz="1200" b="1" kern="1200" baseline="30000" dirty="0">
                          <a:solidFill>
                            <a:schemeClr val="bg1"/>
                          </a:solidFill>
                          <a:latin typeface="+mn-lt"/>
                          <a:ea typeface="+mn-ea"/>
                          <a:cs typeface="+mn-cs"/>
                        </a:rPr>
                        <a:t>1</a:t>
                      </a:r>
                    </a:p>
                  </a:txBody>
                  <a:tcPr marL="72000" marR="72000" marT="36025" marB="36025" anchor="ctr">
                    <a:solidFill>
                      <a:schemeClr val="accent6"/>
                    </a:solidFill>
                  </a:tcPr>
                </a:tc>
                <a:tc>
                  <a:txBody>
                    <a:bodyPr/>
                    <a:lstStyle/>
                    <a:p>
                      <a:pPr algn="r"/>
                      <a:r>
                        <a:rPr lang="de-DE" sz="1200" b="1" kern="1200" dirty="0">
                          <a:solidFill>
                            <a:srgbClr val="FFFFFF"/>
                          </a:solidFill>
                          <a:latin typeface="+mn-lt"/>
                          <a:ea typeface="+mn-ea"/>
                          <a:cs typeface="+mn-cs"/>
                        </a:rPr>
                        <a:t>–</a:t>
                      </a:r>
                    </a:p>
                  </a:txBody>
                  <a:tcPr marL="36000" marR="144000" marT="36025" marB="36025" anchor="ctr">
                    <a:solidFill>
                      <a:schemeClr val="accent6"/>
                    </a:solidFill>
                  </a:tcPr>
                </a:tc>
                <a:tc>
                  <a:txBody>
                    <a:bodyPr/>
                    <a:lstStyle/>
                    <a:p>
                      <a:pPr algn="r"/>
                      <a:r>
                        <a:rPr lang="de-DE" sz="1200" b="1" kern="1200" dirty="0">
                          <a:solidFill>
                            <a:srgbClr val="FFFFFF"/>
                          </a:solidFill>
                          <a:latin typeface="+mn-lt"/>
                          <a:ea typeface="+mn-ea"/>
                          <a:cs typeface="+mn-cs"/>
                        </a:rPr>
                        <a:t>3,65</a:t>
                      </a:r>
                      <a:r>
                        <a:rPr lang="de-DE" sz="1200" b="1" kern="1200" dirty="0">
                          <a:solidFill>
                            <a:schemeClr val="bg1"/>
                          </a:solidFill>
                          <a:latin typeface="+mn-lt"/>
                          <a:ea typeface="+mn-ea"/>
                          <a:cs typeface="+mn-cs"/>
                        </a:rPr>
                        <a:t> €</a:t>
                      </a:r>
                    </a:p>
                  </a:txBody>
                  <a:tcPr marL="36000" marR="144000" marT="36025" marB="36025" anchor="ctr">
                    <a:solidFill>
                      <a:schemeClr val="accent6"/>
                    </a:solidFill>
                  </a:tcPr>
                </a:tc>
                <a:extLst>
                  <a:ext uri="{0D108BD9-81ED-4DB2-BD59-A6C34878D82A}">
                    <a16:rowId xmlns:a16="http://schemas.microsoft.com/office/drawing/2014/main" val="10007"/>
                  </a:ext>
                </a:extLst>
              </a:tr>
            </a:tbl>
          </a:graphicData>
        </a:graphic>
      </p:graphicFrame>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18</a:t>
            </a:fld>
            <a:endParaRPr lang="de-DE" dirty="0"/>
          </a:p>
        </p:txBody>
      </p:sp>
    </p:spTree>
    <p:extLst>
      <p:ext uri="{BB962C8B-B14F-4D97-AF65-F5344CB8AC3E}">
        <p14:creationId xmlns:p14="http://schemas.microsoft.com/office/powerpoint/2010/main" val="345662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Eine Arbeitgeber-Rente ergänzt die </a:t>
            </a:r>
            <a:r>
              <a:rPr lang="de-DE" dirty="0" err="1"/>
              <a:t>bAV</a:t>
            </a:r>
            <a:r>
              <a:rPr lang="de-DE" dirty="0"/>
              <a:t>-Architektur</a:t>
            </a:r>
          </a:p>
        </p:txBody>
      </p:sp>
      <p:sp>
        <p:nvSpPr>
          <p:cNvPr id="2" name="Textplatzhalter 1"/>
          <p:cNvSpPr>
            <a:spLocks noGrp="1"/>
          </p:cNvSpPr>
          <p:nvPr>
            <p:ph type="body" sz="quarter" idx="17"/>
          </p:nvPr>
        </p:nvSpPr>
        <p:spPr>
          <a:xfrm>
            <a:off x="358774" y="2784965"/>
            <a:ext cx="8426449" cy="2376121"/>
          </a:xfrm>
        </p:spPr>
        <p:txBody>
          <a:bodyPr/>
          <a:lstStyle/>
          <a:p>
            <a:pPr lvl="1"/>
            <a:r>
              <a:rPr lang="de-DE" altLang="de-DE" dirty="0"/>
              <a:t>Beiträge sind voll abzugsfähige Betriebsausgaben.</a:t>
            </a:r>
          </a:p>
          <a:p>
            <a:pPr lvl="1"/>
            <a:r>
              <a:rPr lang="de-DE" altLang="de-DE" dirty="0"/>
              <a:t>Alle Mitarbeiter (vom Azubi bis zur Führungskraft) werden gleich behandelt und fühlen sich wertgeschätzt.</a:t>
            </a:r>
          </a:p>
          <a:p>
            <a:pPr lvl="1"/>
            <a:r>
              <a:rPr lang="de-DE" altLang="de-DE" dirty="0"/>
              <a:t>Die Identifikation mit dem Unternehmen steigt und bestenfalls sinkt die Fluktuationsrate.</a:t>
            </a:r>
            <a:endParaRPr lang="de-DE" dirty="0"/>
          </a:p>
        </p:txBody>
      </p:sp>
      <p:sp>
        <p:nvSpPr>
          <p:cNvPr id="10" name="Textplatzhalter 9"/>
          <p:cNvSpPr>
            <a:spLocks noGrp="1"/>
          </p:cNvSpPr>
          <p:nvPr>
            <p:ph type="body" sz="quarter" idx="21"/>
          </p:nvPr>
        </p:nvSpPr>
        <p:spPr>
          <a:xfrm>
            <a:off x="358775" y="2034223"/>
            <a:ext cx="8426449" cy="523220"/>
          </a:xfrm>
        </p:spPr>
        <p:txBody>
          <a:bodyPr/>
          <a:lstStyle/>
          <a:p>
            <a:r>
              <a:rPr lang="de-DE" dirty="0"/>
              <a:t>Eine arbeitgeberfinanzierte Direktversicherung verbessert das Betriebsklima und bietet viele Vorteile: </a:t>
            </a:r>
          </a:p>
        </p:txBody>
      </p:sp>
      <p:sp>
        <p:nvSpPr>
          <p:cNvPr id="11" name="Textplatzhalter 10"/>
          <p:cNvSpPr>
            <a:spLocks noGrp="1"/>
          </p:cNvSpPr>
          <p:nvPr>
            <p:ph type="body" sz="quarter" idx="23"/>
          </p:nvPr>
        </p:nvSpPr>
        <p:spPr/>
        <p:txBody>
          <a:bodyPr/>
          <a:lstStyle/>
          <a:p>
            <a:endParaRPr lang="de-DE"/>
          </a:p>
        </p:txBody>
      </p:sp>
      <p:sp>
        <p:nvSpPr>
          <p:cNvPr id="12" name="Textplatzhalter 11"/>
          <p:cNvSpPr>
            <a:spLocks noGrp="1"/>
          </p:cNvSpPr>
          <p:nvPr>
            <p:ph type="body" sz="quarter" idx="24"/>
          </p:nvPr>
        </p:nvSpPr>
        <p:spPr/>
        <p:txBody>
          <a:bodyPr/>
          <a:lstStyle/>
          <a:p>
            <a:r>
              <a:rPr lang="de-DE" dirty="0"/>
              <a:t>Binden Sie eine Arbeitgeber-Rente in Ihre bAV-Lösung ein und schaffen Sie eine </a:t>
            </a:r>
            <a:r>
              <a:rPr lang="de-DE" dirty="0" err="1"/>
              <a:t>win</a:t>
            </a:r>
            <a:r>
              <a:rPr lang="de-DE" dirty="0"/>
              <a:t>-</a:t>
            </a:r>
            <a:r>
              <a:rPr lang="de-DE" dirty="0" err="1"/>
              <a:t>win</a:t>
            </a:r>
            <a:r>
              <a:rPr lang="de-DE" dirty="0"/>
              <a:t>-Situation für Ihre Mitarbeiter und Ihr Unternehmen.</a:t>
            </a:r>
          </a:p>
        </p:txBody>
      </p:sp>
      <p:sp>
        <p:nvSpPr>
          <p:cNvPr id="8" name="Textplatzhalter 7"/>
          <p:cNvSpPr>
            <a:spLocks noGrp="1"/>
          </p:cNvSpPr>
          <p:nvPr>
            <p:ph type="body" sz="quarter" idx="18"/>
          </p:nvPr>
        </p:nvSpPr>
        <p:spPr/>
        <p:txBody>
          <a:bodyPr>
            <a:normAutofit/>
          </a:bodyPr>
          <a:lstStyle/>
          <a:p>
            <a:r>
              <a:rPr lang="de-DE" dirty="0"/>
              <a:t>3. </a:t>
            </a:r>
            <a:r>
              <a:rPr lang="de-DE" altLang="de-DE" dirty="0"/>
              <a:t>bAV – Standard und Möglichkeiten</a:t>
            </a: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bAV-Versorgungskonzept Arbeitgeber</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19</a:t>
            </a:fld>
            <a:endParaRPr lang="de-DE" dirty="0"/>
          </a:p>
        </p:txBody>
      </p:sp>
    </p:spTree>
    <p:extLst>
      <p:ext uri="{BB962C8B-B14F-4D97-AF65-F5344CB8AC3E}">
        <p14:creationId xmlns:p14="http://schemas.microsoft.com/office/powerpoint/2010/main" val="268098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Inhalt</a:t>
            </a:r>
            <a:endParaRPr lang="de-DE" dirty="0"/>
          </a:p>
        </p:txBody>
      </p:sp>
      <p:sp>
        <p:nvSpPr>
          <p:cNvPr id="3" name="Textplatzhalter 2"/>
          <p:cNvSpPr>
            <a:spLocks noGrp="1"/>
          </p:cNvSpPr>
          <p:nvPr>
            <p:ph type="body" sz="quarter" idx="17"/>
          </p:nvPr>
        </p:nvSpPr>
        <p:spPr/>
        <p:txBody>
          <a:bodyPr/>
          <a:lstStyle/>
          <a:p>
            <a:r>
              <a:rPr lang="de-DE" altLang="de-DE" dirty="0" err="1"/>
              <a:t>bAV</a:t>
            </a:r>
            <a:r>
              <a:rPr lang="de-DE" altLang="de-DE" dirty="0"/>
              <a:t> – </a:t>
            </a:r>
            <a:r>
              <a:rPr lang="de-DE" dirty="0"/>
              <a:t>gesetzliche Regelungen</a:t>
            </a:r>
            <a:endParaRPr lang="de-DE" altLang="de-DE" dirty="0"/>
          </a:p>
          <a:p>
            <a:r>
              <a:rPr lang="de-DE" altLang="de-DE" dirty="0" err="1"/>
              <a:t>bAV</a:t>
            </a:r>
            <a:r>
              <a:rPr lang="de-DE" altLang="de-DE" dirty="0"/>
              <a:t> – Instrument im Personalmanagement</a:t>
            </a:r>
          </a:p>
          <a:p>
            <a:r>
              <a:rPr lang="de-DE" altLang="de-DE" dirty="0" err="1"/>
              <a:t>bAV</a:t>
            </a:r>
            <a:r>
              <a:rPr lang="de-DE" altLang="de-DE" dirty="0"/>
              <a:t> – Standard und Möglichkeiten</a:t>
            </a:r>
          </a:p>
          <a:p>
            <a:r>
              <a:rPr lang="de-DE" altLang="de-DE" dirty="0" err="1"/>
              <a:t>bAV</a:t>
            </a:r>
            <a:r>
              <a:rPr lang="de-DE" altLang="de-DE" dirty="0"/>
              <a:t> – mit dem richtigen Anbieter</a:t>
            </a:r>
          </a:p>
        </p:txBody>
      </p:sp>
    </p:spTree>
    <p:extLst>
      <p:ext uri="{BB962C8B-B14F-4D97-AF65-F5344CB8AC3E}">
        <p14:creationId xmlns:p14="http://schemas.microsoft.com/office/powerpoint/2010/main" val="348737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Die Arbeitgeber-Finanzierung kann besonders attraktiv sein</a:t>
            </a:r>
            <a:endParaRPr lang="de-DE" dirty="0"/>
          </a:p>
        </p:txBody>
      </p:sp>
      <p:sp>
        <p:nvSpPr>
          <p:cNvPr id="3" name="Textplatzhalter 2"/>
          <p:cNvSpPr>
            <a:spLocks noGrp="1"/>
          </p:cNvSpPr>
          <p:nvPr>
            <p:ph type="body" sz="quarter" idx="17"/>
          </p:nvPr>
        </p:nvSpPr>
        <p:spPr>
          <a:xfrm>
            <a:off x="358775" y="2786211"/>
            <a:ext cx="4886326" cy="2766864"/>
          </a:xfrm>
        </p:spPr>
        <p:txBody>
          <a:bodyPr/>
          <a:lstStyle/>
          <a:p>
            <a:pPr lvl="1"/>
            <a:r>
              <a:rPr lang="de-DE" altLang="de-DE" dirty="0"/>
              <a:t>Durch das Betriebsrentenstärkungsgesetz gibt es seit 2018 einen besonderen Förderbetrag für arbeitgeberfinanzierte bAV.</a:t>
            </a:r>
          </a:p>
          <a:p>
            <a:pPr lvl="1"/>
            <a:r>
              <a:rPr lang="de-DE" dirty="0"/>
              <a:t>Der Arbeitgeberbeitrag muss zwischen 240 und 960 Euro im Jahr liegen.</a:t>
            </a:r>
          </a:p>
          <a:p>
            <a:pPr lvl="1"/>
            <a:r>
              <a:rPr lang="de-DE" dirty="0"/>
              <a:t>Im ersten Dienstverhältnis können über die Lohnsteuer bis zu 30% rückerstattet werden</a:t>
            </a:r>
            <a:r>
              <a:rPr lang="de-DE" altLang="de-DE" dirty="0"/>
              <a:t>.</a:t>
            </a:r>
          </a:p>
        </p:txBody>
      </p:sp>
      <p:sp>
        <p:nvSpPr>
          <p:cNvPr id="18" name="Textplatzhalter 17"/>
          <p:cNvSpPr>
            <a:spLocks noGrp="1"/>
          </p:cNvSpPr>
          <p:nvPr>
            <p:ph type="body" sz="quarter" idx="21"/>
          </p:nvPr>
        </p:nvSpPr>
        <p:spPr>
          <a:xfrm>
            <a:off x="358775" y="2033776"/>
            <a:ext cx="8426449" cy="523220"/>
          </a:xfrm>
        </p:spPr>
        <p:txBody>
          <a:bodyPr/>
          <a:lstStyle/>
          <a:p>
            <a:r>
              <a:rPr lang="de-DE" dirty="0"/>
              <a:t>Für Arbeitnehmer mit Einkommen bis 2.575 EUR / Monat gibt es einen zusätzlichen steuerlichen Förderbetrag (§ 100 EStG)</a:t>
            </a:r>
          </a:p>
        </p:txBody>
      </p:sp>
      <p:sp>
        <p:nvSpPr>
          <p:cNvPr id="17" name="Textplatzhalter 16"/>
          <p:cNvSpPr>
            <a:spLocks noGrp="1"/>
          </p:cNvSpPr>
          <p:nvPr>
            <p:ph type="body" sz="quarter" idx="23"/>
          </p:nvPr>
        </p:nvSpPr>
        <p:spPr/>
        <p:txBody>
          <a:bodyPr/>
          <a:lstStyle/>
          <a:p>
            <a:endParaRPr lang="de-DE" dirty="0"/>
          </a:p>
        </p:txBody>
      </p:sp>
      <p:sp>
        <p:nvSpPr>
          <p:cNvPr id="6" name="Textplatzhalter 5"/>
          <p:cNvSpPr>
            <a:spLocks noGrp="1"/>
          </p:cNvSpPr>
          <p:nvPr>
            <p:ph type="body" sz="quarter" idx="24"/>
          </p:nvPr>
        </p:nvSpPr>
        <p:spPr/>
        <p:txBody>
          <a:bodyPr/>
          <a:lstStyle/>
          <a:p>
            <a:r>
              <a:rPr lang="de-DE" dirty="0"/>
              <a:t>Binden Sie diese Förderung in das bAV-Konzept ein.</a:t>
            </a:r>
          </a:p>
        </p:txBody>
      </p:sp>
      <p:sp>
        <p:nvSpPr>
          <p:cNvPr id="7" name="Textplatzhalter 6"/>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pic>
        <p:nvPicPr>
          <p:cNvPr id="12" name="Inhaltsplatzhalter 2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30272" y="2654917"/>
            <a:ext cx="1584035" cy="2558528"/>
          </a:xfrm>
          <a:prstGeom prst="rect">
            <a:avLst/>
          </a:prstGeom>
        </p:spPr>
      </p:pic>
      <p:sp>
        <p:nvSpPr>
          <p:cNvPr id="4" name="Ellipse 3"/>
          <p:cNvSpPr/>
          <p:nvPr/>
        </p:nvSpPr>
        <p:spPr>
          <a:xfrm rot="360000">
            <a:off x="7415676" y="3196688"/>
            <a:ext cx="1235349" cy="1235349"/>
          </a:xfrm>
          <a:prstGeom prst="ellipse">
            <a:avLst/>
          </a:prstGeom>
          <a:gradFill flip="none" rotWithShape="1">
            <a:gsLst>
              <a:gs pos="0">
                <a:schemeClr val="accent6"/>
              </a:gs>
              <a:gs pos="100000">
                <a:schemeClr val="accent6">
                  <a:lumMod val="60000"/>
                  <a:lumOff val="40000"/>
                </a:schemeClr>
              </a:gs>
            </a:gsLst>
            <a:lin ang="21594000" scaled="0"/>
            <a:tileRect/>
          </a:gra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de-DE" sz="1200" b="1" dirty="0"/>
              <a:t>Zusätzlicher</a:t>
            </a:r>
          </a:p>
          <a:p>
            <a:pPr algn="ctr"/>
            <a:r>
              <a:rPr lang="de-DE" sz="1200" b="1" dirty="0"/>
              <a:t>Förderbetrag</a:t>
            </a:r>
          </a:p>
        </p:txBody>
      </p:sp>
      <p:sp>
        <p:nvSpPr>
          <p:cNvPr id="5" name="Fußzeilenplatzhalter 4"/>
          <p:cNvSpPr>
            <a:spLocks noGrp="1"/>
          </p:cNvSpPr>
          <p:nvPr>
            <p:ph type="ftr" sz="quarter" idx="26"/>
          </p:nvPr>
        </p:nvSpPr>
        <p:spPr/>
        <p:txBody>
          <a:bodyPr/>
          <a:lstStyle/>
          <a:p>
            <a:r>
              <a:rPr lang="de-DE"/>
              <a:t>bAV-Versorgungskonzept Arbeitgeber</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20</a:t>
            </a:fld>
            <a:endParaRPr lang="de-DE" dirty="0"/>
          </a:p>
        </p:txBody>
      </p:sp>
    </p:spTree>
    <p:extLst>
      <p:ext uri="{BB962C8B-B14F-4D97-AF65-F5344CB8AC3E}">
        <p14:creationId xmlns:p14="http://schemas.microsoft.com/office/powerpoint/2010/main" val="246705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2"/>
          <p:cNvSpPr/>
          <p:nvPr/>
        </p:nvSpPr>
        <p:spPr>
          <a:xfrm>
            <a:off x="4699673" y="2087564"/>
            <a:ext cx="4212192" cy="3950928"/>
          </a:xfrm>
          <a:custGeom>
            <a:avLst/>
            <a:gdLst>
              <a:gd name="connsiteX0" fmla="*/ 0 w 4212192"/>
              <a:gd name="connsiteY0" fmla="*/ 244444 h 3950928"/>
              <a:gd name="connsiteX1" fmla="*/ 244444 w 4212192"/>
              <a:gd name="connsiteY1" fmla="*/ 0 h 3950928"/>
              <a:gd name="connsiteX2" fmla="*/ 3967748 w 4212192"/>
              <a:gd name="connsiteY2" fmla="*/ 0 h 3950928"/>
              <a:gd name="connsiteX3" fmla="*/ 4212192 w 4212192"/>
              <a:gd name="connsiteY3" fmla="*/ 244444 h 3950928"/>
              <a:gd name="connsiteX4" fmla="*/ 4212192 w 4212192"/>
              <a:gd name="connsiteY4" fmla="*/ 3706484 h 3950928"/>
              <a:gd name="connsiteX5" fmla="*/ 3967748 w 4212192"/>
              <a:gd name="connsiteY5" fmla="*/ 3950928 h 3950928"/>
              <a:gd name="connsiteX6" fmla="*/ 244444 w 4212192"/>
              <a:gd name="connsiteY6" fmla="*/ 3950928 h 3950928"/>
              <a:gd name="connsiteX7" fmla="*/ 0 w 4212192"/>
              <a:gd name="connsiteY7" fmla="*/ 3706484 h 3950928"/>
              <a:gd name="connsiteX8" fmla="*/ 0 w 4212192"/>
              <a:gd name="connsiteY8" fmla="*/ 244444 h 3950928"/>
              <a:gd name="connsiteX0" fmla="*/ 0 w 4212192"/>
              <a:gd name="connsiteY0" fmla="*/ 3706484 h 3950928"/>
              <a:gd name="connsiteX1" fmla="*/ 244444 w 4212192"/>
              <a:gd name="connsiteY1" fmla="*/ 0 h 3950928"/>
              <a:gd name="connsiteX2" fmla="*/ 3967748 w 4212192"/>
              <a:gd name="connsiteY2" fmla="*/ 0 h 3950928"/>
              <a:gd name="connsiteX3" fmla="*/ 4212192 w 4212192"/>
              <a:gd name="connsiteY3" fmla="*/ 244444 h 3950928"/>
              <a:gd name="connsiteX4" fmla="*/ 4212192 w 4212192"/>
              <a:gd name="connsiteY4" fmla="*/ 3706484 h 3950928"/>
              <a:gd name="connsiteX5" fmla="*/ 3967748 w 4212192"/>
              <a:gd name="connsiteY5" fmla="*/ 3950928 h 3950928"/>
              <a:gd name="connsiteX6" fmla="*/ 244444 w 4212192"/>
              <a:gd name="connsiteY6" fmla="*/ 3950928 h 3950928"/>
              <a:gd name="connsiteX7" fmla="*/ 0 w 4212192"/>
              <a:gd name="connsiteY7" fmla="*/ 3706484 h 3950928"/>
              <a:gd name="connsiteX0" fmla="*/ 0 w 4212192"/>
              <a:gd name="connsiteY0" fmla="*/ 3706484 h 3950928"/>
              <a:gd name="connsiteX1" fmla="*/ 748 w 4212192"/>
              <a:gd name="connsiteY1" fmla="*/ 2157 h 3950928"/>
              <a:gd name="connsiteX2" fmla="*/ 3967748 w 4212192"/>
              <a:gd name="connsiteY2" fmla="*/ 0 h 3950928"/>
              <a:gd name="connsiteX3" fmla="*/ 4212192 w 4212192"/>
              <a:gd name="connsiteY3" fmla="*/ 244444 h 3950928"/>
              <a:gd name="connsiteX4" fmla="*/ 4212192 w 4212192"/>
              <a:gd name="connsiteY4" fmla="*/ 3706484 h 3950928"/>
              <a:gd name="connsiteX5" fmla="*/ 3967748 w 4212192"/>
              <a:gd name="connsiteY5" fmla="*/ 3950928 h 3950928"/>
              <a:gd name="connsiteX6" fmla="*/ 244444 w 4212192"/>
              <a:gd name="connsiteY6" fmla="*/ 3950928 h 3950928"/>
              <a:gd name="connsiteX7" fmla="*/ 0 w 4212192"/>
              <a:gd name="connsiteY7" fmla="*/ 3706484 h 395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192" h="3950928">
                <a:moveTo>
                  <a:pt x="0" y="3706484"/>
                </a:moveTo>
                <a:cubicBezTo>
                  <a:pt x="249" y="2471708"/>
                  <a:pt x="499" y="1236933"/>
                  <a:pt x="748" y="2157"/>
                </a:cubicBezTo>
                <a:lnTo>
                  <a:pt x="3967748" y="0"/>
                </a:lnTo>
                <a:cubicBezTo>
                  <a:pt x="4102751" y="0"/>
                  <a:pt x="4212192" y="109441"/>
                  <a:pt x="4212192" y="244444"/>
                </a:cubicBezTo>
                <a:lnTo>
                  <a:pt x="4212192" y="3706484"/>
                </a:lnTo>
                <a:cubicBezTo>
                  <a:pt x="4212192" y="3841487"/>
                  <a:pt x="4102751" y="3950928"/>
                  <a:pt x="3967748" y="3950928"/>
                </a:cubicBezTo>
                <a:lnTo>
                  <a:pt x="244444" y="3950928"/>
                </a:lnTo>
                <a:cubicBezTo>
                  <a:pt x="109441" y="3950928"/>
                  <a:pt x="0" y="3841487"/>
                  <a:pt x="0" y="3706484"/>
                </a:cubicBezTo>
                <a:close/>
              </a:path>
            </a:pathLst>
          </a:custGeom>
          <a:solidFill>
            <a:srgbClr val="00A0E1">
              <a:alpha val="10196"/>
            </a:srgb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Abgerundetes Rechteck 2"/>
          <p:cNvSpPr/>
          <p:nvPr/>
        </p:nvSpPr>
        <p:spPr>
          <a:xfrm>
            <a:off x="359808" y="2087564"/>
            <a:ext cx="4212192" cy="3950928"/>
          </a:xfrm>
          <a:custGeom>
            <a:avLst/>
            <a:gdLst>
              <a:gd name="connsiteX0" fmla="*/ 0 w 4212192"/>
              <a:gd name="connsiteY0" fmla="*/ 244444 h 3950928"/>
              <a:gd name="connsiteX1" fmla="*/ 244444 w 4212192"/>
              <a:gd name="connsiteY1" fmla="*/ 0 h 3950928"/>
              <a:gd name="connsiteX2" fmla="*/ 3967748 w 4212192"/>
              <a:gd name="connsiteY2" fmla="*/ 0 h 3950928"/>
              <a:gd name="connsiteX3" fmla="*/ 4212192 w 4212192"/>
              <a:gd name="connsiteY3" fmla="*/ 244444 h 3950928"/>
              <a:gd name="connsiteX4" fmla="*/ 4212192 w 4212192"/>
              <a:gd name="connsiteY4" fmla="*/ 3706484 h 3950928"/>
              <a:gd name="connsiteX5" fmla="*/ 3967748 w 4212192"/>
              <a:gd name="connsiteY5" fmla="*/ 3950928 h 3950928"/>
              <a:gd name="connsiteX6" fmla="*/ 244444 w 4212192"/>
              <a:gd name="connsiteY6" fmla="*/ 3950928 h 3950928"/>
              <a:gd name="connsiteX7" fmla="*/ 0 w 4212192"/>
              <a:gd name="connsiteY7" fmla="*/ 3706484 h 3950928"/>
              <a:gd name="connsiteX8" fmla="*/ 0 w 4212192"/>
              <a:gd name="connsiteY8" fmla="*/ 244444 h 3950928"/>
              <a:gd name="connsiteX0" fmla="*/ 0 w 4212192"/>
              <a:gd name="connsiteY0" fmla="*/ 3706484 h 3950928"/>
              <a:gd name="connsiteX1" fmla="*/ 244444 w 4212192"/>
              <a:gd name="connsiteY1" fmla="*/ 0 h 3950928"/>
              <a:gd name="connsiteX2" fmla="*/ 3967748 w 4212192"/>
              <a:gd name="connsiteY2" fmla="*/ 0 h 3950928"/>
              <a:gd name="connsiteX3" fmla="*/ 4212192 w 4212192"/>
              <a:gd name="connsiteY3" fmla="*/ 244444 h 3950928"/>
              <a:gd name="connsiteX4" fmla="*/ 4212192 w 4212192"/>
              <a:gd name="connsiteY4" fmla="*/ 3706484 h 3950928"/>
              <a:gd name="connsiteX5" fmla="*/ 3967748 w 4212192"/>
              <a:gd name="connsiteY5" fmla="*/ 3950928 h 3950928"/>
              <a:gd name="connsiteX6" fmla="*/ 244444 w 4212192"/>
              <a:gd name="connsiteY6" fmla="*/ 3950928 h 3950928"/>
              <a:gd name="connsiteX7" fmla="*/ 0 w 4212192"/>
              <a:gd name="connsiteY7" fmla="*/ 3706484 h 3950928"/>
              <a:gd name="connsiteX0" fmla="*/ 0 w 4212192"/>
              <a:gd name="connsiteY0" fmla="*/ 3706484 h 3950928"/>
              <a:gd name="connsiteX1" fmla="*/ 748 w 4212192"/>
              <a:gd name="connsiteY1" fmla="*/ 2157 h 3950928"/>
              <a:gd name="connsiteX2" fmla="*/ 3967748 w 4212192"/>
              <a:gd name="connsiteY2" fmla="*/ 0 h 3950928"/>
              <a:gd name="connsiteX3" fmla="*/ 4212192 w 4212192"/>
              <a:gd name="connsiteY3" fmla="*/ 244444 h 3950928"/>
              <a:gd name="connsiteX4" fmla="*/ 4212192 w 4212192"/>
              <a:gd name="connsiteY4" fmla="*/ 3706484 h 3950928"/>
              <a:gd name="connsiteX5" fmla="*/ 3967748 w 4212192"/>
              <a:gd name="connsiteY5" fmla="*/ 3950928 h 3950928"/>
              <a:gd name="connsiteX6" fmla="*/ 244444 w 4212192"/>
              <a:gd name="connsiteY6" fmla="*/ 3950928 h 3950928"/>
              <a:gd name="connsiteX7" fmla="*/ 0 w 4212192"/>
              <a:gd name="connsiteY7" fmla="*/ 3706484 h 395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192" h="3950928">
                <a:moveTo>
                  <a:pt x="0" y="3706484"/>
                </a:moveTo>
                <a:cubicBezTo>
                  <a:pt x="249" y="2471708"/>
                  <a:pt x="499" y="1236933"/>
                  <a:pt x="748" y="2157"/>
                </a:cubicBezTo>
                <a:lnTo>
                  <a:pt x="3967748" y="0"/>
                </a:lnTo>
                <a:cubicBezTo>
                  <a:pt x="4102751" y="0"/>
                  <a:pt x="4212192" y="109441"/>
                  <a:pt x="4212192" y="244444"/>
                </a:cubicBezTo>
                <a:lnTo>
                  <a:pt x="4212192" y="3706484"/>
                </a:lnTo>
                <a:cubicBezTo>
                  <a:pt x="4212192" y="3841487"/>
                  <a:pt x="4102751" y="3950928"/>
                  <a:pt x="3967748" y="3950928"/>
                </a:cubicBezTo>
                <a:lnTo>
                  <a:pt x="244444" y="3950928"/>
                </a:lnTo>
                <a:cubicBezTo>
                  <a:pt x="109441" y="3950928"/>
                  <a:pt x="0" y="3841487"/>
                  <a:pt x="0" y="3706484"/>
                </a:cubicBezTo>
                <a:close/>
              </a:path>
            </a:pathLst>
          </a:custGeom>
          <a:solidFill>
            <a:schemeClr val="accent6">
              <a:lumMod val="20000"/>
              <a:lumOff val="80000"/>
            </a:schemeClr>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Ganzheitlicher Ansatz zu § 100 EStG</a:t>
            </a:r>
          </a:p>
        </p:txBody>
      </p:sp>
      <p:sp>
        <p:nvSpPr>
          <p:cNvPr id="6" name="Textplatzhalter 5"/>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10" name="Textplatzhalter 9"/>
          <p:cNvSpPr>
            <a:spLocks noGrp="1"/>
          </p:cNvSpPr>
          <p:nvPr>
            <p:ph type="body" sz="quarter" idx="24"/>
          </p:nvPr>
        </p:nvSpPr>
        <p:spPr/>
        <p:txBody>
          <a:bodyPr/>
          <a:lstStyle/>
          <a:p>
            <a:endParaRPr lang="de-DE"/>
          </a:p>
        </p:txBody>
      </p:sp>
      <p:sp>
        <p:nvSpPr>
          <p:cNvPr id="21" name="Textplatzhalter 13"/>
          <p:cNvSpPr txBox="1">
            <a:spLocks/>
          </p:cNvSpPr>
          <p:nvPr/>
        </p:nvSpPr>
        <p:spPr>
          <a:xfrm>
            <a:off x="1169529" y="2195170"/>
            <a:ext cx="3223084" cy="3612433"/>
          </a:xfrm>
          <a:prstGeom prst="rect">
            <a:avLst/>
          </a:prstGeom>
        </p:spPr>
        <p:txBody>
          <a:bodyPr vert="horz" lIns="36000" tIns="45720" rIns="36000" bIns="45720" rtlCol="0" anchor="t">
            <a:noAutofit/>
          </a:bodyPr>
          <a:lstStyle>
            <a:defPPr>
              <a:defRPr lang="de-DE"/>
            </a:defPPr>
            <a:lvl1pPr algn="r" defTabSz="457200" rtl="0" eaLnBrk="0" fontAlgn="base" hangingPunct="0">
              <a:spcBef>
                <a:spcPct val="0"/>
              </a:spcBef>
              <a:spcAft>
                <a:spcPct val="0"/>
              </a:spcAft>
              <a:defRPr sz="1000"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spcBef>
                <a:spcPts val="0"/>
              </a:spcBef>
              <a:spcAft>
                <a:spcPts val="1200"/>
              </a:spcAft>
            </a:pPr>
            <a:r>
              <a:rPr lang="de-DE" altLang="de-DE" sz="1400" b="1" dirty="0">
                <a:solidFill>
                  <a:schemeClr val="accent6"/>
                </a:solidFill>
                <a:latin typeface="+mj-lt"/>
              </a:rPr>
              <a:t>Probleme einer „Insellösung“</a:t>
            </a:r>
            <a:endParaRPr lang="de-DE" altLang="de-DE" sz="1400" b="1" dirty="0">
              <a:solidFill>
                <a:schemeClr val="accent6"/>
              </a:solidFill>
              <a:latin typeface="+mj-lt"/>
              <a:cs typeface="+mn-cs"/>
            </a:endParaRPr>
          </a:p>
          <a:p>
            <a:pPr marL="233363" lvl="1" indent="-233363" eaLnBrk="1" hangingPunct="1">
              <a:spcBef>
                <a:spcPts val="0"/>
              </a:spcBef>
              <a:spcAft>
                <a:spcPts val="600"/>
              </a:spcAft>
              <a:buClr>
                <a:schemeClr val="accent6"/>
              </a:buClr>
              <a:buSzPct val="100000"/>
              <a:buFont typeface="Arial" panose="020B0604020202020204" pitchFamily="34" charset="0"/>
              <a:buChar char="●"/>
            </a:pPr>
            <a:r>
              <a:rPr lang="de-DE" altLang="de-DE" sz="1400" dirty="0">
                <a:latin typeface="+mj-lt"/>
                <a:cs typeface="+mn-cs"/>
              </a:rPr>
              <a:t>Arbeitsrechtliche Gleichbehandlung.</a:t>
            </a:r>
          </a:p>
          <a:p>
            <a:pPr marL="233363" lvl="1" indent="-233363" eaLnBrk="1" hangingPunct="1">
              <a:spcBef>
                <a:spcPts val="0"/>
              </a:spcBef>
              <a:spcAft>
                <a:spcPts val="600"/>
              </a:spcAft>
              <a:buClr>
                <a:schemeClr val="accent6"/>
              </a:buClr>
              <a:buSzPct val="100000"/>
              <a:buFont typeface="Arial" panose="020B0604020202020204" pitchFamily="34" charset="0"/>
              <a:buChar char="●"/>
            </a:pPr>
            <a:r>
              <a:rPr lang="de-DE" altLang="de-DE" sz="1400" dirty="0">
                <a:latin typeface="+mj-lt"/>
                <a:cs typeface="+mn-cs"/>
              </a:rPr>
              <a:t>Nur Arbeitnehmer mit Einkommen </a:t>
            </a:r>
            <a:br>
              <a:rPr lang="de-DE" altLang="de-DE" sz="1400" dirty="0">
                <a:latin typeface="+mj-lt"/>
                <a:cs typeface="+mn-cs"/>
              </a:rPr>
            </a:br>
            <a:r>
              <a:rPr lang="de-DE" altLang="de-DE" sz="1400" dirty="0">
                <a:latin typeface="+mj-lt"/>
                <a:cs typeface="+mn-cs"/>
              </a:rPr>
              <a:t>bis 2.575 Euro/Monat bekommen zusätzliche arbeitgeberfinanzierte bAV.</a:t>
            </a:r>
          </a:p>
          <a:p>
            <a:pPr marL="233363" lvl="1" indent="-233363" eaLnBrk="1" hangingPunct="1">
              <a:spcBef>
                <a:spcPts val="0"/>
              </a:spcBef>
              <a:spcAft>
                <a:spcPts val="600"/>
              </a:spcAft>
              <a:buClr>
                <a:schemeClr val="accent6"/>
              </a:buClr>
              <a:buSzPct val="100000"/>
              <a:buFont typeface="Arial" panose="020B0604020202020204" pitchFamily="34" charset="0"/>
              <a:buChar char="●"/>
            </a:pPr>
            <a:r>
              <a:rPr lang="de-DE" altLang="de-DE" sz="1400" dirty="0">
                <a:latin typeface="+mj-lt"/>
              </a:rPr>
              <a:t>Gut verdienende Facharbeiter bekommen keine arbeitgeberfinanzierte Versorgung.</a:t>
            </a:r>
          </a:p>
          <a:p>
            <a:pPr marL="233363" lvl="1" indent="-233363" eaLnBrk="1" hangingPunct="1">
              <a:spcBef>
                <a:spcPts val="0"/>
              </a:spcBef>
              <a:spcAft>
                <a:spcPts val="600"/>
              </a:spcAft>
              <a:buClr>
                <a:schemeClr val="accent6"/>
              </a:buClr>
              <a:buSzPct val="100000"/>
              <a:buFont typeface="Arial" panose="020B0604020202020204" pitchFamily="34" charset="0"/>
              <a:buChar char="●"/>
            </a:pPr>
            <a:r>
              <a:rPr lang="de-DE" altLang="de-DE" sz="1400" dirty="0">
                <a:latin typeface="+mj-lt"/>
              </a:rPr>
              <a:t>Abschneiden der Versorgung, wenn die Einkommensgrenzen überschritten werden.</a:t>
            </a:r>
          </a:p>
          <a:p>
            <a:pPr marL="233363" lvl="1" indent="-233363" eaLnBrk="1" hangingPunct="1">
              <a:spcBef>
                <a:spcPts val="0"/>
              </a:spcBef>
              <a:spcAft>
                <a:spcPts val="600"/>
              </a:spcAft>
              <a:buClr>
                <a:schemeClr val="accent6"/>
              </a:buClr>
              <a:buSzPct val="100000"/>
              <a:buFont typeface="Arial" panose="020B0604020202020204" pitchFamily="34" charset="0"/>
              <a:buChar char="●"/>
            </a:pPr>
            <a:r>
              <a:rPr lang="de-DE" altLang="de-DE" sz="1400" dirty="0">
                <a:latin typeface="+mj-lt"/>
              </a:rPr>
              <a:t>Unruhe in der Belegschaft:</a:t>
            </a:r>
            <a:br>
              <a:rPr lang="de-DE" altLang="de-DE" sz="1400" dirty="0">
                <a:latin typeface="+mj-lt"/>
              </a:rPr>
            </a:br>
            <a:r>
              <a:rPr lang="de-DE" altLang="de-DE" sz="1400" dirty="0">
                <a:latin typeface="+mj-lt"/>
              </a:rPr>
              <a:t>„Warum wir nicht?“</a:t>
            </a:r>
            <a:endParaRPr lang="de-DE" altLang="de-DE" sz="1400" dirty="0">
              <a:latin typeface="+mj-lt"/>
              <a:cs typeface="+mn-cs"/>
            </a:endParaRPr>
          </a:p>
        </p:txBody>
      </p:sp>
      <p:sp>
        <p:nvSpPr>
          <p:cNvPr id="22" name="Textplatzhalter 14"/>
          <p:cNvSpPr txBox="1">
            <a:spLocks/>
          </p:cNvSpPr>
          <p:nvPr/>
        </p:nvSpPr>
        <p:spPr>
          <a:xfrm>
            <a:off x="5523296" y="2195170"/>
            <a:ext cx="3257168" cy="3814108"/>
          </a:xfrm>
          <a:prstGeom prst="rect">
            <a:avLst/>
          </a:prstGeom>
        </p:spPr>
        <p:txBody>
          <a:bodyPr lIns="36000" rIns="36000">
            <a:no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400" dirty="0">
                <a:solidFill>
                  <a:schemeClr val="accent2"/>
                </a:solidFill>
                <a:latin typeface="+mj-lt"/>
              </a:rPr>
              <a:t>Lösung</a:t>
            </a:r>
            <a:r>
              <a:rPr lang="de-DE" sz="1400" dirty="0">
                <a:latin typeface="+mj-lt"/>
              </a:rPr>
              <a:t> </a:t>
            </a:r>
            <a:r>
              <a:rPr lang="de-DE" sz="1400" dirty="0">
                <a:solidFill>
                  <a:schemeClr val="accent2"/>
                </a:solidFill>
                <a:latin typeface="+mj-lt"/>
              </a:rPr>
              <a:t>durch ganzheitliches Modell</a:t>
            </a:r>
            <a:endParaRPr lang="de-DE" altLang="de-DE" sz="1400" dirty="0">
              <a:solidFill>
                <a:schemeClr val="accent2"/>
              </a:solidFill>
              <a:latin typeface="+mj-lt"/>
              <a:sym typeface="Wingdings" panose="05000000000000000000" pitchFamily="2" charset="2"/>
            </a:endParaRPr>
          </a:p>
          <a:p>
            <a:pPr marL="233363" lvl="1" indent="-233363" eaLnBrk="1" hangingPunct="1">
              <a:spcBef>
                <a:spcPts val="0"/>
              </a:spcBef>
            </a:pPr>
            <a:r>
              <a:rPr lang="de-DE" altLang="de-DE" sz="1400" dirty="0">
                <a:latin typeface="+mj-lt"/>
                <a:sym typeface="Wingdings" panose="05000000000000000000" pitchFamily="2" charset="2"/>
              </a:rPr>
              <a:t>Arbeitgeberfinanzierte Versorgung </a:t>
            </a:r>
            <a:r>
              <a:rPr lang="de-DE" altLang="de-DE" sz="1400" b="1" dirty="0">
                <a:latin typeface="+mj-lt"/>
                <a:sym typeface="Wingdings" panose="05000000000000000000" pitchFamily="2" charset="2"/>
              </a:rPr>
              <a:t>für alle Mitarbeiter</a:t>
            </a:r>
            <a:r>
              <a:rPr lang="de-DE" altLang="de-DE" sz="1400" dirty="0">
                <a:latin typeface="+mj-lt"/>
                <a:sym typeface="Wingdings" panose="05000000000000000000" pitchFamily="2" charset="2"/>
              </a:rPr>
              <a:t>, keine Probleme mit Gleichbehandlung und Mitarbeiter-Motivation.</a:t>
            </a:r>
          </a:p>
          <a:p>
            <a:pPr marL="233363" lvl="1" indent="-233363" eaLnBrk="1" hangingPunct="1">
              <a:spcBef>
                <a:spcPts val="0"/>
              </a:spcBef>
            </a:pPr>
            <a:r>
              <a:rPr lang="de-DE" sz="1400" b="0" dirty="0">
                <a:latin typeface="+mj-lt"/>
              </a:rPr>
              <a:t>§ 100 EStG als Einstieg zu mehr arbeitgeberfinanzierter bAV </a:t>
            </a:r>
            <a:r>
              <a:rPr lang="de-DE" sz="1400" b="1" dirty="0">
                <a:latin typeface="+mj-lt"/>
              </a:rPr>
              <a:t>für alle Mitarbeiter</a:t>
            </a:r>
            <a:r>
              <a:rPr lang="de-DE" sz="1400" dirty="0">
                <a:latin typeface="+mj-lt"/>
              </a:rPr>
              <a:t>.</a:t>
            </a:r>
          </a:p>
          <a:p>
            <a:pPr marL="233363" lvl="1" indent="-233363" eaLnBrk="1" hangingPunct="1">
              <a:spcBef>
                <a:spcPts val="0"/>
              </a:spcBef>
            </a:pPr>
            <a:r>
              <a:rPr lang="de-DE" sz="1400" b="0" dirty="0">
                <a:latin typeface="+mj-lt"/>
              </a:rPr>
              <a:t>Ausnutzen der „doppelten staatlichen Förderung“.</a:t>
            </a:r>
          </a:p>
          <a:p>
            <a:pPr marL="233363" lvl="1" indent="-233363" eaLnBrk="1" hangingPunct="1">
              <a:spcBef>
                <a:spcPts val="0"/>
              </a:spcBef>
            </a:pPr>
            <a:r>
              <a:rPr lang="de-DE" sz="1400" b="0" dirty="0">
                <a:latin typeface="+mj-lt"/>
              </a:rPr>
              <a:t>„</a:t>
            </a:r>
            <a:r>
              <a:rPr lang="de-DE" altLang="de-DE" sz="1400" dirty="0">
                <a:latin typeface="+mj-lt"/>
              </a:rPr>
              <a:t>Doppelpack“ aus:</a:t>
            </a:r>
          </a:p>
          <a:p>
            <a:pPr marL="449263" lvl="1" indent="-236538" eaLnBrk="1" hangingPunct="1">
              <a:spcBef>
                <a:spcPts val="0"/>
              </a:spcBef>
            </a:pPr>
            <a:r>
              <a:rPr lang="de-DE" altLang="de-DE" sz="1400" dirty="0">
                <a:latin typeface="+mj-lt"/>
              </a:rPr>
              <a:t>Betriebsausgabenabzug plus</a:t>
            </a:r>
          </a:p>
          <a:p>
            <a:pPr marL="449263" lvl="1" indent="-236538" eaLnBrk="1" hangingPunct="1">
              <a:spcBef>
                <a:spcPts val="0"/>
              </a:spcBef>
            </a:pPr>
            <a:r>
              <a:rPr lang="de-DE" altLang="de-DE" sz="1400" dirty="0">
                <a:latin typeface="+mj-lt"/>
              </a:rPr>
              <a:t>bAV-Förderbetrag für Einkommen bis zu 2.575 Euro monatlich.</a:t>
            </a:r>
          </a:p>
        </p:txBody>
      </p:sp>
      <p:pic>
        <p:nvPicPr>
          <p:cNvPr id="24" name="Picture 3" descr="\\USERNAME-PC\Stuttgarter bAV - Daten CD (Ordner)\c) Schritt  2 Arbeitgeber bAV-Konzept - Die Stuttgarter bAV-Lösung\Bilder\Icon_Kreuz_orange_300dpi.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09" y="2186661"/>
            <a:ext cx="713218" cy="6655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USERNAME-PC\Stuttgarter bAV - Daten CD (Ordner)\c) Schritt  2 Arbeitgeber bAV-Konzept - Die Stuttgarter bAV-Lösung\Bilder\Icon_Haken_blau_300dpi.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74" y="2186661"/>
            <a:ext cx="713220" cy="665543"/>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p:cNvSpPr>
            <a:spLocks noGrp="1"/>
          </p:cNvSpPr>
          <p:nvPr>
            <p:ph type="ftr" sz="quarter" idx="22"/>
          </p:nvPr>
        </p:nvSpPr>
        <p:spPr/>
        <p:txBody>
          <a:bodyPr/>
          <a:lstStyle/>
          <a:p>
            <a:r>
              <a:rPr lang="de-DE"/>
              <a:t>bAV-Versorgungskonzept Arbeitgeber</a:t>
            </a:r>
            <a:endParaRPr lang="de-DE" dirty="0"/>
          </a:p>
        </p:txBody>
      </p:sp>
      <p:sp>
        <p:nvSpPr>
          <p:cNvPr id="5" name="Foliennummernplatzhalter 4"/>
          <p:cNvSpPr>
            <a:spLocks noGrp="1"/>
          </p:cNvSpPr>
          <p:nvPr>
            <p:ph type="sldNum" sz="quarter" idx="23"/>
          </p:nvPr>
        </p:nvSpPr>
        <p:spPr/>
        <p:txBody>
          <a:bodyPr/>
          <a:lstStyle/>
          <a:p>
            <a:fld id="{BFE8ADF1-837C-463F-9856-54C2D771B21B}" type="slidenum">
              <a:rPr lang="de-DE" smtClean="0"/>
              <a:pPr/>
              <a:t>21</a:t>
            </a:fld>
            <a:endParaRPr lang="de-DE" dirty="0"/>
          </a:p>
        </p:txBody>
      </p:sp>
    </p:spTree>
    <p:extLst>
      <p:ext uri="{BB962C8B-B14F-4D97-AF65-F5344CB8AC3E}">
        <p14:creationId xmlns:p14="http://schemas.microsoft.com/office/powerpoint/2010/main" val="153592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Ganzheitlicher Ansatz zu § 100 EStG</a:t>
            </a:r>
          </a:p>
        </p:txBody>
      </p:sp>
      <p:sp>
        <p:nvSpPr>
          <p:cNvPr id="4" name="Textplatzhalter 3"/>
          <p:cNvSpPr>
            <a:spLocks noGrp="1"/>
          </p:cNvSpPr>
          <p:nvPr>
            <p:ph type="body" sz="quarter" idx="21"/>
          </p:nvPr>
        </p:nvSpPr>
        <p:spPr>
          <a:xfrm>
            <a:off x="358775" y="2087563"/>
            <a:ext cx="8426449" cy="261610"/>
          </a:xfrm>
        </p:spPr>
        <p:txBody>
          <a:bodyPr/>
          <a:lstStyle/>
          <a:p>
            <a:r>
              <a:rPr lang="de-DE" dirty="0"/>
              <a:t>Doppelte Förderung für alle lohnt sich!</a:t>
            </a:r>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Nutzen Sie den Stuttgarter Förderrechner!</a:t>
            </a:r>
          </a:p>
        </p:txBody>
      </p:sp>
      <p:sp>
        <p:nvSpPr>
          <p:cNvPr id="7" name="Textplatzhalter 6"/>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33" name="Textfeld 32"/>
          <p:cNvSpPr txBox="1"/>
          <p:nvPr/>
        </p:nvSpPr>
        <p:spPr bwMode="auto">
          <a:xfrm>
            <a:off x="359745" y="4364191"/>
            <a:ext cx="2087563" cy="246221"/>
          </a:xfrm>
          <a:prstGeom prst="rect">
            <a:avLst/>
          </a:prstGeom>
          <a:noFill/>
        </p:spPr>
        <p:txBody>
          <a:bodyPr lIns="0" tIns="0" rIns="0" bIns="0">
            <a:spAutoFit/>
          </a:bodyPr>
          <a:lstStyle/>
          <a:p>
            <a:pPr algn="r"/>
            <a:r>
              <a:rPr lang="de-DE" sz="1600" b="1" dirty="0">
                <a:solidFill>
                  <a:schemeClr val="accent6"/>
                </a:solidFill>
              </a:rPr>
              <a:t>Staatliche Förderung</a:t>
            </a:r>
          </a:p>
        </p:txBody>
      </p:sp>
      <p:sp>
        <p:nvSpPr>
          <p:cNvPr id="35" name="Textfeld 34"/>
          <p:cNvSpPr txBox="1"/>
          <p:nvPr/>
        </p:nvSpPr>
        <p:spPr bwMode="auto">
          <a:xfrm>
            <a:off x="2749094" y="4364191"/>
            <a:ext cx="612158" cy="246221"/>
          </a:xfrm>
          <a:prstGeom prst="rect">
            <a:avLst/>
          </a:prstGeom>
          <a:noFill/>
        </p:spPr>
        <p:txBody>
          <a:bodyPr wrap="square" lIns="0" tIns="0" rIns="0" bIns="0">
            <a:spAutoFit/>
          </a:bodyPr>
          <a:lstStyle/>
          <a:p>
            <a:r>
              <a:rPr lang="de-DE" sz="1600" b="1" dirty="0">
                <a:solidFill>
                  <a:schemeClr val="accent6"/>
                </a:solidFill>
              </a:rPr>
              <a:t>49%</a:t>
            </a:r>
            <a:endParaRPr lang="de-DE" sz="1600" b="1" dirty="0">
              <a:solidFill>
                <a:schemeClr val="accent6"/>
              </a:solidFill>
              <a:latin typeface="Arial" charset="0"/>
              <a:cs typeface="Arial" charset="0"/>
            </a:endParaRPr>
          </a:p>
        </p:txBody>
      </p:sp>
      <p:sp>
        <p:nvSpPr>
          <p:cNvPr id="39" name="Rechtwinkliges Dreieck 38"/>
          <p:cNvSpPr/>
          <p:nvPr/>
        </p:nvSpPr>
        <p:spPr>
          <a:xfrm rot="10800000" flipH="1">
            <a:off x="2749095" y="2911299"/>
            <a:ext cx="4840433" cy="1315894"/>
          </a:xfrm>
          <a:prstGeom prst="rtTriangle">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Textfeld 36"/>
          <p:cNvSpPr txBox="1"/>
          <p:nvPr/>
        </p:nvSpPr>
        <p:spPr bwMode="auto">
          <a:xfrm>
            <a:off x="6977370" y="4364191"/>
            <a:ext cx="612158" cy="246221"/>
          </a:xfrm>
          <a:prstGeom prst="rect">
            <a:avLst/>
          </a:prstGeom>
          <a:noFill/>
        </p:spPr>
        <p:txBody>
          <a:bodyPr wrap="square" lIns="0" tIns="0" rIns="0" bIns="0">
            <a:spAutoFit/>
          </a:bodyPr>
          <a:lstStyle/>
          <a:p>
            <a:pPr algn="r"/>
            <a:r>
              <a:rPr lang="de-DE" sz="1600" b="1" dirty="0">
                <a:solidFill>
                  <a:schemeClr val="accent6"/>
                </a:solidFill>
              </a:rPr>
              <a:t>70%</a:t>
            </a:r>
            <a:endParaRPr lang="de-DE" sz="1600" b="1" dirty="0">
              <a:solidFill>
                <a:schemeClr val="accent6"/>
              </a:solidFill>
              <a:latin typeface="Arial" charset="0"/>
              <a:cs typeface="Arial" charset="0"/>
            </a:endParaRPr>
          </a:p>
        </p:txBody>
      </p:sp>
      <p:cxnSp>
        <p:nvCxnSpPr>
          <p:cNvPr id="42" name="Gerade Verbindung mit Pfeil 41"/>
          <p:cNvCxnSpPr/>
          <p:nvPr/>
        </p:nvCxnSpPr>
        <p:spPr>
          <a:xfrm flipH="1">
            <a:off x="3282340" y="4487301"/>
            <a:ext cx="3773942" cy="0"/>
          </a:xfrm>
          <a:prstGeom prst="straightConnector1">
            <a:avLst/>
          </a:prstGeom>
          <a:ln>
            <a:solidFill>
              <a:schemeClr val="accent6"/>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30" name="Textfeld 29"/>
          <p:cNvSpPr txBox="1"/>
          <p:nvPr/>
        </p:nvSpPr>
        <p:spPr bwMode="auto">
          <a:xfrm>
            <a:off x="360105" y="2996088"/>
            <a:ext cx="2087563" cy="492443"/>
          </a:xfrm>
          <a:prstGeom prst="rect">
            <a:avLst/>
          </a:prstGeom>
          <a:noFill/>
        </p:spPr>
        <p:txBody>
          <a:bodyPr lIns="0" tIns="0" rIns="0" bIns="0">
            <a:spAutoFit/>
          </a:bodyPr>
          <a:lstStyle/>
          <a:p>
            <a:pPr algn="r"/>
            <a:r>
              <a:rPr lang="de-DE" sz="1600" b="1" dirty="0">
                <a:solidFill>
                  <a:srgbClr val="00557D"/>
                </a:solidFill>
              </a:rPr>
              <a:t>Zusammensetzung</a:t>
            </a:r>
          </a:p>
          <a:p>
            <a:pPr algn="r"/>
            <a:r>
              <a:rPr lang="de-DE" sz="1600" b="1" dirty="0">
                <a:solidFill>
                  <a:srgbClr val="00557D"/>
                </a:solidFill>
              </a:rPr>
              <a:t>der Belegschaft</a:t>
            </a:r>
            <a:endParaRPr lang="de-DE" sz="1600" b="1" dirty="0">
              <a:solidFill>
                <a:srgbClr val="00557D"/>
              </a:solidFill>
              <a:latin typeface="Arial" charset="0"/>
              <a:cs typeface="Arial" charset="0"/>
            </a:endParaRPr>
          </a:p>
        </p:txBody>
      </p:sp>
      <p:sp>
        <p:nvSpPr>
          <p:cNvPr id="36" name="Textfeld 35"/>
          <p:cNvSpPr txBox="1"/>
          <p:nvPr/>
        </p:nvSpPr>
        <p:spPr bwMode="auto">
          <a:xfrm>
            <a:off x="2833369" y="2996088"/>
            <a:ext cx="2138682" cy="984885"/>
          </a:xfrm>
          <a:prstGeom prst="rect">
            <a:avLst/>
          </a:prstGeom>
          <a:noFill/>
        </p:spPr>
        <p:txBody>
          <a:bodyPr wrap="square" lIns="0" tIns="0" rIns="0" bIns="0">
            <a:spAutoFit/>
          </a:bodyPr>
          <a:lstStyle/>
          <a:p>
            <a:r>
              <a:rPr lang="de-DE" sz="1600" b="1" dirty="0">
                <a:solidFill>
                  <a:srgbClr val="00557D"/>
                </a:solidFill>
              </a:rPr>
              <a:t>100%</a:t>
            </a:r>
          </a:p>
          <a:p>
            <a:r>
              <a:rPr lang="de-DE" sz="1600" b="1" dirty="0">
                <a:solidFill>
                  <a:srgbClr val="00557D"/>
                </a:solidFill>
                <a:latin typeface="Arial" charset="0"/>
                <a:cs typeface="Arial" charset="0"/>
              </a:rPr>
              <a:t>Einkommen bis</a:t>
            </a:r>
          </a:p>
          <a:p>
            <a:r>
              <a:rPr lang="de-DE" sz="1600" b="1" dirty="0">
                <a:solidFill>
                  <a:srgbClr val="00557D"/>
                </a:solidFill>
                <a:latin typeface="Arial" charset="0"/>
                <a:cs typeface="Arial" charset="0"/>
              </a:rPr>
              <a:t>zu 2.575 Euro monatlich</a:t>
            </a:r>
          </a:p>
        </p:txBody>
      </p:sp>
      <p:sp>
        <p:nvSpPr>
          <p:cNvPr id="40" name="Textfeld 39"/>
          <p:cNvSpPr txBox="1"/>
          <p:nvPr/>
        </p:nvSpPr>
        <p:spPr bwMode="auto">
          <a:xfrm>
            <a:off x="4972051" y="2996088"/>
            <a:ext cx="2617478" cy="1231106"/>
          </a:xfrm>
          <a:prstGeom prst="rect">
            <a:avLst/>
          </a:prstGeom>
          <a:noFill/>
        </p:spPr>
        <p:txBody>
          <a:bodyPr wrap="square" lIns="0" tIns="0" rIns="0" bIns="0">
            <a:spAutoFit/>
          </a:bodyPr>
          <a:lstStyle/>
          <a:p>
            <a:pPr algn="r"/>
            <a:r>
              <a:rPr lang="de-DE" sz="1600" b="1" dirty="0">
                <a:solidFill>
                  <a:schemeClr val="tx2"/>
                </a:solidFill>
              </a:rPr>
              <a:t>0%</a:t>
            </a:r>
          </a:p>
          <a:p>
            <a:pPr algn="r"/>
            <a:r>
              <a:rPr lang="de-DE" sz="1600" b="1" dirty="0">
                <a:solidFill>
                  <a:schemeClr val="tx2"/>
                </a:solidFill>
                <a:latin typeface="Arial" charset="0"/>
                <a:cs typeface="Arial" charset="0"/>
              </a:rPr>
              <a:t>Einkommen bis</a:t>
            </a:r>
          </a:p>
          <a:p>
            <a:pPr algn="r"/>
            <a:r>
              <a:rPr lang="de-DE" sz="1600" b="1" dirty="0">
                <a:solidFill>
                  <a:schemeClr val="tx2"/>
                </a:solidFill>
                <a:latin typeface="Arial" charset="0"/>
                <a:cs typeface="Arial" charset="0"/>
              </a:rPr>
              <a:t>zu 2.575 Euro </a:t>
            </a:r>
            <a:br>
              <a:rPr lang="de-DE" sz="1600" b="1" dirty="0">
                <a:solidFill>
                  <a:schemeClr val="tx2"/>
                </a:solidFill>
                <a:latin typeface="Arial" charset="0"/>
                <a:cs typeface="Arial" charset="0"/>
              </a:rPr>
            </a:br>
            <a:r>
              <a:rPr lang="de-DE" sz="1600" b="1" dirty="0">
                <a:solidFill>
                  <a:schemeClr val="tx2"/>
                </a:solidFill>
                <a:latin typeface="Arial" charset="0"/>
                <a:cs typeface="Arial" charset="0"/>
              </a:rPr>
              <a:t>monatlich inklusive Teilzeitbeschäftigte</a:t>
            </a:r>
          </a:p>
        </p:txBody>
      </p:sp>
      <p:sp>
        <p:nvSpPr>
          <p:cNvPr id="3" name="Fußzeilenplatzhalter 2"/>
          <p:cNvSpPr>
            <a:spLocks noGrp="1"/>
          </p:cNvSpPr>
          <p:nvPr>
            <p:ph type="ftr" sz="quarter" idx="26"/>
          </p:nvPr>
        </p:nvSpPr>
        <p:spPr/>
        <p:txBody>
          <a:bodyPr/>
          <a:lstStyle/>
          <a:p>
            <a:r>
              <a:rPr lang="de-DE"/>
              <a:t>bAV-Versorgungskonzept Arbeitgeber</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22</a:t>
            </a:fld>
            <a:endParaRPr lang="de-DE" dirty="0"/>
          </a:p>
        </p:txBody>
      </p:sp>
    </p:spTree>
    <p:extLst>
      <p:ext uri="{BB962C8B-B14F-4D97-AF65-F5344CB8AC3E}">
        <p14:creationId xmlns:p14="http://schemas.microsoft.com/office/powerpoint/2010/main" val="1067757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private Altersversorgung über Kollektiv-</a:t>
            </a:r>
            <a:br>
              <a:rPr lang="de-DE" dirty="0"/>
            </a:br>
            <a:r>
              <a:rPr lang="de-DE" dirty="0"/>
              <a:t>Rahmenvertrag motiviert die Arbeitnehmer zusätzlich</a:t>
            </a:r>
          </a:p>
        </p:txBody>
      </p:sp>
      <p:sp>
        <p:nvSpPr>
          <p:cNvPr id="3" name="Textplatzhalter 2"/>
          <p:cNvSpPr>
            <a:spLocks noGrp="1"/>
          </p:cNvSpPr>
          <p:nvPr>
            <p:ph type="body" sz="quarter" idx="17"/>
          </p:nvPr>
        </p:nvSpPr>
        <p:spPr/>
        <p:txBody>
          <a:bodyPr/>
          <a:lstStyle/>
          <a:p>
            <a:r>
              <a:rPr lang="de-DE"/>
              <a:t>Vorteile:</a:t>
            </a:r>
            <a:endParaRPr lang="de-DE" dirty="0"/>
          </a:p>
        </p:txBody>
      </p:sp>
      <p:sp>
        <p:nvSpPr>
          <p:cNvPr id="4" name="Textplatzhalter 3"/>
          <p:cNvSpPr>
            <a:spLocks noGrp="1"/>
          </p:cNvSpPr>
          <p:nvPr>
            <p:ph type="body" sz="quarter" idx="19"/>
          </p:nvPr>
        </p:nvSpPr>
        <p:spPr/>
        <p:txBody>
          <a:bodyPr/>
          <a:lstStyle/>
          <a:p>
            <a:pPr lvl="1"/>
            <a:r>
              <a:rPr lang="de-DE" altLang="de-DE" dirty="0"/>
              <a:t>Arbeitnehmer können den steuerlichen Förderrahmen von § 3 Nr. 63 EStG uneingeschränkt nutzen. </a:t>
            </a:r>
          </a:p>
          <a:p>
            <a:pPr lvl="1"/>
            <a:r>
              <a:rPr lang="de-DE" altLang="de-DE" dirty="0"/>
              <a:t>Arbeitnehmer bekommen ggf. vergünstigte Kollektivkonditionen über den Rahmenvertrag Ihres Arbeitgebers.</a:t>
            </a:r>
          </a:p>
          <a:p>
            <a:pPr lvl="1"/>
            <a:r>
              <a:rPr lang="de-DE" altLang="de-DE" dirty="0"/>
              <a:t>Arbeitnehmer können bei Ausscheiden aus dem Unternehmen ihren privaten Vertrag  unproblematisch fortführen.</a:t>
            </a:r>
          </a:p>
          <a:p>
            <a:pPr lvl="1"/>
            <a:r>
              <a:rPr lang="de-DE" altLang="de-DE" dirty="0"/>
              <a:t>Für Arbeitgeber entstehen durch den Rahmenvertrag keine zusätzlichen Kosten und kein zusätzlicher Verwaltungsaufwand.</a:t>
            </a:r>
          </a:p>
          <a:p>
            <a:pPr lvl="1"/>
            <a:r>
              <a:rPr lang="de-DE" altLang="de-DE" dirty="0"/>
              <a:t>Arbeitgeber ermöglichen allen ihren Arbeitnehmern eine lukrative zusätzliche private Altersversorgung.</a:t>
            </a:r>
          </a:p>
        </p:txBody>
      </p:sp>
      <p:sp>
        <p:nvSpPr>
          <p:cNvPr id="5" name="Textplatzhalter 4"/>
          <p:cNvSpPr>
            <a:spLocks noGrp="1"/>
          </p:cNvSpPr>
          <p:nvPr>
            <p:ph type="body" sz="quarter" idx="18"/>
          </p:nvPr>
        </p:nvSpPr>
        <p:spPr/>
        <p:txBody>
          <a:bodyPr/>
          <a:lstStyle/>
          <a:p>
            <a:r>
              <a:rPr lang="de-DE"/>
              <a:t>3. </a:t>
            </a:r>
            <a:r>
              <a:rPr lang="de-DE" altLang="de-DE"/>
              <a:t>bAV – Standard und Möglichkeiten</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17" name="Textplatzhalter 16"/>
          <p:cNvSpPr>
            <a:spLocks noGrp="1"/>
          </p:cNvSpPr>
          <p:nvPr>
            <p:ph type="body" sz="quarter" idx="23"/>
          </p:nvPr>
        </p:nvSpPr>
        <p:spPr/>
        <p:txBody>
          <a:bodyPr/>
          <a:lstStyle/>
          <a:p>
            <a:endParaRPr lang="de-DE"/>
          </a:p>
        </p:txBody>
      </p:sp>
      <p:sp>
        <p:nvSpPr>
          <p:cNvPr id="7" name="Fußzeilenplatzhalter 6"/>
          <p:cNvSpPr>
            <a:spLocks noGrp="1"/>
          </p:cNvSpPr>
          <p:nvPr>
            <p:ph type="ftr" sz="quarter" idx="21"/>
          </p:nvPr>
        </p:nvSpPr>
        <p:spPr/>
        <p:txBody>
          <a:bodyPr/>
          <a:lstStyle/>
          <a:p>
            <a:r>
              <a:rPr lang="de-DE"/>
              <a:t>bAV-Versorgungskonzept Arbeitgeber</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23</a:t>
            </a:fld>
            <a:endParaRPr lang="de-DE" dirty="0"/>
          </a:p>
        </p:txBody>
      </p:sp>
    </p:spTree>
    <p:extLst>
      <p:ext uri="{BB962C8B-B14F-4D97-AF65-F5344CB8AC3E}">
        <p14:creationId xmlns:p14="http://schemas.microsoft.com/office/powerpoint/2010/main" val="2204068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de-DE" altLang="de-DE" dirty="0"/>
              <a:t>bAV-Konzept nach Standard:</a:t>
            </a:r>
            <a:br>
              <a:rPr lang="de-DE" altLang="de-DE" dirty="0"/>
            </a:br>
            <a:r>
              <a:rPr lang="de-DE" altLang="de-DE" dirty="0"/>
              <a:t>Auf Augenhöhe mit dem Wettbewerb</a:t>
            </a:r>
            <a:endParaRPr lang="de-DE" dirty="0"/>
          </a:p>
        </p:txBody>
      </p:sp>
      <p:sp>
        <p:nvSpPr>
          <p:cNvPr id="22" name="Textplatzhalter 21"/>
          <p:cNvSpPr>
            <a:spLocks noGrp="1"/>
          </p:cNvSpPr>
          <p:nvPr>
            <p:ph type="body" sz="quarter" idx="23"/>
          </p:nvPr>
        </p:nvSpPr>
        <p:spPr/>
        <p:txBody>
          <a:bodyPr/>
          <a:lstStyle/>
          <a:p>
            <a:endParaRPr lang="de-DE" dirty="0"/>
          </a:p>
        </p:txBody>
      </p:sp>
      <p:sp>
        <p:nvSpPr>
          <p:cNvPr id="23" name="Textplatzhalter 22"/>
          <p:cNvSpPr>
            <a:spLocks noGrp="1"/>
          </p:cNvSpPr>
          <p:nvPr>
            <p:ph type="body" sz="quarter" idx="24"/>
          </p:nvPr>
        </p:nvSpPr>
        <p:spPr/>
        <p:txBody>
          <a:bodyPr/>
          <a:lstStyle/>
          <a:p>
            <a:r>
              <a:rPr lang="de-DE" dirty="0"/>
              <a:t>Nutzen Sie die verschiedenen Bausteine der bAV, um eine für Sie optimierte Lösung der betrieblichen Altersversorgung aufzubauen.</a:t>
            </a:r>
          </a:p>
        </p:txBody>
      </p:sp>
      <p:sp>
        <p:nvSpPr>
          <p:cNvPr id="20" name="Textplatzhalter 19"/>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54" name="Textplatzhalter 6"/>
          <p:cNvSpPr txBox="1">
            <a:spLocks/>
          </p:cNvSpPr>
          <p:nvPr/>
        </p:nvSpPr>
        <p:spPr bwMode="auto">
          <a:xfrm>
            <a:off x="421339" y="4044093"/>
            <a:ext cx="826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spcBef>
                <a:spcPts val="1600"/>
              </a:spcBef>
              <a:defRPr sz="1700">
                <a:solidFill>
                  <a:schemeClr val="tx1"/>
                </a:solidFill>
                <a:latin typeface="Arial" panose="020B0604020202020204" pitchFamily="34" charset="0"/>
              </a:defRPr>
            </a:lvl1pPr>
            <a:lvl2pPr marL="268288" indent="-268288">
              <a:spcBef>
                <a:spcPts val="1600"/>
              </a:spcBef>
              <a:buSzPct val="100000"/>
              <a:buBlip>
                <a:blip r:embed="rId2"/>
              </a:buBlip>
              <a:defRPr sz="1700">
                <a:solidFill>
                  <a:schemeClr val="tx1"/>
                </a:solidFill>
                <a:latin typeface="Arial" panose="020B0604020202020204" pitchFamily="34" charset="0"/>
              </a:defRPr>
            </a:lvl2pPr>
            <a:lvl3pPr marL="538163" indent="-269875">
              <a:spcBef>
                <a:spcPts val="1600"/>
              </a:spcBef>
              <a:buSzPct val="100000"/>
              <a:buBlip>
                <a:blip r:embed="rId2"/>
              </a:buBlip>
              <a:defRPr sz="1700">
                <a:solidFill>
                  <a:schemeClr val="tx1"/>
                </a:solidFill>
                <a:latin typeface="Arial" panose="020B0604020202020204" pitchFamily="34" charset="0"/>
              </a:defRPr>
            </a:lvl3pPr>
            <a:lvl4pPr marL="806450" indent="-268288">
              <a:spcBef>
                <a:spcPts val="1600"/>
              </a:spcBef>
              <a:buSzPct val="100000"/>
              <a:buBlip>
                <a:blip r:embed="rId2"/>
              </a:buBlip>
              <a:defRPr sz="1700">
                <a:solidFill>
                  <a:schemeClr val="tx1"/>
                </a:solidFill>
                <a:latin typeface="Arial" panose="020B0604020202020204" pitchFamily="34" charset="0"/>
              </a:defRPr>
            </a:lvl4pPr>
            <a:lvl5pPr marL="2057400" indent="-2290763">
              <a:spcBef>
                <a:spcPts val="1600"/>
              </a:spcBef>
              <a:buSzPct val="100000"/>
              <a:buBlip>
                <a:blip r:embed="rId2"/>
              </a:buBlip>
              <a:defRPr sz="1700">
                <a:solidFill>
                  <a:schemeClr val="tx1"/>
                </a:solidFill>
                <a:latin typeface="Arial" panose="020B0604020202020204" pitchFamily="34" charset="0"/>
              </a:defRPr>
            </a:lvl5pPr>
            <a:lvl6pPr marL="25146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a:spcBef>
                <a:spcPct val="0"/>
              </a:spcBef>
            </a:pPr>
            <a:r>
              <a:rPr lang="de-DE" altLang="de-DE" sz="800" dirty="0"/>
              <a:t>Steuer- und Sozialversicherungsfreiheit der Beiträge ggf. bis 4% der BBG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sz="800" dirty="0" err="1"/>
              <a:t>bAV</a:t>
            </a:r>
            <a:r>
              <a:rPr lang="de-DE" altLang="de-DE" sz="800" dirty="0"/>
              <a:t> (2023: 169,75 € p.m./ 20.370 € Kapitalleistung).</a:t>
            </a:r>
          </a:p>
        </p:txBody>
      </p:sp>
      <p:sp>
        <p:nvSpPr>
          <p:cNvPr id="43" name="Textfeld 42"/>
          <p:cNvSpPr txBox="1">
            <a:spLocks noChangeAspect="1"/>
          </p:cNvSpPr>
          <p:nvPr/>
        </p:nvSpPr>
        <p:spPr>
          <a:xfrm>
            <a:off x="1769120" y="2672502"/>
            <a:ext cx="1116000" cy="1116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spcAft>
                <a:spcPts val="600"/>
              </a:spcAft>
            </a:pPr>
            <a:r>
              <a:rPr lang="de-DE" sz="1100" dirty="0">
                <a:solidFill>
                  <a:schemeClr val="bg1"/>
                </a:solidFill>
              </a:rPr>
              <a:t>Schritt 1</a:t>
            </a:r>
          </a:p>
          <a:p>
            <a:pPr algn="ctr"/>
            <a:r>
              <a:rPr lang="de-DE" sz="1100" b="1" dirty="0">
                <a:solidFill>
                  <a:schemeClr val="bg1"/>
                </a:solidFill>
              </a:rPr>
              <a:t>Entgelt-</a:t>
            </a:r>
            <a:br>
              <a:rPr lang="de-DE" sz="1100" b="1" dirty="0">
                <a:solidFill>
                  <a:schemeClr val="bg1"/>
                </a:solidFill>
              </a:rPr>
            </a:br>
            <a:r>
              <a:rPr lang="de-DE" sz="1100" b="1" dirty="0" err="1">
                <a:solidFill>
                  <a:schemeClr val="bg1"/>
                </a:solidFill>
              </a:rPr>
              <a:t>umwandlung</a:t>
            </a:r>
            <a:endParaRPr lang="de-DE" sz="1100" b="1" dirty="0">
              <a:solidFill>
                <a:schemeClr val="bg1"/>
              </a:solidFill>
            </a:endParaRPr>
          </a:p>
        </p:txBody>
      </p:sp>
      <p:sp>
        <p:nvSpPr>
          <p:cNvPr id="44" name="Textfeld 43"/>
          <p:cNvSpPr txBox="1">
            <a:spLocks noChangeAspect="1"/>
          </p:cNvSpPr>
          <p:nvPr/>
        </p:nvSpPr>
        <p:spPr>
          <a:xfrm>
            <a:off x="3147168" y="2672502"/>
            <a:ext cx="1116000" cy="1116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spcAft>
                <a:spcPts val="600"/>
              </a:spcAft>
            </a:pPr>
            <a:r>
              <a:rPr lang="de-DE" sz="1100" dirty="0">
                <a:solidFill>
                  <a:schemeClr val="bg1"/>
                </a:solidFill>
              </a:rPr>
              <a:t>Schritt 2</a:t>
            </a:r>
          </a:p>
          <a:p>
            <a:pPr algn="ctr">
              <a:spcAft>
                <a:spcPts val="600"/>
              </a:spcAft>
            </a:pPr>
            <a:r>
              <a:rPr lang="de-DE" sz="1100" b="1" dirty="0">
                <a:solidFill>
                  <a:schemeClr val="bg1"/>
                </a:solidFill>
              </a:rPr>
              <a:t>Arbeitgeber-</a:t>
            </a:r>
            <a:br>
              <a:rPr lang="de-DE" sz="1100" b="1" dirty="0">
                <a:solidFill>
                  <a:schemeClr val="bg1"/>
                </a:solidFill>
              </a:rPr>
            </a:br>
            <a:r>
              <a:rPr lang="de-DE" sz="1100" b="1" dirty="0" err="1">
                <a:solidFill>
                  <a:schemeClr val="bg1"/>
                </a:solidFill>
              </a:rPr>
              <a:t>zuschuss</a:t>
            </a:r>
            <a:endParaRPr lang="de-DE" sz="1100" b="1" dirty="0">
              <a:solidFill>
                <a:schemeClr val="bg1"/>
              </a:solidFill>
            </a:endParaRPr>
          </a:p>
        </p:txBody>
      </p:sp>
      <p:sp>
        <p:nvSpPr>
          <p:cNvPr id="51" name="Textfeld 50"/>
          <p:cNvSpPr txBox="1">
            <a:spLocks noChangeAspect="1"/>
          </p:cNvSpPr>
          <p:nvPr/>
        </p:nvSpPr>
        <p:spPr>
          <a:xfrm>
            <a:off x="4525216" y="2672502"/>
            <a:ext cx="1116000" cy="1116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00557D"/>
          </a:solidFill>
        </p:spPr>
        <p:txBody>
          <a:bodyPr wrap="none" lIns="72000" tIns="72000" rIns="72000" bIns="72000" rtlCol="0" anchor="ctr">
            <a:noAutofit/>
          </a:bodyPr>
          <a:lstStyle/>
          <a:p>
            <a:pPr algn="ctr">
              <a:spcAft>
                <a:spcPts val="600"/>
              </a:spcAft>
            </a:pPr>
            <a:r>
              <a:rPr lang="de-DE" sz="1100" dirty="0">
                <a:solidFill>
                  <a:schemeClr val="bg1"/>
                </a:solidFill>
              </a:rPr>
              <a:t>Schritt 3</a:t>
            </a:r>
          </a:p>
          <a:p>
            <a:pPr algn="ctr">
              <a:spcAft>
                <a:spcPts val="600"/>
              </a:spcAft>
            </a:pPr>
            <a:r>
              <a:rPr lang="de-DE" sz="1100" b="1" dirty="0">
                <a:solidFill>
                  <a:schemeClr val="bg1"/>
                </a:solidFill>
              </a:rPr>
              <a:t>Arbeitgeber-</a:t>
            </a:r>
            <a:br>
              <a:rPr lang="de-DE" sz="1100" b="1" dirty="0">
                <a:solidFill>
                  <a:schemeClr val="bg1"/>
                </a:solidFill>
              </a:rPr>
            </a:br>
            <a:r>
              <a:rPr lang="de-DE" sz="1100" b="1" dirty="0">
                <a:solidFill>
                  <a:schemeClr val="bg1"/>
                </a:solidFill>
              </a:rPr>
              <a:t>Rente</a:t>
            </a:r>
          </a:p>
        </p:txBody>
      </p:sp>
      <p:sp>
        <p:nvSpPr>
          <p:cNvPr id="52" name="Richtungspfeil 51"/>
          <p:cNvSpPr/>
          <p:nvPr/>
        </p:nvSpPr>
        <p:spPr>
          <a:xfrm>
            <a:off x="362423" y="2672502"/>
            <a:ext cx="1271116" cy="1116000"/>
          </a:xfrm>
          <a:prstGeom prst="homePlate">
            <a:avLst/>
          </a:prstGeom>
          <a:solidFill>
            <a:srgbClr val="0073AA"/>
          </a:solidFill>
        </p:spPr>
        <p:txBody>
          <a:bodyPr wrap="none" lIns="108000" tIns="72000" rIns="72000" bIns="72000" rtlCol="0" anchor="ctr">
            <a:noAutofit/>
          </a:bodyPr>
          <a:lstStyle/>
          <a:p>
            <a:pPr>
              <a:spcAft>
                <a:spcPts val="600"/>
              </a:spcAft>
            </a:pPr>
            <a:r>
              <a:rPr lang="de-DE" sz="1050" b="1" dirty="0">
                <a:solidFill>
                  <a:schemeClr val="bg1"/>
                </a:solidFill>
              </a:rPr>
              <a:t>Nettobeitrag</a:t>
            </a:r>
            <a:br>
              <a:rPr lang="de-DE" sz="1050" b="1" dirty="0">
                <a:solidFill>
                  <a:schemeClr val="bg1"/>
                </a:solidFill>
              </a:rPr>
            </a:br>
            <a:r>
              <a:rPr lang="de-DE" sz="1050" b="1" dirty="0">
                <a:solidFill>
                  <a:schemeClr val="bg1"/>
                </a:solidFill>
              </a:rPr>
              <a:t>Arbeitnehmer</a:t>
            </a:r>
          </a:p>
        </p:txBody>
      </p:sp>
      <p:sp>
        <p:nvSpPr>
          <p:cNvPr id="53" name="Richtungspfeil 52"/>
          <p:cNvSpPr/>
          <p:nvPr/>
        </p:nvSpPr>
        <p:spPr>
          <a:xfrm>
            <a:off x="5903265" y="2672502"/>
            <a:ext cx="1271116" cy="1116000"/>
          </a:xfrm>
          <a:prstGeom prst="homePlate">
            <a:avLst/>
          </a:prstGeom>
          <a:solidFill>
            <a:srgbClr val="0073AA"/>
          </a:solidFill>
        </p:spPr>
        <p:txBody>
          <a:bodyPr wrap="none" lIns="108000" tIns="72000" rIns="72000" bIns="72000" rtlCol="0" anchor="ctr">
            <a:noAutofit/>
          </a:bodyPr>
          <a:lstStyle/>
          <a:p>
            <a:pPr>
              <a:spcAft>
                <a:spcPts val="600"/>
              </a:spcAft>
            </a:pPr>
            <a:r>
              <a:rPr lang="de-DE" sz="1100" b="1" dirty="0">
                <a:solidFill>
                  <a:schemeClr val="bg1"/>
                </a:solidFill>
              </a:rPr>
              <a:t>Bruttobeitrag </a:t>
            </a:r>
            <a:br>
              <a:rPr lang="de-DE" sz="1100" b="1" dirty="0">
                <a:solidFill>
                  <a:schemeClr val="bg1"/>
                </a:solidFill>
              </a:rPr>
            </a:br>
            <a:r>
              <a:rPr lang="de-DE" sz="1100" b="1" dirty="0" err="1">
                <a:solidFill>
                  <a:schemeClr val="bg1"/>
                </a:solidFill>
              </a:rPr>
              <a:t>bAV</a:t>
            </a:r>
            <a:endParaRPr lang="de-DE" sz="1100" b="1" dirty="0">
              <a:solidFill>
                <a:schemeClr val="bg1"/>
              </a:solidFill>
            </a:endParaRPr>
          </a:p>
        </p:txBody>
      </p:sp>
      <p:sp>
        <p:nvSpPr>
          <p:cNvPr id="55" name="Chevron 54"/>
          <p:cNvSpPr/>
          <p:nvPr/>
        </p:nvSpPr>
        <p:spPr>
          <a:xfrm>
            <a:off x="6988175" y="2672502"/>
            <a:ext cx="1814997" cy="1116000"/>
          </a:xfrm>
          <a:prstGeom prst="chevron">
            <a:avLst/>
          </a:prstGeom>
          <a:solidFill>
            <a:srgbClr val="0073AA"/>
          </a:solidFill>
        </p:spPr>
        <p:txBody>
          <a:bodyPr wrap="none" lIns="72000" tIns="72000" rIns="72000" bIns="72000" rtlCol="0" anchor="ctr">
            <a:noAutofit/>
          </a:bodyPr>
          <a:lstStyle/>
          <a:p>
            <a:pPr>
              <a:spcAft>
                <a:spcPts val="600"/>
              </a:spcAft>
            </a:pPr>
            <a:r>
              <a:rPr lang="de-DE" sz="1100" b="1" dirty="0">
                <a:solidFill>
                  <a:schemeClr val="bg1"/>
                </a:solidFill>
              </a:rPr>
              <a:t>Rente </a:t>
            </a:r>
            <a:br>
              <a:rPr lang="de-DE" sz="1100" b="1" dirty="0">
                <a:solidFill>
                  <a:schemeClr val="bg1"/>
                </a:solidFill>
              </a:rPr>
            </a:br>
            <a:r>
              <a:rPr lang="de-DE" sz="900" dirty="0">
                <a:solidFill>
                  <a:schemeClr val="bg1"/>
                </a:solidFill>
                <a:latin typeface="Arial Narrow" panose="020B0606020202030204" pitchFamily="34" charset="0"/>
              </a:rPr>
              <a:t>(inkl. nicht garantierter </a:t>
            </a:r>
            <a:br>
              <a:rPr lang="de-DE" sz="900" dirty="0">
                <a:solidFill>
                  <a:schemeClr val="bg1"/>
                </a:solidFill>
                <a:latin typeface="Arial Narrow" panose="020B0606020202030204" pitchFamily="34" charset="0"/>
              </a:rPr>
            </a:br>
            <a:r>
              <a:rPr lang="de-DE" sz="900" dirty="0">
                <a:solidFill>
                  <a:schemeClr val="bg1"/>
                </a:solidFill>
                <a:latin typeface="Arial Narrow" panose="020B0606020202030204" pitchFamily="34" charset="0"/>
              </a:rPr>
              <a:t>Überschüsse)</a:t>
            </a:r>
            <a:endParaRPr lang="de-DE" sz="1100" dirty="0">
              <a:solidFill>
                <a:schemeClr val="bg1"/>
              </a:solidFill>
              <a:latin typeface="Arial Narrow" panose="020B0606020202030204" pitchFamily="34" charset="0"/>
            </a:endParaRPr>
          </a:p>
        </p:txBody>
      </p:sp>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24</a:t>
            </a:fld>
            <a:endParaRPr lang="de-DE" dirty="0"/>
          </a:p>
        </p:txBody>
      </p:sp>
    </p:spTree>
    <p:extLst>
      <p:ext uri="{BB962C8B-B14F-4D97-AF65-F5344CB8AC3E}">
        <p14:creationId xmlns:p14="http://schemas.microsoft.com/office/powerpoint/2010/main" val="312671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0ADC55A-C8E9-4397-AADE-CA6283B59EB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694" y="836893"/>
            <a:ext cx="9144000" cy="6049242"/>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4.</a:t>
            </a:r>
          </a:p>
        </p:txBody>
      </p:sp>
      <p:sp>
        <p:nvSpPr>
          <p:cNvPr id="11"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pPr eaLnBrk="1" hangingPunct="1"/>
            <a:r>
              <a:rPr lang="de-DE" altLang="de-DE" dirty="0"/>
              <a:t>bAV – mit dem richtigen Anbieter</a:t>
            </a:r>
          </a:p>
        </p:txBody>
      </p:sp>
    </p:spTree>
    <p:extLst>
      <p:ext uri="{BB962C8B-B14F-4D97-AF65-F5344CB8AC3E}">
        <p14:creationId xmlns:p14="http://schemas.microsoft.com/office/powerpoint/2010/main" val="209720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bAV für kleine und mittlere Unternehmen:</a:t>
            </a:r>
            <a:br>
              <a:rPr lang="de-DE" altLang="de-DE"/>
            </a:br>
            <a:r>
              <a:rPr lang="de-DE" altLang="de-DE"/>
              <a:t>Mit Direktversicherung besonders leicht</a:t>
            </a:r>
            <a:endParaRPr lang="de-DE" dirty="0"/>
          </a:p>
        </p:txBody>
      </p:sp>
      <p:sp>
        <p:nvSpPr>
          <p:cNvPr id="12" name="Textplatzhalter 11"/>
          <p:cNvSpPr>
            <a:spLocks noGrp="1"/>
          </p:cNvSpPr>
          <p:nvPr>
            <p:ph type="body" sz="quarter" idx="17"/>
          </p:nvPr>
        </p:nvSpPr>
        <p:spPr>
          <a:xfrm>
            <a:off x="358775" y="2600325"/>
            <a:ext cx="4069790" cy="2952750"/>
          </a:xfrm>
        </p:spPr>
        <p:txBody>
          <a:bodyPr/>
          <a:lstStyle/>
          <a:p>
            <a:pPr lvl="1"/>
            <a:r>
              <a:rPr lang="de-DE" altLang="de-DE" dirty="0"/>
              <a:t>Die Durchführung der bAV in Form </a:t>
            </a:r>
            <a:br>
              <a:rPr lang="de-DE" altLang="de-DE" dirty="0"/>
            </a:br>
            <a:r>
              <a:rPr lang="de-DE" altLang="de-DE" dirty="0"/>
              <a:t>der </a:t>
            </a:r>
            <a:r>
              <a:rPr lang="de-DE" altLang="de-DE" b="1" dirty="0"/>
              <a:t>Direktversicherung</a:t>
            </a:r>
            <a:r>
              <a:rPr lang="de-DE" altLang="de-DE" dirty="0"/>
              <a:t> verlangt wenig Verwaltungsaufwand.</a:t>
            </a:r>
          </a:p>
          <a:p>
            <a:pPr lvl="1"/>
            <a:r>
              <a:rPr lang="de-DE" altLang="de-DE" dirty="0"/>
              <a:t>Keine Kosten für Insolvenz-</a:t>
            </a:r>
            <a:br>
              <a:rPr lang="de-DE" altLang="de-DE" dirty="0"/>
            </a:br>
            <a:r>
              <a:rPr lang="de-DE" altLang="de-DE" dirty="0" err="1"/>
              <a:t>sicherung</a:t>
            </a:r>
            <a:r>
              <a:rPr lang="de-DE" altLang="de-DE" dirty="0"/>
              <a:t>, bilanzneutral, keine Bilanzgutachten notwendig.</a:t>
            </a:r>
          </a:p>
          <a:p>
            <a:pPr lvl="1"/>
            <a:r>
              <a:rPr lang="de-DE" altLang="de-DE" dirty="0"/>
              <a:t>Bei Ausscheiden der Arbeitnehmer: Mitgeben des Versicherungsvertrages und Anspruchsbegrenzung.</a:t>
            </a:r>
          </a:p>
          <a:p>
            <a:endParaRPr lang="de-DE" dirty="0"/>
          </a:p>
        </p:txBody>
      </p:sp>
      <p:sp>
        <p:nvSpPr>
          <p:cNvPr id="30" name="Textplatzhalter 29"/>
          <p:cNvSpPr>
            <a:spLocks noGrp="1"/>
          </p:cNvSpPr>
          <p:nvPr>
            <p:ph type="body" sz="quarter" idx="21"/>
          </p:nvPr>
        </p:nvSpPr>
        <p:spPr/>
        <p:txBody>
          <a:bodyPr/>
          <a:lstStyle/>
          <a:p>
            <a:endParaRPr lang="de-DE"/>
          </a:p>
        </p:txBody>
      </p:sp>
      <p:sp>
        <p:nvSpPr>
          <p:cNvPr id="31" name="Textplatzhalter 30"/>
          <p:cNvSpPr>
            <a:spLocks noGrp="1"/>
          </p:cNvSpPr>
          <p:nvPr>
            <p:ph type="body" sz="quarter" idx="23"/>
          </p:nvPr>
        </p:nvSpPr>
        <p:spPr/>
        <p:txBody>
          <a:bodyPr/>
          <a:lstStyle/>
          <a:p>
            <a:endParaRPr lang="de-DE"/>
          </a:p>
        </p:txBody>
      </p:sp>
      <p:sp>
        <p:nvSpPr>
          <p:cNvPr id="32" name="Textplatzhalter 31"/>
          <p:cNvSpPr>
            <a:spLocks noGrp="1"/>
          </p:cNvSpPr>
          <p:nvPr>
            <p:ph type="body" sz="quarter" idx="24"/>
          </p:nvPr>
        </p:nvSpPr>
        <p:spPr/>
        <p:txBody>
          <a:bodyPr/>
          <a:lstStyle/>
          <a:p>
            <a:r>
              <a:rPr lang="de-DE" dirty="0"/>
              <a:t>Die Direktversicherung eignet sich aufgrund der einfachen, komfortablen und flexiblen Durchführung besonders für kleine und mittlere Unternehmen.</a:t>
            </a:r>
          </a:p>
        </p:txBody>
      </p:sp>
      <p:sp>
        <p:nvSpPr>
          <p:cNvPr id="13" name="Textplatzhalter 12"/>
          <p:cNvSpPr>
            <a:spLocks noGrp="1"/>
          </p:cNvSpPr>
          <p:nvPr>
            <p:ph type="body" sz="quarter" idx="18"/>
          </p:nvPr>
        </p:nvSpPr>
        <p:spPr/>
        <p:txBody>
          <a:bodyPr/>
          <a:lstStyle/>
          <a:p>
            <a:r>
              <a:rPr lang="de-DE"/>
              <a:t>4. </a:t>
            </a:r>
            <a:r>
              <a:rPr lang="de-DE" altLang="de-DE"/>
              <a:t>bAV – mit dem richtigen Anbieter</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26</a:t>
            </a:fld>
            <a:endParaRPr lang="de-DE" dirty="0"/>
          </a:p>
        </p:txBody>
      </p:sp>
      <p:pic>
        <p:nvPicPr>
          <p:cNvPr id="5" name="Grafik 4">
            <a:extLst>
              <a:ext uri="{FF2B5EF4-FFF2-40B4-BE49-F238E27FC236}">
                <a16:creationId xmlns:a16="http://schemas.microsoft.com/office/drawing/2014/main" id="{AC683C74-E60A-9C1C-512B-9517597628F1}"/>
              </a:ext>
            </a:extLst>
          </p:cNvPr>
          <p:cNvPicPr/>
          <p:nvPr/>
        </p:nvPicPr>
        <p:blipFill rotWithShape="1">
          <a:blip r:embed="rId2">
            <a:clrChange>
              <a:clrFrom>
                <a:srgbClr val="F6F6F6"/>
              </a:clrFrom>
              <a:clrTo>
                <a:srgbClr val="F6F6F6">
                  <a:alpha val="0"/>
                </a:srgbClr>
              </a:clrTo>
            </a:clrChange>
          </a:blip>
          <a:srcRect t="6856" b="6856"/>
          <a:stretch/>
        </p:blipFill>
        <p:spPr>
          <a:xfrm>
            <a:off x="4126108" y="2452356"/>
            <a:ext cx="4825430" cy="2838972"/>
          </a:xfrm>
          <a:prstGeom prst="rect">
            <a:avLst/>
          </a:prstGeom>
          <a:ln>
            <a:noFill/>
          </a:ln>
        </p:spPr>
      </p:pic>
    </p:spTree>
    <p:extLst>
      <p:ext uri="{BB962C8B-B14F-4D97-AF65-F5344CB8AC3E}">
        <p14:creationId xmlns:p14="http://schemas.microsoft.com/office/powerpoint/2010/main" val="2110137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Meine Empfehlung:</a:t>
            </a:r>
            <a:br>
              <a:rPr lang="de-DE" altLang="de-DE"/>
            </a:br>
            <a:r>
              <a:rPr lang="de-DE" altLang="de-DE"/>
              <a:t>Die Stuttgarter als Ihr Versorgungspartner in der bAV</a:t>
            </a:r>
            <a:endParaRPr lang="de-DE" dirty="0"/>
          </a:p>
        </p:txBody>
      </p:sp>
      <p:sp>
        <p:nvSpPr>
          <p:cNvPr id="12" name="Textplatzhalter 11"/>
          <p:cNvSpPr>
            <a:spLocks noGrp="1"/>
          </p:cNvSpPr>
          <p:nvPr>
            <p:ph type="body" sz="quarter" idx="17"/>
          </p:nvPr>
        </p:nvSpPr>
        <p:spPr>
          <a:xfrm>
            <a:off x="358774" y="2600325"/>
            <a:ext cx="4661461" cy="2952750"/>
          </a:xfrm>
        </p:spPr>
        <p:txBody>
          <a:bodyPr/>
          <a:lstStyle/>
          <a:p>
            <a:r>
              <a:rPr lang="de-DE" altLang="de-DE" dirty="0"/>
              <a:t>Die Stuttgarter</a:t>
            </a:r>
          </a:p>
          <a:p>
            <a:pPr lvl="1"/>
            <a:r>
              <a:rPr lang="de-DE" altLang="de-DE" dirty="0"/>
              <a:t>ist solide, finanzstark, "Made in Germany".</a:t>
            </a:r>
          </a:p>
          <a:p>
            <a:pPr lvl="1"/>
            <a:r>
              <a:rPr lang="de-DE" altLang="de-DE" dirty="0"/>
              <a:t>ist ein Versicherungsverein auf Gegenseitigkeit – Sie werden Mitglied.</a:t>
            </a:r>
          </a:p>
          <a:p>
            <a:pPr lvl="1"/>
            <a:r>
              <a:rPr lang="de-DE" altLang="de-DE" dirty="0"/>
              <a:t>hat starke Kennzahlen und ausgezeichnete Produkte. </a:t>
            </a:r>
          </a:p>
        </p:txBody>
      </p:sp>
      <p:sp>
        <p:nvSpPr>
          <p:cNvPr id="25" name="Textplatzhalter 24"/>
          <p:cNvSpPr>
            <a:spLocks noGrp="1"/>
          </p:cNvSpPr>
          <p:nvPr>
            <p:ph type="body" sz="quarter" idx="21"/>
          </p:nvPr>
        </p:nvSpPr>
        <p:spPr/>
        <p:txBody>
          <a:bodyPr/>
          <a:lstStyle/>
          <a:p>
            <a:endParaRPr lang="de-DE"/>
          </a:p>
        </p:txBody>
      </p:sp>
      <p:sp>
        <p:nvSpPr>
          <p:cNvPr id="26" name="Textplatzhalter 25"/>
          <p:cNvSpPr>
            <a:spLocks noGrp="1"/>
          </p:cNvSpPr>
          <p:nvPr>
            <p:ph type="body" sz="quarter" idx="23"/>
          </p:nvPr>
        </p:nvSpPr>
        <p:spPr/>
        <p:txBody>
          <a:bodyPr/>
          <a:lstStyle/>
          <a:p>
            <a:endParaRPr lang="de-DE"/>
          </a:p>
        </p:txBody>
      </p:sp>
      <p:sp>
        <p:nvSpPr>
          <p:cNvPr id="32" name="Textplatzhalter 31"/>
          <p:cNvSpPr>
            <a:spLocks noGrp="1"/>
          </p:cNvSpPr>
          <p:nvPr>
            <p:ph type="body" sz="quarter" idx="24"/>
          </p:nvPr>
        </p:nvSpPr>
        <p:spPr/>
        <p:txBody>
          <a:bodyPr/>
          <a:lstStyle/>
          <a:p>
            <a:r>
              <a:rPr lang="de-DE" dirty="0"/>
              <a:t>Für die Versorgung Ihrer Mitarbeiter wählen Sie einen exzellenten Versicherer aus.</a:t>
            </a:r>
          </a:p>
        </p:txBody>
      </p:sp>
      <p:sp>
        <p:nvSpPr>
          <p:cNvPr id="13" name="Textplatzhalter 12"/>
          <p:cNvSpPr>
            <a:spLocks noGrp="1"/>
          </p:cNvSpPr>
          <p:nvPr>
            <p:ph type="body" sz="quarter" idx="18"/>
          </p:nvPr>
        </p:nvSpPr>
        <p:spPr/>
        <p:txBody>
          <a:bodyPr/>
          <a:lstStyle/>
          <a:p>
            <a:r>
              <a:rPr lang="de-DE" dirty="0"/>
              <a:t>4. </a:t>
            </a:r>
            <a:r>
              <a:rPr lang="de-DE" altLang="de-DE" dirty="0"/>
              <a:t>bAV – mit dem richtigen Anbieter</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27</a:t>
            </a:fld>
            <a:endParaRPr lang="de-DE" dirty="0"/>
          </a:p>
        </p:txBody>
      </p:sp>
      <p:pic>
        <p:nvPicPr>
          <p:cNvPr id="15" name="Grafik 14">
            <a:extLst>
              <a:ext uri="{FF2B5EF4-FFF2-40B4-BE49-F238E27FC236}">
                <a16:creationId xmlns:a16="http://schemas.microsoft.com/office/drawing/2014/main" id="{A1D15646-EAD6-4DAA-8FB8-F62F463CE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16" y="3138622"/>
            <a:ext cx="3366002" cy="612000"/>
          </a:xfrm>
          <a:prstGeom prst="rect">
            <a:avLst/>
          </a:prstGeom>
        </p:spPr>
      </p:pic>
    </p:spTree>
    <p:extLst>
      <p:ext uri="{BB962C8B-B14F-4D97-AF65-F5344CB8AC3E}">
        <p14:creationId xmlns:p14="http://schemas.microsoft.com/office/powerpoint/2010/main" val="210099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Meine Empfehlung:</a:t>
            </a:r>
            <a:br>
              <a:rPr lang="de-DE" altLang="de-DE"/>
            </a:br>
            <a:r>
              <a:rPr lang="de-DE" altLang="de-DE"/>
              <a:t>Eine Direktversicherung passend zur Risikoneigung</a:t>
            </a:r>
            <a:endParaRPr lang="de-DE" dirty="0"/>
          </a:p>
        </p:txBody>
      </p:sp>
      <p:sp>
        <p:nvSpPr>
          <p:cNvPr id="21" name="Textplatzhalter 20"/>
          <p:cNvSpPr>
            <a:spLocks noGrp="1"/>
          </p:cNvSpPr>
          <p:nvPr>
            <p:ph type="body" sz="quarter" idx="20"/>
          </p:nvPr>
        </p:nvSpPr>
        <p:spPr/>
        <p:txBody>
          <a:bodyPr/>
          <a:lstStyle/>
          <a:p>
            <a:endParaRPr lang="de-DE"/>
          </a:p>
        </p:txBody>
      </p:sp>
      <p:sp>
        <p:nvSpPr>
          <p:cNvPr id="12" name="Textplatzhalter 11"/>
          <p:cNvSpPr>
            <a:spLocks noGrp="1"/>
          </p:cNvSpPr>
          <p:nvPr>
            <p:ph type="body" sz="quarter" idx="17"/>
          </p:nvPr>
        </p:nvSpPr>
        <p:spPr>
          <a:xfrm>
            <a:off x="358774" y="2600325"/>
            <a:ext cx="4733179" cy="3600450"/>
          </a:xfrm>
        </p:spPr>
        <p:txBody>
          <a:bodyPr>
            <a:normAutofit/>
          </a:bodyPr>
          <a:lstStyle/>
          <a:p>
            <a:r>
              <a:rPr lang="de-DE" altLang="de-DE" dirty="0"/>
              <a:t>Die Stuttgarter</a:t>
            </a:r>
          </a:p>
          <a:p>
            <a:pPr lvl="1"/>
            <a:r>
              <a:rPr lang="de-DE" altLang="de-DE" dirty="0"/>
              <a:t>Auswahlmöglichkeit von verschiedenen Anlagekonzepten passend zur Risikoneigung  (index-safe, </a:t>
            </a:r>
            <a:r>
              <a:rPr lang="de-DE" altLang="de-DE" dirty="0" err="1"/>
              <a:t>comfort</a:t>
            </a:r>
            <a:r>
              <a:rPr lang="de-DE" altLang="de-DE" dirty="0"/>
              <a:t>+, </a:t>
            </a:r>
            <a:r>
              <a:rPr lang="de-DE" altLang="de-DE" dirty="0" err="1"/>
              <a:t>performance</a:t>
            </a:r>
            <a:r>
              <a:rPr lang="de-DE" altLang="de-DE" dirty="0"/>
              <a:t>+, classic).</a:t>
            </a:r>
          </a:p>
          <a:p>
            <a:pPr lvl="1"/>
            <a:r>
              <a:rPr lang="de-DE" altLang="de-DE" dirty="0"/>
              <a:t>Bei Ausscheiden des Arbeitnehmers kann die Anspruchsbegrenzung erfolgen (Risikoreduzierung für den Arbeitgeber).</a:t>
            </a:r>
          </a:p>
          <a:p>
            <a:pPr lvl="1"/>
            <a:r>
              <a:rPr lang="de-DE" altLang="de-DE" dirty="0"/>
              <a:t>Ihre Entscheidung: Muster der Entgelt-</a:t>
            </a:r>
            <a:r>
              <a:rPr lang="de-DE" altLang="de-DE" dirty="0" err="1"/>
              <a:t>umwandlungsvereinbarung</a:t>
            </a:r>
            <a:r>
              <a:rPr lang="de-DE" altLang="de-DE" dirty="0"/>
              <a:t> der Stuttgarter passend zum Tarif oder eigene Vereinbarung.</a:t>
            </a:r>
          </a:p>
        </p:txBody>
      </p:sp>
      <p:sp>
        <p:nvSpPr>
          <p:cNvPr id="13" name="Textplatzhalter 12"/>
          <p:cNvSpPr>
            <a:spLocks noGrp="1"/>
          </p:cNvSpPr>
          <p:nvPr>
            <p:ph type="body" sz="quarter" idx="18"/>
          </p:nvPr>
        </p:nvSpPr>
        <p:spPr/>
        <p:txBody>
          <a:bodyPr/>
          <a:lstStyle/>
          <a:p>
            <a:r>
              <a:rPr lang="de-DE" dirty="0"/>
              <a:t>4. </a:t>
            </a:r>
            <a:r>
              <a:rPr lang="de-DE" altLang="de-DE" dirty="0"/>
              <a:t>bAV – mit dem richtigen Anbieter</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22" name="Textplatzhalter 21"/>
          <p:cNvSpPr>
            <a:spLocks noGrp="1"/>
          </p:cNvSpPr>
          <p:nvPr>
            <p:ph type="body" sz="quarter" idx="24"/>
          </p:nvPr>
        </p:nvSpPr>
        <p:spPr/>
        <p:txBody>
          <a:bodyPr/>
          <a:lstStyle/>
          <a:p>
            <a:endParaRPr lang="de-DE"/>
          </a:p>
        </p:txBody>
      </p:sp>
      <p:sp>
        <p:nvSpPr>
          <p:cNvPr id="2" name="Fußzeilenplatzhalter 1"/>
          <p:cNvSpPr>
            <a:spLocks noGrp="1"/>
          </p:cNvSpPr>
          <p:nvPr>
            <p:ph type="ftr" sz="quarter" idx="22"/>
          </p:nvPr>
        </p:nvSpPr>
        <p:spPr/>
        <p:txBody>
          <a:bodyPr/>
          <a:lstStyle/>
          <a:p>
            <a:r>
              <a:rPr lang="de-DE"/>
              <a:t>bAV-Versorgungskonzept Arbeitgeber</a:t>
            </a:r>
            <a:endParaRPr lang="de-DE" dirty="0"/>
          </a:p>
        </p:txBody>
      </p:sp>
      <p:sp>
        <p:nvSpPr>
          <p:cNvPr id="3" name="Foliennummernplatzhalter 2"/>
          <p:cNvSpPr>
            <a:spLocks noGrp="1"/>
          </p:cNvSpPr>
          <p:nvPr>
            <p:ph type="sldNum" sz="quarter" idx="23"/>
          </p:nvPr>
        </p:nvSpPr>
        <p:spPr/>
        <p:txBody>
          <a:bodyPr/>
          <a:lstStyle/>
          <a:p>
            <a:fld id="{BFE8ADF1-837C-463F-9856-54C2D771B21B}" type="slidenum">
              <a:rPr lang="de-DE" smtClean="0"/>
              <a:pPr/>
              <a:t>28</a:t>
            </a:fld>
            <a:endParaRPr lang="de-DE" dirty="0"/>
          </a:p>
        </p:txBody>
      </p:sp>
      <p:pic>
        <p:nvPicPr>
          <p:cNvPr id="15" name="Grafik 14">
            <a:extLst>
              <a:ext uri="{FF2B5EF4-FFF2-40B4-BE49-F238E27FC236}">
                <a16:creationId xmlns:a16="http://schemas.microsoft.com/office/drawing/2014/main" id="{07C2CB90-6A18-457D-922B-2EEE534C7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16" y="3138622"/>
            <a:ext cx="3366002" cy="612000"/>
          </a:xfrm>
          <a:prstGeom prst="rect">
            <a:avLst/>
          </a:prstGeom>
        </p:spPr>
      </p:pic>
    </p:spTree>
    <p:extLst>
      <p:ext uri="{BB962C8B-B14F-4D97-AF65-F5344CB8AC3E}">
        <p14:creationId xmlns:p14="http://schemas.microsoft.com/office/powerpoint/2010/main" val="3676049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8"/>
          </p:nvPr>
        </p:nvSpPr>
        <p:spPr/>
        <p:txBody>
          <a:bodyPr/>
          <a:lstStyle/>
          <a:p>
            <a:r>
              <a:rPr lang="de-DE" dirty="0"/>
              <a:t>4. </a:t>
            </a:r>
            <a:r>
              <a:rPr lang="de-DE" altLang="de-DE" dirty="0"/>
              <a:t>bAV – mit dem richtigen Anbieter</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9" name="Textplatzhalter 8"/>
          <p:cNvSpPr>
            <a:spLocks noGrp="1"/>
          </p:cNvSpPr>
          <p:nvPr>
            <p:ph type="body" sz="quarter" idx="23"/>
          </p:nvPr>
        </p:nvSpPr>
        <p:spPr/>
        <p:txBody>
          <a:bodyPr/>
          <a:lstStyle/>
          <a:p>
            <a:endParaRPr lang="de-DE"/>
          </a:p>
        </p:txBody>
      </p:sp>
      <p:sp>
        <p:nvSpPr>
          <p:cNvPr id="10" name="Titel 1"/>
          <p:cNvSpPr txBox="1">
            <a:spLocks/>
          </p:cNvSpPr>
          <p:nvPr/>
        </p:nvSpPr>
        <p:spPr bwMode="auto">
          <a:xfrm>
            <a:off x="419100" y="2960688"/>
            <a:ext cx="8280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algn="ctr" eaLnBrk="1" hangingPunct="1">
              <a:spcBef>
                <a:spcPct val="0"/>
              </a:spcBef>
            </a:pPr>
            <a:r>
              <a:rPr lang="de-DE" altLang="de-DE" sz="6000" b="1" dirty="0">
                <a:solidFill>
                  <a:schemeClr val="tx2"/>
                </a:solidFill>
              </a:rPr>
              <a:t>Entscheidungen</a:t>
            </a:r>
          </a:p>
        </p:txBody>
      </p:sp>
      <p:sp>
        <p:nvSpPr>
          <p:cNvPr id="3" name="Fußzeilenplatzhalter 2"/>
          <p:cNvSpPr>
            <a:spLocks noGrp="1"/>
          </p:cNvSpPr>
          <p:nvPr>
            <p:ph type="ftr" sz="quarter" idx="21"/>
          </p:nvPr>
        </p:nvSpPr>
        <p:spPr/>
        <p:txBody>
          <a:bodyPr/>
          <a:lstStyle/>
          <a:p>
            <a:r>
              <a:rPr lang="de-DE"/>
              <a:t>bAV-Versorgungskonzept Arbeitgeber</a:t>
            </a:r>
            <a:endParaRPr lang="de-DE" dirty="0"/>
          </a:p>
        </p:txBody>
      </p:sp>
      <p:sp>
        <p:nvSpPr>
          <p:cNvPr id="4" name="Foliennummernplatzhalter 3"/>
          <p:cNvSpPr>
            <a:spLocks noGrp="1"/>
          </p:cNvSpPr>
          <p:nvPr>
            <p:ph type="sldNum" sz="quarter" idx="22"/>
          </p:nvPr>
        </p:nvSpPr>
        <p:spPr/>
        <p:txBody>
          <a:bodyPr/>
          <a:lstStyle/>
          <a:p>
            <a:fld id="{BFE8ADF1-837C-463F-9856-54C2D771B21B}" type="slidenum">
              <a:rPr lang="de-DE" smtClean="0"/>
              <a:pPr/>
              <a:t>29</a:t>
            </a:fld>
            <a:endParaRPr lang="de-DE" dirty="0"/>
          </a:p>
        </p:txBody>
      </p:sp>
    </p:spTree>
    <p:extLst>
      <p:ext uri="{BB962C8B-B14F-4D97-AF65-F5344CB8AC3E}">
        <p14:creationId xmlns:p14="http://schemas.microsoft.com/office/powerpoint/2010/main" val="121223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el 1"/>
          <p:cNvSpPr>
            <a:spLocks noGrp="1"/>
          </p:cNvSpPr>
          <p:nvPr>
            <p:ph type="title"/>
          </p:nvPr>
        </p:nvSpPr>
        <p:spPr/>
        <p:txBody>
          <a:bodyPr/>
          <a:lstStyle/>
          <a:p>
            <a:r>
              <a:rPr lang="de-DE" altLang="de-DE"/>
              <a:t>Betriebliche Altersversorgung:</a:t>
            </a:r>
            <a:br>
              <a:rPr lang="de-DE" altLang="de-DE"/>
            </a:br>
            <a:r>
              <a:rPr lang="de-DE" altLang="de-DE"/>
              <a:t>Arbeitgeber sind verpflichtet zu profitieren</a:t>
            </a:r>
            <a:endParaRPr lang="de-DE" altLang="de-DE" dirty="0"/>
          </a:p>
        </p:txBody>
      </p:sp>
      <p:sp>
        <p:nvSpPr>
          <p:cNvPr id="11273" name="Inhaltsplatzhalter 10"/>
          <p:cNvSpPr>
            <a:spLocks noGrp="1"/>
          </p:cNvSpPr>
          <p:nvPr>
            <p:ph type="body" sz="quarter" idx="18"/>
          </p:nvPr>
        </p:nvSpPr>
        <p:spPr/>
        <p:txBody>
          <a:bodyPr/>
          <a:lstStyle/>
          <a:p>
            <a:r>
              <a:rPr lang="de-DE" altLang="de-DE" dirty="0"/>
              <a:t>1. </a:t>
            </a:r>
            <a:r>
              <a:rPr lang="de-DE" altLang="de-DE" dirty="0" err="1"/>
              <a:t>bAV</a:t>
            </a:r>
            <a:r>
              <a:rPr lang="de-DE" altLang="de-DE" dirty="0"/>
              <a:t> – gesetzliche Regelungen</a:t>
            </a:r>
          </a:p>
        </p:txBody>
      </p:sp>
      <p:pic>
        <p:nvPicPr>
          <p:cNvPr id="15"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2097863"/>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232" y="2097863"/>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platzhalter 13"/>
          <p:cNvSpPr txBox="1">
            <a:spLocks/>
          </p:cNvSpPr>
          <p:nvPr/>
        </p:nvSpPr>
        <p:spPr>
          <a:xfrm>
            <a:off x="1506479" y="2097863"/>
            <a:ext cx="3350136" cy="3180496"/>
          </a:xfrm>
          <a:prstGeom prst="rect">
            <a:avLst/>
          </a:prstGeom>
        </p:spPr>
        <p:txBody>
          <a:bodyPr vert="horz" lIns="36000" tIns="45720" rIns="36000" bIns="45720" rtlCol="0" anchor="t">
            <a:noAutofit/>
          </a:bodyPr>
          <a:lstStyle>
            <a:defPPr>
              <a:defRPr lang="de-DE"/>
            </a:defPPr>
            <a:lvl1pPr algn="r" defTabSz="457200" rtl="0" eaLnBrk="0" fontAlgn="base" hangingPunct="0">
              <a:spcBef>
                <a:spcPct val="0"/>
              </a:spcBef>
              <a:spcAft>
                <a:spcPct val="0"/>
              </a:spcAft>
              <a:defRPr sz="1000"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spcBef>
                <a:spcPts val="0"/>
              </a:spcBef>
              <a:spcAft>
                <a:spcPts val="1200"/>
              </a:spcAft>
            </a:pPr>
            <a:r>
              <a:rPr lang="de-DE" altLang="de-DE" sz="1500" b="1" dirty="0">
                <a:solidFill>
                  <a:schemeClr val="tx1"/>
                </a:solidFill>
                <a:latin typeface="+mn-lt"/>
                <a:cs typeface="+mn-cs"/>
              </a:rPr>
              <a:t>Das Muss</a:t>
            </a:r>
          </a:p>
          <a:p>
            <a:pPr marL="233363" lvl="1" indent="-233363" eaLnBrk="1" hangingPunct="1">
              <a:spcBef>
                <a:spcPts val="0"/>
              </a:spcBef>
              <a:spcAft>
                <a:spcPts val="600"/>
              </a:spcAft>
              <a:buClr>
                <a:schemeClr val="tx2"/>
              </a:buClr>
              <a:buSzPct val="100000"/>
              <a:buFont typeface="Arial" panose="020B0604020202020204" pitchFamily="34" charset="0"/>
              <a:buChar char="●"/>
            </a:pPr>
            <a:r>
              <a:rPr lang="de-DE" altLang="de-DE" sz="1500" dirty="0">
                <a:latin typeface="+mn-lt"/>
                <a:cs typeface="+mn-cs"/>
              </a:rPr>
              <a:t>Arbeitnehmer haben im Rahmen der betrieblichen Altersversorgung einen gesetzlichen Anspruch auf Entgeltumwandlung.</a:t>
            </a:r>
          </a:p>
          <a:p>
            <a:pPr marL="233363" lvl="1" indent="-233363" eaLnBrk="1" hangingPunct="1">
              <a:spcBef>
                <a:spcPts val="0"/>
              </a:spcBef>
              <a:spcAft>
                <a:spcPts val="600"/>
              </a:spcAft>
              <a:buClr>
                <a:schemeClr val="tx2"/>
              </a:buClr>
              <a:buSzPct val="100000"/>
              <a:buFont typeface="Arial" panose="020B0604020202020204" pitchFamily="34" charset="0"/>
              <a:buChar char="●"/>
            </a:pPr>
            <a:r>
              <a:rPr lang="de-DE" altLang="de-DE" sz="1500" b="1" dirty="0">
                <a:latin typeface="+mn-lt"/>
                <a:cs typeface="+mn-cs"/>
              </a:rPr>
              <a:t>Ergänzung durch das BRSG: </a:t>
            </a:r>
            <a:r>
              <a:rPr lang="de-DE" altLang="de-DE" sz="1500" dirty="0">
                <a:latin typeface="+mn-lt"/>
                <a:cs typeface="+mn-cs"/>
              </a:rPr>
              <a:t>Arbeitgeber sind verpflichtet, ersparte Sozialversicherungs-beiträge als Zuschuss zur Entgeltumwandlung weiterzugeben. </a:t>
            </a:r>
          </a:p>
        </p:txBody>
      </p:sp>
      <p:sp>
        <p:nvSpPr>
          <p:cNvPr id="19" name="Textplatzhalter 14"/>
          <p:cNvSpPr txBox="1">
            <a:spLocks/>
          </p:cNvSpPr>
          <p:nvPr/>
        </p:nvSpPr>
        <p:spPr>
          <a:xfrm>
            <a:off x="6072523" y="2097863"/>
            <a:ext cx="2779319" cy="2736850"/>
          </a:xfrm>
          <a:prstGeom prst="rect">
            <a:avLst/>
          </a:prstGeom>
        </p:spPr>
        <p:txBody>
          <a:bodyPr lIns="36000" rIns="36000">
            <a:norm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5"/>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ltLang="de-DE" sz="1500" dirty="0"/>
              <a:t>Ihr Plus</a:t>
            </a:r>
            <a:endParaRPr lang="de-DE" altLang="de-DE" sz="1500" dirty="0">
              <a:sym typeface="Wingdings" panose="05000000000000000000" pitchFamily="2" charset="2"/>
            </a:endParaRPr>
          </a:p>
          <a:p>
            <a:pPr marL="233363" lvl="1" indent="-233363" eaLnBrk="1" hangingPunct="1">
              <a:spcBef>
                <a:spcPts val="0"/>
              </a:spcBef>
            </a:pPr>
            <a:r>
              <a:rPr lang="de-DE" altLang="de-DE" sz="1500" dirty="0">
                <a:sym typeface="Wingdings" panose="05000000000000000000" pitchFamily="2" charset="2"/>
              </a:rPr>
              <a:t>Die gesetzlichen Rahmenbedingungen bieten einen Baukasten an verschiedenen Fördermöglichkeiten.</a:t>
            </a:r>
          </a:p>
          <a:p>
            <a:pPr marL="233363" lvl="1" indent="-233363" eaLnBrk="1" hangingPunct="1">
              <a:spcBef>
                <a:spcPts val="0"/>
              </a:spcBef>
            </a:pPr>
            <a:r>
              <a:rPr lang="de-DE" altLang="de-DE" sz="1500" dirty="0">
                <a:sym typeface="Wingdings" panose="05000000000000000000" pitchFamily="2" charset="2"/>
              </a:rPr>
              <a:t>Eine gute bAV-Lösung  sichert Arbeitgebern und Arbeitnehmern Vorteile durch staatliche Förderung.</a:t>
            </a:r>
          </a:p>
        </p:txBody>
      </p:sp>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08" y="5628247"/>
            <a:ext cx="396000" cy="396000"/>
          </a:xfrm>
          <a:prstGeom prst="rect">
            <a:avLst/>
          </a:prstGeom>
        </p:spPr>
      </p:pic>
      <p:sp>
        <p:nvSpPr>
          <p:cNvPr id="21" name="Textplatzhalter 4"/>
          <p:cNvSpPr txBox="1">
            <a:spLocks/>
          </p:cNvSpPr>
          <p:nvPr/>
        </p:nvSpPr>
        <p:spPr>
          <a:xfrm>
            <a:off x="914401" y="5574467"/>
            <a:ext cx="7870822" cy="622300"/>
          </a:xfrm>
          <a:prstGeom prst="rect">
            <a:avLst/>
          </a:prstGeom>
        </p:spPr>
        <p:txBody>
          <a:bodyPr lIns="0" tIns="0" rIns="0" bIns="72000" anchor="ctr">
            <a:noAutofit/>
          </a:bodyPr>
          <a:lstStyle>
            <a:lvl1pPr marL="0" indent="0" algn="l" defTabSz="457200" rtl="0" eaLnBrk="0" fontAlgn="base" hangingPunct="0">
              <a:spcBef>
                <a:spcPts val="0"/>
              </a:spcBef>
              <a:spcAft>
                <a:spcPts val="1200"/>
              </a:spcAft>
              <a:defRPr lang="de-DE" sz="1700" b="0" kern="1200" dirty="0">
                <a:solidFill>
                  <a:schemeClr val="accent6"/>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5"/>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de-DE" dirty="0"/>
              <a:t>Verstehen Sie die betriebliche Altersversorgung als Mehrwert </a:t>
            </a:r>
            <a:br>
              <a:rPr lang="de-DE" dirty="0"/>
            </a:br>
            <a:r>
              <a:rPr lang="de-DE" dirty="0"/>
              <a:t>und reduzieren Sie ganz nebenbei die Risiken für sich als Arbeitgeber.</a:t>
            </a:r>
          </a:p>
        </p:txBody>
      </p:sp>
      <p:sp>
        <p:nvSpPr>
          <p:cNvPr id="6" name="Datumsplatzhalter 5"/>
          <p:cNvSpPr>
            <a:spLocks noGrp="1"/>
          </p:cNvSpPr>
          <p:nvPr>
            <p:ph type="dt" sz="half" idx="19"/>
          </p:nvPr>
        </p:nvSpPr>
        <p:spPr/>
        <p:txBody>
          <a:bodyPr/>
          <a:lstStyle/>
          <a:p>
            <a:r>
              <a:rPr lang="de-DE"/>
              <a:t>01.01.2023</a:t>
            </a:r>
            <a:endParaRPr lang="de-DE" dirty="0"/>
          </a:p>
        </p:txBody>
      </p:sp>
      <p:sp>
        <p:nvSpPr>
          <p:cNvPr id="2" name="Fußzeilenplatzhalter 1"/>
          <p:cNvSpPr>
            <a:spLocks noGrp="1"/>
          </p:cNvSpPr>
          <p:nvPr>
            <p:ph type="ftr" sz="quarter" idx="20"/>
          </p:nvPr>
        </p:nvSpPr>
        <p:spPr/>
        <p:txBody>
          <a:bodyPr/>
          <a:lstStyle/>
          <a:p>
            <a:r>
              <a:rPr lang="de-DE"/>
              <a:t>bAV-Versorgungskonzept Arbeitgeber</a:t>
            </a:r>
            <a:endParaRPr lang="de-DE" dirty="0"/>
          </a:p>
        </p:txBody>
      </p:sp>
      <p:sp>
        <p:nvSpPr>
          <p:cNvPr id="3" name="Foliennummernplatzhalter 2"/>
          <p:cNvSpPr>
            <a:spLocks noGrp="1"/>
          </p:cNvSpPr>
          <p:nvPr>
            <p:ph type="sldNum" sz="quarter" idx="21"/>
          </p:nvPr>
        </p:nvSpPr>
        <p:spPr/>
        <p:txBody>
          <a:bodyPr/>
          <a:lstStyle/>
          <a:p>
            <a:fld id="{BFE8ADF1-837C-463F-9856-54C2D771B21B}" type="slidenum">
              <a:rPr lang="de-DE" smtClean="0"/>
              <a:pPr/>
              <a:t>3</a:t>
            </a:fld>
            <a:endParaRPr lang="de-DE" dirty="0"/>
          </a:p>
        </p:txBody>
      </p:sp>
    </p:spTree>
    <p:extLst>
      <p:ext uri="{BB962C8B-B14F-4D97-AF65-F5344CB8AC3E}">
        <p14:creationId xmlns:p14="http://schemas.microsoft.com/office/powerpoint/2010/main" val="2034281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Ihre Entscheidungen:</a:t>
            </a:r>
            <a:br>
              <a:rPr lang="de-DE" altLang="de-DE"/>
            </a:br>
            <a:r>
              <a:rPr lang="de-DE" altLang="de-DE"/>
              <a:t>Machen Sie die nächsten Schritte in Sachen bAV</a:t>
            </a:r>
            <a:endParaRPr lang="de-DE" dirty="0"/>
          </a:p>
        </p:txBody>
      </p:sp>
      <p:sp>
        <p:nvSpPr>
          <p:cNvPr id="12" name="Textplatzhalter 11"/>
          <p:cNvSpPr>
            <a:spLocks noGrp="1"/>
          </p:cNvSpPr>
          <p:nvPr>
            <p:ph type="body" sz="quarter" idx="17"/>
          </p:nvPr>
        </p:nvSpPr>
        <p:spPr>
          <a:xfrm>
            <a:off x="358775" y="2087563"/>
            <a:ext cx="8426450" cy="261610"/>
          </a:xfrm>
        </p:spPr>
        <p:txBody>
          <a:bodyPr/>
          <a:lstStyle/>
          <a:p>
            <a:pPr marL="0" lvl="1" indent="0">
              <a:buNone/>
            </a:pPr>
            <a:endParaRPr lang="de-DE" altLang="de-DE" dirty="0"/>
          </a:p>
        </p:txBody>
      </p:sp>
      <p:sp>
        <p:nvSpPr>
          <p:cNvPr id="4" name="Textplatzhalter 3"/>
          <p:cNvSpPr>
            <a:spLocks noGrp="1"/>
          </p:cNvSpPr>
          <p:nvPr>
            <p:ph type="body" sz="quarter" idx="19"/>
          </p:nvPr>
        </p:nvSpPr>
        <p:spPr/>
        <p:txBody>
          <a:bodyPr/>
          <a:lstStyle/>
          <a:p>
            <a:pPr lvl="1">
              <a:buClr>
                <a:srgbClr val="009EE0"/>
              </a:buClr>
            </a:pPr>
            <a:r>
              <a:rPr lang="de-DE" altLang="de-DE" dirty="0">
                <a:solidFill>
                  <a:prstClr val="black"/>
                </a:solidFill>
              </a:rPr>
              <a:t>Bauen Sie Ihre individuelle Lösung der betrieblichen Altersversorgung. </a:t>
            </a:r>
            <a:br>
              <a:rPr lang="de-DE" altLang="de-DE" dirty="0">
                <a:solidFill>
                  <a:prstClr val="black"/>
                </a:solidFill>
              </a:rPr>
            </a:br>
            <a:r>
              <a:rPr lang="de-DE" altLang="de-DE" b="1" dirty="0">
                <a:solidFill>
                  <a:prstClr val="black"/>
                </a:solidFill>
              </a:rPr>
              <a:t>Empfehlung:</a:t>
            </a:r>
            <a:r>
              <a:rPr lang="de-DE" altLang="de-DE" dirty="0">
                <a:solidFill>
                  <a:prstClr val="black"/>
                </a:solidFill>
              </a:rPr>
              <a:t> Nutzen Sie </a:t>
            </a:r>
            <a:r>
              <a:rPr lang="de-DE" altLang="de-DE" dirty="0"/>
              <a:t>eine standardisierte Lösung</a:t>
            </a:r>
            <a:r>
              <a:rPr lang="de-DE" altLang="de-DE" dirty="0">
                <a:solidFill>
                  <a:prstClr val="black"/>
                </a:solidFill>
              </a:rPr>
              <a:t> mit allen Bausteinen.</a:t>
            </a:r>
          </a:p>
        </p:txBody>
      </p:sp>
      <p:sp>
        <p:nvSpPr>
          <p:cNvPr id="13" name="Textplatzhalter 12"/>
          <p:cNvSpPr>
            <a:spLocks noGrp="1"/>
          </p:cNvSpPr>
          <p:nvPr>
            <p:ph type="body" sz="quarter" idx="18"/>
          </p:nvPr>
        </p:nvSpPr>
        <p:spPr/>
        <p:txBody>
          <a:bodyPr/>
          <a:lstStyle/>
          <a:p>
            <a:r>
              <a:rPr lang="de-DE"/>
              <a:t>4. </a:t>
            </a:r>
            <a:r>
              <a:rPr lang="de-DE" altLang="de-DE"/>
              <a:t>bAV – mit dem richtigen Anbieter</a:t>
            </a:r>
            <a:endParaRPr lang="de-DE" dirty="0"/>
          </a:p>
        </p:txBody>
      </p:sp>
      <p:sp>
        <p:nvSpPr>
          <p:cNvPr id="7" name="Datumsplatzhalter 6"/>
          <p:cNvSpPr>
            <a:spLocks noGrp="1"/>
          </p:cNvSpPr>
          <p:nvPr>
            <p:ph type="dt" sz="half" idx="20"/>
          </p:nvPr>
        </p:nvSpPr>
        <p:spPr/>
        <p:txBody>
          <a:bodyPr/>
          <a:lstStyle/>
          <a:p>
            <a:r>
              <a:rPr lang="de-DE"/>
              <a:t>01.01.2023</a:t>
            </a:r>
            <a:endParaRPr lang="de-DE" dirty="0"/>
          </a:p>
        </p:txBody>
      </p:sp>
      <p:sp>
        <p:nvSpPr>
          <p:cNvPr id="5" name="Textplatzhalter 4"/>
          <p:cNvSpPr>
            <a:spLocks noGrp="1"/>
          </p:cNvSpPr>
          <p:nvPr>
            <p:ph type="body" sz="quarter" idx="23"/>
          </p:nvPr>
        </p:nvSpPr>
        <p:spPr/>
        <p:txBody>
          <a:bodyPr/>
          <a:lstStyle/>
          <a:p>
            <a:endParaRPr lang="de-DE"/>
          </a:p>
        </p:txBody>
      </p:sp>
      <p:grpSp>
        <p:nvGrpSpPr>
          <p:cNvPr id="2" name="Gruppieren 1"/>
          <p:cNvGrpSpPr/>
          <p:nvPr/>
        </p:nvGrpSpPr>
        <p:grpSpPr>
          <a:xfrm>
            <a:off x="632391" y="3652927"/>
            <a:ext cx="6050418" cy="1260000"/>
            <a:chOff x="872423" y="4185125"/>
            <a:chExt cx="6050418" cy="1260000"/>
          </a:xfrm>
        </p:grpSpPr>
        <p:sp>
          <p:nvSpPr>
            <p:cNvPr id="17" name="Textfeld 16"/>
            <p:cNvSpPr txBox="1">
              <a:spLocks noChangeAspect="1"/>
            </p:cNvSpPr>
            <p:nvPr/>
          </p:nvSpPr>
          <p:spPr>
            <a:xfrm>
              <a:off x="2469229"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Arbeitgeber-</a:t>
              </a:r>
              <a:br>
                <a:rPr lang="de-DE" sz="1200" b="1" dirty="0">
                  <a:solidFill>
                    <a:schemeClr val="bg1"/>
                  </a:solidFill>
                </a:rPr>
              </a:br>
              <a:r>
                <a:rPr lang="de-DE" sz="1200" b="1" dirty="0" err="1">
                  <a:solidFill>
                    <a:schemeClr val="bg1"/>
                  </a:solidFill>
                </a:rPr>
                <a:t>zuschuss</a:t>
              </a:r>
              <a:endParaRPr lang="de-DE" sz="1200" b="1" dirty="0">
                <a:solidFill>
                  <a:schemeClr val="bg1"/>
                </a:solidFill>
              </a:endParaRPr>
            </a:p>
          </p:txBody>
        </p:sp>
        <p:sp>
          <p:nvSpPr>
            <p:cNvPr id="18" name="Textfeld 17"/>
            <p:cNvSpPr txBox="1">
              <a:spLocks noChangeAspect="1"/>
            </p:cNvSpPr>
            <p:nvPr/>
          </p:nvSpPr>
          <p:spPr>
            <a:xfrm>
              <a:off x="4066035"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Arbeitgeber-</a:t>
              </a:r>
              <a:br>
                <a:rPr lang="de-DE" dirty="0"/>
              </a:br>
              <a:r>
                <a:rPr lang="de-DE" dirty="0"/>
                <a:t>Rente</a:t>
              </a:r>
            </a:p>
          </p:txBody>
        </p:sp>
        <p:sp>
          <p:nvSpPr>
            <p:cNvPr id="19" name="Textfeld 18"/>
            <p:cNvSpPr txBox="1">
              <a:spLocks noChangeAspect="1"/>
            </p:cNvSpPr>
            <p:nvPr/>
          </p:nvSpPr>
          <p:spPr>
            <a:xfrm>
              <a:off x="5662841"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b="0" dirty="0"/>
                <a:t>Zusätzliche </a:t>
              </a:r>
              <a:br>
                <a:rPr lang="de-DE" b="0" dirty="0"/>
              </a:br>
              <a:r>
                <a:rPr lang="de-DE" b="0" dirty="0"/>
                <a:t>private </a:t>
              </a:r>
            </a:p>
            <a:p>
              <a:r>
                <a:rPr lang="de-DE" b="0" dirty="0"/>
                <a:t>Vorsorge</a:t>
              </a:r>
            </a:p>
            <a:p>
              <a:pPr>
                <a:spcBef>
                  <a:spcPts val="600"/>
                </a:spcBef>
              </a:pPr>
              <a:r>
                <a:rPr lang="de-DE" b="0" dirty="0"/>
                <a:t>im Arbeitgeber-Rahmenvertrag</a:t>
              </a:r>
            </a:p>
          </p:txBody>
        </p:sp>
        <p:sp>
          <p:nvSpPr>
            <p:cNvPr id="21" name="Textfeld 20"/>
            <p:cNvSpPr txBox="1"/>
            <p:nvPr/>
          </p:nvSpPr>
          <p:spPr>
            <a:xfrm>
              <a:off x="3777407" y="4568904"/>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23" name="Textfeld 22"/>
            <p:cNvSpPr txBox="1">
              <a:spLocks noChangeAspect="1"/>
            </p:cNvSpPr>
            <p:nvPr/>
          </p:nvSpPr>
          <p:spPr>
            <a:xfrm>
              <a:off x="872423"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Entgelt-</a:t>
              </a:r>
              <a:br>
                <a:rPr lang="de-DE" sz="1200" b="1" dirty="0">
                  <a:solidFill>
                    <a:schemeClr val="bg1"/>
                  </a:solidFill>
                </a:rPr>
              </a:br>
              <a:r>
                <a:rPr lang="de-DE" sz="1200" b="1" dirty="0" err="1">
                  <a:solidFill>
                    <a:schemeClr val="bg1"/>
                  </a:solidFill>
                </a:rPr>
                <a:t>umwandlung</a:t>
              </a:r>
              <a:endParaRPr lang="de-DE" sz="1200" b="1" dirty="0">
                <a:solidFill>
                  <a:schemeClr val="bg1"/>
                </a:solidFill>
              </a:endParaRPr>
            </a:p>
          </p:txBody>
        </p:sp>
        <p:sp>
          <p:nvSpPr>
            <p:cNvPr id="24" name="Textfeld 23"/>
            <p:cNvSpPr txBox="1"/>
            <p:nvPr/>
          </p:nvSpPr>
          <p:spPr>
            <a:xfrm>
              <a:off x="5374213" y="4568904"/>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pic>
          <p:nvPicPr>
            <p:cNvPr id="25" name="Grafi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826" y="4701618"/>
              <a:ext cx="576000" cy="227014"/>
            </a:xfrm>
            <a:prstGeom prst="rect">
              <a:avLst/>
            </a:prstGeom>
            <a:effectLst>
              <a:outerShdw dist="12700" dir="2700000" algn="tl" rotWithShape="0">
                <a:schemeClr val="bg1">
                  <a:alpha val="99000"/>
                </a:schemeClr>
              </a:outerShdw>
            </a:effectLst>
          </p:spPr>
        </p:pic>
      </p:grpSp>
      <p:sp>
        <p:nvSpPr>
          <p:cNvPr id="3" name="Fußzeilenplatzhalter 2"/>
          <p:cNvSpPr>
            <a:spLocks noGrp="1"/>
          </p:cNvSpPr>
          <p:nvPr>
            <p:ph type="ftr" sz="quarter" idx="21"/>
          </p:nvPr>
        </p:nvSpPr>
        <p:spPr/>
        <p:txBody>
          <a:bodyPr/>
          <a:lstStyle/>
          <a:p>
            <a:r>
              <a:rPr lang="de-DE"/>
              <a:t>bAV-Versorgungskonzept Arbeitgeber</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30</a:t>
            </a:fld>
            <a:endParaRPr lang="de-DE" dirty="0"/>
          </a:p>
        </p:txBody>
      </p:sp>
    </p:spTree>
    <p:extLst>
      <p:ext uri="{BB962C8B-B14F-4D97-AF65-F5344CB8AC3E}">
        <p14:creationId xmlns:p14="http://schemas.microsoft.com/office/powerpoint/2010/main" val="41976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Ihre Entscheidungen:</a:t>
            </a:r>
            <a:br>
              <a:rPr lang="de-DE" altLang="de-DE"/>
            </a:br>
            <a:r>
              <a:rPr lang="de-DE" altLang="de-DE"/>
              <a:t>Machen Sie die nächsten Schritte in Sachen bAV</a:t>
            </a:r>
            <a:endParaRPr lang="de-DE" dirty="0"/>
          </a:p>
        </p:txBody>
      </p:sp>
      <p:sp>
        <p:nvSpPr>
          <p:cNvPr id="4" name="Textplatzhalter 3"/>
          <p:cNvSpPr>
            <a:spLocks noGrp="1"/>
          </p:cNvSpPr>
          <p:nvPr>
            <p:ph type="body" sz="quarter" idx="19"/>
          </p:nvPr>
        </p:nvSpPr>
        <p:spPr>
          <a:xfrm>
            <a:off x="358775" y="2087563"/>
            <a:ext cx="3911075" cy="4113211"/>
          </a:xfrm>
        </p:spPr>
        <p:txBody>
          <a:bodyPr/>
          <a:lstStyle/>
          <a:p>
            <a:pPr lvl="1">
              <a:buClr>
                <a:srgbClr val="009EE0"/>
              </a:buClr>
            </a:pPr>
            <a:r>
              <a:rPr lang="de-DE" sz="1600" b="0" strike="noStrike" spc="-1" dirty="0">
                <a:solidFill>
                  <a:srgbClr val="000000"/>
                </a:solidFill>
                <a:latin typeface="Arial"/>
                <a:ea typeface="DejaVu Sans"/>
              </a:rPr>
              <a:t>Treffen Sie die Wahl für das passende Anlagekonzept</a:t>
            </a:r>
          </a:p>
          <a:p>
            <a:pPr lvl="1">
              <a:buClr>
                <a:srgbClr val="009EE0"/>
              </a:buClr>
            </a:pPr>
            <a:r>
              <a:rPr lang="de-DE" sz="1600" b="0" strike="noStrike" spc="-1" dirty="0" err="1">
                <a:solidFill>
                  <a:srgbClr val="000000"/>
                </a:solidFill>
                <a:latin typeface="Arial"/>
                <a:ea typeface="DejaVu Sans"/>
              </a:rPr>
              <a:t>performance</a:t>
            </a:r>
            <a:r>
              <a:rPr lang="de-DE" sz="1600" b="0" strike="noStrike" spc="-1" dirty="0">
                <a:solidFill>
                  <a:srgbClr val="000000"/>
                </a:solidFill>
                <a:latin typeface="Arial"/>
                <a:ea typeface="DejaVu Sans"/>
              </a:rPr>
              <a:t>+ / </a:t>
            </a:r>
            <a:r>
              <a:rPr lang="de-DE" sz="1600" b="0" strike="noStrike" spc="-1" dirty="0" err="1">
                <a:solidFill>
                  <a:srgbClr val="000000"/>
                </a:solidFill>
                <a:latin typeface="Arial"/>
                <a:ea typeface="DejaVu Sans"/>
              </a:rPr>
              <a:t>comfort</a:t>
            </a:r>
            <a:r>
              <a:rPr lang="de-DE" sz="1600" b="0" strike="noStrike" spc="-1" dirty="0">
                <a:solidFill>
                  <a:srgbClr val="000000"/>
                </a:solidFill>
                <a:latin typeface="Arial"/>
                <a:ea typeface="DejaVu Sans"/>
              </a:rPr>
              <a:t>+ / index-safe / classic</a:t>
            </a:r>
          </a:p>
          <a:p>
            <a:pPr lvl="1">
              <a:buClr>
                <a:srgbClr val="009EE0"/>
              </a:buClr>
            </a:pPr>
            <a:r>
              <a:rPr lang="de-DE" sz="1600" b="0" strike="noStrike" spc="-1" dirty="0">
                <a:solidFill>
                  <a:srgbClr val="000000"/>
                </a:solidFill>
                <a:latin typeface="Arial"/>
                <a:ea typeface="DejaVu Sans"/>
              </a:rPr>
              <a:t>Die Unterschiede sind hier zusammengefasst</a:t>
            </a:r>
            <a:endParaRPr lang="de-DE" sz="1600" b="0" strike="noStrike" spc="-1" dirty="0">
              <a:latin typeface="Arial"/>
            </a:endParaRPr>
          </a:p>
          <a:p>
            <a:pPr lvl="1">
              <a:buClr>
                <a:srgbClr val="009EE0"/>
              </a:buClr>
            </a:pPr>
            <a:endParaRPr lang="de-DE" altLang="de-DE" dirty="0">
              <a:solidFill>
                <a:prstClr val="black"/>
              </a:solidFill>
            </a:endParaRPr>
          </a:p>
        </p:txBody>
      </p:sp>
      <p:sp>
        <p:nvSpPr>
          <p:cNvPr id="13" name="Textplatzhalter 12"/>
          <p:cNvSpPr>
            <a:spLocks noGrp="1"/>
          </p:cNvSpPr>
          <p:nvPr>
            <p:ph type="body" sz="quarter" idx="18"/>
          </p:nvPr>
        </p:nvSpPr>
        <p:spPr/>
        <p:txBody>
          <a:bodyPr/>
          <a:lstStyle/>
          <a:p>
            <a:r>
              <a:rPr lang="de-DE"/>
              <a:t>4. </a:t>
            </a:r>
            <a:r>
              <a:rPr lang="de-DE" altLang="de-DE"/>
              <a:t>bAV – mit dem richtigen Anbieter</a:t>
            </a:r>
            <a:endParaRPr lang="de-DE" dirty="0"/>
          </a:p>
        </p:txBody>
      </p:sp>
      <p:sp>
        <p:nvSpPr>
          <p:cNvPr id="7" name="Datumsplatzhalter 6"/>
          <p:cNvSpPr>
            <a:spLocks noGrp="1"/>
          </p:cNvSpPr>
          <p:nvPr>
            <p:ph type="dt" sz="half" idx="20"/>
          </p:nvPr>
        </p:nvSpPr>
        <p:spPr/>
        <p:txBody>
          <a:bodyPr/>
          <a:lstStyle/>
          <a:p>
            <a:r>
              <a:rPr lang="de-DE"/>
              <a:t>01.01.2023</a:t>
            </a:r>
            <a:endParaRPr lang="de-DE" dirty="0"/>
          </a:p>
        </p:txBody>
      </p:sp>
      <p:sp>
        <p:nvSpPr>
          <p:cNvPr id="5" name="Textplatzhalter 4"/>
          <p:cNvSpPr>
            <a:spLocks noGrp="1"/>
          </p:cNvSpPr>
          <p:nvPr>
            <p:ph type="body" sz="quarter" idx="23"/>
          </p:nvPr>
        </p:nvSpPr>
        <p:spPr/>
        <p:txBody>
          <a:bodyPr/>
          <a:lstStyle/>
          <a:p>
            <a:endParaRPr lang="de-DE"/>
          </a:p>
        </p:txBody>
      </p:sp>
      <p:sp>
        <p:nvSpPr>
          <p:cNvPr id="3" name="Fußzeilenplatzhalter 2"/>
          <p:cNvSpPr>
            <a:spLocks noGrp="1"/>
          </p:cNvSpPr>
          <p:nvPr>
            <p:ph type="ftr" sz="quarter" idx="21"/>
          </p:nvPr>
        </p:nvSpPr>
        <p:spPr/>
        <p:txBody>
          <a:bodyPr/>
          <a:lstStyle/>
          <a:p>
            <a:r>
              <a:rPr lang="de-DE"/>
              <a:t>bAV-Versorgungskonzept Arbeitgeber</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31</a:t>
            </a:fld>
            <a:endParaRPr lang="de-DE" dirty="0"/>
          </a:p>
        </p:txBody>
      </p:sp>
      <p:pic>
        <p:nvPicPr>
          <p:cNvPr id="9" name="Grafik 8">
            <a:extLst>
              <a:ext uri="{FF2B5EF4-FFF2-40B4-BE49-F238E27FC236}">
                <a16:creationId xmlns:a16="http://schemas.microsoft.com/office/drawing/2014/main" id="{F36E8F5C-C1A3-44C6-AA68-1945A7C27B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92613" y="2107605"/>
            <a:ext cx="4387850" cy="4056006"/>
          </a:xfrm>
          <a:prstGeom prst="rect">
            <a:avLst/>
          </a:prstGeom>
        </p:spPr>
      </p:pic>
    </p:spTree>
    <p:extLst>
      <p:ext uri="{BB962C8B-B14F-4D97-AF65-F5344CB8AC3E}">
        <p14:creationId xmlns:p14="http://schemas.microsoft.com/office/powerpoint/2010/main" val="2393628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dirty="0"/>
              <a:t>Ihre Entscheidungen:</a:t>
            </a:r>
            <a:br>
              <a:rPr lang="de-DE" altLang="de-DE" dirty="0"/>
            </a:br>
            <a:r>
              <a:rPr lang="de-DE" altLang="de-DE" dirty="0"/>
              <a:t>Machen Sie die nächsten Schritte in Sachen bAV</a:t>
            </a:r>
            <a:endParaRPr lang="de-DE" dirty="0"/>
          </a:p>
        </p:txBody>
      </p:sp>
      <p:sp>
        <p:nvSpPr>
          <p:cNvPr id="12" name="Textplatzhalter 11"/>
          <p:cNvSpPr>
            <a:spLocks noGrp="1"/>
          </p:cNvSpPr>
          <p:nvPr>
            <p:ph type="body" sz="quarter" idx="17"/>
          </p:nvPr>
        </p:nvSpPr>
        <p:spPr>
          <a:xfrm>
            <a:off x="358774" y="2600325"/>
            <a:ext cx="8085979" cy="2952750"/>
          </a:xfrm>
        </p:spPr>
        <p:txBody>
          <a:bodyPr/>
          <a:lstStyle/>
          <a:p>
            <a:pPr lvl="1"/>
            <a:r>
              <a:rPr lang="de-DE" dirty="0"/>
              <a:t>Setzen Sie einen Termin für eine Mitarbeiterinformationsveranstaltung.</a:t>
            </a:r>
          </a:p>
          <a:p>
            <a:pPr marL="268288" lvl="1" indent="0">
              <a:buNone/>
            </a:pPr>
            <a:r>
              <a:rPr lang="de-DE" dirty="0">
                <a:solidFill>
                  <a:schemeClr val="tx2"/>
                </a:solidFill>
              </a:rPr>
              <a:t>Mehrwert:</a:t>
            </a:r>
            <a:br>
              <a:rPr lang="de-DE" dirty="0"/>
            </a:br>
            <a:r>
              <a:rPr lang="de-DE" dirty="0"/>
              <a:t>Wir machen Ihren Mitarbeitern die bAV verständlich und stellen Ihre attraktive bAV-Lösung vor.</a:t>
            </a:r>
          </a:p>
          <a:p>
            <a:pPr lvl="1"/>
            <a:r>
              <a:rPr lang="de-DE" dirty="0"/>
              <a:t>Planen Sie unsere individuellen Einzelgespräche mit Ihren Mitarbeitern.</a:t>
            </a:r>
          </a:p>
          <a:p>
            <a:pPr marL="268288" lvl="1" indent="0">
              <a:buNone/>
            </a:pPr>
            <a:r>
              <a:rPr lang="de-DE" dirty="0">
                <a:solidFill>
                  <a:schemeClr val="tx2"/>
                </a:solidFill>
              </a:rPr>
              <a:t>Mehrwert:</a:t>
            </a:r>
            <a:br>
              <a:rPr lang="de-DE" dirty="0"/>
            </a:br>
            <a:r>
              <a:rPr lang="de-DE" dirty="0"/>
              <a:t>Informationen an Ihre Mitarbeiter werden richtig dokumentiert – und Ihre Arbeitnehmer werden durch Ihre bAV-Lösung gut versorgt.</a:t>
            </a:r>
          </a:p>
        </p:txBody>
      </p:sp>
      <p:sp>
        <p:nvSpPr>
          <p:cNvPr id="15" name="Textplatzhalter 14"/>
          <p:cNvSpPr>
            <a:spLocks noGrp="1"/>
          </p:cNvSpPr>
          <p:nvPr>
            <p:ph type="body" sz="quarter" idx="21"/>
          </p:nvPr>
        </p:nvSpPr>
        <p:spPr/>
        <p:txBody>
          <a:bodyPr/>
          <a:lstStyle/>
          <a:p>
            <a:endParaRPr lang="de-DE"/>
          </a:p>
        </p:txBody>
      </p:sp>
      <p:sp>
        <p:nvSpPr>
          <p:cNvPr id="16" name="Textplatzhalter 15"/>
          <p:cNvSpPr>
            <a:spLocks noGrp="1"/>
          </p:cNvSpPr>
          <p:nvPr>
            <p:ph type="body" sz="quarter" idx="23"/>
          </p:nvPr>
        </p:nvSpPr>
        <p:spPr/>
        <p:txBody>
          <a:bodyPr/>
          <a:lstStyle/>
          <a:p>
            <a:endParaRPr lang="de-DE"/>
          </a:p>
        </p:txBody>
      </p:sp>
      <p:sp>
        <p:nvSpPr>
          <p:cNvPr id="20" name="Textplatzhalter 19"/>
          <p:cNvSpPr>
            <a:spLocks noGrp="1"/>
          </p:cNvSpPr>
          <p:nvPr>
            <p:ph type="body" sz="quarter" idx="24"/>
          </p:nvPr>
        </p:nvSpPr>
        <p:spPr/>
        <p:txBody>
          <a:bodyPr/>
          <a:lstStyle/>
          <a:p>
            <a:r>
              <a:rPr lang="de-DE"/>
              <a:t>Um Ihre Belegschaft für die betriebliche Altersversorgung zu gewinnen, sorgen wir dafür, dass sie Ihre bAV-Lösung als das Richtige erkennt und versteht.</a:t>
            </a:r>
            <a:endParaRPr lang="de-DE" dirty="0"/>
          </a:p>
        </p:txBody>
      </p:sp>
      <p:sp>
        <p:nvSpPr>
          <p:cNvPr id="13" name="Textplatzhalter 12"/>
          <p:cNvSpPr>
            <a:spLocks noGrp="1"/>
          </p:cNvSpPr>
          <p:nvPr>
            <p:ph type="body" sz="quarter" idx="18"/>
          </p:nvPr>
        </p:nvSpPr>
        <p:spPr/>
        <p:txBody>
          <a:bodyPr/>
          <a:lstStyle/>
          <a:p>
            <a:r>
              <a:rPr lang="de-DE"/>
              <a:t>4. </a:t>
            </a:r>
            <a:r>
              <a:rPr lang="de-DE" altLang="de-DE"/>
              <a:t>bAV – mit dem richtigen Anbieter</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32</a:t>
            </a:fld>
            <a:endParaRPr lang="de-DE" dirty="0"/>
          </a:p>
        </p:txBody>
      </p:sp>
    </p:spTree>
    <p:extLst>
      <p:ext uri="{BB962C8B-B14F-4D97-AF65-F5344CB8AC3E}">
        <p14:creationId xmlns:p14="http://schemas.microsoft.com/office/powerpoint/2010/main" val="1777244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Ihre Entscheidungen:</a:t>
            </a:r>
            <a:br>
              <a:rPr lang="de-DE" altLang="de-DE"/>
            </a:br>
            <a:r>
              <a:rPr lang="de-DE" altLang="de-DE"/>
              <a:t>Machen Sie die nächsten Schritte in Sachen bAV</a:t>
            </a:r>
            <a:endParaRPr lang="de-DE" dirty="0"/>
          </a:p>
        </p:txBody>
      </p:sp>
      <p:sp>
        <p:nvSpPr>
          <p:cNvPr id="12" name="Textplatzhalter 11"/>
          <p:cNvSpPr>
            <a:spLocks noGrp="1"/>
          </p:cNvSpPr>
          <p:nvPr>
            <p:ph type="body" sz="quarter" idx="17"/>
          </p:nvPr>
        </p:nvSpPr>
        <p:spPr/>
        <p:txBody>
          <a:bodyPr/>
          <a:lstStyle/>
          <a:p>
            <a:pPr lvl="1"/>
            <a:r>
              <a:rPr lang="de-DE" dirty="0"/>
              <a:t>Vereinbaren Sie mit mir einen bAV-Einweisungstermin für die Lohnbuchhaltung.</a:t>
            </a:r>
          </a:p>
          <a:p>
            <a:pPr marL="266700" lvl="1" indent="0">
              <a:buNone/>
            </a:pPr>
            <a:r>
              <a:rPr lang="de-DE" dirty="0">
                <a:solidFill>
                  <a:schemeClr val="tx2"/>
                </a:solidFill>
              </a:rPr>
              <a:t>Mehrwert:</a:t>
            </a:r>
            <a:br>
              <a:rPr lang="de-DE" dirty="0"/>
            </a:br>
            <a:r>
              <a:rPr lang="de-DE" dirty="0"/>
              <a:t>Unterstützung bei der internen Umsetzung der bAV mit möglichst geringem Verwaltungsaufwand.</a:t>
            </a:r>
          </a:p>
          <a:p>
            <a:pPr marL="266700" lvl="1" indent="-266700"/>
            <a:r>
              <a:rPr lang="de-DE" altLang="de-DE" dirty="0"/>
              <a:t>Der neue Stuttgarter Betriebsrenten-Manager macht die bAV-Verwaltung in Ihrem Unternehmen schneller und einfacher. Damit können Sie Ihre bAV-Verträge ganz einfach online selbst verwalten.</a:t>
            </a:r>
          </a:p>
        </p:txBody>
      </p:sp>
      <p:sp>
        <p:nvSpPr>
          <p:cNvPr id="17" name="Textplatzhalter 16"/>
          <p:cNvSpPr>
            <a:spLocks noGrp="1"/>
          </p:cNvSpPr>
          <p:nvPr>
            <p:ph type="body" sz="quarter" idx="21"/>
          </p:nvPr>
        </p:nvSpPr>
        <p:spPr/>
        <p:txBody>
          <a:bodyPr/>
          <a:lstStyle/>
          <a:p>
            <a:endParaRPr lang="de-DE"/>
          </a:p>
        </p:txBody>
      </p:sp>
      <p:sp>
        <p:nvSpPr>
          <p:cNvPr id="18" name="Textplatzhalter 17"/>
          <p:cNvSpPr>
            <a:spLocks noGrp="1"/>
          </p:cNvSpPr>
          <p:nvPr>
            <p:ph type="body" sz="quarter" idx="23"/>
          </p:nvPr>
        </p:nvSpPr>
        <p:spPr/>
        <p:txBody>
          <a:bodyPr/>
          <a:lstStyle/>
          <a:p>
            <a:endParaRPr lang="de-DE"/>
          </a:p>
        </p:txBody>
      </p:sp>
      <p:sp>
        <p:nvSpPr>
          <p:cNvPr id="20" name="Textplatzhalter 19"/>
          <p:cNvSpPr>
            <a:spLocks noGrp="1"/>
          </p:cNvSpPr>
          <p:nvPr>
            <p:ph type="body" sz="quarter" idx="24"/>
          </p:nvPr>
        </p:nvSpPr>
        <p:spPr/>
        <p:txBody>
          <a:bodyPr/>
          <a:lstStyle/>
          <a:p>
            <a:pPr eaLnBrk="1" fontAlgn="auto" hangingPunct="1">
              <a:spcAft>
                <a:spcPts val="0"/>
              </a:spcAft>
              <a:defRPr/>
            </a:pPr>
            <a:r>
              <a:rPr lang="de-DE" dirty="0"/>
              <a:t>Ihre Lohnbuchhaltung lernt Ihre bAV-Lösung kennen und verwalten.</a:t>
            </a:r>
          </a:p>
        </p:txBody>
      </p:sp>
      <p:sp>
        <p:nvSpPr>
          <p:cNvPr id="13" name="Textplatzhalter 12"/>
          <p:cNvSpPr>
            <a:spLocks noGrp="1"/>
          </p:cNvSpPr>
          <p:nvPr>
            <p:ph type="body" sz="quarter" idx="18"/>
          </p:nvPr>
        </p:nvSpPr>
        <p:spPr/>
        <p:txBody>
          <a:bodyPr/>
          <a:lstStyle/>
          <a:p>
            <a:r>
              <a:rPr lang="de-DE" dirty="0"/>
              <a:t>4. </a:t>
            </a:r>
            <a:r>
              <a:rPr lang="de-DE" altLang="de-DE" dirty="0"/>
              <a:t>bAV – mit dem richtigen Anbieter</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2" name="Fußzeilenplatzhalter 1"/>
          <p:cNvSpPr>
            <a:spLocks noGrp="1"/>
          </p:cNvSpPr>
          <p:nvPr>
            <p:ph type="ftr" sz="quarter" idx="26"/>
          </p:nvPr>
        </p:nvSpPr>
        <p:spPr/>
        <p:txBody>
          <a:bodyPr/>
          <a:lstStyle/>
          <a:p>
            <a:r>
              <a:rPr lang="de-DE"/>
              <a:t>bAV-Versorgungskonzept Arbeitgeber</a:t>
            </a:r>
            <a:endParaRPr lang="de-DE" dirty="0"/>
          </a:p>
        </p:txBody>
      </p:sp>
      <p:sp>
        <p:nvSpPr>
          <p:cNvPr id="3" name="Foliennummernplatzhalter 2"/>
          <p:cNvSpPr>
            <a:spLocks noGrp="1"/>
          </p:cNvSpPr>
          <p:nvPr>
            <p:ph type="sldNum" sz="quarter" idx="27"/>
          </p:nvPr>
        </p:nvSpPr>
        <p:spPr/>
        <p:txBody>
          <a:bodyPr/>
          <a:lstStyle/>
          <a:p>
            <a:fld id="{BFE8ADF1-837C-463F-9856-54C2D771B21B}" type="slidenum">
              <a:rPr lang="de-DE" smtClean="0"/>
              <a:pPr/>
              <a:t>33</a:t>
            </a:fld>
            <a:endParaRPr lang="de-DE" dirty="0"/>
          </a:p>
        </p:txBody>
      </p:sp>
    </p:spTree>
    <p:extLst>
      <p:ext uri="{BB962C8B-B14F-4D97-AF65-F5344CB8AC3E}">
        <p14:creationId xmlns:p14="http://schemas.microsoft.com/office/powerpoint/2010/main" val="1369753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Der nächste Schritt</a:t>
            </a:r>
            <a:endParaRPr lang="de-DE" dirty="0"/>
          </a:p>
        </p:txBody>
      </p:sp>
      <p:sp>
        <p:nvSpPr>
          <p:cNvPr id="3" name="Textplatzhalter 2"/>
          <p:cNvSpPr>
            <a:spLocks noGrp="1"/>
          </p:cNvSpPr>
          <p:nvPr>
            <p:ph type="body" sz="quarter" idx="17"/>
          </p:nvPr>
        </p:nvSpPr>
        <p:spPr>
          <a:xfrm>
            <a:off x="358775" y="2087563"/>
            <a:ext cx="8426450" cy="261610"/>
          </a:xfrm>
        </p:spPr>
        <p:txBody>
          <a:bodyPr/>
          <a:lstStyle/>
          <a:p>
            <a:r>
              <a:rPr lang="de-DE" altLang="de-DE" dirty="0"/>
              <a:t>Unsere gemeinsame Vorgehensweise zur Umsetzung Ihrer bAV-Lösung.</a:t>
            </a:r>
          </a:p>
        </p:txBody>
      </p:sp>
      <p:sp>
        <p:nvSpPr>
          <p:cNvPr id="5" name="Textplatzhalter 4"/>
          <p:cNvSpPr>
            <a:spLocks noGrp="1"/>
          </p:cNvSpPr>
          <p:nvPr>
            <p:ph type="body" sz="quarter" idx="18"/>
          </p:nvPr>
        </p:nvSpPr>
        <p:spPr/>
        <p:txBody>
          <a:bodyPr/>
          <a:lstStyle/>
          <a:p>
            <a:r>
              <a:rPr lang="de-DE" dirty="0"/>
              <a:t>4. </a:t>
            </a:r>
            <a:r>
              <a:rPr lang="de-DE" altLang="de-DE" dirty="0"/>
              <a:t>bAV – mit dem richtigen Anbieter</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9" name="Textplatzhalter 8"/>
          <p:cNvSpPr>
            <a:spLocks noGrp="1"/>
          </p:cNvSpPr>
          <p:nvPr>
            <p:ph type="body" sz="quarter" idx="23"/>
          </p:nvPr>
        </p:nvSpPr>
        <p:spPr/>
        <p:txBody>
          <a:bodyPr/>
          <a:lstStyle/>
          <a:p>
            <a:endParaRPr lang="de-DE"/>
          </a:p>
        </p:txBody>
      </p:sp>
      <p:pic>
        <p:nvPicPr>
          <p:cNvPr id="10" name="Inhaltsplatzhalter 7"/>
          <p:cNvPicPr>
            <a:picLocks noChangeAspect="1"/>
          </p:cNvPicPr>
          <p:nvPr/>
        </p:nvPicPr>
        <p:blipFill>
          <a:blip r:embed="rId2"/>
          <a:stretch>
            <a:fillRect/>
          </a:stretch>
        </p:blipFill>
        <p:spPr>
          <a:xfrm>
            <a:off x="1836738" y="2708275"/>
            <a:ext cx="5445125" cy="2771775"/>
          </a:xfrm>
          <a:prstGeom prst="rect">
            <a:avLst/>
          </a:prstGeom>
          <a:ln>
            <a:solidFill>
              <a:schemeClr val="accent5"/>
            </a:solidFill>
          </a:ln>
          <a:effectLst>
            <a:outerShdw blurRad="50800" dist="38100" dir="2700000" algn="tl" rotWithShape="0">
              <a:prstClr val="black">
                <a:alpha val="40000"/>
              </a:prstClr>
            </a:outerShdw>
          </a:effectLst>
        </p:spPr>
      </p:pic>
      <p:sp>
        <p:nvSpPr>
          <p:cNvPr id="4" name="Fußzeilenplatzhalter 3"/>
          <p:cNvSpPr>
            <a:spLocks noGrp="1"/>
          </p:cNvSpPr>
          <p:nvPr>
            <p:ph type="ftr" sz="quarter" idx="21"/>
          </p:nvPr>
        </p:nvSpPr>
        <p:spPr/>
        <p:txBody>
          <a:bodyPr/>
          <a:lstStyle/>
          <a:p>
            <a:r>
              <a:rPr lang="de-DE"/>
              <a:t>bAV-Versorgungskonzept Arbeitgeber</a:t>
            </a:r>
            <a:endParaRPr lang="de-DE" dirty="0"/>
          </a:p>
        </p:txBody>
      </p:sp>
      <p:sp>
        <p:nvSpPr>
          <p:cNvPr id="7" name="Foliennummernplatzhalter 6"/>
          <p:cNvSpPr>
            <a:spLocks noGrp="1"/>
          </p:cNvSpPr>
          <p:nvPr>
            <p:ph type="sldNum" sz="quarter" idx="22"/>
          </p:nvPr>
        </p:nvSpPr>
        <p:spPr/>
        <p:txBody>
          <a:bodyPr/>
          <a:lstStyle/>
          <a:p>
            <a:fld id="{BFE8ADF1-837C-463F-9856-54C2D771B21B}" type="slidenum">
              <a:rPr lang="de-DE" smtClean="0"/>
              <a:pPr/>
              <a:t>34</a:t>
            </a:fld>
            <a:endParaRPr lang="de-DE" dirty="0"/>
          </a:p>
        </p:txBody>
      </p:sp>
    </p:spTree>
    <p:extLst>
      <p:ext uri="{BB962C8B-B14F-4D97-AF65-F5344CB8AC3E}">
        <p14:creationId xmlns:p14="http://schemas.microsoft.com/office/powerpoint/2010/main" val="2815073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22520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37602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martin-mustervermittler@musterfirma.de</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www.musterfirma.de</a:t>
            </a:r>
            <a:endParaRPr lang="de-DE" sz="1500" b="0" dirty="0">
              <a:solidFill>
                <a:schemeClr val="tx1"/>
              </a:solidFill>
            </a:endParaRPr>
          </a:p>
        </p:txBody>
      </p:sp>
    </p:spTree>
    <p:extLst>
      <p:ext uri="{BB962C8B-B14F-4D97-AF65-F5344CB8AC3E}">
        <p14:creationId xmlns:p14="http://schemas.microsoft.com/office/powerpoint/2010/main" val="96306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Betriebliche Altersversorgung für Ihren Betrieb:</a:t>
            </a:r>
            <a:br>
              <a:rPr lang="de-DE" altLang="de-DE"/>
            </a:br>
            <a:r>
              <a:rPr lang="de-DE" altLang="de-DE"/>
              <a:t>Ihre gesetzlichen Pflichten können Sie abhaken</a:t>
            </a:r>
            <a:endParaRPr lang="de-DE" dirty="0"/>
          </a:p>
        </p:txBody>
      </p:sp>
      <p:sp>
        <p:nvSpPr>
          <p:cNvPr id="3" name="Textplatzhalter 2"/>
          <p:cNvSpPr>
            <a:spLocks noGrp="1"/>
          </p:cNvSpPr>
          <p:nvPr>
            <p:ph type="body" sz="quarter" idx="17"/>
          </p:nvPr>
        </p:nvSpPr>
        <p:spPr>
          <a:xfrm>
            <a:off x="358774" y="2349319"/>
            <a:ext cx="5624188" cy="2952750"/>
          </a:xfrm>
        </p:spPr>
        <p:txBody>
          <a:bodyPr>
            <a:normAutofit/>
          </a:bodyPr>
          <a:lstStyle/>
          <a:p>
            <a:pPr lvl="1"/>
            <a:r>
              <a:rPr lang="de-DE" altLang="de-DE" dirty="0"/>
              <a:t>Die </a:t>
            </a:r>
            <a:r>
              <a:rPr lang="de-DE" altLang="de-DE" dirty="0" err="1"/>
              <a:t>bAV</a:t>
            </a:r>
            <a:r>
              <a:rPr lang="de-DE" altLang="de-DE" dirty="0"/>
              <a:t> setzt </a:t>
            </a:r>
            <a:r>
              <a:rPr lang="de-DE" altLang="de-DE" dirty="0">
                <a:sym typeface="Wingdings" panose="05000000000000000000" pitchFamily="2" charset="2"/>
              </a:rPr>
              <a:t>das "Recht auf Entgeltumwandlung" um.</a:t>
            </a:r>
          </a:p>
          <a:p>
            <a:pPr lvl="1"/>
            <a:r>
              <a:rPr lang="de-DE" altLang="de-DE" dirty="0">
                <a:sym typeface="Wingdings" panose="05000000000000000000" pitchFamily="2" charset="2"/>
              </a:rPr>
              <a:t>Der verpflichtende Arbeitgeberzuschuss bei Entgeltumwandlung ist durchdacht und einfach umgesetzt.</a:t>
            </a:r>
          </a:p>
          <a:p>
            <a:pPr lvl="1"/>
            <a:r>
              <a:rPr lang="de-DE" altLang="de-DE" dirty="0">
                <a:sym typeface="Wingdings" panose="05000000000000000000" pitchFamily="2" charset="2"/>
              </a:rPr>
              <a:t>Wir dokumentieren die Umsetzung mit jedem Mitarbeiter für Ihre </a:t>
            </a:r>
            <a:r>
              <a:rPr lang="de-DE" altLang="de-DE" dirty="0"/>
              <a:t>Personalakten</a:t>
            </a:r>
            <a:r>
              <a:rPr lang="de-DE" altLang="de-DE" dirty="0">
                <a:sym typeface="Wingdings" panose="05000000000000000000" pitchFamily="2" charset="2"/>
              </a:rPr>
              <a:t>.</a:t>
            </a:r>
          </a:p>
          <a:p>
            <a:pPr lvl="1"/>
            <a:r>
              <a:rPr lang="de-DE" altLang="de-DE" dirty="0">
                <a:sym typeface="Wingdings" panose="05000000000000000000" pitchFamily="2" charset="2"/>
              </a:rPr>
              <a:t>Wir veranstalten eine Mitarbeiter-Infoveranstaltung mit Einzelgesprächen.</a:t>
            </a:r>
            <a:endParaRPr lang="de-DE" altLang="de-DE" dirty="0"/>
          </a:p>
        </p:txBody>
      </p:sp>
      <p:sp>
        <p:nvSpPr>
          <p:cNvPr id="20" name="Textplatzhalter 19"/>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Mit der Direktversicherung setzen wir auf den im Betriebsrentengesetz formulierten Standard der betrieblichen Altersversorgung.</a:t>
            </a:r>
          </a:p>
        </p:txBody>
      </p:sp>
      <p:sp>
        <p:nvSpPr>
          <p:cNvPr id="7" name="Textplatzhalter 6"/>
          <p:cNvSpPr>
            <a:spLocks noGrp="1"/>
          </p:cNvSpPr>
          <p:nvPr>
            <p:ph type="body" sz="quarter" idx="18"/>
          </p:nvPr>
        </p:nvSpPr>
        <p:spPr/>
        <p:txBody>
          <a:bodyPr/>
          <a:lstStyle/>
          <a:p>
            <a:r>
              <a:rPr lang="de-DE" altLang="de-DE"/>
              <a:t>1. bAV – gesetzliche Regelungen</a:t>
            </a:r>
            <a:endParaRPr lang="de-DE" altLang="de-DE" dirty="0"/>
          </a:p>
        </p:txBody>
      </p:sp>
      <p:sp>
        <p:nvSpPr>
          <p:cNvPr id="8" name="Datumsplatzhalter 7"/>
          <p:cNvSpPr>
            <a:spLocks noGrp="1"/>
          </p:cNvSpPr>
          <p:nvPr>
            <p:ph type="dt" sz="half" idx="25"/>
          </p:nvPr>
        </p:nvSpPr>
        <p:spPr/>
        <p:txBody>
          <a:bodyPr/>
          <a:lstStyle/>
          <a:p>
            <a:r>
              <a:rPr lang="de-DE"/>
              <a:t>01.01.2023</a:t>
            </a:r>
            <a:endParaRPr lang="de-DE" dirty="0"/>
          </a:p>
        </p:txBody>
      </p:sp>
      <p:pic>
        <p:nvPicPr>
          <p:cNvPr id="11" name="Grafik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806" y="2422344"/>
            <a:ext cx="1764000" cy="16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26"/>
          </p:nvPr>
        </p:nvSpPr>
        <p:spPr/>
        <p:txBody>
          <a:bodyPr/>
          <a:lstStyle/>
          <a:p>
            <a:r>
              <a:rPr lang="de-DE"/>
              <a:t>bAV-Versorgungskonzept Arbeitgeber</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4</a:t>
            </a:fld>
            <a:endParaRPr lang="de-DE" dirty="0"/>
          </a:p>
        </p:txBody>
      </p:sp>
    </p:spTree>
    <p:extLst>
      <p:ext uri="{BB962C8B-B14F-4D97-AF65-F5344CB8AC3E}">
        <p14:creationId xmlns:p14="http://schemas.microsoft.com/office/powerpoint/2010/main" val="292164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el 1"/>
          <p:cNvSpPr>
            <a:spLocks noGrp="1"/>
          </p:cNvSpPr>
          <p:nvPr>
            <p:ph type="title"/>
          </p:nvPr>
        </p:nvSpPr>
        <p:spPr/>
        <p:txBody>
          <a:bodyPr/>
          <a:lstStyle/>
          <a:p>
            <a:r>
              <a:rPr lang="de-DE" altLang="de-DE"/>
              <a:t>Betriebliche Altersversorgung:</a:t>
            </a:r>
            <a:br>
              <a:rPr lang="de-DE" altLang="de-DE"/>
            </a:br>
            <a:r>
              <a:rPr lang="de-DE" altLang="de-DE"/>
              <a:t>Arbeitgeber sind verpflichtet zu profitieren</a:t>
            </a:r>
            <a:endParaRPr lang="de-DE" altLang="de-DE" dirty="0"/>
          </a:p>
        </p:txBody>
      </p:sp>
      <p:sp>
        <p:nvSpPr>
          <p:cNvPr id="27" name="Inhaltsplatzhalter 26"/>
          <p:cNvSpPr>
            <a:spLocks noGrp="1"/>
          </p:cNvSpPr>
          <p:nvPr>
            <p:ph sz="quarter" idx="19"/>
          </p:nvPr>
        </p:nvSpPr>
        <p:spPr>
          <a:xfrm>
            <a:off x="6030404" y="2349319"/>
            <a:ext cx="2743416" cy="3600450"/>
          </a:xfrm>
        </p:spPr>
        <p:txBody>
          <a:bodyPr vert="horz" lIns="0" tIns="0" rIns="0" bIns="0" rtlCol="0">
            <a:noAutofit/>
          </a:bodyPr>
          <a:lstStyle/>
          <a:p>
            <a:pPr eaLnBrk="1" hangingPunct="1">
              <a:lnSpc>
                <a:spcPct val="120000"/>
              </a:lnSpc>
            </a:pPr>
            <a:r>
              <a:rPr lang="de-DE" altLang="de-DE" sz="1500" dirty="0"/>
              <a:t>Als weiteres Plus</a:t>
            </a:r>
          </a:p>
          <a:p>
            <a:pPr marL="233363" lvl="1" indent="-233363" eaLnBrk="1" hangingPunct="1">
              <a:spcBef>
                <a:spcPts val="0"/>
              </a:spcBef>
              <a:spcAft>
                <a:spcPts val="1200"/>
              </a:spcAft>
            </a:pPr>
            <a:r>
              <a:rPr lang="de-DE" altLang="de-DE" sz="1500" dirty="0">
                <a:sym typeface="Wingdings" panose="05000000000000000000" pitchFamily="2" charset="2"/>
              </a:rPr>
              <a:t>erhalten Sie ein Instrument </a:t>
            </a:r>
            <a:br>
              <a:rPr lang="de-DE" altLang="de-DE" sz="1500" dirty="0">
                <a:sym typeface="Wingdings" panose="05000000000000000000" pitchFamily="2" charset="2"/>
              </a:rPr>
            </a:br>
            <a:r>
              <a:rPr lang="de-DE" altLang="de-DE" sz="1500" dirty="0">
                <a:sym typeface="Wingdings" panose="05000000000000000000" pitchFamily="2" charset="2"/>
              </a:rPr>
              <a:t>zur Mitarbeitergewinnung und -bindung.</a:t>
            </a:r>
          </a:p>
          <a:p>
            <a:pPr marL="233363" lvl="1" indent="-233363" eaLnBrk="1" hangingPunct="1">
              <a:spcBef>
                <a:spcPts val="0"/>
              </a:spcBef>
              <a:spcAft>
                <a:spcPts val="1200"/>
              </a:spcAft>
            </a:pPr>
            <a:r>
              <a:rPr lang="de-DE" altLang="de-DE" sz="1500" dirty="0">
                <a:sym typeface="Wingdings" panose="05000000000000000000" pitchFamily="2" charset="2"/>
              </a:rPr>
              <a:t>pflegen und verbessern Sie Ihr Image als Arbeitgeber.</a:t>
            </a:r>
          </a:p>
          <a:p>
            <a:pPr marL="233363" lvl="1" indent="-233363" eaLnBrk="1" hangingPunct="1">
              <a:spcBef>
                <a:spcPts val="0"/>
              </a:spcBef>
              <a:spcAft>
                <a:spcPts val="1200"/>
              </a:spcAft>
            </a:pPr>
            <a:r>
              <a:rPr lang="de-DE" altLang="de-DE" sz="1500" dirty="0">
                <a:sym typeface="Wingdings" panose="05000000000000000000" pitchFamily="2" charset="2"/>
              </a:rPr>
              <a:t>sichern Sie sich so einen Vorsprung im Wettbewerb um Arbeitskräfte.</a:t>
            </a:r>
          </a:p>
          <a:p>
            <a:pPr marL="233363" lvl="1" indent="-233363" eaLnBrk="1" hangingPunct="1">
              <a:spcBef>
                <a:spcPts val="0"/>
              </a:spcBef>
              <a:spcAft>
                <a:spcPts val="1200"/>
              </a:spcAft>
            </a:pPr>
            <a:r>
              <a:rPr lang="de-DE" altLang="de-DE" sz="1500" dirty="0">
                <a:sym typeface="Wingdings" panose="05000000000000000000" pitchFamily="2" charset="2"/>
              </a:rPr>
              <a:t>stellen Sie heute schon Ihre betriebliche Vorsorge auf künftige Anforderungen um.</a:t>
            </a:r>
          </a:p>
          <a:p>
            <a:pPr eaLnBrk="1" hangingPunct="1">
              <a:lnSpc>
                <a:spcPct val="120000"/>
              </a:lnSpc>
            </a:pPr>
            <a:endParaRPr lang="de-DE" sz="1500" dirty="0"/>
          </a:p>
        </p:txBody>
      </p:sp>
      <p:sp>
        <p:nvSpPr>
          <p:cNvPr id="14" name="Textplatzhalter 13"/>
          <p:cNvSpPr>
            <a:spLocks noGrp="1"/>
          </p:cNvSpPr>
          <p:nvPr>
            <p:ph type="body" sz="quarter" idx="18"/>
          </p:nvPr>
        </p:nvSpPr>
        <p:spPr/>
        <p:txBody>
          <a:bodyPr/>
          <a:lstStyle/>
          <a:p>
            <a:r>
              <a:rPr lang="de-DE" altLang="de-DE" dirty="0"/>
              <a:t>1. </a:t>
            </a:r>
            <a:r>
              <a:rPr lang="de-DE" altLang="de-DE" dirty="0" err="1"/>
              <a:t>bAV</a:t>
            </a:r>
            <a:r>
              <a:rPr lang="de-DE" altLang="de-DE" dirty="0"/>
              <a:t> – gesetzliche Regelungen</a:t>
            </a:r>
          </a:p>
        </p:txBody>
      </p:sp>
      <p:sp>
        <p:nvSpPr>
          <p:cNvPr id="22" name="Datumsplatzhalter 21"/>
          <p:cNvSpPr>
            <a:spLocks noGrp="1"/>
          </p:cNvSpPr>
          <p:nvPr>
            <p:ph type="dt" sz="half" idx="21"/>
          </p:nvPr>
        </p:nvSpPr>
        <p:spPr/>
        <p:txBody>
          <a:bodyPr/>
          <a:lstStyle/>
          <a:p>
            <a:r>
              <a:rPr lang="de-DE"/>
              <a:t>01.01.2023</a:t>
            </a:r>
          </a:p>
        </p:txBody>
      </p:sp>
      <p:sp>
        <p:nvSpPr>
          <p:cNvPr id="29" name="Textplatzhalter 28"/>
          <p:cNvSpPr>
            <a:spLocks noGrp="1"/>
          </p:cNvSpPr>
          <p:nvPr>
            <p:ph type="body" sz="quarter" idx="24"/>
          </p:nvPr>
        </p:nvSpPr>
        <p:spPr/>
        <p:txBody>
          <a:bodyPr/>
          <a:lstStyle/>
          <a:p>
            <a:endParaRPr lang="de-DE"/>
          </a:p>
        </p:txBody>
      </p:sp>
      <p:sp>
        <p:nvSpPr>
          <p:cNvPr id="33" name="Textplatzhalter 13"/>
          <p:cNvSpPr>
            <a:spLocks noGrp="1"/>
          </p:cNvSpPr>
          <p:nvPr>
            <p:ph type="body" sz="quarter" idx="17"/>
          </p:nvPr>
        </p:nvSpPr>
        <p:spPr>
          <a:xfrm>
            <a:off x="1567035" y="2349319"/>
            <a:ext cx="3076973" cy="3600450"/>
          </a:xfrm>
        </p:spPr>
        <p:txBody>
          <a:bodyPr>
            <a:noAutofit/>
          </a:bodyPr>
          <a:lstStyle/>
          <a:p>
            <a:pPr eaLnBrk="1" hangingPunct="1">
              <a:lnSpc>
                <a:spcPct val="120000"/>
              </a:lnSpc>
            </a:pPr>
            <a:r>
              <a:rPr lang="de-DE" altLang="de-DE" sz="1500" dirty="0"/>
              <a:t>Auf jeden Fall</a:t>
            </a:r>
          </a:p>
          <a:p>
            <a:pPr marL="233363" lvl="1" indent="-233363" eaLnBrk="1" hangingPunct="1">
              <a:spcBef>
                <a:spcPts val="0"/>
              </a:spcBef>
              <a:spcAft>
                <a:spcPts val="1200"/>
              </a:spcAft>
            </a:pPr>
            <a:r>
              <a:rPr lang="de-DE" altLang="de-DE" sz="1500" dirty="0"/>
              <a:t>setzen Sie den verpflichtenden Arbeitgeberzuschuss durchdacht und sicher um.</a:t>
            </a:r>
          </a:p>
          <a:p>
            <a:pPr marL="233363" lvl="1" indent="-233363" eaLnBrk="1" hangingPunct="1">
              <a:spcBef>
                <a:spcPts val="0"/>
              </a:spcBef>
              <a:spcAft>
                <a:spcPts val="1200"/>
              </a:spcAft>
            </a:pPr>
            <a:r>
              <a:rPr lang="de-DE" altLang="de-DE" sz="1500" dirty="0"/>
              <a:t>können Sie zusätzlich von staatlicher Förderung profitieren, wenn Sie für Arbeitnehmer mit Einkommen von bis zu 2.575 Euro / Monat in Ihrem Betrieb vorsorgen.</a:t>
            </a:r>
          </a:p>
          <a:p>
            <a:pPr marL="233363" lvl="1" indent="-233363" eaLnBrk="1" hangingPunct="1">
              <a:spcBef>
                <a:spcPts val="0"/>
              </a:spcBef>
              <a:spcAft>
                <a:spcPts val="1200"/>
              </a:spcAft>
            </a:pPr>
            <a:r>
              <a:rPr lang="de-DE" altLang="de-DE" sz="1500" dirty="0"/>
              <a:t>schaffen Sie einen attraktiven Rahmen für Ihre Arbeitnehmer,</a:t>
            </a:r>
            <a:br>
              <a:rPr lang="de-DE" altLang="de-DE" sz="1500" dirty="0"/>
            </a:br>
            <a:r>
              <a:rPr lang="de-DE" altLang="de-DE" sz="1500" dirty="0"/>
              <a:t>die eigenverantwortlich vorsorgen wollen.</a:t>
            </a:r>
          </a:p>
        </p:txBody>
      </p:sp>
      <p:pic>
        <p:nvPicPr>
          <p:cNvPr id="13"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836" y="2097863"/>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2097863"/>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22"/>
          </p:nvPr>
        </p:nvSpPr>
        <p:spPr/>
        <p:txBody>
          <a:bodyPr/>
          <a:lstStyle/>
          <a:p>
            <a:r>
              <a:rPr lang="de-DE"/>
              <a:t>bAV-Versorgungskonzept Arbeitgeber</a:t>
            </a:r>
            <a:endParaRPr lang="de-DE" dirty="0"/>
          </a:p>
        </p:txBody>
      </p:sp>
      <p:sp>
        <p:nvSpPr>
          <p:cNvPr id="3" name="Foliennummernplatzhalter 2"/>
          <p:cNvSpPr>
            <a:spLocks noGrp="1"/>
          </p:cNvSpPr>
          <p:nvPr>
            <p:ph type="sldNum" sz="quarter" idx="23"/>
          </p:nvPr>
        </p:nvSpPr>
        <p:spPr/>
        <p:txBody>
          <a:bodyPr/>
          <a:lstStyle/>
          <a:p>
            <a:fld id="{BFE8ADF1-837C-463F-9856-54C2D771B21B}" type="slidenum">
              <a:rPr lang="de-DE" smtClean="0"/>
              <a:pPr/>
              <a:t>5</a:t>
            </a:fld>
            <a:endParaRPr lang="de-DE" dirty="0"/>
          </a:p>
        </p:txBody>
      </p:sp>
    </p:spTree>
    <p:extLst>
      <p:ext uri="{BB962C8B-B14F-4D97-AF65-F5344CB8AC3E}">
        <p14:creationId xmlns:p14="http://schemas.microsoft.com/office/powerpoint/2010/main" val="25325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Entgeltumwandlung, Arbeitgeberzuschuss und </a:t>
            </a:r>
            <a:r>
              <a:rPr lang="de-DE" altLang="de-DE" sz="2400" dirty="0"/>
              <a:t>Lohnnebenkosten: </a:t>
            </a:r>
            <a:r>
              <a:rPr lang="de-DE" sz="2400" dirty="0"/>
              <a:t>Die richtige Kombination macht es</a:t>
            </a:r>
          </a:p>
        </p:txBody>
      </p:sp>
      <p:sp>
        <p:nvSpPr>
          <p:cNvPr id="3" name="Textplatzhalter 2"/>
          <p:cNvSpPr>
            <a:spLocks noGrp="1"/>
          </p:cNvSpPr>
          <p:nvPr>
            <p:ph type="body" sz="quarter" idx="17"/>
          </p:nvPr>
        </p:nvSpPr>
        <p:spPr/>
        <p:txBody>
          <a:bodyPr/>
          <a:lstStyle/>
          <a:p>
            <a:pPr lvl="1"/>
            <a:r>
              <a:rPr lang="de-DE" altLang="de-DE" dirty="0"/>
              <a:t>Beiträge zur betrieblichen Altersversorgung werden direkt vom Bruttoentgelt abgeführt.</a:t>
            </a:r>
          </a:p>
          <a:p>
            <a:pPr lvl="1"/>
            <a:r>
              <a:rPr lang="de-DE" altLang="de-DE" dirty="0"/>
              <a:t>Eingesparte Arbeitgeberanteile sind als Zuschuss weiterzugeben.</a:t>
            </a:r>
          </a:p>
          <a:p>
            <a:pPr lvl="1"/>
            <a:r>
              <a:rPr lang="de-DE" altLang="de-DE" dirty="0"/>
              <a:t>Geschickte Kombination der Fördermöglichkeiten </a:t>
            </a:r>
            <a:r>
              <a:rPr lang="de-DE" dirty="0"/>
              <a:t>für die Entgeltumwandlung, für Arbeitgeber-Rente und eine private Rentenversicherung zu günstigen Konditionen über den Arbeitgeber optimieren Kosten und Nutzen.</a:t>
            </a:r>
            <a:endParaRPr lang="de-DE" altLang="de-DE" dirty="0"/>
          </a:p>
        </p:txBody>
      </p:sp>
      <p:sp>
        <p:nvSpPr>
          <p:cNvPr id="16" name="Textplatzhalter 15"/>
          <p:cNvSpPr>
            <a:spLocks noGrp="1"/>
          </p:cNvSpPr>
          <p:nvPr>
            <p:ph type="body" sz="quarter" idx="21"/>
          </p:nvPr>
        </p:nvSpPr>
        <p:spPr/>
        <p:txBody>
          <a:bodyPr/>
          <a:lstStyle/>
          <a:p>
            <a:endParaRPr lang="de-DE"/>
          </a:p>
        </p:txBody>
      </p:sp>
      <p:sp>
        <p:nvSpPr>
          <p:cNvPr id="17" name="Textplatzhalter 16"/>
          <p:cNvSpPr>
            <a:spLocks noGrp="1"/>
          </p:cNvSpPr>
          <p:nvPr>
            <p:ph type="body" sz="quarter" idx="23"/>
          </p:nvPr>
        </p:nvSpPr>
        <p:spPr/>
        <p:txBody>
          <a:bodyPr/>
          <a:lstStyle/>
          <a:p>
            <a:endParaRPr lang="de-DE"/>
          </a:p>
        </p:txBody>
      </p:sp>
      <p:sp>
        <p:nvSpPr>
          <p:cNvPr id="23" name="Textplatzhalter 22"/>
          <p:cNvSpPr>
            <a:spLocks noGrp="1"/>
          </p:cNvSpPr>
          <p:nvPr>
            <p:ph type="body" sz="quarter" idx="24"/>
          </p:nvPr>
        </p:nvSpPr>
        <p:spPr/>
        <p:txBody>
          <a:bodyPr/>
          <a:lstStyle/>
          <a:p>
            <a:r>
              <a:rPr lang="de-DE"/>
              <a:t>Wer als Arbeitgeber die Möglichkeit der betrieblichen Altersversorgung nicht klar und deutlich kommuniziert, lässt attraktive Fördermöglichkeiten für sich und seine Arbeitnehmer ungenutzt.</a:t>
            </a:r>
            <a:endParaRPr lang="de-DE" dirty="0"/>
          </a:p>
        </p:txBody>
      </p:sp>
      <p:sp>
        <p:nvSpPr>
          <p:cNvPr id="8" name="Textplatzhalter 7"/>
          <p:cNvSpPr>
            <a:spLocks noGrp="1"/>
          </p:cNvSpPr>
          <p:nvPr>
            <p:ph type="body" sz="quarter" idx="18"/>
          </p:nvPr>
        </p:nvSpPr>
        <p:spPr/>
        <p:txBody>
          <a:bodyPr/>
          <a:lstStyle/>
          <a:p>
            <a:r>
              <a:rPr lang="de-DE" altLang="de-DE" dirty="0"/>
              <a:t>1. </a:t>
            </a:r>
            <a:r>
              <a:rPr lang="de-DE" altLang="de-DE" dirty="0" err="1"/>
              <a:t>bAV</a:t>
            </a:r>
            <a:r>
              <a:rPr lang="de-DE" altLang="de-DE" dirty="0"/>
              <a:t> – gesetzliche Regelungen</a:t>
            </a:r>
          </a:p>
        </p:txBody>
      </p:sp>
      <p:sp>
        <p:nvSpPr>
          <p:cNvPr id="9" name="Datumsplatzhalter 8"/>
          <p:cNvSpPr>
            <a:spLocks noGrp="1"/>
          </p:cNvSpPr>
          <p:nvPr>
            <p:ph type="dt" sz="half" idx="25"/>
          </p:nvPr>
        </p:nvSpPr>
        <p:spPr/>
        <p:txBody>
          <a:bodyPr/>
          <a:lstStyle/>
          <a:p>
            <a:r>
              <a:rPr lang="de-DE"/>
              <a:t>01.01.2023</a:t>
            </a:r>
            <a:endParaRPr lang="de-DE" dirty="0"/>
          </a:p>
        </p:txBody>
      </p:sp>
      <p:sp>
        <p:nvSpPr>
          <p:cNvPr id="5" name="Fußzeilenplatzhalter 4"/>
          <p:cNvSpPr>
            <a:spLocks noGrp="1"/>
          </p:cNvSpPr>
          <p:nvPr>
            <p:ph type="ftr" sz="quarter" idx="26"/>
          </p:nvPr>
        </p:nvSpPr>
        <p:spPr/>
        <p:txBody>
          <a:bodyPr/>
          <a:lstStyle/>
          <a:p>
            <a:r>
              <a:rPr lang="de-DE"/>
              <a:t>bAV-Versorgungskonzept Arbeitgeber</a:t>
            </a:r>
            <a:endParaRPr lang="de-DE" dirty="0"/>
          </a:p>
        </p:txBody>
      </p:sp>
      <p:sp>
        <p:nvSpPr>
          <p:cNvPr id="7" name="Foliennummernplatzhalter 6"/>
          <p:cNvSpPr>
            <a:spLocks noGrp="1"/>
          </p:cNvSpPr>
          <p:nvPr>
            <p:ph type="sldNum" sz="quarter" idx="27"/>
          </p:nvPr>
        </p:nvSpPr>
        <p:spPr/>
        <p:txBody>
          <a:bodyPr/>
          <a:lstStyle/>
          <a:p>
            <a:fld id="{BFE8ADF1-837C-463F-9856-54C2D771B21B}" type="slidenum">
              <a:rPr lang="de-DE" smtClean="0"/>
              <a:pPr/>
              <a:t>6</a:t>
            </a:fld>
            <a:endParaRPr lang="de-DE" dirty="0"/>
          </a:p>
        </p:txBody>
      </p:sp>
    </p:spTree>
    <p:extLst>
      <p:ext uri="{BB962C8B-B14F-4D97-AF65-F5344CB8AC3E}">
        <p14:creationId xmlns:p14="http://schemas.microsoft.com/office/powerpoint/2010/main" val="413566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Förderung durch den Staat</a:t>
            </a:r>
            <a:endParaRPr lang="de-DE" dirty="0"/>
          </a:p>
        </p:txBody>
      </p:sp>
      <p:sp>
        <p:nvSpPr>
          <p:cNvPr id="30" name="Textplatzhalter 29"/>
          <p:cNvSpPr>
            <a:spLocks noGrp="1"/>
          </p:cNvSpPr>
          <p:nvPr>
            <p:ph type="body" sz="quarter" idx="24"/>
          </p:nvPr>
        </p:nvSpPr>
        <p:spPr/>
        <p:txBody>
          <a:bodyPr/>
          <a:lstStyle/>
          <a:p>
            <a:r>
              <a:rPr lang="de-DE" dirty="0"/>
              <a:t>Mit einer durchdachten bAV-Lösung erhalten Sie alle staatlichen Förderungen.</a:t>
            </a:r>
          </a:p>
        </p:txBody>
      </p:sp>
      <p:sp>
        <p:nvSpPr>
          <p:cNvPr id="26" name="Textplatzhalter 25"/>
          <p:cNvSpPr>
            <a:spLocks noGrp="1"/>
          </p:cNvSpPr>
          <p:nvPr>
            <p:ph type="body" sz="quarter" idx="18"/>
          </p:nvPr>
        </p:nvSpPr>
        <p:spPr/>
        <p:txBody>
          <a:bodyPr/>
          <a:lstStyle/>
          <a:p>
            <a:r>
              <a:rPr lang="de-DE" altLang="de-DE"/>
              <a:t>1. bAV – gesetzliche Regelungen</a:t>
            </a:r>
            <a:endParaRPr lang="de-DE" altLang="de-DE" dirty="0"/>
          </a:p>
        </p:txBody>
      </p:sp>
      <p:sp>
        <p:nvSpPr>
          <p:cNvPr id="2" name="Datumsplatzhalter 1"/>
          <p:cNvSpPr>
            <a:spLocks noGrp="1"/>
          </p:cNvSpPr>
          <p:nvPr>
            <p:ph type="dt" sz="half" idx="25"/>
          </p:nvPr>
        </p:nvSpPr>
        <p:spPr/>
        <p:txBody>
          <a:bodyPr/>
          <a:lstStyle/>
          <a:p>
            <a:r>
              <a:rPr lang="de-DE"/>
              <a:t>01.01.2023</a:t>
            </a:r>
            <a:endParaRPr lang="de-DE" dirty="0"/>
          </a:p>
        </p:txBody>
      </p:sp>
      <p:sp>
        <p:nvSpPr>
          <p:cNvPr id="31" name="Inhaltsplatzhalter 6"/>
          <p:cNvSpPr txBox="1">
            <a:spLocks/>
          </p:cNvSpPr>
          <p:nvPr/>
        </p:nvSpPr>
        <p:spPr>
          <a:xfrm>
            <a:off x="376713" y="2367248"/>
            <a:ext cx="3702918" cy="2736850"/>
          </a:xfrm>
          <a:prstGeom prst="rect">
            <a:avLst/>
          </a:prstGeom>
        </p:spPr>
        <p:txBody>
          <a:bodyPr lIns="0" tIns="0" rIns="0" bIns="0">
            <a:norm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de-DE" altLang="de-DE" dirty="0"/>
              <a:t>Der Arbeitgeberzuschuss wird mit Hilfe des Kollektivs für alle Gruppen finanziert.</a:t>
            </a:r>
          </a:p>
        </p:txBody>
      </p:sp>
      <p:sp>
        <p:nvSpPr>
          <p:cNvPr id="34" name="Rechteck 33"/>
          <p:cNvSpPr/>
          <p:nvPr/>
        </p:nvSpPr>
        <p:spPr>
          <a:xfrm>
            <a:off x="395001" y="3952274"/>
            <a:ext cx="3820637" cy="914400"/>
          </a:xfrm>
          <a:prstGeom prst="rect">
            <a:avLst/>
          </a:prstGeom>
        </p:spPr>
        <p:txBody>
          <a:bodyPr lIns="0" tIns="0" rIns="0" bIns="0" anchor="b"/>
          <a:lstStyle/>
          <a:p>
            <a:pPr eaLnBrk="1" fontAlgn="auto" hangingPunct="1">
              <a:spcBef>
                <a:spcPts val="0"/>
              </a:spcBef>
              <a:spcAft>
                <a:spcPts val="0"/>
              </a:spcAft>
              <a:defRPr/>
            </a:pPr>
            <a:r>
              <a:rPr lang="de-DE" sz="700" b="1" dirty="0">
                <a:latin typeface="+mn-lt"/>
                <a:cs typeface="+mn-cs"/>
              </a:rPr>
              <a:t>Berechnungsgrundlage:</a:t>
            </a:r>
            <a:br>
              <a:rPr lang="de-DE" sz="700" b="1" dirty="0">
                <a:latin typeface="+mn-lt"/>
                <a:cs typeface="+mn-cs"/>
              </a:rPr>
            </a:br>
            <a:r>
              <a:rPr lang="de-DE" sz="700" dirty="0">
                <a:latin typeface="+mn-lt"/>
                <a:cs typeface="+mn-cs"/>
              </a:rPr>
              <a:t>Unternehmenssteuersatz 30 %, 5 Mitarbeiter mit einem Bruttogehalt größer als 7.300 € / </a:t>
            </a:r>
            <a:br>
              <a:rPr lang="de-DE" sz="700" dirty="0">
                <a:latin typeface="+mn-lt"/>
                <a:cs typeface="+mn-cs"/>
              </a:rPr>
            </a:br>
            <a:r>
              <a:rPr lang="de-DE" sz="700" dirty="0">
                <a:latin typeface="+mn-lt"/>
                <a:cs typeface="+mn-cs"/>
              </a:rPr>
              <a:t>40 Mitarbeiter mit einem Bruttogehalt zwischen 2.576 € und 4.988 € / 5 Mitarbeiter mit einem Bruttogehalt bis 2.575 € / 100,00 € AN-Beitrag / 15,00 % AG-Zuschuss / </a:t>
            </a:r>
            <a:br>
              <a:rPr lang="de-DE" sz="700" dirty="0">
                <a:latin typeface="+mn-lt"/>
                <a:cs typeface="+mn-cs"/>
              </a:rPr>
            </a:br>
            <a:r>
              <a:rPr lang="de-DE" sz="700" dirty="0">
                <a:latin typeface="+mn-lt"/>
                <a:cs typeface="+mn-cs"/>
              </a:rPr>
              <a:t>40,00 € AG-Rente statt VL (einvernehmliche Aufhebung der VL zugunsten einer AG-Rente)</a:t>
            </a:r>
          </a:p>
        </p:txBody>
      </p:sp>
      <p:sp>
        <p:nvSpPr>
          <p:cNvPr id="6" name="Textplatzhalter 5"/>
          <p:cNvSpPr>
            <a:spLocks noGrp="1"/>
          </p:cNvSpPr>
          <p:nvPr>
            <p:ph type="body" sz="quarter" idx="23"/>
          </p:nvPr>
        </p:nvSpPr>
        <p:spPr/>
        <p:txBody>
          <a:bodyPr/>
          <a:lstStyle/>
          <a:p>
            <a:endParaRPr lang="de-DE" dirty="0"/>
          </a:p>
        </p:txBody>
      </p:sp>
      <p:sp>
        <p:nvSpPr>
          <p:cNvPr id="3" name="Fußzeilenplatzhalter 2"/>
          <p:cNvSpPr>
            <a:spLocks noGrp="1"/>
          </p:cNvSpPr>
          <p:nvPr>
            <p:ph type="ftr" sz="quarter" idx="26"/>
          </p:nvPr>
        </p:nvSpPr>
        <p:spPr/>
        <p:txBody>
          <a:bodyPr/>
          <a:lstStyle/>
          <a:p>
            <a:r>
              <a:rPr lang="de-DE"/>
              <a:t>bAV-Versorgungskonzept Arbeitgeber</a:t>
            </a:r>
            <a:endParaRPr lang="de-DE" dirty="0"/>
          </a:p>
        </p:txBody>
      </p:sp>
      <p:sp>
        <p:nvSpPr>
          <p:cNvPr id="4" name="Foliennummernplatzhalter 3"/>
          <p:cNvSpPr>
            <a:spLocks noGrp="1"/>
          </p:cNvSpPr>
          <p:nvPr>
            <p:ph type="sldNum" sz="quarter" idx="27"/>
          </p:nvPr>
        </p:nvSpPr>
        <p:spPr/>
        <p:txBody>
          <a:bodyPr/>
          <a:lstStyle/>
          <a:p>
            <a:fld id="{BFE8ADF1-837C-463F-9856-54C2D771B21B}" type="slidenum">
              <a:rPr lang="de-DE" smtClean="0"/>
              <a:pPr/>
              <a:t>7</a:t>
            </a:fld>
            <a:endParaRPr lang="de-DE" dirty="0"/>
          </a:p>
        </p:txBody>
      </p:sp>
      <p:grpSp>
        <p:nvGrpSpPr>
          <p:cNvPr id="35" name="Gruppieren 34">
            <a:extLst>
              <a:ext uri="{FF2B5EF4-FFF2-40B4-BE49-F238E27FC236}">
                <a16:creationId xmlns:a16="http://schemas.microsoft.com/office/drawing/2014/main" id="{55B4A38B-90F7-45F5-B703-61410E0E311A}"/>
              </a:ext>
            </a:extLst>
          </p:cNvPr>
          <p:cNvGrpSpPr/>
          <p:nvPr/>
        </p:nvGrpSpPr>
        <p:grpSpPr>
          <a:xfrm>
            <a:off x="4605285" y="2367248"/>
            <a:ext cx="4212000" cy="2503860"/>
            <a:chOff x="4605285" y="2600325"/>
            <a:chExt cx="4212000" cy="2503860"/>
          </a:xfrm>
        </p:grpSpPr>
        <p:sp>
          <p:nvSpPr>
            <p:cNvPr id="58" name="Textfeld 3">
              <a:extLst>
                <a:ext uri="{FF2B5EF4-FFF2-40B4-BE49-F238E27FC236}">
                  <a16:creationId xmlns:a16="http://schemas.microsoft.com/office/drawing/2014/main" id="{5FE1C1F0-5070-4129-A387-112BAB6A26D9}"/>
                </a:ext>
              </a:extLst>
            </p:cNvPr>
            <p:cNvSpPr txBox="1">
              <a:spLocks noChangeArrowheads="1"/>
            </p:cNvSpPr>
            <p:nvPr/>
          </p:nvSpPr>
          <p:spPr bwMode="auto">
            <a:xfrm>
              <a:off x="4611773" y="2600325"/>
              <a:ext cx="2432354" cy="2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b="1" dirty="0"/>
                <a:t>Förderquote</a:t>
              </a:r>
            </a:p>
          </p:txBody>
        </p:sp>
        <p:grpSp>
          <p:nvGrpSpPr>
            <p:cNvPr id="59" name="Gruppieren 58">
              <a:extLst>
                <a:ext uri="{FF2B5EF4-FFF2-40B4-BE49-F238E27FC236}">
                  <a16:creationId xmlns:a16="http://schemas.microsoft.com/office/drawing/2014/main" id="{AAE6AE23-3B14-43E4-AA0C-528459BBC38D}"/>
                </a:ext>
              </a:extLst>
            </p:cNvPr>
            <p:cNvGrpSpPr/>
            <p:nvPr/>
          </p:nvGrpSpPr>
          <p:grpSpPr>
            <a:xfrm>
              <a:off x="4605285" y="2953131"/>
              <a:ext cx="4180829" cy="294958"/>
              <a:chOff x="2455168" y="2793964"/>
              <a:chExt cx="4180829" cy="294958"/>
            </a:xfrm>
          </p:grpSpPr>
          <p:pic>
            <p:nvPicPr>
              <p:cNvPr id="82" name="Grafik 1">
                <a:extLst>
                  <a:ext uri="{FF2B5EF4-FFF2-40B4-BE49-F238E27FC236}">
                    <a16:creationId xmlns:a16="http://schemas.microsoft.com/office/drawing/2014/main" id="{E8C15235-EC21-419D-A9D0-5BDE7B35E5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2793964"/>
                <a:ext cx="214896" cy="2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feld 19">
                <a:extLst>
                  <a:ext uri="{FF2B5EF4-FFF2-40B4-BE49-F238E27FC236}">
                    <a16:creationId xmlns:a16="http://schemas.microsoft.com/office/drawing/2014/main" id="{9FAC9875-6751-42E9-A3DF-ADA80A050353}"/>
                  </a:ext>
                </a:extLst>
              </p:cNvPr>
              <p:cNvSpPr txBox="1">
                <a:spLocks noChangeArrowheads="1"/>
              </p:cNvSpPr>
              <p:nvPr/>
            </p:nvSpPr>
            <p:spPr bwMode="auto">
              <a:xfrm>
                <a:off x="2713607" y="2881247"/>
                <a:ext cx="218040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Sozialabgabenersparnis</a:t>
                </a:r>
              </a:p>
            </p:txBody>
          </p:sp>
          <p:sp>
            <p:nvSpPr>
              <p:cNvPr id="84" name="Textfeld 27">
                <a:extLst>
                  <a:ext uri="{FF2B5EF4-FFF2-40B4-BE49-F238E27FC236}">
                    <a16:creationId xmlns:a16="http://schemas.microsoft.com/office/drawing/2014/main" id="{553A2400-B687-477A-891F-C8CCDDA54BA6}"/>
                  </a:ext>
                </a:extLst>
              </p:cNvPr>
              <p:cNvSpPr txBox="1">
                <a:spLocks noChangeArrowheads="1"/>
              </p:cNvSpPr>
              <p:nvPr/>
            </p:nvSpPr>
            <p:spPr bwMode="auto">
              <a:xfrm>
                <a:off x="5411761" y="2842775"/>
                <a:ext cx="1224236" cy="24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15.287,40 €</a:t>
                </a:r>
              </a:p>
            </p:txBody>
          </p:sp>
        </p:grpSp>
        <p:grpSp>
          <p:nvGrpSpPr>
            <p:cNvPr id="60" name="Gruppieren 59">
              <a:extLst>
                <a:ext uri="{FF2B5EF4-FFF2-40B4-BE49-F238E27FC236}">
                  <a16:creationId xmlns:a16="http://schemas.microsoft.com/office/drawing/2014/main" id="{8CCFBBC6-A155-48FC-BDD1-37DF255CADB8}"/>
                </a:ext>
              </a:extLst>
            </p:cNvPr>
            <p:cNvGrpSpPr/>
            <p:nvPr/>
          </p:nvGrpSpPr>
          <p:grpSpPr>
            <a:xfrm>
              <a:off x="4605285" y="3400839"/>
              <a:ext cx="4180827" cy="299888"/>
              <a:chOff x="2455168" y="3241154"/>
              <a:chExt cx="4180827" cy="299888"/>
            </a:xfrm>
          </p:grpSpPr>
          <p:sp>
            <p:nvSpPr>
              <p:cNvPr id="79" name="Textfeld 23">
                <a:extLst>
                  <a:ext uri="{FF2B5EF4-FFF2-40B4-BE49-F238E27FC236}">
                    <a16:creationId xmlns:a16="http://schemas.microsoft.com/office/drawing/2014/main" id="{49B1BB3B-9029-444B-8C96-ACC3FCA6E3E1}"/>
                  </a:ext>
                </a:extLst>
              </p:cNvPr>
              <p:cNvSpPr txBox="1">
                <a:spLocks noChangeArrowheads="1"/>
              </p:cNvSpPr>
              <p:nvPr/>
            </p:nvSpPr>
            <p:spPr bwMode="auto">
              <a:xfrm>
                <a:off x="2713607" y="3325751"/>
                <a:ext cx="27608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abzgl. (Mehr)Aufwand des Arbeitgebers brutto</a:t>
                </a:r>
              </a:p>
            </p:txBody>
          </p:sp>
          <p:sp>
            <p:nvSpPr>
              <p:cNvPr id="80" name="Textfeld 29">
                <a:extLst>
                  <a:ext uri="{FF2B5EF4-FFF2-40B4-BE49-F238E27FC236}">
                    <a16:creationId xmlns:a16="http://schemas.microsoft.com/office/drawing/2014/main" id="{136B5AAC-29B5-4B0C-8118-94020B89075F}"/>
                  </a:ext>
                </a:extLst>
              </p:cNvPr>
              <p:cNvSpPr txBox="1">
                <a:spLocks noChangeArrowheads="1"/>
              </p:cNvSpPr>
              <p:nvPr/>
            </p:nvSpPr>
            <p:spPr bwMode="auto">
              <a:xfrm>
                <a:off x="5411760" y="3294215"/>
                <a:ext cx="1224235" cy="24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9.000,00 €</a:t>
                </a:r>
              </a:p>
            </p:txBody>
          </p:sp>
          <p:pic>
            <p:nvPicPr>
              <p:cNvPr id="81" name="Grafik 34">
                <a:extLst>
                  <a:ext uri="{FF2B5EF4-FFF2-40B4-BE49-F238E27FC236}">
                    <a16:creationId xmlns:a16="http://schemas.microsoft.com/office/drawing/2014/main" id="{A5FE0BB5-2560-48FB-8AF6-B9D51D9049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3241154"/>
                <a:ext cx="214896" cy="25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 name="Gruppieren 60">
              <a:extLst>
                <a:ext uri="{FF2B5EF4-FFF2-40B4-BE49-F238E27FC236}">
                  <a16:creationId xmlns:a16="http://schemas.microsoft.com/office/drawing/2014/main" id="{4ACCD41C-C0DD-458A-B867-9E1125073F27}"/>
                </a:ext>
              </a:extLst>
            </p:cNvPr>
            <p:cNvGrpSpPr/>
            <p:nvPr/>
          </p:nvGrpSpPr>
          <p:grpSpPr>
            <a:xfrm>
              <a:off x="4605285" y="4298377"/>
              <a:ext cx="4171301" cy="289293"/>
              <a:chOff x="2455168" y="4136304"/>
              <a:chExt cx="4171301" cy="289293"/>
            </a:xfrm>
          </p:grpSpPr>
          <p:sp>
            <p:nvSpPr>
              <p:cNvPr id="76" name="Textfeld 25">
                <a:extLst>
                  <a:ext uri="{FF2B5EF4-FFF2-40B4-BE49-F238E27FC236}">
                    <a16:creationId xmlns:a16="http://schemas.microsoft.com/office/drawing/2014/main" id="{F0B1B26E-05CA-41E7-9E23-1F0AEBC397E8}"/>
                  </a:ext>
                </a:extLst>
              </p:cNvPr>
              <p:cNvSpPr txBox="1">
                <a:spLocks noChangeArrowheads="1"/>
              </p:cNvSpPr>
              <p:nvPr/>
            </p:nvSpPr>
            <p:spPr bwMode="auto">
              <a:xfrm>
                <a:off x="2713607" y="4213155"/>
                <a:ext cx="20537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abzgl. Unternehmenssteuern</a:t>
                </a:r>
                <a:endParaRPr lang="de-DE" altLang="de-DE" sz="1300" b="1" baseline="30000" dirty="0">
                  <a:latin typeface="Arial Narrow" panose="020B0606020202030204" pitchFamily="34" charset="0"/>
                </a:endParaRPr>
              </a:p>
            </p:txBody>
          </p:sp>
          <p:sp>
            <p:nvSpPr>
              <p:cNvPr id="77" name="Textfeld 33">
                <a:extLst>
                  <a:ext uri="{FF2B5EF4-FFF2-40B4-BE49-F238E27FC236}">
                    <a16:creationId xmlns:a16="http://schemas.microsoft.com/office/drawing/2014/main" id="{04602019-5F0F-4190-98D2-A251146E5FB9}"/>
                  </a:ext>
                </a:extLst>
              </p:cNvPr>
              <p:cNvSpPr txBox="1">
                <a:spLocks noChangeArrowheads="1"/>
              </p:cNvSpPr>
              <p:nvPr/>
            </p:nvSpPr>
            <p:spPr bwMode="auto">
              <a:xfrm>
                <a:off x="5402234" y="4179455"/>
                <a:ext cx="1224235" cy="2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2.102,22 €</a:t>
                </a:r>
              </a:p>
            </p:txBody>
          </p:sp>
          <p:pic>
            <p:nvPicPr>
              <p:cNvPr id="78" name="Grafik 36">
                <a:extLst>
                  <a:ext uri="{FF2B5EF4-FFF2-40B4-BE49-F238E27FC236}">
                    <a16:creationId xmlns:a16="http://schemas.microsoft.com/office/drawing/2014/main" id="{A387D71C-B780-479D-8E40-59CE0A990A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4136304"/>
                <a:ext cx="214896" cy="2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2" name="Gerade Verbindung 58">
              <a:extLst>
                <a:ext uri="{FF2B5EF4-FFF2-40B4-BE49-F238E27FC236}">
                  <a16:creationId xmlns:a16="http://schemas.microsoft.com/office/drawing/2014/main" id="{E764D287-DFCF-4E1F-9FE7-17FCAC66E054}"/>
                </a:ext>
              </a:extLst>
            </p:cNvPr>
            <p:cNvCxnSpPr/>
            <p:nvPr/>
          </p:nvCxnSpPr>
          <p:spPr bwMode="auto">
            <a:xfrm>
              <a:off x="4605285" y="2876756"/>
              <a:ext cx="4212000" cy="0"/>
            </a:xfrm>
            <a:prstGeom prst="line">
              <a:avLst/>
            </a:prstGeom>
            <a:ln w="889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3" name="Gerade Verbindung 59">
              <a:extLst>
                <a:ext uri="{FF2B5EF4-FFF2-40B4-BE49-F238E27FC236}">
                  <a16:creationId xmlns:a16="http://schemas.microsoft.com/office/drawing/2014/main" id="{0A4AA6BB-8A7C-49C4-99CB-0FF5C464D8DB}"/>
                </a:ext>
              </a:extLst>
            </p:cNvPr>
            <p:cNvCxnSpPr/>
            <p:nvPr/>
          </p:nvCxnSpPr>
          <p:spPr bwMode="auto">
            <a:xfrm>
              <a:off x="4605285" y="3324464"/>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4" name="Gerade Verbindung 60">
              <a:extLst>
                <a:ext uri="{FF2B5EF4-FFF2-40B4-BE49-F238E27FC236}">
                  <a16:creationId xmlns:a16="http://schemas.microsoft.com/office/drawing/2014/main" id="{009D38F9-D9D8-44B5-B6E9-AE8A77A5FBC6}"/>
                </a:ext>
              </a:extLst>
            </p:cNvPr>
            <p:cNvCxnSpPr/>
            <p:nvPr/>
          </p:nvCxnSpPr>
          <p:spPr bwMode="auto">
            <a:xfrm>
              <a:off x="4605285" y="3777102"/>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65" name="Gruppieren 64">
              <a:extLst>
                <a:ext uri="{FF2B5EF4-FFF2-40B4-BE49-F238E27FC236}">
                  <a16:creationId xmlns:a16="http://schemas.microsoft.com/office/drawing/2014/main" id="{7F430339-CBA2-4170-9720-4974FA6C62E2}"/>
                </a:ext>
              </a:extLst>
            </p:cNvPr>
            <p:cNvGrpSpPr/>
            <p:nvPr/>
          </p:nvGrpSpPr>
          <p:grpSpPr>
            <a:xfrm>
              <a:off x="4605285" y="4812035"/>
              <a:ext cx="4180827" cy="292150"/>
              <a:chOff x="2455168" y="4583983"/>
              <a:chExt cx="4180827" cy="292150"/>
            </a:xfrm>
          </p:grpSpPr>
          <p:sp>
            <p:nvSpPr>
              <p:cNvPr id="73" name="Textfeld 25">
                <a:extLst>
                  <a:ext uri="{FF2B5EF4-FFF2-40B4-BE49-F238E27FC236}">
                    <a16:creationId xmlns:a16="http://schemas.microsoft.com/office/drawing/2014/main" id="{E278CAAC-1409-450B-96D8-2BA72765A32C}"/>
                  </a:ext>
                </a:extLst>
              </p:cNvPr>
              <p:cNvSpPr txBox="1">
                <a:spLocks noChangeArrowheads="1"/>
              </p:cNvSpPr>
              <p:nvPr/>
            </p:nvSpPr>
            <p:spPr bwMode="auto">
              <a:xfrm>
                <a:off x="2713607" y="4660834"/>
                <a:ext cx="27608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sz="1300" b="1" dirty="0">
                    <a:solidFill>
                      <a:srgbClr val="000000"/>
                    </a:solidFill>
                  </a:rPr>
                  <a:t>Ersparnis des Arbeitgebers netto</a:t>
                </a:r>
                <a:endParaRPr lang="de-DE" altLang="de-DE" sz="1300" b="1" baseline="30000" dirty="0">
                  <a:latin typeface="Arial Narrow" panose="020B0606020202030204" pitchFamily="34" charset="0"/>
                </a:endParaRPr>
              </a:p>
            </p:txBody>
          </p:sp>
          <p:sp>
            <p:nvSpPr>
              <p:cNvPr id="74" name="Textfeld 33">
                <a:extLst>
                  <a:ext uri="{FF2B5EF4-FFF2-40B4-BE49-F238E27FC236}">
                    <a16:creationId xmlns:a16="http://schemas.microsoft.com/office/drawing/2014/main" id="{872489E0-CFAC-48FD-B770-3AEE987651E8}"/>
                  </a:ext>
                </a:extLst>
              </p:cNvPr>
              <p:cNvSpPr txBox="1">
                <a:spLocks noChangeArrowheads="1"/>
              </p:cNvSpPr>
              <p:nvPr/>
            </p:nvSpPr>
            <p:spPr bwMode="auto">
              <a:xfrm>
                <a:off x="5411760" y="4629991"/>
                <a:ext cx="1224235" cy="2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4.905,18 €</a:t>
                </a:r>
              </a:p>
            </p:txBody>
          </p:sp>
          <p:pic>
            <p:nvPicPr>
              <p:cNvPr id="75" name="Grafik 36">
                <a:extLst>
                  <a:ext uri="{FF2B5EF4-FFF2-40B4-BE49-F238E27FC236}">
                    <a16:creationId xmlns:a16="http://schemas.microsoft.com/office/drawing/2014/main" id="{BDB900F1-0BBA-480C-A111-CB6AC077C7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4583983"/>
                <a:ext cx="214896" cy="2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uppieren 65">
              <a:extLst>
                <a:ext uri="{FF2B5EF4-FFF2-40B4-BE49-F238E27FC236}">
                  <a16:creationId xmlns:a16="http://schemas.microsoft.com/office/drawing/2014/main" id="{AC462A99-C5CD-473E-A053-10BFAE67AA95}"/>
                </a:ext>
              </a:extLst>
            </p:cNvPr>
            <p:cNvGrpSpPr/>
            <p:nvPr/>
          </p:nvGrpSpPr>
          <p:grpSpPr>
            <a:xfrm>
              <a:off x="4605285" y="3842882"/>
              <a:ext cx="4180827" cy="299888"/>
              <a:chOff x="2455168" y="3241154"/>
              <a:chExt cx="4180827" cy="299888"/>
            </a:xfrm>
          </p:grpSpPr>
          <p:sp>
            <p:nvSpPr>
              <p:cNvPr id="70" name="Textfeld 23">
                <a:extLst>
                  <a:ext uri="{FF2B5EF4-FFF2-40B4-BE49-F238E27FC236}">
                    <a16:creationId xmlns:a16="http://schemas.microsoft.com/office/drawing/2014/main" id="{EE3B9158-57C8-4D70-8568-9022B0D308AC}"/>
                  </a:ext>
                </a:extLst>
              </p:cNvPr>
              <p:cNvSpPr txBox="1">
                <a:spLocks noChangeArrowheads="1"/>
              </p:cNvSpPr>
              <p:nvPr/>
            </p:nvSpPr>
            <p:spPr bwMode="auto">
              <a:xfrm>
                <a:off x="2713607" y="3325751"/>
                <a:ext cx="27608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 zzgl. Förderbetrag nach § 100 EStG </a:t>
                </a:r>
              </a:p>
            </p:txBody>
          </p:sp>
          <p:sp>
            <p:nvSpPr>
              <p:cNvPr id="71" name="Textfeld 29">
                <a:extLst>
                  <a:ext uri="{FF2B5EF4-FFF2-40B4-BE49-F238E27FC236}">
                    <a16:creationId xmlns:a16="http://schemas.microsoft.com/office/drawing/2014/main" id="{242090CD-5A6D-4431-9B15-FB92435E8076}"/>
                  </a:ext>
                </a:extLst>
              </p:cNvPr>
              <p:cNvSpPr txBox="1">
                <a:spLocks noChangeArrowheads="1"/>
              </p:cNvSpPr>
              <p:nvPr/>
            </p:nvSpPr>
            <p:spPr bwMode="auto">
              <a:xfrm>
                <a:off x="5411760" y="3294215"/>
                <a:ext cx="1224235" cy="24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720,00 €</a:t>
                </a:r>
              </a:p>
            </p:txBody>
          </p:sp>
          <p:pic>
            <p:nvPicPr>
              <p:cNvPr id="72" name="Grafik 34">
                <a:extLst>
                  <a:ext uri="{FF2B5EF4-FFF2-40B4-BE49-F238E27FC236}">
                    <a16:creationId xmlns:a16="http://schemas.microsoft.com/office/drawing/2014/main" id="{4EDCDC1C-4CE5-49AC-AC89-AB6E3D62D0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3241154"/>
                <a:ext cx="214896" cy="25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7" name="Gerade Verbindung 59">
              <a:extLst>
                <a:ext uri="{FF2B5EF4-FFF2-40B4-BE49-F238E27FC236}">
                  <a16:creationId xmlns:a16="http://schemas.microsoft.com/office/drawing/2014/main" id="{2D836689-863E-4290-87E0-716AC6E54C6A}"/>
                </a:ext>
              </a:extLst>
            </p:cNvPr>
            <p:cNvCxnSpPr/>
            <p:nvPr/>
          </p:nvCxnSpPr>
          <p:spPr bwMode="auto">
            <a:xfrm>
              <a:off x="4605285" y="3776497"/>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8" name="Gerade Verbindung 60">
              <a:extLst>
                <a:ext uri="{FF2B5EF4-FFF2-40B4-BE49-F238E27FC236}">
                  <a16:creationId xmlns:a16="http://schemas.microsoft.com/office/drawing/2014/main" id="{F5BF72BB-2FA6-4EC0-88A0-DA4F4D1497B5}"/>
                </a:ext>
              </a:extLst>
            </p:cNvPr>
            <p:cNvCxnSpPr>
              <a:cxnSpLocks/>
            </p:cNvCxnSpPr>
            <p:nvPr/>
          </p:nvCxnSpPr>
          <p:spPr bwMode="auto">
            <a:xfrm>
              <a:off x="4605285" y="4219145"/>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60">
              <a:extLst>
                <a:ext uri="{FF2B5EF4-FFF2-40B4-BE49-F238E27FC236}">
                  <a16:creationId xmlns:a16="http://schemas.microsoft.com/office/drawing/2014/main" id="{0B5C1669-3CE4-48DC-A38B-9AA0AB711BE8}"/>
                </a:ext>
              </a:extLst>
            </p:cNvPr>
            <p:cNvCxnSpPr>
              <a:cxnSpLocks/>
            </p:cNvCxnSpPr>
            <p:nvPr/>
          </p:nvCxnSpPr>
          <p:spPr bwMode="auto">
            <a:xfrm>
              <a:off x="4605285" y="4716834"/>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7412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Hinweise zur Entgeltumwandlung</a:t>
            </a:r>
            <a:endParaRPr lang="de-DE" dirty="0"/>
          </a:p>
        </p:txBody>
      </p:sp>
      <p:sp>
        <p:nvSpPr>
          <p:cNvPr id="15" name="Textplatzhalter 14"/>
          <p:cNvSpPr>
            <a:spLocks noGrp="1"/>
          </p:cNvSpPr>
          <p:nvPr>
            <p:ph type="body" sz="quarter" idx="17"/>
          </p:nvPr>
        </p:nvSpPr>
        <p:spPr/>
        <p:txBody>
          <a:bodyPr/>
          <a:lstStyle/>
          <a:p>
            <a:endParaRPr lang="de-DE"/>
          </a:p>
        </p:txBody>
      </p:sp>
      <p:sp>
        <p:nvSpPr>
          <p:cNvPr id="4" name="Textplatzhalter 3"/>
          <p:cNvSpPr>
            <a:spLocks noGrp="1"/>
          </p:cNvSpPr>
          <p:nvPr>
            <p:ph type="body" sz="quarter" idx="19"/>
          </p:nvPr>
        </p:nvSpPr>
        <p:spPr/>
        <p:txBody>
          <a:bodyPr/>
          <a:lstStyle/>
          <a:p>
            <a:pPr lvl="1"/>
            <a:r>
              <a:rPr lang="de-DE" altLang="de-DE" dirty="0"/>
              <a:t>Soweit durch die Entgeltumwandlung das sozialversicherungspflichtige Arbeitseinkommen reduziert wird, kann eine Minderung der Sozialversicherungsansprüche eintreten. Dies betrifft z. B. Krankentagegeld, gesetzliche Rente, Arbeitslosengeld. </a:t>
            </a:r>
          </a:p>
          <a:p>
            <a:pPr lvl="1"/>
            <a:r>
              <a:rPr lang="de-DE" altLang="de-DE" dirty="0"/>
              <a:t>Durch Entgeltumwandlung kann die Versicherungspflichtgrenze in der Gesetzlichen Krankenversicherung (GKV) unterschritten werden. Hierdurch kann eine erneute Versicherungspflicht in der GKV ausgelöst werden.</a:t>
            </a:r>
          </a:p>
        </p:txBody>
      </p:sp>
      <p:sp>
        <p:nvSpPr>
          <p:cNvPr id="5" name="Textplatzhalter 4"/>
          <p:cNvSpPr>
            <a:spLocks noGrp="1"/>
          </p:cNvSpPr>
          <p:nvPr>
            <p:ph type="body" sz="quarter" idx="18"/>
          </p:nvPr>
        </p:nvSpPr>
        <p:spPr/>
        <p:txBody>
          <a:bodyPr/>
          <a:lstStyle/>
          <a:p>
            <a:r>
              <a:rPr lang="de-DE" altLang="de-DE"/>
              <a:t>1. bAV – gesetzliche Regelungen</a:t>
            </a:r>
            <a:endParaRPr lang="de-DE" alt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18" name="Textplatzhalter 17"/>
          <p:cNvSpPr>
            <a:spLocks noGrp="1"/>
          </p:cNvSpPr>
          <p:nvPr>
            <p:ph type="body" sz="quarter" idx="23"/>
          </p:nvPr>
        </p:nvSpPr>
        <p:spPr/>
        <p:txBody>
          <a:bodyPr/>
          <a:lstStyle/>
          <a:p>
            <a:endParaRPr lang="de-DE"/>
          </a:p>
        </p:txBody>
      </p:sp>
      <p:sp>
        <p:nvSpPr>
          <p:cNvPr id="3" name="Fußzeilenplatzhalter 2"/>
          <p:cNvSpPr>
            <a:spLocks noGrp="1"/>
          </p:cNvSpPr>
          <p:nvPr>
            <p:ph type="ftr" sz="quarter" idx="21"/>
          </p:nvPr>
        </p:nvSpPr>
        <p:spPr/>
        <p:txBody>
          <a:bodyPr/>
          <a:lstStyle/>
          <a:p>
            <a:r>
              <a:rPr lang="de-DE"/>
              <a:t>bAV-Versorgungskonzept Arbeitgeber</a:t>
            </a:r>
            <a:endParaRPr lang="de-DE" dirty="0"/>
          </a:p>
        </p:txBody>
      </p:sp>
      <p:sp>
        <p:nvSpPr>
          <p:cNvPr id="7" name="Foliennummernplatzhalter 6"/>
          <p:cNvSpPr>
            <a:spLocks noGrp="1"/>
          </p:cNvSpPr>
          <p:nvPr>
            <p:ph type="sldNum" sz="quarter" idx="22"/>
          </p:nvPr>
        </p:nvSpPr>
        <p:spPr/>
        <p:txBody>
          <a:bodyPr/>
          <a:lstStyle/>
          <a:p>
            <a:fld id="{BFE8ADF1-837C-463F-9856-54C2D771B21B}" type="slidenum">
              <a:rPr lang="de-DE" smtClean="0"/>
              <a:pPr/>
              <a:t>8</a:t>
            </a:fld>
            <a:endParaRPr lang="de-DE" dirty="0"/>
          </a:p>
        </p:txBody>
      </p:sp>
    </p:spTree>
    <p:extLst>
      <p:ext uri="{BB962C8B-B14F-4D97-AF65-F5344CB8AC3E}">
        <p14:creationId xmlns:p14="http://schemas.microsoft.com/office/powerpoint/2010/main" val="353986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F372163-A31A-5934-7375-5BC34B2E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673"/>
            <a:ext cx="9144000" cy="6053327"/>
          </a:xfrm>
          <a:prstGeom prst="rect">
            <a:avLst/>
          </a:prstGeom>
        </p:spPr>
      </p:pic>
      <p:sp>
        <p:nvSpPr>
          <p:cNvPr id="9"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2.</a:t>
            </a:r>
          </a:p>
        </p:txBody>
      </p:sp>
      <p:sp>
        <p:nvSpPr>
          <p:cNvPr id="11"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dirty="0" err="1"/>
              <a:t>bAV</a:t>
            </a:r>
            <a:r>
              <a:rPr lang="de-DE" altLang="de-DE" dirty="0"/>
              <a:t> – Instrument im Personalmanagement</a:t>
            </a:r>
          </a:p>
        </p:txBody>
      </p:sp>
    </p:spTree>
    <p:extLst>
      <p:ext uri="{BB962C8B-B14F-4D97-AF65-F5344CB8AC3E}">
        <p14:creationId xmlns:p14="http://schemas.microsoft.com/office/powerpoint/2010/main" val="2097202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2767</Words>
  <Application>Microsoft Macintosh PowerPoint</Application>
  <PresentationFormat>Bildschirmpräsentation (4:3)</PresentationFormat>
  <Paragraphs>408</Paragraphs>
  <Slides>37</Slides>
  <Notes>2</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2" baseType="lpstr">
      <vt:lpstr>Arial</vt:lpstr>
      <vt:lpstr>Arial Narrow</vt:lpstr>
      <vt:lpstr>Calibri</vt:lpstr>
      <vt:lpstr>Die Stuttgarter_PP_Template_09.12.2011_vs_04</vt:lpstr>
      <vt:lpstr>think-cell Folie</vt:lpstr>
      <vt:lpstr>Individuelles Versorgungskonzept</vt:lpstr>
      <vt:lpstr>Inhalt</vt:lpstr>
      <vt:lpstr>Betriebliche Altersversorgung: Arbeitgeber sind verpflichtet zu profitieren</vt:lpstr>
      <vt:lpstr>Betriebliche Altersversorgung für Ihren Betrieb: Ihre gesetzlichen Pflichten können Sie abhaken</vt:lpstr>
      <vt:lpstr>Betriebliche Altersversorgung: Arbeitgeber sind verpflichtet zu profitieren</vt:lpstr>
      <vt:lpstr>Entgeltumwandlung, Arbeitgeberzuschuss und Lohnnebenkosten: Die richtige Kombination macht es</vt:lpstr>
      <vt:lpstr>Förderung durch den Staat</vt:lpstr>
      <vt:lpstr>Hinweise zur Entgeltumwandlung</vt:lpstr>
      <vt:lpstr>bAV – Instrument im Personalmanagement</vt:lpstr>
      <vt:lpstr>Mitarbeiterbindung: Die bAV ist Arbeitnehmers Liebling</vt:lpstr>
      <vt:lpstr>Arbeitgeber sollten die bAV bei der Mitarbeitersuche als Instrument nutzen</vt:lpstr>
      <vt:lpstr>Mitarbeitergewinnung: Verstehen Sie bAV als Arbeitnehmer-"Lockmittel"</vt:lpstr>
      <vt:lpstr>bAV – Standard und Möglichkeiten</vt:lpstr>
      <vt:lpstr>Die bAV wurde oft so umgesetzt</vt:lpstr>
      <vt:lpstr>Eine durchdachte bAV-Architektur enthält  mehrere Bausteine</vt:lpstr>
      <vt:lpstr>Die bAV-Lösung für Ihr Unternehmen: An gesetzliche Rahmenbedingungen anpassen</vt:lpstr>
      <vt:lpstr>Die Bausteine für das bAV-Konzept: Alle staatlichen Förderungen mitnehmen</vt:lpstr>
      <vt:lpstr>Entgeltumwandlung und AG-Zuschuss</vt:lpstr>
      <vt:lpstr>Eine Arbeitgeber-Rente ergänzt die bAV-Architektur</vt:lpstr>
      <vt:lpstr>Die Arbeitgeber-Finanzierung kann besonders attraktiv sein</vt:lpstr>
      <vt:lpstr>Ganzheitlicher Ansatz zu § 100 EStG</vt:lpstr>
      <vt:lpstr>Ganzheitlicher Ansatz zu § 100 EStG</vt:lpstr>
      <vt:lpstr>Eine private Altersversorgung über Kollektiv- Rahmenvertrag motiviert die Arbeitnehmer zusätzlich</vt:lpstr>
      <vt:lpstr>bAV-Konzept nach Standard: Auf Augenhöhe mit dem Wettbewerb</vt:lpstr>
      <vt:lpstr>bAV – mit dem richtigen Anbieter</vt:lpstr>
      <vt:lpstr>bAV für kleine und mittlere Unternehmen: Mit Direktversicherung besonders leicht</vt:lpstr>
      <vt:lpstr>Meine Empfehlung: Die Stuttgarter als Ihr Versorgungspartner in der bAV</vt:lpstr>
      <vt:lpstr>Meine Empfehlung: Eine Direktversicherung passend zur Risikoneigung</vt:lpstr>
      <vt:lpstr>PowerPoint-Präsentation</vt:lpstr>
      <vt:lpstr>Ihre Entscheidungen: Machen Sie die nächsten Schritte in Sachen bAV</vt:lpstr>
      <vt:lpstr>Ihre Entscheidungen: Machen Sie die nächsten Schritte in Sachen bAV</vt:lpstr>
      <vt:lpstr>Ihre Entscheidungen: Machen Sie die nächsten Schritte in Sachen bAV</vt:lpstr>
      <vt:lpstr>Ihre Entscheidungen: Machen Sie die nächsten Schritte in Sachen bAV</vt:lpstr>
      <vt:lpstr>Der nächste Schritt</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praesentation-bav-versorgungskonzept-ag</dc:title>
  <dc:creator>Stuttgarter Vorsorge-Management GmbH</dc:creator>
  <cp:lastModifiedBy>Alexander Borges</cp:lastModifiedBy>
  <cp:revision>584</cp:revision>
  <cp:lastPrinted>2013-12-18T08:24:00Z</cp:lastPrinted>
  <dcterms:created xsi:type="dcterms:W3CDTF">2011-12-30T14:46:55Z</dcterms:created>
  <dcterms:modified xsi:type="dcterms:W3CDTF">2023-03-07T14:41:09Z</dcterms:modified>
</cp:coreProperties>
</file>