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85" r:id="rId3"/>
    <p:sldId id="291" r:id="rId4"/>
    <p:sldId id="287" r:id="rId5"/>
    <p:sldId id="288" r:id="rId6"/>
    <p:sldId id="316" r:id="rId7"/>
    <p:sldId id="290" r:id="rId8"/>
    <p:sldId id="292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8" r:id="rId23"/>
    <p:sldId id="309" r:id="rId24"/>
    <p:sldId id="313" r:id="rId25"/>
    <p:sldId id="314" r:id="rId26"/>
    <p:sldId id="315" r:id="rId27"/>
  </p:sldIdLst>
  <p:sldSz cx="9144000" cy="6858000" type="screen4x3"/>
  <p:notesSz cx="7099300" cy="10234613"/>
  <p:custDataLst>
    <p:tags r:id="rId30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0">
          <p15:clr>
            <a:srgbClr val="A4A3A4"/>
          </p15:clr>
        </p15:guide>
        <p15:guide id="2" orient="horz" pos="28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3C3C3"/>
    <a:srgbClr val="FFFFFF"/>
    <a:srgbClr val="646464"/>
    <a:srgbClr val="E1E1E1"/>
    <a:srgbClr val="F0F0F0"/>
    <a:srgbClr val="FF66CC"/>
    <a:srgbClr val="00749F"/>
    <a:srgbClr val="00A6E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4" autoAdjust="0"/>
    <p:restoredTop sz="89116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422" y="65"/>
      </p:cViewPr>
      <p:guideLst>
        <p:guide orient="horz" pos="1700"/>
        <p:guide orient="horz" pos="28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679" y="109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01.01.2014</a:t>
            </a:r>
            <a:endParaRPr lang="de-DE" sz="11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Präsentation Geschäftspartner </a:t>
            </a:r>
            <a:r>
              <a:rPr lang="de-DE" err="1"/>
              <a:t>bAV</a:t>
            </a:r>
            <a:r>
              <a:rPr lang="de-DE"/>
              <a:t>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FA18FEF-D25D-4F08-ABF5-3CC5EC2D488C}" type="slidenum">
              <a:rPr lang="de-DE" altLang="de-DE"/>
              <a:pPr>
                <a:defRPr/>
              </a:pPr>
              <a:t>‹Nr.›</a:t>
            </a:fld>
            <a:endParaRPr lang="de-DE" altLang="de-DE" sz="1100"/>
          </a:p>
        </p:txBody>
      </p:sp>
    </p:spTree>
    <p:extLst>
      <p:ext uri="{BB962C8B-B14F-4D97-AF65-F5344CB8AC3E}">
        <p14:creationId xmlns:p14="http://schemas.microsoft.com/office/powerpoint/2010/main" val="7402023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01.01.2014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>
                <a:sym typeface="Arial" panose="020B0604020202020204" pitchFamily="34" charset="0"/>
              </a:rPr>
              <a:t>Mastertextformat bearbeiten</a:t>
            </a:r>
          </a:p>
          <a:p>
            <a:pPr lvl="1"/>
            <a:r>
              <a:rPr lang="de-DE" noProof="0">
                <a:sym typeface="Arial" panose="020B0604020202020204" pitchFamily="34" charset="0"/>
              </a:rPr>
              <a:t>Zweite Ebene</a:t>
            </a:r>
          </a:p>
          <a:p>
            <a:pPr lvl="2"/>
            <a:r>
              <a:rPr lang="de-DE" noProof="0">
                <a:sym typeface="Arial" panose="020B0604020202020204" pitchFamily="34" charset="0"/>
              </a:rPr>
              <a:t>Dritte Ebene</a:t>
            </a:r>
          </a:p>
          <a:p>
            <a:pPr lvl="3"/>
            <a:r>
              <a:rPr lang="de-DE" noProof="0">
                <a:sym typeface="Arial" panose="020B0604020202020204" pitchFamily="34" charset="0"/>
              </a:rPr>
              <a:t>Vierte Ebene</a:t>
            </a:r>
          </a:p>
          <a:p>
            <a:pPr lvl="4"/>
            <a:r>
              <a:rPr lang="de-DE" noProof="0">
                <a:sym typeface="Arial" panose="020B0604020202020204" pitchFamily="34" charset="0"/>
              </a:rPr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DEB09B-7A34-47B6-A734-33AE6AFABC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84568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 (nu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2050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bgerundetes Rechteck 18"/>
          <p:cNvSpPr/>
          <p:nvPr userDrawn="1"/>
        </p:nvSpPr>
        <p:spPr>
          <a:xfrm>
            <a:off x="802382" y="2086421"/>
            <a:ext cx="7112770" cy="2193843"/>
          </a:xfrm>
          <a:custGeom>
            <a:avLst/>
            <a:gdLst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27698 w 7137698"/>
              <a:gd name="connsiteY0" fmla="*/ 192979 h 2264510"/>
              <a:gd name="connsiteX1" fmla="*/ 31397 w 7137698"/>
              <a:gd name="connsiteY1" fmla="*/ 70666 h 2264510"/>
              <a:gd name="connsiteX2" fmla="*/ 7013229 w 7137698"/>
              <a:gd name="connsiteY2" fmla="*/ 68510 h 2264510"/>
              <a:gd name="connsiteX3" fmla="*/ 7137698 w 7137698"/>
              <a:gd name="connsiteY3" fmla="*/ 192979 h 2264510"/>
              <a:gd name="connsiteX4" fmla="*/ 7137698 w 7137698"/>
              <a:gd name="connsiteY4" fmla="*/ 2140041 h 2264510"/>
              <a:gd name="connsiteX5" fmla="*/ 7013229 w 7137698"/>
              <a:gd name="connsiteY5" fmla="*/ 2264510 h 2264510"/>
              <a:gd name="connsiteX6" fmla="*/ 152167 w 7137698"/>
              <a:gd name="connsiteY6" fmla="*/ 2264510 h 2264510"/>
              <a:gd name="connsiteX7" fmla="*/ 27698 w 7137698"/>
              <a:gd name="connsiteY7" fmla="*/ 2140041 h 2264510"/>
              <a:gd name="connsiteX8" fmla="*/ 27698 w 7137698"/>
              <a:gd name="connsiteY8" fmla="*/ 192979 h 2264510"/>
              <a:gd name="connsiteX0" fmla="*/ 519224 w 7629224"/>
              <a:gd name="connsiteY0" fmla="*/ 2071531 h 2196000"/>
              <a:gd name="connsiteX1" fmla="*/ 522923 w 7629224"/>
              <a:gd name="connsiteY1" fmla="*/ 2156 h 2196000"/>
              <a:gd name="connsiteX2" fmla="*/ 7504755 w 7629224"/>
              <a:gd name="connsiteY2" fmla="*/ 0 h 2196000"/>
              <a:gd name="connsiteX3" fmla="*/ 7629224 w 7629224"/>
              <a:gd name="connsiteY3" fmla="*/ 124469 h 2196000"/>
              <a:gd name="connsiteX4" fmla="*/ 7629224 w 7629224"/>
              <a:gd name="connsiteY4" fmla="*/ 2071531 h 2196000"/>
              <a:gd name="connsiteX5" fmla="*/ 7504755 w 7629224"/>
              <a:gd name="connsiteY5" fmla="*/ 2196000 h 2196000"/>
              <a:gd name="connsiteX6" fmla="*/ 643693 w 7629224"/>
              <a:gd name="connsiteY6" fmla="*/ 2196000 h 2196000"/>
              <a:gd name="connsiteX7" fmla="*/ 519224 w 7629224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07153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19230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6985531 w 7110000"/>
              <a:gd name="connsiteY4" fmla="*/ 2196000 h 2196000"/>
              <a:gd name="connsiteX5" fmla="*/ 0 w 7110000"/>
              <a:gd name="connsiteY5" fmla="*/ 2192301 h 2196000"/>
              <a:gd name="connsiteX0" fmla="*/ 0 w 7112770"/>
              <a:gd name="connsiteY0" fmla="*/ 2192301 h 2193843"/>
              <a:gd name="connsiteX1" fmla="*/ 3699 w 7112770"/>
              <a:gd name="connsiteY1" fmla="*/ 2156 h 2193843"/>
              <a:gd name="connsiteX2" fmla="*/ 6985531 w 7112770"/>
              <a:gd name="connsiteY2" fmla="*/ 0 h 2193843"/>
              <a:gd name="connsiteX3" fmla="*/ 7110000 w 7112770"/>
              <a:gd name="connsiteY3" fmla="*/ 124469 h 2193843"/>
              <a:gd name="connsiteX4" fmla="*/ 7112770 w 7112770"/>
              <a:gd name="connsiteY4" fmla="*/ 2193843 h 2193843"/>
              <a:gd name="connsiteX5" fmla="*/ 0 w 7112770"/>
              <a:gd name="connsiteY5" fmla="*/ 2192301 h 21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770" h="2193843">
                <a:moveTo>
                  <a:pt x="0" y="2192301"/>
                </a:moveTo>
                <a:lnTo>
                  <a:pt x="3699" y="2156"/>
                </a:lnTo>
                <a:lnTo>
                  <a:pt x="6985531" y="0"/>
                </a:lnTo>
                <a:cubicBezTo>
                  <a:pt x="7054273" y="0"/>
                  <a:pt x="7110000" y="55727"/>
                  <a:pt x="7110000" y="124469"/>
                </a:cubicBezTo>
                <a:cubicBezTo>
                  <a:pt x="7110923" y="814260"/>
                  <a:pt x="7111847" y="1504052"/>
                  <a:pt x="7112770" y="2193843"/>
                </a:cubicBezTo>
                <a:lnTo>
                  <a:pt x="0" y="219230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uf der gleichen Seite des Rechtecks liegende Ecken abrunden 19"/>
          <p:cNvSpPr/>
          <p:nvPr userDrawn="1"/>
        </p:nvSpPr>
        <p:spPr>
          <a:xfrm>
            <a:off x="802250" y="4334732"/>
            <a:ext cx="7113007" cy="813078"/>
          </a:xfrm>
          <a:custGeom>
            <a:avLst/>
            <a:gdLst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0 w 7110000"/>
              <a:gd name="connsiteY7" fmla="*/ 135015 h 810071"/>
              <a:gd name="connsiteX8" fmla="*/ 135015 w 7110000"/>
              <a:gd name="connsiteY8" fmla="*/ 0 h 810071"/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135015 w 7110000"/>
              <a:gd name="connsiteY7" fmla="*/ 0 h 810071"/>
              <a:gd name="connsiteX0" fmla="*/ 0 w 7110132"/>
              <a:gd name="connsiteY0" fmla="*/ 0 h 812947"/>
              <a:gd name="connsiteX1" fmla="*/ 6975117 w 7110132"/>
              <a:gd name="connsiteY1" fmla="*/ 2876 h 812947"/>
              <a:gd name="connsiteX2" fmla="*/ 7110132 w 7110132"/>
              <a:gd name="connsiteY2" fmla="*/ 137891 h 812947"/>
              <a:gd name="connsiteX3" fmla="*/ 7110132 w 7110132"/>
              <a:gd name="connsiteY3" fmla="*/ 692174 h 812947"/>
              <a:gd name="connsiteX4" fmla="*/ 6989359 w 7110132"/>
              <a:gd name="connsiteY4" fmla="*/ 812947 h 812947"/>
              <a:gd name="connsiteX5" fmla="*/ 120905 w 7110132"/>
              <a:gd name="connsiteY5" fmla="*/ 812947 h 812947"/>
              <a:gd name="connsiteX6" fmla="*/ 132 w 7110132"/>
              <a:gd name="connsiteY6" fmla="*/ 692174 h 812947"/>
              <a:gd name="connsiteX7" fmla="*/ 0 w 7110132"/>
              <a:gd name="connsiteY7" fmla="*/ 0 h 812947"/>
              <a:gd name="connsiteX0" fmla="*/ 0 w 7110132"/>
              <a:gd name="connsiteY0" fmla="*/ 0 h 812947"/>
              <a:gd name="connsiteX1" fmla="*/ 7110132 w 7110132"/>
              <a:gd name="connsiteY1" fmla="*/ 137891 h 812947"/>
              <a:gd name="connsiteX2" fmla="*/ 7110132 w 7110132"/>
              <a:gd name="connsiteY2" fmla="*/ 692174 h 812947"/>
              <a:gd name="connsiteX3" fmla="*/ 6989359 w 7110132"/>
              <a:gd name="connsiteY3" fmla="*/ 812947 h 812947"/>
              <a:gd name="connsiteX4" fmla="*/ 120905 w 7110132"/>
              <a:gd name="connsiteY4" fmla="*/ 812947 h 812947"/>
              <a:gd name="connsiteX5" fmla="*/ 132 w 7110132"/>
              <a:gd name="connsiteY5" fmla="*/ 692174 h 812947"/>
              <a:gd name="connsiteX6" fmla="*/ 0 w 7110132"/>
              <a:gd name="connsiteY6" fmla="*/ 0 h 812947"/>
              <a:gd name="connsiteX0" fmla="*/ 0 w 7113007"/>
              <a:gd name="connsiteY0" fmla="*/ 131 h 813078"/>
              <a:gd name="connsiteX1" fmla="*/ 7113007 w 7113007"/>
              <a:gd name="connsiteY1" fmla="*/ 0 h 813078"/>
              <a:gd name="connsiteX2" fmla="*/ 7110132 w 7113007"/>
              <a:gd name="connsiteY2" fmla="*/ 692305 h 813078"/>
              <a:gd name="connsiteX3" fmla="*/ 6989359 w 7113007"/>
              <a:gd name="connsiteY3" fmla="*/ 813078 h 813078"/>
              <a:gd name="connsiteX4" fmla="*/ 120905 w 7113007"/>
              <a:gd name="connsiteY4" fmla="*/ 813078 h 813078"/>
              <a:gd name="connsiteX5" fmla="*/ 132 w 7113007"/>
              <a:gd name="connsiteY5" fmla="*/ 692305 h 813078"/>
              <a:gd name="connsiteX6" fmla="*/ 0 w 7113007"/>
              <a:gd name="connsiteY6" fmla="*/ 131 h 8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3007" h="813078">
                <a:moveTo>
                  <a:pt x="0" y="131"/>
                </a:moveTo>
                <a:lnTo>
                  <a:pt x="7113007" y="0"/>
                </a:lnTo>
                <a:cubicBezTo>
                  <a:pt x="7112049" y="230768"/>
                  <a:pt x="7111090" y="461537"/>
                  <a:pt x="7110132" y="692305"/>
                </a:cubicBezTo>
                <a:cubicBezTo>
                  <a:pt x="7110132" y="759006"/>
                  <a:pt x="7056060" y="813078"/>
                  <a:pt x="6989359" y="813078"/>
                </a:cubicBezTo>
                <a:lnTo>
                  <a:pt x="120905" y="813078"/>
                </a:lnTo>
                <a:cubicBezTo>
                  <a:pt x="54204" y="813078"/>
                  <a:pt x="132" y="759006"/>
                  <a:pt x="132" y="692305"/>
                </a:cubicBezTo>
                <a:lnTo>
                  <a:pt x="0" y="13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1331973" y="3406252"/>
            <a:ext cx="6300000" cy="8740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0" name="Titel 12"/>
          <p:cNvSpPr>
            <a:spLocks noGrp="1"/>
          </p:cNvSpPr>
          <p:nvPr>
            <p:ph type="title"/>
          </p:nvPr>
        </p:nvSpPr>
        <p:spPr>
          <a:xfrm>
            <a:off x="1331974" y="2425341"/>
            <a:ext cx="6300000" cy="100027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31973" y="4334732"/>
            <a:ext cx="6300001" cy="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03275" indent="-803275">
              <a:tabLst>
                <a:tab pos="810000" algn="l"/>
              </a:tabLst>
              <a:defRPr lang="de-DE" b="0" dirty="0" smtClean="0"/>
            </a:lvl1pPr>
          </a:lstStyle>
          <a:p>
            <a:pPr marL="0" lvl="0" indent="0">
              <a:lnSpc>
                <a:spcPts val="2100"/>
              </a:lnSpc>
              <a:buNone/>
            </a:pPr>
            <a:r>
              <a:rPr lang="de-DE" dirty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E2A1AA2-9460-48F2-85C1-45DD376F94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5" y="220529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700"/>
            </a:lvl1pPr>
            <a:lvl2pPr>
              <a:defRPr sz="1700"/>
            </a:lvl2pPr>
            <a:lvl3pPr marL="630238" indent="-269875">
              <a:buSzPct val="80000"/>
              <a:buFontTx/>
              <a:buBlip>
                <a:blip r:embed="rId2"/>
              </a:buBlip>
              <a:defRPr sz="170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600325"/>
            <a:ext cx="8426450" cy="3600449"/>
          </a:xfrm>
          <a:prstGeom prst="rect">
            <a:avLst/>
          </a:prstGeom>
        </p:spPr>
        <p:txBody>
          <a:bodyPr/>
          <a:lstStyle>
            <a:lvl1pPr marL="0" indent="0">
              <a:defRPr sz="1700"/>
            </a:lvl1pPr>
            <a:lvl2pPr>
              <a:defRPr sz="1700"/>
            </a:lvl2pPr>
            <a:lvl3pPr marL="630238" indent="-269875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700"/>
            </a:lvl3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584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line &amp;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358775" y="2087563"/>
            <a:ext cx="8426449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2600325"/>
            <a:ext cx="4033838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751388" y="2600325"/>
            <a:ext cx="4033837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1861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Subline &amp; Tex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58776" y="2087563"/>
            <a:ext cx="4033838" cy="4113211"/>
          </a:xfrm>
        </p:spPr>
        <p:txBody>
          <a:bodyPr/>
          <a:lstStyle>
            <a:lvl1pPr>
              <a:spcAft>
                <a:spcPts val="1100"/>
              </a:spcAft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751388" y="2087563"/>
            <a:ext cx="4033838" cy="4113211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58776" y="2600326"/>
            <a:ext cx="4033838" cy="3600450"/>
          </a:xfr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751388" y="2600326"/>
            <a:ext cx="4033838" cy="3600450"/>
          </a:xfr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929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Subline &amp; Text 2spaltig &amp;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2600325"/>
            <a:ext cx="8426449" cy="2952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5448291"/>
            <a:ext cx="396000" cy="396000"/>
          </a:xfrm>
          <a:prstGeom prst="rect">
            <a:avLst/>
          </a:prstGeom>
        </p:spPr>
      </p:pic>
      <p:sp>
        <p:nvSpPr>
          <p:cNvPr id="17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870822" cy="622300"/>
          </a:xfrm>
        </p:spPr>
        <p:txBody>
          <a:bodyPr lIns="0" tIns="0" rIns="0" bIns="72000" anchor="ctr">
            <a:noAutofit/>
          </a:bodyPr>
          <a:lstStyle>
            <a:lvl1pPr>
              <a:defRPr lang="de-DE" b="0" dirty="0">
                <a:solidFill>
                  <a:schemeClr val="accent6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26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line &amp; Text 2spaltig &amp;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2600325"/>
            <a:ext cx="4033838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751388" y="2600325"/>
            <a:ext cx="4033837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5448291"/>
            <a:ext cx="396000" cy="396000"/>
          </a:xfrm>
          <a:prstGeom prst="rect">
            <a:avLst/>
          </a:prstGeom>
        </p:spPr>
      </p:pic>
      <p:sp>
        <p:nvSpPr>
          <p:cNvPr id="17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870822" cy="622300"/>
          </a:xfrm>
        </p:spPr>
        <p:txBody>
          <a:bodyPr lIns="0" tIns="0" rIns="0" bIns="72000" anchor="ctr">
            <a:noAutofit/>
          </a:bodyPr>
          <a:lstStyle>
            <a:lvl1pPr>
              <a:defRPr lang="de-DE" b="0" dirty="0">
                <a:solidFill>
                  <a:schemeClr val="accent6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63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&amp;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4033838" cy="512762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700"/>
            </a:lvl2pPr>
            <a:lvl3pPr marL="630238" indent="-269875">
              <a:buSzPct val="80000"/>
              <a:buFontTx/>
              <a:buBlip>
                <a:blip r:embed="rId2"/>
              </a:buBlip>
              <a:defRPr sz="170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4751387" y="2087563"/>
            <a:ext cx="4033838" cy="512762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700"/>
            </a:lvl2pPr>
            <a:lvl3pPr marL="630238" indent="-269875">
              <a:buSzPct val="80000"/>
              <a:buFontTx/>
              <a:buBlip>
                <a:blip r:embed="rId2"/>
              </a:buBlip>
              <a:defRPr sz="170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2600325"/>
            <a:ext cx="4033838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51387" y="2600325"/>
            <a:ext cx="4033838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5448291"/>
            <a:ext cx="396000" cy="396000"/>
          </a:xfrm>
          <a:prstGeom prst="rect">
            <a:avLst/>
          </a:prstGeom>
        </p:spPr>
      </p:pic>
      <p:sp>
        <p:nvSpPr>
          <p:cNvPr id="19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870822" cy="622300"/>
          </a:xfrm>
        </p:spPr>
        <p:txBody>
          <a:bodyPr lIns="0" tIns="0" rIns="0" bIns="72000" anchor="ctr">
            <a:noAutofit/>
          </a:bodyPr>
          <a:lstStyle>
            <a:lvl1pPr>
              <a:defRPr lang="de-DE" b="0" dirty="0">
                <a:solidFill>
                  <a:schemeClr val="accent6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 dirty="0"/>
              <a:t>Formatvorlagen des Textmasters bearbeiten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945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411321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700" b="0"/>
            </a:lvl1pPr>
            <a:lvl2pPr marL="625475" indent="-269875">
              <a:defRPr sz="1700"/>
            </a:lvl2pPr>
            <a:lvl3pPr marL="985838" indent="-269875">
              <a:buSzPct val="80000"/>
              <a:buFontTx/>
              <a:buBlip>
                <a:blip r:embed="rId2"/>
              </a:buBlip>
              <a:defRPr sz="170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85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, grauer Hintergrund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312FA1-269A-4EF7-93B0-876B89B5B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5" y="220529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2 (Text &amp;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bgerundetes Rechteck 18"/>
          <p:cNvSpPr/>
          <p:nvPr userDrawn="1"/>
        </p:nvSpPr>
        <p:spPr>
          <a:xfrm>
            <a:off x="802382" y="2086421"/>
            <a:ext cx="7112770" cy="2193843"/>
          </a:xfrm>
          <a:custGeom>
            <a:avLst/>
            <a:gdLst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27698 w 7137698"/>
              <a:gd name="connsiteY0" fmla="*/ 192979 h 2264510"/>
              <a:gd name="connsiteX1" fmla="*/ 31397 w 7137698"/>
              <a:gd name="connsiteY1" fmla="*/ 70666 h 2264510"/>
              <a:gd name="connsiteX2" fmla="*/ 7013229 w 7137698"/>
              <a:gd name="connsiteY2" fmla="*/ 68510 h 2264510"/>
              <a:gd name="connsiteX3" fmla="*/ 7137698 w 7137698"/>
              <a:gd name="connsiteY3" fmla="*/ 192979 h 2264510"/>
              <a:gd name="connsiteX4" fmla="*/ 7137698 w 7137698"/>
              <a:gd name="connsiteY4" fmla="*/ 2140041 h 2264510"/>
              <a:gd name="connsiteX5" fmla="*/ 7013229 w 7137698"/>
              <a:gd name="connsiteY5" fmla="*/ 2264510 h 2264510"/>
              <a:gd name="connsiteX6" fmla="*/ 152167 w 7137698"/>
              <a:gd name="connsiteY6" fmla="*/ 2264510 h 2264510"/>
              <a:gd name="connsiteX7" fmla="*/ 27698 w 7137698"/>
              <a:gd name="connsiteY7" fmla="*/ 2140041 h 2264510"/>
              <a:gd name="connsiteX8" fmla="*/ 27698 w 7137698"/>
              <a:gd name="connsiteY8" fmla="*/ 192979 h 2264510"/>
              <a:gd name="connsiteX0" fmla="*/ 519224 w 7629224"/>
              <a:gd name="connsiteY0" fmla="*/ 2071531 h 2196000"/>
              <a:gd name="connsiteX1" fmla="*/ 522923 w 7629224"/>
              <a:gd name="connsiteY1" fmla="*/ 2156 h 2196000"/>
              <a:gd name="connsiteX2" fmla="*/ 7504755 w 7629224"/>
              <a:gd name="connsiteY2" fmla="*/ 0 h 2196000"/>
              <a:gd name="connsiteX3" fmla="*/ 7629224 w 7629224"/>
              <a:gd name="connsiteY3" fmla="*/ 124469 h 2196000"/>
              <a:gd name="connsiteX4" fmla="*/ 7629224 w 7629224"/>
              <a:gd name="connsiteY4" fmla="*/ 2071531 h 2196000"/>
              <a:gd name="connsiteX5" fmla="*/ 7504755 w 7629224"/>
              <a:gd name="connsiteY5" fmla="*/ 2196000 h 2196000"/>
              <a:gd name="connsiteX6" fmla="*/ 643693 w 7629224"/>
              <a:gd name="connsiteY6" fmla="*/ 2196000 h 2196000"/>
              <a:gd name="connsiteX7" fmla="*/ 519224 w 7629224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07153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19230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6985531 w 7110000"/>
              <a:gd name="connsiteY4" fmla="*/ 2196000 h 2196000"/>
              <a:gd name="connsiteX5" fmla="*/ 0 w 7110000"/>
              <a:gd name="connsiteY5" fmla="*/ 2192301 h 2196000"/>
              <a:gd name="connsiteX0" fmla="*/ 0 w 7112770"/>
              <a:gd name="connsiteY0" fmla="*/ 2192301 h 2193843"/>
              <a:gd name="connsiteX1" fmla="*/ 3699 w 7112770"/>
              <a:gd name="connsiteY1" fmla="*/ 2156 h 2193843"/>
              <a:gd name="connsiteX2" fmla="*/ 6985531 w 7112770"/>
              <a:gd name="connsiteY2" fmla="*/ 0 h 2193843"/>
              <a:gd name="connsiteX3" fmla="*/ 7110000 w 7112770"/>
              <a:gd name="connsiteY3" fmla="*/ 124469 h 2193843"/>
              <a:gd name="connsiteX4" fmla="*/ 7112770 w 7112770"/>
              <a:gd name="connsiteY4" fmla="*/ 2193843 h 2193843"/>
              <a:gd name="connsiteX5" fmla="*/ 0 w 7112770"/>
              <a:gd name="connsiteY5" fmla="*/ 2192301 h 21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770" h="2193843">
                <a:moveTo>
                  <a:pt x="0" y="2192301"/>
                </a:moveTo>
                <a:lnTo>
                  <a:pt x="3699" y="2156"/>
                </a:lnTo>
                <a:lnTo>
                  <a:pt x="6985531" y="0"/>
                </a:lnTo>
                <a:cubicBezTo>
                  <a:pt x="7054273" y="0"/>
                  <a:pt x="7110000" y="55727"/>
                  <a:pt x="7110000" y="124469"/>
                </a:cubicBezTo>
                <a:cubicBezTo>
                  <a:pt x="7110923" y="814260"/>
                  <a:pt x="7111847" y="1504052"/>
                  <a:pt x="7112770" y="2193843"/>
                </a:cubicBezTo>
                <a:lnTo>
                  <a:pt x="0" y="2192301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>
            <a:off x="802250" y="4334732"/>
            <a:ext cx="7113007" cy="813078"/>
          </a:xfrm>
          <a:custGeom>
            <a:avLst/>
            <a:gdLst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0 w 7110000"/>
              <a:gd name="connsiteY7" fmla="*/ 135015 h 810071"/>
              <a:gd name="connsiteX8" fmla="*/ 135015 w 7110000"/>
              <a:gd name="connsiteY8" fmla="*/ 0 h 810071"/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135015 w 7110000"/>
              <a:gd name="connsiteY7" fmla="*/ 0 h 810071"/>
              <a:gd name="connsiteX0" fmla="*/ 0 w 7110132"/>
              <a:gd name="connsiteY0" fmla="*/ 0 h 812947"/>
              <a:gd name="connsiteX1" fmla="*/ 6975117 w 7110132"/>
              <a:gd name="connsiteY1" fmla="*/ 2876 h 812947"/>
              <a:gd name="connsiteX2" fmla="*/ 7110132 w 7110132"/>
              <a:gd name="connsiteY2" fmla="*/ 137891 h 812947"/>
              <a:gd name="connsiteX3" fmla="*/ 7110132 w 7110132"/>
              <a:gd name="connsiteY3" fmla="*/ 692174 h 812947"/>
              <a:gd name="connsiteX4" fmla="*/ 6989359 w 7110132"/>
              <a:gd name="connsiteY4" fmla="*/ 812947 h 812947"/>
              <a:gd name="connsiteX5" fmla="*/ 120905 w 7110132"/>
              <a:gd name="connsiteY5" fmla="*/ 812947 h 812947"/>
              <a:gd name="connsiteX6" fmla="*/ 132 w 7110132"/>
              <a:gd name="connsiteY6" fmla="*/ 692174 h 812947"/>
              <a:gd name="connsiteX7" fmla="*/ 0 w 7110132"/>
              <a:gd name="connsiteY7" fmla="*/ 0 h 812947"/>
              <a:gd name="connsiteX0" fmla="*/ 0 w 7110132"/>
              <a:gd name="connsiteY0" fmla="*/ 0 h 812947"/>
              <a:gd name="connsiteX1" fmla="*/ 7110132 w 7110132"/>
              <a:gd name="connsiteY1" fmla="*/ 137891 h 812947"/>
              <a:gd name="connsiteX2" fmla="*/ 7110132 w 7110132"/>
              <a:gd name="connsiteY2" fmla="*/ 692174 h 812947"/>
              <a:gd name="connsiteX3" fmla="*/ 6989359 w 7110132"/>
              <a:gd name="connsiteY3" fmla="*/ 812947 h 812947"/>
              <a:gd name="connsiteX4" fmla="*/ 120905 w 7110132"/>
              <a:gd name="connsiteY4" fmla="*/ 812947 h 812947"/>
              <a:gd name="connsiteX5" fmla="*/ 132 w 7110132"/>
              <a:gd name="connsiteY5" fmla="*/ 692174 h 812947"/>
              <a:gd name="connsiteX6" fmla="*/ 0 w 7110132"/>
              <a:gd name="connsiteY6" fmla="*/ 0 h 812947"/>
              <a:gd name="connsiteX0" fmla="*/ 0 w 7113007"/>
              <a:gd name="connsiteY0" fmla="*/ 131 h 813078"/>
              <a:gd name="connsiteX1" fmla="*/ 7113007 w 7113007"/>
              <a:gd name="connsiteY1" fmla="*/ 0 h 813078"/>
              <a:gd name="connsiteX2" fmla="*/ 7110132 w 7113007"/>
              <a:gd name="connsiteY2" fmla="*/ 692305 h 813078"/>
              <a:gd name="connsiteX3" fmla="*/ 6989359 w 7113007"/>
              <a:gd name="connsiteY3" fmla="*/ 813078 h 813078"/>
              <a:gd name="connsiteX4" fmla="*/ 120905 w 7113007"/>
              <a:gd name="connsiteY4" fmla="*/ 813078 h 813078"/>
              <a:gd name="connsiteX5" fmla="*/ 132 w 7113007"/>
              <a:gd name="connsiteY5" fmla="*/ 692305 h 813078"/>
              <a:gd name="connsiteX6" fmla="*/ 0 w 7113007"/>
              <a:gd name="connsiteY6" fmla="*/ 131 h 8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3007" h="813078">
                <a:moveTo>
                  <a:pt x="0" y="131"/>
                </a:moveTo>
                <a:lnTo>
                  <a:pt x="7113007" y="0"/>
                </a:lnTo>
                <a:cubicBezTo>
                  <a:pt x="7112049" y="230768"/>
                  <a:pt x="7111090" y="461537"/>
                  <a:pt x="7110132" y="692305"/>
                </a:cubicBezTo>
                <a:cubicBezTo>
                  <a:pt x="7110132" y="759006"/>
                  <a:pt x="7056060" y="813078"/>
                  <a:pt x="6989359" y="813078"/>
                </a:cubicBezTo>
                <a:lnTo>
                  <a:pt x="120905" y="813078"/>
                </a:lnTo>
                <a:cubicBezTo>
                  <a:pt x="54204" y="813078"/>
                  <a:pt x="132" y="759006"/>
                  <a:pt x="132" y="692305"/>
                </a:cubicBezTo>
                <a:lnTo>
                  <a:pt x="0" y="13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973" y="3406252"/>
            <a:ext cx="6300000" cy="8740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331974" y="2425341"/>
            <a:ext cx="6300000" cy="100027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31973" y="4334732"/>
            <a:ext cx="6300001" cy="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03275" indent="-803275">
              <a:tabLst>
                <a:tab pos="810000" algn="l"/>
              </a:tabLst>
              <a:defRPr lang="de-DE" b="0" dirty="0" smtClean="0"/>
            </a:lvl1pPr>
          </a:lstStyle>
          <a:p>
            <a:pPr marL="0" lvl="0" indent="0">
              <a:lnSpc>
                <a:spcPts val="2100"/>
              </a:lnSpc>
              <a:buNone/>
            </a:pPr>
            <a:r>
              <a:rPr lang="de-DE" dirty="0"/>
              <a:t>Textmasterformat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290EA50-C248-4578-8A67-75D651DACC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5" y="220529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5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3 (Vermittler: nu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37" y="185466"/>
            <a:ext cx="2016000" cy="427206"/>
          </a:xfrm>
          <a:prstGeom prst="rect">
            <a:avLst/>
          </a:prstGeom>
        </p:spPr>
      </p:pic>
      <p:sp>
        <p:nvSpPr>
          <p:cNvPr id="27" name="Abgerundetes Rechteck 18"/>
          <p:cNvSpPr/>
          <p:nvPr userDrawn="1"/>
        </p:nvSpPr>
        <p:spPr>
          <a:xfrm>
            <a:off x="802382" y="2086421"/>
            <a:ext cx="7112770" cy="2193843"/>
          </a:xfrm>
          <a:custGeom>
            <a:avLst/>
            <a:gdLst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27698 w 7137698"/>
              <a:gd name="connsiteY0" fmla="*/ 192979 h 2264510"/>
              <a:gd name="connsiteX1" fmla="*/ 31397 w 7137698"/>
              <a:gd name="connsiteY1" fmla="*/ 70666 h 2264510"/>
              <a:gd name="connsiteX2" fmla="*/ 7013229 w 7137698"/>
              <a:gd name="connsiteY2" fmla="*/ 68510 h 2264510"/>
              <a:gd name="connsiteX3" fmla="*/ 7137698 w 7137698"/>
              <a:gd name="connsiteY3" fmla="*/ 192979 h 2264510"/>
              <a:gd name="connsiteX4" fmla="*/ 7137698 w 7137698"/>
              <a:gd name="connsiteY4" fmla="*/ 2140041 h 2264510"/>
              <a:gd name="connsiteX5" fmla="*/ 7013229 w 7137698"/>
              <a:gd name="connsiteY5" fmla="*/ 2264510 h 2264510"/>
              <a:gd name="connsiteX6" fmla="*/ 152167 w 7137698"/>
              <a:gd name="connsiteY6" fmla="*/ 2264510 h 2264510"/>
              <a:gd name="connsiteX7" fmla="*/ 27698 w 7137698"/>
              <a:gd name="connsiteY7" fmla="*/ 2140041 h 2264510"/>
              <a:gd name="connsiteX8" fmla="*/ 27698 w 7137698"/>
              <a:gd name="connsiteY8" fmla="*/ 192979 h 2264510"/>
              <a:gd name="connsiteX0" fmla="*/ 519224 w 7629224"/>
              <a:gd name="connsiteY0" fmla="*/ 2071531 h 2196000"/>
              <a:gd name="connsiteX1" fmla="*/ 522923 w 7629224"/>
              <a:gd name="connsiteY1" fmla="*/ 2156 h 2196000"/>
              <a:gd name="connsiteX2" fmla="*/ 7504755 w 7629224"/>
              <a:gd name="connsiteY2" fmla="*/ 0 h 2196000"/>
              <a:gd name="connsiteX3" fmla="*/ 7629224 w 7629224"/>
              <a:gd name="connsiteY3" fmla="*/ 124469 h 2196000"/>
              <a:gd name="connsiteX4" fmla="*/ 7629224 w 7629224"/>
              <a:gd name="connsiteY4" fmla="*/ 2071531 h 2196000"/>
              <a:gd name="connsiteX5" fmla="*/ 7504755 w 7629224"/>
              <a:gd name="connsiteY5" fmla="*/ 2196000 h 2196000"/>
              <a:gd name="connsiteX6" fmla="*/ 643693 w 7629224"/>
              <a:gd name="connsiteY6" fmla="*/ 2196000 h 2196000"/>
              <a:gd name="connsiteX7" fmla="*/ 519224 w 7629224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07153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19230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6985531 w 7110000"/>
              <a:gd name="connsiteY4" fmla="*/ 2196000 h 2196000"/>
              <a:gd name="connsiteX5" fmla="*/ 0 w 7110000"/>
              <a:gd name="connsiteY5" fmla="*/ 2192301 h 2196000"/>
              <a:gd name="connsiteX0" fmla="*/ 0 w 7112770"/>
              <a:gd name="connsiteY0" fmla="*/ 2192301 h 2193843"/>
              <a:gd name="connsiteX1" fmla="*/ 3699 w 7112770"/>
              <a:gd name="connsiteY1" fmla="*/ 2156 h 2193843"/>
              <a:gd name="connsiteX2" fmla="*/ 6985531 w 7112770"/>
              <a:gd name="connsiteY2" fmla="*/ 0 h 2193843"/>
              <a:gd name="connsiteX3" fmla="*/ 7110000 w 7112770"/>
              <a:gd name="connsiteY3" fmla="*/ 124469 h 2193843"/>
              <a:gd name="connsiteX4" fmla="*/ 7112770 w 7112770"/>
              <a:gd name="connsiteY4" fmla="*/ 2193843 h 2193843"/>
              <a:gd name="connsiteX5" fmla="*/ 0 w 7112770"/>
              <a:gd name="connsiteY5" fmla="*/ 2192301 h 21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770" h="2193843">
                <a:moveTo>
                  <a:pt x="0" y="2192301"/>
                </a:moveTo>
                <a:lnTo>
                  <a:pt x="3699" y="2156"/>
                </a:lnTo>
                <a:lnTo>
                  <a:pt x="6985531" y="0"/>
                </a:lnTo>
                <a:cubicBezTo>
                  <a:pt x="7054273" y="0"/>
                  <a:pt x="7110000" y="55727"/>
                  <a:pt x="7110000" y="124469"/>
                </a:cubicBezTo>
                <a:cubicBezTo>
                  <a:pt x="7110923" y="814260"/>
                  <a:pt x="7111847" y="1504052"/>
                  <a:pt x="7112770" y="2193843"/>
                </a:cubicBezTo>
                <a:lnTo>
                  <a:pt x="0" y="219230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uf der gleichen Seite des Rechtecks liegende Ecken abrunden 19"/>
          <p:cNvSpPr/>
          <p:nvPr userDrawn="1"/>
        </p:nvSpPr>
        <p:spPr>
          <a:xfrm>
            <a:off x="802250" y="4334732"/>
            <a:ext cx="7113007" cy="813078"/>
          </a:xfrm>
          <a:custGeom>
            <a:avLst/>
            <a:gdLst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0 w 7110000"/>
              <a:gd name="connsiteY7" fmla="*/ 135015 h 810071"/>
              <a:gd name="connsiteX8" fmla="*/ 135015 w 7110000"/>
              <a:gd name="connsiteY8" fmla="*/ 0 h 810071"/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135015 w 7110000"/>
              <a:gd name="connsiteY7" fmla="*/ 0 h 810071"/>
              <a:gd name="connsiteX0" fmla="*/ 0 w 7110132"/>
              <a:gd name="connsiteY0" fmla="*/ 0 h 812947"/>
              <a:gd name="connsiteX1" fmla="*/ 6975117 w 7110132"/>
              <a:gd name="connsiteY1" fmla="*/ 2876 h 812947"/>
              <a:gd name="connsiteX2" fmla="*/ 7110132 w 7110132"/>
              <a:gd name="connsiteY2" fmla="*/ 137891 h 812947"/>
              <a:gd name="connsiteX3" fmla="*/ 7110132 w 7110132"/>
              <a:gd name="connsiteY3" fmla="*/ 692174 h 812947"/>
              <a:gd name="connsiteX4" fmla="*/ 6989359 w 7110132"/>
              <a:gd name="connsiteY4" fmla="*/ 812947 h 812947"/>
              <a:gd name="connsiteX5" fmla="*/ 120905 w 7110132"/>
              <a:gd name="connsiteY5" fmla="*/ 812947 h 812947"/>
              <a:gd name="connsiteX6" fmla="*/ 132 w 7110132"/>
              <a:gd name="connsiteY6" fmla="*/ 692174 h 812947"/>
              <a:gd name="connsiteX7" fmla="*/ 0 w 7110132"/>
              <a:gd name="connsiteY7" fmla="*/ 0 h 812947"/>
              <a:gd name="connsiteX0" fmla="*/ 0 w 7110132"/>
              <a:gd name="connsiteY0" fmla="*/ 0 h 812947"/>
              <a:gd name="connsiteX1" fmla="*/ 7110132 w 7110132"/>
              <a:gd name="connsiteY1" fmla="*/ 137891 h 812947"/>
              <a:gd name="connsiteX2" fmla="*/ 7110132 w 7110132"/>
              <a:gd name="connsiteY2" fmla="*/ 692174 h 812947"/>
              <a:gd name="connsiteX3" fmla="*/ 6989359 w 7110132"/>
              <a:gd name="connsiteY3" fmla="*/ 812947 h 812947"/>
              <a:gd name="connsiteX4" fmla="*/ 120905 w 7110132"/>
              <a:gd name="connsiteY4" fmla="*/ 812947 h 812947"/>
              <a:gd name="connsiteX5" fmla="*/ 132 w 7110132"/>
              <a:gd name="connsiteY5" fmla="*/ 692174 h 812947"/>
              <a:gd name="connsiteX6" fmla="*/ 0 w 7110132"/>
              <a:gd name="connsiteY6" fmla="*/ 0 h 812947"/>
              <a:gd name="connsiteX0" fmla="*/ 0 w 7113007"/>
              <a:gd name="connsiteY0" fmla="*/ 131 h 813078"/>
              <a:gd name="connsiteX1" fmla="*/ 7113007 w 7113007"/>
              <a:gd name="connsiteY1" fmla="*/ 0 h 813078"/>
              <a:gd name="connsiteX2" fmla="*/ 7110132 w 7113007"/>
              <a:gd name="connsiteY2" fmla="*/ 692305 h 813078"/>
              <a:gd name="connsiteX3" fmla="*/ 6989359 w 7113007"/>
              <a:gd name="connsiteY3" fmla="*/ 813078 h 813078"/>
              <a:gd name="connsiteX4" fmla="*/ 120905 w 7113007"/>
              <a:gd name="connsiteY4" fmla="*/ 813078 h 813078"/>
              <a:gd name="connsiteX5" fmla="*/ 132 w 7113007"/>
              <a:gd name="connsiteY5" fmla="*/ 692305 h 813078"/>
              <a:gd name="connsiteX6" fmla="*/ 0 w 7113007"/>
              <a:gd name="connsiteY6" fmla="*/ 131 h 8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3007" h="813078">
                <a:moveTo>
                  <a:pt x="0" y="131"/>
                </a:moveTo>
                <a:lnTo>
                  <a:pt x="7113007" y="0"/>
                </a:lnTo>
                <a:cubicBezTo>
                  <a:pt x="7112049" y="230768"/>
                  <a:pt x="7111090" y="461537"/>
                  <a:pt x="7110132" y="692305"/>
                </a:cubicBezTo>
                <a:cubicBezTo>
                  <a:pt x="7110132" y="759006"/>
                  <a:pt x="7056060" y="813078"/>
                  <a:pt x="6989359" y="813078"/>
                </a:cubicBezTo>
                <a:lnTo>
                  <a:pt x="120905" y="813078"/>
                </a:lnTo>
                <a:cubicBezTo>
                  <a:pt x="54204" y="813078"/>
                  <a:pt x="132" y="759006"/>
                  <a:pt x="132" y="692305"/>
                </a:cubicBezTo>
                <a:lnTo>
                  <a:pt x="0" y="13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30" name="Titel 12"/>
          <p:cNvSpPr>
            <a:spLocks noGrp="1"/>
          </p:cNvSpPr>
          <p:nvPr>
            <p:ph type="title"/>
          </p:nvPr>
        </p:nvSpPr>
        <p:spPr>
          <a:xfrm>
            <a:off x="1331974" y="2425341"/>
            <a:ext cx="6300000" cy="100027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31973" y="4334732"/>
            <a:ext cx="6300001" cy="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03275" indent="-803275">
              <a:tabLst>
                <a:tab pos="810000" algn="l"/>
              </a:tabLst>
              <a:defRPr lang="de-DE" b="0" dirty="0" smtClean="0"/>
            </a:lvl1pPr>
          </a:lstStyle>
          <a:p>
            <a:pPr marL="0" lvl="0" indent="0">
              <a:lnSpc>
                <a:spcPts val="2100"/>
              </a:lnSpc>
              <a:buNone/>
            </a:pPr>
            <a:r>
              <a:rPr lang="de-DE" dirty="0"/>
              <a:t>Textmasterformat bearbeiten</a:t>
            </a:r>
          </a:p>
        </p:txBody>
      </p:sp>
      <p:grpSp>
        <p:nvGrpSpPr>
          <p:cNvPr id="6" name="Gruppieren 5"/>
          <p:cNvGrpSpPr>
            <a:grpSpLocks noChangeAspect="1"/>
          </p:cNvGrpSpPr>
          <p:nvPr userDrawn="1"/>
        </p:nvGrpSpPr>
        <p:grpSpPr>
          <a:xfrm>
            <a:off x="6606808" y="3175"/>
            <a:ext cx="2334883" cy="1423059"/>
            <a:chOff x="3864634" y="3175"/>
            <a:chExt cx="2334883" cy="1423059"/>
          </a:xfrm>
        </p:grpSpPr>
        <p:sp>
          <p:nvSpPr>
            <p:cNvPr id="3" name="Abgerundetes Rechteck 2"/>
            <p:cNvSpPr/>
            <p:nvPr userDrawn="1"/>
          </p:nvSpPr>
          <p:spPr>
            <a:xfrm>
              <a:off x="3864634" y="3175"/>
              <a:ext cx="2334883" cy="1423059"/>
            </a:xfrm>
            <a:prstGeom prst="roundRect">
              <a:avLst>
                <a:gd name="adj" fmla="val 959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/>
            <p:cNvSpPr/>
            <p:nvPr userDrawn="1"/>
          </p:nvSpPr>
          <p:spPr>
            <a:xfrm>
              <a:off x="4015596" y="156704"/>
              <a:ext cx="2032958" cy="1116000"/>
            </a:xfrm>
            <a:prstGeom prst="rect">
              <a:avLst/>
            </a:prstGeom>
            <a:solidFill>
              <a:srgbClr val="C3C3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/>
                <a:t>Platz für Logo Vermittler</a:t>
              </a:r>
            </a:p>
          </p:txBody>
        </p:sp>
      </p:grpSp>
      <p:sp>
        <p:nvSpPr>
          <p:cNvPr id="14" name="Datumsplatzhalter 6"/>
          <p:cNvSpPr txBox="1">
            <a:spLocks/>
          </p:cNvSpPr>
          <p:nvPr userDrawn="1"/>
        </p:nvSpPr>
        <p:spPr>
          <a:xfrm>
            <a:off x="0" y="0"/>
            <a:ext cx="4572000" cy="8001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de-DE" b="0" dirty="0">
                <a:solidFill>
                  <a:schemeClr val="tx1"/>
                </a:solidFill>
              </a:rPr>
              <a:t>Präsentation für Arbeitgeber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1331973" y="3406252"/>
            <a:ext cx="6300000" cy="8740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72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 userDrawn="1">
            <p:ph type="title" hasCustomPrompt="1"/>
          </p:nvPr>
        </p:nvSpPr>
        <p:spPr>
          <a:xfrm>
            <a:off x="1439863" y="1733721"/>
            <a:ext cx="6282137" cy="500137"/>
          </a:xfrm>
        </p:spPr>
        <p:txBody>
          <a:bodyPr/>
          <a:lstStyle>
            <a:lvl1pPr marL="396000">
              <a:defRPr sz="3200"/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7"/>
          </p:nvPr>
        </p:nvSpPr>
        <p:spPr>
          <a:xfrm>
            <a:off x="1439862" y="2600325"/>
            <a:ext cx="6282137" cy="3600450"/>
          </a:xfrm>
          <a:prstGeom prst="rect">
            <a:avLst/>
          </a:prstGeom>
        </p:spPr>
        <p:txBody>
          <a:bodyPr/>
          <a:lstStyle>
            <a:lvl1pPr marL="414000" indent="-414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8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1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2" name="Abgerundetes Rechteck 18"/>
          <p:cNvSpPr/>
          <p:nvPr userDrawn="1"/>
        </p:nvSpPr>
        <p:spPr>
          <a:xfrm>
            <a:off x="1104814" y="4840181"/>
            <a:ext cx="6920249" cy="819192"/>
          </a:xfrm>
          <a:custGeom>
            <a:avLst/>
            <a:gdLst>
              <a:gd name="connsiteX0" fmla="*/ 0 w 6920249"/>
              <a:gd name="connsiteY0" fmla="*/ 136056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8" fmla="*/ 0 w 6920249"/>
              <a:gd name="connsiteY8" fmla="*/ 136056 h 816317"/>
              <a:gd name="connsiteX0" fmla="*/ 0 w 6920249"/>
              <a:gd name="connsiteY0" fmla="*/ 680261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0" fmla="*/ 0 w 6920249"/>
              <a:gd name="connsiteY0" fmla="*/ 683136 h 819192"/>
              <a:gd name="connsiteX1" fmla="*/ 6660 w 6920249"/>
              <a:gd name="connsiteY1" fmla="*/ 0 h 819192"/>
              <a:gd name="connsiteX2" fmla="*/ 6784193 w 6920249"/>
              <a:gd name="connsiteY2" fmla="*/ 2875 h 819192"/>
              <a:gd name="connsiteX3" fmla="*/ 6920249 w 6920249"/>
              <a:gd name="connsiteY3" fmla="*/ 138931 h 819192"/>
              <a:gd name="connsiteX4" fmla="*/ 6920249 w 6920249"/>
              <a:gd name="connsiteY4" fmla="*/ 683136 h 819192"/>
              <a:gd name="connsiteX5" fmla="*/ 6784193 w 6920249"/>
              <a:gd name="connsiteY5" fmla="*/ 819192 h 819192"/>
              <a:gd name="connsiteX6" fmla="*/ 136056 w 6920249"/>
              <a:gd name="connsiteY6" fmla="*/ 819192 h 819192"/>
              <a:gd name="connsiteX7" fmla="*/ 0 w 6920249"/>
              <a:gd name="connsiteY7" fmla="*/ 683136 h 8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0249" h="819192">
                <a:moveTo>
                  <a:pt x="0" y="683136"/>
                </a:moveTo>
                <a:lnTo>
                  <a:pt x="6660" y="0"/>
                </a:lnTo>
                <a:lnTo>
                  <a:pt x="6784193" y="2875"/>
                </a:lnTo>
                <a:cubicBezTo>
                  <a:pt x="6859335" y="2875"/>
                  <a:pt x="6920249" y="63789"/>
                  <a:pt x="6920249" y="138931"/>
                </a:cubicBezTo>
                <a:lnTo>
                  <a:pt x="6920249" y="683136"/>
                </a:lnTo>
                <a:cubicBezTo>
                  <a:pt x="6920249" y="758278"/>
                  <a:pt x="6859335" y="819192"/>
                  <a:pt x="6784193" y="819192"/>
                </a:cubicBezTo>
                <a:lnTo>
                  <a:pt x="136056" y="819192"/>
                </a:lnTo>
                <a:cubicBezTo>
                  <a:pt x="60914" y="819192"/>
                  <a:pt x="0" y="758278"/>
                  <a:pt x="0" y="68313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81201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64DE36-BFA6-44AC-AD09-C185726FBB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5" y="220529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0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2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2" name="Abgerundetes Rechteck 18"/>
          <p:cNvSpPr/>
          <p:nvPr userDrawn="1"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119319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C482604-C86D-46B8-943D-868BCDAF2B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5" y="220529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9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0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3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4" name="Abgerundetes Rechteck 18"/>
          <p:cNvSpPr/>
          <p:nvPr userDrawn="1"/>
        </p:nvSpPr>
        <p:spPr>
          <a:xfrm>
            <a:off x="1103506" y="4840181"/>
            <a:ext cx="6921557" cy="1604958"/>
          </a:xfrm>
          <a:custGeom>
            <a:avLst/>
            <a:gdLst>
              <a:gd name="connsiteX0" fmla="*/ 0 w 6921557"/>
              <a:gd name="connsiteY0" fmla="*/ 267498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8" fmla="*/ 0 w 6921557"/>
              <a:gd name="connsiteY8" fmla="*/ 267498 h 1604958"/>
              <a:gd name="connsiteX0" fmla="*/ 0 w 6921557"/>
              <a:gd name="connsiteY0" fmla="*/ 1337460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0" fmla="*/ 0 w 6921557"/>
              <a:gd name="connsiteY0" fmla="*/ 1337460 h 1604958"/>
              <a:gd name="connsiteX1" fmla="*/ 2954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57" h="1604958">
                <a:moveTo>
                  <a:pt x="0" y="1337460"/>
                </a:moveTo>
                <a:cubicBezTo>
                  <a:pt x="985" y="891640"/>
                  <a:pt x="1969" y="445820"/>
                  <a:pt x="2954" y="0"/>
                </a:cubicBezTo>
                <a:lnTo>
                  <a:pt x="6654059" y="0"/>
                </a:lnTo>
                <a:cubicBezTo>
                  <a:pt x="6801794" y="0"/>
                  <a:pt x="6921557" y="119763"/>
                  <a:pt x="6921557" y="267498"/>
                </a:cubicBezTo>
                <a:lnTo>
                  <a:pt x="6921557" y="1337460"/>
                </a:lnTo>
                <a:cubicBezTo>
                  <a:pt x="6921557" y="1485195"/>
                  <a:pt x="6801794" y="1604958"/>
                  <a:pt x="6654059" y="1604958"/>
                </a:cubicBezTo>
                <a:lnTo>
                  <a:pt x="267498" y="1604958"/>
                </a:lnTo>
                <a:cubicBezTo>
                  <a:pt x="119763" y="1604958"/>
                  <a:pt x="0" y="1485195"/>
                  <a:pt x="0" y="13374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160065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C2F6CC6-FE08-46F9-A37D-3C0B27329D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5" y="220529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0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59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1273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6462000"/>
            <a:ext cx="9144000" cy="3960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26" name="Objekt 1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Folie" r:id="rId21" imgW="216" imgH="216" progId="TCLayout.ActiveDocument.1">
                  <p:embed/>
                </p:oleObj>
              </mc:Choice>
              <mc:Fallback>
                <p:oleObj name="think-cell Folie" r:id="rId21" imgW="216" imgH="216" progId="TCLayout.ActiveDocument.1">
                  <p:embed/>
                  <p:pic>
                    <p:nvPicPr>
                      <p:cNvPr id="0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358775" y="1042814"/>
            <a:ext cx="84264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altLang="de-DE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0" y="6462000"/>
            <a:ext cx="1115616" cy="396000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 userDrawn="1">
            <p:ph type="sldNum" sz="quarter" idx="4"/>
          </p:nvPr>
        </p:nvSpPr>
        <p:spPr>
          <a:xfrm>
            <a:off x="8280412" y="6462000"/>
            <a:ext cx="863588" cy="396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1000">
                <a:solidFill>
                  <a:srgbClr val="646464"/>
                </a:solidFill>
              </a:defRPr>
            </a:lvl1pPr>
          </a:lstStyle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6"/>
          <p:cNvSpPr txBox="1">
            <a:spLocks/>
          </p:cNvSpPr>
          <p:nvPr userDrawn="1"/>
        </p:nvSpPr>
        <p:spPr>
          <a:xfrm>
            <a:off x="1144099" y="6462000"/>
            <a:ext cx="2215705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de-DE" b="0" dirty="0"/>
              <a:t>|    Name des Vermittlers</a:t>
            </a:r>
          </a:p>
        </p:txBody>
      </p:sp>
      <p:sp>
        <p:nvSpPr>
          <p:cNvPr id="20" name="Datumsplatzhalter 6"/>
          <p:cNvSpPr txBox="1">
            <a:spLocks/>
          </p:cNvSpPr>
          <p:nvPr userDrawn="1"/>
        </p:nvSpPr>
        <p:spPr>
          <a:xfrm>
            <a:off x="6292855" y="6462000"/>
            <a:ext cx="2215705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de-DE" b="1" dirty="0">
                <a:solidFill>
                  <a:schemeClr val="accent2"/>
                </a:solidFill>
              </a:rPr>
              <a:t>&lt;  Übersicht</a:t>
            </a:r>
            <a:r>
              <a:rPr lang="de-DE" b="0" dirty="0"/>
              <a:t>    |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idx="1"/>
          </p:nvPr>
        </p:nvSpPr>
        <p:spPr>
          <a:xfrm>
            <a:off x="358775" y="2087563"/>
            <a:ext cx="8427791" cy="4113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0" y="0"/>
            <a:ext cx="6379200" cy="612000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defPPr>
              <a:defRPr lang="de-DE"/>
            </a:defPPr>
            <a:lvl1pPr>
              <a:defRPr sz="1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altLang="de-DE" dirty="0"/>
              <a:t>Betriebliche Altersversorgung (bAV) für Medizinische Fachangestellte/Arzthelferinnen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-1564105" y="992605"/>
            <a:ext cx="1161047" cy="776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531911" y="6461999"/>
            <a:ext cx="4752528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de-DE" sz="1000" b="0">
                <a:solidFill>
                  <a:srgbClr val="646464"/>
                </a:solidFill>
              </a:defRPr>
            </a:lvl1pPr>
          </a:lstStyle>
          <a:p>
            <a:r>
              <a:rPr lang="de-DE" dirty="0"/>
              <a:t>Betriebliche Altersversorgung für Medizinische Fachangestellte/Arzthelferinnen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08D8870-837D-4134-8AD1-C81E4D32533D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5" y="220529"/>
            <a:ext cx="2016000" cy="366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91" r:id="rId2"/>
    <p:sldLayoutId id="2147484292" r:id="rId3"/>
    <p:sldLayoutId id="2147484295" r:id="rId4"/>
    <p:sldLayoutId id="2147484314" r:id="rId5"/>
    <p:sldLayoutId id="2147484315" r:id="rId6"/>
    <p:sldLayoutId id="2147484316" r:id="rId7"/>
    <p:sldLayoutId id="2147484300" r:id="rId8"/>
    <p:sldLayoutId id="2147484301" r:id="rId9"/>
    <p:sldLayoutId id="2147484294" r:id="rId10"/>
    <p:sldLayoutId id="2147484299" r:id="rId11"/>
    <p:sldLayoutId id="2147484307" r:id="rId12"/>
    <p:sldLayoutId id="2147484306" r:id="rId13"/>
    <p:sldLayoutId id="2147484298" r:id="rId14"/>
    <p:sldLayoutId id="2147484305" r:id="rId15"/>
    <p:sldLayoutId id="2147484302" r:id="rId16"/>
    <p:sldLayoutId id="2147484321" r:id="rId17"/>
  </p:sldLayoutIdLst>
  <p:hf hdr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lang="de-DE" sz="26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2pPr>
      <a:lvl3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3pPr>
      <a:lvl4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4pPr>
      <a:lvl5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5pPr>
      <a:lvl6pPr marL="4572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6pPr>
      <a:lvl7pPr marL="9144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7pPr>
      <a:lvl8pPr marL="13716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8pPr>
      <a:lvl9pPr marL="18288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9pPr>
    </p:titleStyle>
    <p:bodyStyle>
      <a:lvl1pPr marL="0" indent="0" algn="l" defTabSz="457200" rtl="0" eaLnBrk="0" fontAlgn="base" hangingPunct="0">
        <a:spcBef>
          <a:spcPts val="0"/>
        </a:spcBef>
        <a:spcAft>
          <a:spcPts val="1200"/>
        </a:spcAft>
        <a:defRPr lang="de-DE" sz="17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altLang="de-DE" sz="17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457200" rtl="0" eaLnBrk="0" fontAlgn="base" hangingPunct="0">
        <a:spcBef>
          <a:spcPts val="0"/>
        </a:spcBef>
        <a:spcAft>
          <a:spcPts val="600"/>
        </a:spcAft>
        <a:buSzPct val="100000"/>
        <a:buBlip>
          <a:blip r:embed="rId24"/>
        </a:buBlip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315" userDrawn="1">
          <p15:clr>
            <a:srgbClr val="F26B43"/>
          </p15:clr>
        </p15:guide>
        <p15:guide id="6" orient="horz" pos="958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4065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pos="2767" userDrawn="1">
          <p15:clr>
            <a:srgbClr val="F26B43"/>
          </p15:clr>
        </p15:guide>
        <p15:guide id="12" pos="2993" userDrawn="1">
          <p15:clr>
            <a:srgbClr val="F26B43"/>
          </p15:clr>
        </p15:guide>
        <p15:guide id="13" orient="horz" pos="3430" userDrawn="1">
          <p15:clr>
            <a:srgbClr val="F26B43"/>
          </p15:clr>
        </p15:guide>
        <p15:guide id="14" orient="horz" pos="3362" userDrawn="1">
          <p15:clr>
            <a:srgbClr val="F26B43"/>
          </p15:clr>
        </p15:guide>
        <p15:guide id="16" orient="horz" pos="1638" userDrawn="1">
          <p15:clr>
            <a:srgbClr val="F26B43"/>
          </p15:clr>
        </p15:guide>
        <p15:guide id="18" pos="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31973" y="3488140"/>
            <a:ext cx="6300000" cy="874011"/>
          </a:xfrm>
        </p:spPr>
        <p:txBody>
          <a:bodyPr/>
          <a:lstStyle/>
          <a:p>
            <a:r>
              <a:rPr lang="de-DE" altLang="de-DE" dirty="0"/>
              <a:t>Spezialisierungsworkshop für Geschäftspartner.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331974" y="2275213"/>
            <a:ext cx="6651966" cy="1000274"/>
          </a:xfrm>
        </p:spPr>
        <p:txBody>
          <a:bodyPr/>
          <a:lstStyle/>
          <a:p>
            <a:r>
              <a:rPr lang="de-DE" altLang="de-DE" sz="2900" dirty="0"/>
              <a:t>Betriebliche Altersversorgung (bAV) für Medizinische</a:t>
            </a:r>
            <a:br>
              <a:rPr lang="de-DE" altLang="de-DE" sz="2900" dirty="0"/>
            </a:br>
            <a:r>
              <a:rPr lang="de-DE" altLang="de-DE" sz="2900" dirty="0"/>
              <a:t>Fachangestellte/Arzthelferinnen</a:t>
            </a:r>
            <a:endParaRPr lang="de-DE" sz="29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10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Klare Vorgaben für die Gestaltung der bAV-Beiträge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altLang="de-DE" dirty="0"/>
              <a:t>Bausteine der betrieblichen Altersversorgung: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970292" cy="622300"/>
          </a:xfrm>
        </p:spPr>
        <p:txBody>
          <a:bodyPr/>
          <a:lstStyle/>
          <a:p>
            <a:r>
              <a:rPr lang="de-DE" dirty="0"/>
              <a:t>Überzeugen Sie die Arbeitnehmer(innen) stets von der Summe der Vorteile – </a:t>
            </a:r>
            <a:br>
              <a:rPr lang="de-DE" dirty="0"/>
            </a:br>
            <a:r>
              <a:rPr lang="de-DE" dirty="0"/>
              <a:t>so nutzen sie diese Regelungen des Tarifvertrags optimal für die Altersversorgung.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altLang="de-DE" dirty="0"/>
              <a:t>Tarifvertragliche Regelungen für Medizinische Fachangestellte und Arzthelferinnen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2" name="Textfeld 11"/>
          <p:cNvSpPr txBox="1">
            <a:spLocks noChangeAspect="1"/>
          </p:cNvSpPr>
          <p:nvPr/>
        </p:nvSpPr>
        <p:spPr>
          <a:xfrm>
            <a:off x="4794721" y="2717904"/>
            <a:ext cx="1629599" cy="1629599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Arbeitgeber-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 err="1">
                <a:solidFill>
                  <a:schemeClr val="bg1"/>
                </a:solidFill>
              </a:rPr>
              <a:t>zuschuss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>
            <a:spLocks noChangeAspect="1"/>
          </p:cNvSpPr>
          <p:nvPr/>
        </p:nvSpPr>
        <p:spPr>
          <a:xfrm>
            <a:off x="6856112" y="2717904"/>
            <a:ext cx="1629599" cy="1629599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none" lIns="72000" tIns="72000" rIns="72000" bIns="72000" rtlCol="0" anchor="ctr">
            <a:no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de-DE" sz="1600" dirty="0"/>
              <a:t>Arbeitgeber-</a:t>
            </a:r>
            <a:br>
              <a:rPr lang="de-DE" sz="1600" dirty="0"/>
            </a:br>
            <a:r>
              <a:rPr lang="de-DE" sz="1600" dirty="0" err="1"/>
              <a:t>beitrag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413400" y="3207703"/>
            <a:ext cx="315974" cy="6500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78599" y="3207703"/>
            <a:ext cx="315974" cy="6500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17" name="Textfeld 16"/>
          <p:cNvSpPr txBox="1">
            <a:spLocks noChangeAspect="1"/>
          </p:cNvSpPr>
          <p:nvPr/>
        </p:nvSpPr>
        <p:spPr>
          <a:xfrm>
            <a:off x="658783" y="2717904"/>
            <a:ext cx="1629599" cy="1629599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Entgelt-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 err="1">
                <a:solidFill>
                  <a:schemeClr val="bg1"/>
                </a:solidFill>
              </a:rPr>
              <a:t>umwandlung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>
            <a:spLocks noChangeAspect="1"/>
          </p:cNvSpPr>
          <p:nvPr/>
        </p:nvSpPr>
        <p:spPr>
          <a:xfrm>
            <a:off x="2716727" y="2717904"/>
            <a:ext cx="1629599" cy="1629599"/>
          </a:xfrm>
          <a:custGeom>
            <a:avLst/>
            <a:gdLst>
              <a:gd name="connsiteX0" fmla="*/ 0 w 1260000"/>
              <a:gd name="connsiteY0" fmla="*/ 93542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8" fmla="*/ 0 w 1260000"/>
              <a:gd name="connsiteY8" fmla="*/ 93542 h 1260000"/>
              <a:gd name="connsiteX0" fmla="*/ 0 w 1260000"/>
              <a:gd name="connsiteY0" fmla="*/ 1166458 h 1260000"/>
              <a:gd name="connsiteX1" fmla="*/ 93542 w 1260000"/>
              <a:gd name="connsiteY1" fmla="*/ 0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5121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808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  <a:gd name="connsiteX0" fmla="*/ 0 w 1260000"/>
              <a:gd name="connsiteY0" fmla="*/ 1166458 h 1260000"/>
              <a:gd name="connsiteX1" fmla="*/ 2964 w 1260000"/>
              <a:gd name="connsiteY1" fmla="*/ 2157 h 1260000"/>
              <a:gd name="connsiteX2" fmla="*/ 1166458 w 1260000"/>
              <a:gd name="connsiteY2" fmla="*/ 0 h 1260000"/>
              <a:gd name="connsiteX3" fmla="*/ 1260000 w 1260000"/>
              <a:gd name="connsiteY3" fmla="*/ 93542 h 1260000"/>
              <a:gd name="connsiteX4" fmla="*/ 1260000 w 1260000"/>
              <a:gd name="connsiteY4" fmla="*/ 1166458 h 1260000"/>
              <a:gd name="connsiteX5" fmla="*/ 1166458 w 1260000"/>
              <a:gd name="connsiteY5" fmla="*/ 1260000 h 1260000"/>
              <a:gd name="connsiteX6" fmla="*/ 93542 w 1260000"/>
              <a:gd name="connsiteY6" fmla="*/ 1260000 h 1260000"/>
              <a:gd name="connsiteX7" fmla="*/ 0 w 1260000"/>
              <a:gd name="connsiteY7" fmla="*/ 1166458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000" h="1260000">
                <a:moveTo>
                  <a:pt x="0" y="1166458"/>
                </a:moveTo>
                <a:cubicBezTo>
                  <a:pt x="269" y="778358"/>
                  <a:pt x="2695" y="390257"/>
                  <a:pt x="2964" y="2157"/>
                </a:cubicBezTo>
                <a:lnTo>
                  <a:pt x="1166458" y="0"/>
                </a:lnTo>
                <a:cubicBezTo>
                  <a:pt x="1218120" y="0"/>
                  <a:pt x="1260000" y="41880"/>
                  <a:pt x="1260000" y="93542"/>
                </a:cubicBezTo>
                <a:lnTo>
                  <a:pt x="1260000" y="1166458"/>
                </a:lnTo>
                <a:cubicBezTo>
                  <a:pt x="1260000" y="1218120"/>
                  <a:pt x="1218120" y="1260000"/>
                  <a:pt x="1166458" y="1260000"/>
                </a:cubicBezTo>
                <a:lnTo>
                  <a:pt x="93542" y="1260000"/>
                </a:lnTo>
                <a:cubicBezTo>
                  <a:pt x="41880" y="1260000"/>
                  <a:pt x="0" y="1218120"/>
                  <a:pt x="0" y="11664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de-DE" sz="1600" dirty="0">
                <a:solidFill>
                  <a:schemeClr val="bg1"/>
                </a:solidFill>
                <a:ea typeface="ＭＳ Ｐゴシック" charset="0"/>
              </a:rPr>
              <a:t>VWL-Umwidmung </a:t>
            </a:r>
          </a:p>
          <a:p>
            <a:pPr>
              <a:defRPr/>
            </a:pPr>
            <a:r>
              <a:rPr lang="de-DE" sz="1600" dirty="0">
                <a:solidFill>
                  <a:schemeClr val="bg1"/>
                </a:solidFill>
                <a:ea typeface="ＭＳ Ｐゴシック" charset="0"/>
              </a:rPr>
              <a:t>und zusätzlicher </a:t>
            </a:r>
          </a:p>
          <a:p>
            <a:pPr>
              <a:defRPr/>
            </a:pPr>
            <a:r>
              <a:rPr lang="de-DE" sz="1600" dirty="0">
                <a:solidFill>
                  <a:schemeClr val="bg1"/>
                </a:solidFill>
                <a:ea typeface="ＭＳ Ｐゴシック" charset="0"/>
              </a:rPr>
              <a:t>Arbeitgeber-beitrag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2340939" y="3207703"/>
            <a:ext cx="315974" cy="6500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b="1" dirty="0">
                <a:solidFill>
                  <a:schemeClr val="accent6"/>
                </a:solidFill>
              </a:rPr>
              <a:t>+</a:t>
            </a:r>
          </a:p>
        </p:txBody>
      </p:sp>
      <p:grpSp>
        <p:nvGrpSpPr>
          <p:cNvPr id="24" name="Gruppieren 23"/>
          <p:cNvGrpSpPr>
            <a:grpSpLocks/>
          </p:cNvGrpSpPr>
          <p:nvPr/>
        </p:nvGrpSpPr>
        <p:grpSpPr bwMode="auto">
          <a:xfrm>
            <a:off x="7897813" y="3854450"/>
            <a:ext cx="1030287" cy="1020763"/>
            <a:chOff x="7443788" y="5072063"/>
            <a:chExt cx="1030287" cy="1020762"/>
          </a:xfrm>
        </p:grpSpPr>
        <p:sp>
          <p:nvSpPr>
            <p:cNvPr id="25" name="Ellipse 24"/>
            <p:cNvSpPr>
              <a:spLocks noChangeArrowheads="1"/>
            </p:cNvSpPr>
            <p:nvPr/>
          </p:nvSpPr>
          <p:spPr bwMode="auto">
            <a:xfrm rot="420255">
              <a:off x="7443788" y="5072063"/>
              <a:ext cx="1030287" cy="1020762"/>
            </a:xfrm>
            <a:prstGeom prst="ellipse">
              <a:avLst/>
            </a:prstGeom>
            <a:solidFill>
              <a:schemeClr val="accent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 rot="420255">
              <a:off x="7473950" y="5259388"/>
              <a:ext cx="969963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chemeClr val="bg1"/>
                  </a:solidFill>
                  <a:latin typeface="+mn-lt"/>
                  <a:cs typeface="+mn-cs"/>
                </a:rPr>
                <a:t>Sofortige </a:t>
              </a:r>
              <a:r>
                <a:rPr lang="de-DE" sz="1200" kern="0" dirty="0" err="1">
                  <a:solidFill>
                    <a:schemeClr val="bg1"/>
                  </a:solidFill>
                  <a:latin typeface="+mn-lt"/>
                  <a:cs typeface="+mn-cs"/>
                </a:rPr>
                <a:t>Unverfall</a:t>
              </a:r>
              <a:r>
                <a:rPr lang="de-DE" sz="1200" kern="0" dirty="0">
                  <a:solidFill>
                    <a:schemeClr val="bg1"/>
                  </a:solidFill>
                  <a:latin typeface="+mn-lt"/>
                  <a:cs typeface="+mn-cs"/>
                </a:rPr>
                <a:t>-barkeit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86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Klare Vorgaben für die Gestaltung der bAV-Beiträge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261610"/>
          </a:xfrm>
        </p:spPr>
        <p:txBody>
          <a:bodyPr/>
          <a:lstStyle/>
          <a:p>
            <a:r>
              <a:rPr lang="de-DE" altLang="de-DE" dirty="0"/>
              <a:t>Der Arbeitgeberbeitrag ist abhängig von der Arbeitszeit.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altLang="de-DE" dirty="0"/>
              <a:t>Tarifvertragliche Regelungen für Medizinische Fachangestellte und Arzthelferinnen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2625025" y="2856726"/>
            <a:ext cx="3868453" cy="1978026"/>
            <a:chOff x="2822244" y="2193353"/>
            <a:chExt cx="3868453" cy="1978026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2823038" y="3782441"/>
              <a:ext cx="2773363" cy="388938"/>
              <a:chOff x="2822244" y="3782441"/>
              <a:chExt cx="2773363" cy="388938"/>
            </a:xfrm>
          </p:grpSpPr>
          <p:sp>
            <p:nvSpPr>
              <p:cNvPr id="36" name="AutoShape 6"/>
              <p:cNvSpPr>
                <a:spLocks noChangeArrowheads="1"/>
              </p:cNvSpPr>
              <p:nvPr/>
            </p:nvSpPr>
            <p:spPr bwMode="auto">
              <a:xfrm>
                <a:off x="2822244" y="3782441"/>
                <a:ext cx="857250" cy="388938"/>
              </a:xfrm>
              <a:custGeom>
                <a:avLst/>
                <a:gdLst>
                  <a:gd name="T0" fmla="*/ 0 w 756000"/>
                  <a:gd name="T1" fmla="*/ 0 h 360000"/>
                  <a:gd name="T2" fmla="*/ 0 w 756000"/>
                  <a:gd name="T3" fmla="*/ 0 h 360000"/>
                  <a:gd name="T4" fmla="*/ 0 w 756000"/>
                  <a:gd name="T5" fmla="*/ 0 h 360000"/>
                  <a:gd name="T6" fmla="*/ 0 w 756000"/>
                  <a:gd name="T7" fmla="*/ 0 h 360000"/>
                  <a:gd name="T8" fmla="*/ 0 w 756000"/>
                  <a:gd name="T9" fmla="*/ 0 h 360000"/>
                  <a:gd name="T10" fmla="*/ 0 w 756000"/>
                  <a:gd name="T11" fmla="*/ 0 h 360000"/>
                  <a:gd name="T12" fmla="*/ 0 w 756000"/>
                  <a:gd name="T13" fmla="*/ 0 h 360000"/>
                  <a:gd name="T14" fmla="*/ 0 w 756000"/>
                  <a:gd name="T15" fmla="*/ 0 h 36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6000"/>
                  <a:gd name="T25" fmla="*/ 0 h 360000"/>
                  <a:gd name="T26" fmla="*/ 756000 w 756000"/>
                  <a:gd name="T27" fmla="*/ 360000 h 36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6000" h="360000">
                    <a:moveTo>
                      <a:pt x="0" y="469"/>
                    </a:moveTo>
                    <a:lnTo>
                      <a:pt x="695999" y="0"/>
                    </a:lnTo>
                    <a:cubicBezTo>
                      <a:pt x="729137" y="0"/>
                      <a:pt x="756000" y="26863"/>
                      <a:pt x="756000" y="60001"/>
                    </a:cubicBezTo>
                    <a:lnTo>
                      <a:pt x="756000" y="299999"/>
                    </a:lnTo>
                    <a:cubicBezTo>
                      <a:pt x="756000" y="333137"/>
                      <a:pt x="729137" y="360000"/>
                      <a:pt x="695999" y="360000"/>
                    </a:cubicBezTo>
                    <a:lnTo>
                      <a:pt x="60001" y="360000"/>
                    </a:lnTo>
                    <a:cubicBezTo>
                      <a:pt x="26863" y="360000"/>
                      <a:pt x="0" y="333137"/>
                      <a:pt x="0" y="299999"/>
                    </a:cubicBezTo>
                    <a:lnTo>
                      <a:pt x="0" y="46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1pPr>
                <a:lvl2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2pPr>
                <a:lvl3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3pPr>
                <a:lvl4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4pPr>
                <a:lvl5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400" b="1" dirty="0">
                    <a:solidFill>
                      <a:schemeClr val="bg1"/>
                    </a:solidFill>
                  </a:rPr>
                  <a:t>76 €</a:t>
                </a:r>
              </a:p>
            </p:txBody>
          </p:sp>
          <p:sp>
            <p:nvSpPr>
              <p:cNvPr id="37" name="AutoShape 8"/>
              <p:cNvSpPr>
                <a:spLocks noChangeArrowheads="1"/>
              </p:cNvSpPr>
              <p:nvPr/>
            </p:nvSpPr>
            <p:spPr bwMode="auto">
              <a:xfrm>
                <a:off x="3781094" y="3782441"/>
                <a:ext cx="857250" cy="388938"/>
              </a:xfrm>
              <a:custGeom>
                <a:avLst/>
                <a:gdLst>
                  <a:gd name="T0" fmla="*/ 0 w 756000"/>
                  <a:gd name="T1" fmla="*/ 0 h 360000"/>
                  <a:gd name="T2" fmla="*/ 0 w 756000"/>
                  <a:gd name="T3" fmla="*/ 0 h 360000"/>
                  <a:gd name="T4" fmla="*/ 0 w 756000"/>
                  <a:gd name="T5" fmla="*/ 0 h 360000"/>
                  <a:gd name="T6" fmla="*/ 0 w 756000"/>
                  <a:gd name="T7" fmla="*/ 0 h 360000"/>
                  <a:gd name="T8" fmla="*/ 0 w 756000"/>
                  <a:gd name="T9" fmla="*/ 0 h 360000"/>
                  <a:gd name="T10" fmla="*/ 0 w 756000"/>
                  <a:gd name="T11" fmla="*/ 0 h 360000"/>
                  <a:gd name="T12" fmla="*/ 0 w 756000"/>
                  <a:gd name="T13" fmla="*/ 0 h 360000"/>
                  <a:gd name="T14" fmla="*/ 0 w 756000"/>
                  <a:gd name="T15" fmla="*/ 0 h 36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6000"/>
                  <a:gd name="T25" fmla="*/ 0 h 360000"/>
                  <a:gd name="T26" fmla="*/ 756000 w 756000"/>
                  <a:gd name="T27" fmla="*/ 360000 h 36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6000" h="360000">
                    <a:moveTo>
                      <a:pt x="0" y="469"/>
                    </a:moveTo>
                    <a:lnTo>
                      <a:pt x="695999" y="0"/>
                    </a:lnTo>
                    <a:cubicBezTo>
                      <a:pt x="729137" y="0"/>
                      <a:pt x="756000" y="26863"/>
                      <a:pt x="756000" y="60001"/>
                    </a:cubicBezTo>
                    <a:lnTo>
                      <a:pt x="756000" y="299999"/>
                    </a:lnTo>
                    <a:cubicBezTo>
                      <a:pt x="756000" y="333137"/>
                      <a:pt x="729137" y="360000"/>
                      <a:pt x="695999" y="360000"/>
                    </a:cubicBezTo>
                    <a:lnTo>
                      <a:pt x="60001" y="360000"/>
                    </a:lnTo>
                    <a:cubicBezTo>
                      <a:pt x="26863" y="360000"/>
                      <a:pt x="0" y="333137"/>
                      <a:pt x="0" y="299999"/>
                    </a:cubicBezTo>
                    <a:lnTo>
                      <a:pt x="0" y="46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1pPr>
                <a:lvl2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2pPr>
                <a:lvl3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3pPr>
                <a:lvl4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4pPr>
                <a:lvl5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400" b="1">
                    <a:solidFill>
                      <a:schemeClr val="bg1"/>
                    </a:solidFill>
                  </a:rPr>
                  <a:t>43 €</a:t>
                </a:r>
              </a:p>
            </p:txBody>
          </p:sp>
          <p:sp>
            <p:nvSpPr>
              <p:cNvPr id="38" name="AutoShape 9"/>
              <p:cNvSpPr>
                <a:spLocks noChangeArrowheads="1"/>
              </p:cNvSpPr>
              <p:nvPr/>
            </p:nvSpPr>
            <p:spPr bwMode="auto">
              <a:xfrm>
                <a:off x="4738357" y="3782441"/>
                <a:ext cx="857250" cy="388938"/>
              </a:xfrm>
              <a:custGeom>
                <a:avLst/>
                <a:gdLst>
                  <a:gd name="T0" fmla="*/ 0 w 756000"/>
                  <a:gd name="T1" fmla="*/ 0 h 360000"/>
                  <a:gd name="T2" fmla="*/ 0 w 756000"/>
                  <a:gd name="T3" fmla="*/ 0 h 360000"/>
                  <a:gd name="T4" fmla="*/ 0 w 756000"/>
                  <a:gd name="T5" fmla="*/ 0 h 360000"/>
                  <a:gd name="T6" fmla="*/ 0 w 756000"/>
                  <a:gd name="T7" fmla="*/ 0 h 360000"/>
                  <a:gd name="T8" fmla="*/ 0 w 756000"/>
                  <a:gd name="T9" fmla="*/ 0 h 360000"/>
                  <a:gd name="T10" fmla="*/ 0 w 756000"/>
                  <a:gd name="T11" fmla="*/ 0 h 360000"/>
                  <a:gd name="T12" fmla="*/ 0 w 756000"/>
                  <a:gd name="T13" fmla="*/ 0 h 360000"/>
                  <a:gd name="T14" fmla="*/ 0 w 756000"/>
                  <a:gd name="T15" fmla="*/ 0 h 36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6000"/>
                  <a:gd name="T25" fmla="*/ 0 h 360000"/>
                  <a:gd name="T26" fmla="*/ 756000 w 756000"/>
                  <a:gd name="T27" fmla="*/ 360000 h 36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6000" h="360000">
                    <a:moveTo>
                      <a:pt x="0" y="469"/>
                    </a:moveTo>
                    <a:lnTo>
                      <a:pt x="695999" y="0"/>
                    </a:lnTo>
                    <a:cubicBezTo>
                      <a:pt x="729137" y="0"/>
                      <a:pt x="756000" y="26863"/>
                      <a:pt x="756000" y="60001"/>
                    </a:cubicBezTo>
                    <a:lnTo>
                      <a:pt x="756000" y="299999"/>
                    </a:lnTo>
                    <a:cubicBezTo>
                      <a:pt x="756000" y="333137"/>
                      <a:pt x="729137" y="360000"/>
                      <a:pt x="695999" y="360000"/>
                    </a:cubicBezTo>
                    <a:lnTo>
                      <a:pt x="60001" y="360000"/>
                    </a:lnTo>
                    <a:cubicBezTo>
                      <a:pt x="26863" y="360000"/>
                      <a:pt x="0" y="333137"/>
                      <a:pt x="0" y="299999"/>
                    </a:cubicBezTo>
                    <a:lnTo>
                      <a:pt x="0" y="46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1pPr>
                <a:lvl2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2pPr>
                <a:lvl3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3pPr>
                <a:lvl4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4pPr>
                <a:lvl5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400" b="1">
                    <a:solidFill>
                      <a:schemeClr val="bg1"/>
                    </a:solidFill>
                  </a:rPr>
                  <a:t>53 €</a:t>
                </a:r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2822244" y="2745803"/>
              <a:ext cx="2773363" cy="387350"/>
              <a:chOff x="2822244" y="2745803"/>
              <a:chExt cx="2773363" cy="387350"/>
            </a:xfrm>
          </p:grpSpPr>
          <p:sp>
            <p:nvSpPr>
              <p:cNvPr id="33" name="AutoShape 12"/>
              <p:cNvSpPr>
                <a:spLocks noChangeArrowheads="1"/>
              </p:cNvSpPr>
              <p:nvPr/>
            </p:nvSpPr>
            <p:spPr bwMode="auto">
              <a:xfrm>
                <a:off x="2822244" y="2745803"/>
                <a:ext cx="857250" cy="387350"/>
              </a:xfrm>
              <a:custGeom>
                <a:avLst/>
                <a:gdLst>
                  <a:gd name="T0" fmla="*/ 0 w 756000"/>
                  <a:gd name="T1" fmla="*/ 0 h 360000"/>
                  <a:gd name="T2" fmla="*/ 0 w 756000"/>
                  <a:gd name="T3" fmla="*/ 0 h 360000"/>
                  <a:gd name="T4" fmla="*/ 0 w 756000"/>
                  <a:gd name="T5" fmla="*/ 0 h 360000"/>
                  <a:gd name="T6" fmla="*/ 0 w 756000"/>
                  <a:gd name="T7" fmla="*/ 0 h 360000"/>
                  <a:gd name="T8" fmla="*/ 0 w 756000"/>
                  <a:gd name="T9" fmla="*/ 0 h 360000"/>
                  <a:gd name="T10" fmla="*/ 0 w 756000"/>
                  <a:gd name="T11" fmla="*/ 0 h 360000"/>
                  <a:gd name="T12" fmla="*/ 0 w 756000"/>
                  <a:gd name="T13" fmla="*/ 0 h 360000"/>
                  <a:gd name="T14" fmla="*/ 0 w 756000"/>
                  <a:gd name="T15" fmla="*/ 0 h 36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6000"/>
                  <a:gd name="T25" fmla="*/ 0 h 360000"/>
                  <a:gd name="T26" fmla="*/ 756000 w 756000"/>
                  <a:gd name="T27" fmla="*/ 360000 h 36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6000" h="360000">
                    <a:moveTo>
                      <a:pt x="0" y="469"/>
                    </a:moveTo>
                    <a:lnTo>
                      <a:pt x="695999" y="0"/>
                    </a:lnTo>
                    <a:cubicBezTo>
                      <a:pt x="729137" y="0"/>
                      <a:pt x="756000" y="26863"/>
                      <a:pt x="756000" y="60001"/>
                    </a:cubicBezTo>
                    <a:lnTo>
                      <a:pt x="756000" y="299999"/>
                    </a:lnTo>
                    <a:cubicBezTo>
                      <a:pt x="756000" y="333137"/>
                      <a:pt x="729137" y="360000"/>
                      <a:pt x="695999" y="360000"/>
                    </a:cubicBezTo>
                    <a:lnTo>
                      <a:pt x="60001" y="360000"/>
                    </a:lnTo>
                    <a:cubicBezTo>
                      <a:pt x="26863" y="360000"/>
                      <a:pt x="0" y="333137"/>
                      <a:pt x="0" y="299999"/>
                    </a:cubicBez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FFFFFF"/>
              </a:solidFill>
              <a:ln w="1908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1pPr>
                <a:lvl2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2pPr>
                <a:lvl3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3pPr>
                <a:lvl4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4pPr>
                <a:lvl5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b="1">
                    <a:solidFill>
                      <a:schemeClr val="accent2"/>
                    </a:solidFill>
                  </a:rPr>
                  <a:t>≥ 18 Std.</a:t>
                </a:r>
              </a:p>
            </p:txBody>
          </p:sp>
          <p:sp>
            <p:nvSpPr>
              <p:cNvPr id="34" name="AutoShape 13"/>
              <p:cNvSpPr>
                <a:spLocks noChangeArrowheads="1"/>
              </p:cNvSpPr>
              <p:nvPr/>
            </p:nvSpPr>
            <p:spPr bwMode="auto">
              <a:xfrm>
                <a:off x="3781094" y="2745803"/>
                <a:ext cx="857250" cy="387350"/>
              </a:xfrm>
              <a:custGeom>
                <a:avLst/>
                <a:gdLst>
                  <a:gd name="T0" fmla="*/ 0 w 756000"/>
                  <a:gd name="T1" fmla="*/ 0 h 360000"/>
                  <a:gd name="T2" fmla="*/ 0 w 756000"/>
                  <a:gd name="T3" fmla="*/ 0 h 360000"/>
                  <a:gd name="T4" fmla="*/ 0 w 756000"/>
                  <a:gd name="T5" fmla="*/ 0 h 360000"/>
                  <a:gd name="T6" fmla="*/ 0 w 756000"/>
                  <a:gd name="T7" fmla="*/ 0 h 360000"/>
                  <a:gd name="T8" fmla="*/ 0 w 756000"/>
                  <a:gd name="T9" fmla="*/ 0 h 360000"/>
                  <a:gd name="T10" fmla="*/ 0 w 756000"/>
                  <a:gd name="T11" fmla="*/ 0 h 360000"/>
                  <a:gd name="T12" fmla="*/ 0 w 756000"/>
                  <a:gd name="T13" fmla="*/ 0 h 360000"/>
                  <a:gd name="T14" fmla="*/ 0 w 756000"/>
                  <a:gd name="T15" fmla="*/ 0 h 36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6000"/>
                  <a:gd name="T25" fmla="*/ 0 h 360000"/>
                  <a:gd name="T26" fmla="*/ 756000 w 756000"/>
                  <a:gd name="T27" fmla="*/ 360000 h 36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6000" h="360000">
                    <a:moveTo>
                      <a:pt x="0" y="469"/>
                    </a:moveTo>
                    <a:lnTo>
                      <a:pt x="695999" y="0"/>
                    </a:lnTo>
                    <a:cubicBezTo>
                      <a:pt x="729137" y="0"/>
                      <a:pt x="756000" y="26863"/>
                      <a:pt x="756000" y="60001"/>
                    </a:cubicBezTo>
                    <a:lnTo>
                      <a:pt x="756000" y="299999"/>
                    </a:lnTo>
                    <a:cubicBezTo>
                      <a:pt x="756000" y="333137"/>
                      <a:pt x="729137" y="360000"/>
                      <a:pt x="695999" y="360000"/>
                    </a:cubicBezTo>
                    <a:lnTo>
                      <a:pt x="60001" y="360000"/>
                    </a:lnTo>
                    <a:cubicBezTo>
                      <a:pt x="26863" y="360000"/>
                      <a:pt x="0" y="333137"/>
                      <a:pt x="0" y="299999"/>
                    </a:cubicBez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FFFFFF"/>
              </a:solidFill>
              <a:ln w="1908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1pPr>
                <a:lvl2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2pPr>
                <a:lvl3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3pPr>
                <a:lvl4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4pPr>
                <a:lvl5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b="1" dirty="0">
                    <a:solidFill>
                      <a:schemeClr val="accent2"/>
                    </a:solidFill>
                  </a:rPr>
                  <a:t>&lt; 18 Std.</a:t>
                </a:r>
              </a:p>
            </p:txBody>
          </p:sp>
          <p:sp>
            <p:nvSpPr>
              <p:cNvPr id="35" name="AutoShape 14"/>
              <p:cNvSpPr>
                <a:spLocks noChangeArrowheads="1"/>
              </p:cNvSpPr>
              <p:nvPr/>
            </p:nvSpPr>
            <p:spPr bwMode="auto">
              <a:xfrm>
                <a:off x="4738357" y="2745803"/>
                <a:ext cx="857250" cy="387350"/>
              </a:xfrm>
              <a:custGeom>
                <a:avLst/>
                <a:gdLst>
                  <a:gd name="T0" fmla="*/ 0 w 756000"/>
                  <a:gd name="T1" fmla="*/ 0 h 360000"/>
                  <a:gd name="T2" fmla="*/ 0 w 756000"/>
                  <a:gd name="T3" fmla="*/ 0 h 360000"/>
                  <a:gd name="T4" fmla="*/ 0 w 756000"/>
                  <a:gd name="T5" fmla="*/ 0 h 360000"/>
                  <a:gd name="T6" fmla="*/ 0 w 756000"/>
                  <a:gd name="T7" fmla="*/ 0 h 360000"/>
                  <a:gd name="T8" fmla="*/ 0 w 756000"/>
                  <a:gd name="T9" fmla="*/ 0 h 360000"/>
                  <a:gd name="T10" fmla="*/ 0 w 756000"/>
                  <a:gd name="T11" fmla="*/ 0 h 360000"/>
                  <a:gd name="T12" fmla="*/ 0 w 756000"/>
                  <a:gd name="T13" fmla="*/ 0 h 360000"/>
                  <a:gd name="T14" fmla="*/ 0 w 756000"/>
                  <a:gd name="T15" fmla="*/ 0 h 36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6000"/>
                  <a:gd name="T25" fmla="*/ 0 h 360000"/>
                  <a:gd name="T26" fmla="*/ 756000 w 756000"/>
                  <a:gd name="T27" fmla="*/ 360000 h 36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6000" h="360000">
                    <a:moveTo>
                      <a:pt x="0" y="469"/>
                    </a:moveTo>
                    <a:lnTo>
                      <a:pt x="695999" y="0"/>
                    </a:lnTo>
                    <a:cubicBezTo>
                      <a:pt x="729137" y="0"/>
                      <a:pt x="756000" y="26863"/>
                      <a:pt x="756000" y="60001"/>
                    </a:cubicBezTo>
                    <a:lnTo>
                      <a:pt x="756000" y="299999"/>
                    </a:lnTo>
                    <a:cubicBezTo>
                      <a:pt x="756000" y="333137"/>
                      <a:pt x="729137" y="360000"/>
                      <a:pt x="695999" y="360000"/>
                    </a:cubicBezTo>
                    <a:lnTo>
                      <a:pt x="60001" y="360000"/>
                    </a:lnTo>
                    <a:cubicBezTo>
                      <a:pt x="26863" y="360000"/>
                      <a:pt x="0" y="333137"/>
                      <a:pt x="0" y="299999"/>
                    </a:cubicBez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FFFFFF"/>
              </a:solidFill>
              <a:ln w="1908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1pPr>
                <a:lvl2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2pPr>
                <a:lvl3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3pPr>
                <a:lvl4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4pPr>
                <a:lvl5pPr>
                  <a:spcBef>
                    <a:spcPts val="1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spcBef>
                    <a:spcPts val="1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700">
                    <a:solidFill>
                      <a:srgbClr val="000000"/>
                    </a:solidFill>
                    <a:latin typeface="Arial" charset="0"/>
                    <a:cs typeface="DejaVu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100" dirty="0">
                    <a:solidFill>
                      <a:schemeClr val="accent2"/>
                    </a:solidFill>
                    <a:latin typeface="Arial Narrow" pitchFamily="32" charset="0"/>
                  </a:rPr>
                  <a:t>Azubis nach Probezeit</a:t>
                </a:r>
              </a:p>
            </p:txBody>
          </p:sp>
        </p:grp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2822244" y="3526853"/>
              <a:ext cx="277495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 dirty="0">
                  <a:solidFill>
                    <a:schemeClr val="accent2">
                      <a:lumMod val="50000"/>
                    </a:schemeClr>
                  </a:solidFill>
                </a:rPr>
                <a:t>Monatlicher AG-Beitrag zur bAV</a:t>
              </a:r>
            </a:p>
          </p:txBody>
        </p:sp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2822244" y="2193353"/>
              <a:ext cx="2773363" cy="352425"/>
            </a:xfrm>
            <a:custGeom>
              <a:avLst/>
              <a:gdLst>
                <a:gd name="T0" fmla="*/ 0 w 2556196"/>
                <a:gd name="T1" fmla="*/ 0 h 327716"/>
                <a:gd name="T2" fmla="*/ 1 w 2556196"/>
                <a:gd name="T3" fmla="*/ 0 h 327716"/>
                <a:gd name="T4" fmla="*/ 1 w 2556196"/>
                <a:gd name="T5" fmla="*/ 0 h 327716"/>
                <a:gd name="T6" fmla="*/ 1 w 2556196"/>
                <a:gd name="T7" fmla="*/ 0 h 327716"/>
                <a:gd name="T8" fmla="*/ 1 w 2556196"/>
                <a:gd name="T9" fmla="*/ 0 h 327716"/>
                <a:gd name="T10" fmla="*/ 0 w 2556196"/>
                <a:gd name="T11" fmla="*/ 0 h 327716"/>
                <a:gd name="T12" fmla="*/ 0 w 2556196"/>
                <a:gd name="T13" fmla="*/ 0 h 327716"/>
                <a:gd name="T14" fmla="*/ 0 w 2556196"/>
                <a:gd name="T15" fmla="*/ 0 h 3277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6196"/>
                <a:gd name="T25" fmla="*/ 0 h 327716"/>
                <a:gd name="T26" fmla="*/ 2556196 w 2556196"/>
                <a:gd name="T27" fmla="*/ 327716 h 3277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6196" h="327716">
                  <a:moveTo>
                    <a:pt x="0" y="0"/>
                  </a:moveTo>
                  <a:lnTo>
                    <a:pt x="2502081" y="3035"/>
                  </a:lnTo>
                  <a:cubicBezTo>
                    <a:pt x="2531968" y="3035"/>
                    <a:pt x="2556196" y="27263"/>
                    <a:pt x="2556196" y="57150"/>
                  </a:cubicBezTo>
                  <a:lnTo>
                    <a:pt x="2556196" y="273601"/>
                  </a:lnTo>
                  <a:cubicBezTo>
                    <a:pt x="2556196" y="303488"/>
                    <a:pt x="2531968" y="327716"/>
                    <a:pt x="2502081" y="327716"/>
                  </a:cubicBezTo>
                  <a:lnTo>
                    <a:pt x="54115" y="327716"/>
                  </a:lnTo>
                  <a:cubicBezTo>
                    <a:pt x="24228" y="327716"/>
                    <a:pt x="0" y="303488"/>
                    <a:pt x="0" y="2736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300" b="1" dirty="0">
                  <a:solidFill>
                    <a:srgbClr val="FFFFFF"/>
                  </a:solidFill>
                </a:rPr>
                <a:t>Umwidmung von VWL in bAV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5735307" y="2739453"/>
              <a:ext cx="95539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spcBef>
                  <a:spcPts val="1600"/>
                </a:spcBef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ts val="1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700"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100" b="1" dirty="0">
                  <a:solidFill>
                    <a:schemeClr val="accent2"/>
                  </a:solidFill>
                </a:rPr>
                <a:t>Wöchentliche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100" b="1" dirty="0">
                  <a:solidFill>
                    <a:schemeClr val="accent2"/>
                  </a:solidFill>
                </a:rPr>
                <a:t>Arbeitszeit</a:t>
              </a:r>
            </a:p>
          </p:txBody>
        </p:sp>
        <p:sp>
          <p:nvSpPr>
            <p:cNvPr id="30" name="Flussdiagramm: Zusammenführen 29"/>
            <p:cNvSpPr>
              <a:spLocks noChangeAspect="1"/>
            </p:cNvSpPr>
            <p:nvPr/>
          </p:nvSpPr>
          <p:spPr>
            <a:xfrm>
              <a:off x="5058982" y="3251421"/>
              <a:ext cx="216000" cy="146124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lussdiagramm: Zusammenführen 30"/>
            <p:cNvSpPr>
              <a:spLocks noChangeAspect="1"/>
            </p:cNvSpPr>
            <p:nvPr/>
          </p:nvSpPr>
          <p:spPr>
            <a:xfrm>
              <a:off x="4101719" y="3267480"/>
              <a:ext cx="216000" cy="146124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lussdiagramm: Zusammenführen 31"/>
            <p:cNvSpPr>
              <a:spLocks noChangeAspect="1"/>
            </p:cNvSpPr>
            <p:nvPr/>
          </p:nvSpPr>
          <p:spPr>
            <a:xfrm>
              <a:off x="3142869" y="3267480"/>
              <a:ext cx="216000" cy="146124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5823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Tarifvertragliche Regelungen:</a:t>
            </a:r>
            <a:br>
              <a:rPr lang="de-DE" altLang="de-DE"/>
            </a:br>
            <a:r>
              <a:rPr lang="de-DE" altLang="de-DE"/>
              <a:t>Klare Vorgaben für die Höhe der AG-Zuschüsse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58775" y="2600325"/>
            <a:ext cx="8251826" cy="2952750"/>
          </a:xfrm>
        </p:spPr>
        <p:txBody>
          <a:bodyPr/>
          <a:lstStyle/>
          <a:p>
            <a:pPr lvl="1"/>
            <a:r>
              <a:rPr lang="de-DE" altLang="de-DE" dirty="0"/>
              <a:t>Medizinische Fachangestellte und Arzthelferinnen haben einen gesetzlichen Anspruch auf Entgeltumwandlung bis insgesamt 4 % der BBG/GRV.</a:t>
            </a:r>
          </a:p>
          <a:p>
            <a:pPr lvl="1"/>
            <a:r>
              <a:rPr lang="de-DE" altLang="de-DE" dirty="0"/>
              <a:t>Tarifvertraglich gesichert erhalten Arbeitnehmer darauf einen zusätzlichen Arbeitgeberzuschuss in Höhe von 20 % der Entgeltumwandlung, mindestens jedoch 10 Euro monatlich.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Entgeltumwandlung und AG-Zuschüsse machen die bAV noch attraktiver </a:t>
            </a:r>
            <a:endParaRPr lang="de-DE" alt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Besonders der hohe, tarifvertraglich gesicherte Arbeitgeberzuschuss dient Ihnen als hervorragendes Verkaufsargument gegenüber Arbeitnehmern.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2. </a:t>
            </a:r>
            <a:r>
              <a:rPr lang="de-DE" altLang="de-DE"/>
              <a:t>Tarifvertragliche Regelungen für Medizinische Fachangestellte und Arzthelferinnen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23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Tarifvertragliche Regelungen:</a:t>
            </a:r>
            <a:br>
              <a:rPr lang="de-DE" altLang="de-DE"/>
            </a:br>
            <a:r>
              <a:rPr lang="de-DE" altLang="de-DE"/>
              <a:t>Unterm Strich rechnen sich die Vorgaben richtig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Entgeltumwandlung, Arbeitgeberbeitrag und -zuschuss ergeben eine starke bAV.</a:t>
            </a:r>
            <a:endParaRPr lang="de-DE" altLang="de-DE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Als Vermittler profitieren Sie von den tarifvertraglichen Vereinbarungen zur bAV und den damit verbundenen überdurchschnittlich hohen Beiträgen.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2. </a:t>
            </a:r>
            <a:r>
              <a:rPr lang="de-DE" altLang="de-DE"/>
              <a:t>Tarifvertragliche Regelungen für Medizinische Fachangestellte und Arzthelferinnen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2" name="Rechteck 30"/>
          <p:cNvSpPr>
            <a:spLocks noChangeArrowheads="1"/>
          </p:cNvSpPr>
          <p:nvPr/>
        </p:nvSpPr>
        <p:spPr bwMode="auto">
          <a:xfrm>
            <a:off x="546100" y="4921706"/>
            <a:ext cx="4465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700" b="1" dirty="0">
                <a:solidFill>
                  <a:schemeClr val="accent1"/>
                </a:solidFill>
              </a:rPr>
              <a:t>Berechnungsgrundlage: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700" dirty="0">
                <a:solidFill>
                  <a:schemeClr val="accent1"/>
                </a:solidFill>
              </a:rPr>
              <a:t>Steuerklasse 1, keine Kinder, keine Kirchensteuer, wöchentliche Arbeitszeit mind. 18 Std., Verzicht auf VWL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26305" y="2767904"/>
            <a:ext cx="8081963" cy="1881187"/>
            <a:chOff x="526305" y="4463354"/>
            <a:chExt cx="8081963" cy="1881187"/>
          </a:xfrm>
        </p:grpSpPr>
        <p:grpSp>
          <p:nvGrpSpPr>
            <p:cNvPr id="35" name="Gruppieren 34"/>
            <p:cNvGrpSpPr>
              <a:grpSpLocks/>
            </p:cNvGrpSpPr>
            <p:nvPr/>
          </p:nvGrpSpPr>
          <p:grpSpPr bwMode="auto">
            <a:xfrm>
              <a:off x="526305" y="4966591"/>
              <a:ext cx="952500" cy="1377950"/>
              <a:chOff x="2166938" y="3355975"/>
              <a:chExt cx="952500" cy="1377950"/>
            </a:xfrm>
          </p:grpSpPr>
          <p:sp>
            <p:nvSpPr>
              <p:cNvPr id="36" name="Abgerundetes Rechteck 3"/>
              <p:cNvSpPr>
                <a:spLocks noChangeAspect="1"/>
              </p:cNvSpPr>
              <p:nvPr/>
            </p:nvSpPr>
            <p:spPr bwMode="auto">
              <a:xfrm>
                <a:off x="2166938" y="3355975"/>
                <a:ext cx="828675" cy="828675"/>
              </a:xfrm>
              <a:custGeom>
                <a:avLst/>
                <a:gdLst>
                  <a:gd name="connsiteX0" fmla="*/ 0 w 1260000"/>
                  <a:gd name="connsiteY0" fmla="*/ 100460 h 1260000"/>
                  <a:gd name="connsiteX1" fmla="*/ 100460 w 1260000"/>
                  <a:gd name="connsiteY1" fmla="*/ 0 h 1260000"/>
                  <a:gd name="connsiteX2" fmla="*/ 1159540 w 1260000"/>
                  <a:gd name="connsiteY2" fmla="*/ 0 h 1260000"/>
                  <a:gd name="connsiteX3" fmla="*/ 1260000 w 1260000"/>
                  <a:gd name="connsiteY3" fmla="*/ 100460 h 1260000"/>
                  <a:gd name="connsiteX4" fmla="*/ 1260000 w 1260000"/>
                  <a:gd name="connsiteY4" fmla="*/ 1159540 h 1260000"/>
                  <a:gd name="connsiteX5" fmla="*/ 1159540 w 1260000"/>
                  <a:gd name="connsiteY5" fmla="*/ 1260000 h 1260000"/>
                  <a:gd name="connsiteX6" fmla="*/ 100460 w 1260000"/>
                  <a:gd name="connsiteY6" fmla="*/ 1260000 h 1260000"/>
                  <a:gd name="connsiteX7" fmla="*/ 0 w 1260000"/>
                  <a:gd name="connsiteY7" fmla="*/ 1159540 h 1260000"/>
                  <a:gd name="connsiteX8" fmla="*/ 0 w 1260000"/>
                  <a:gd name="connsiteY8" fmla="*/ 100460 h 1260000"/>
                  <a:gd name="connsiteX0" fmla="*/ 0 w 1262381"/>
                  <a:gd name="connsiteY0" fmla="*/ 25414 h 1282586"/>
                  <a:gd name="connsiteX1" fmla="*/ 102841 w 1262381"/>
                  <a:gd name="connsiteY1" fmla="*/ 22586 h 1282586"/>
                  <a:gd name="connsiteX2" fmla="*/ 1161921 w 1262381"/>
                  <a:gd name="connsiteY2" fmla="*/ 22586 h 1282586"/>
                  <a:gd name="connsiteX3" fmla="*/ 1262381 w 1262381"/>
                  <a:gd name="connsiteY3" fmla="*/ 123046 h 1282586"/>
                  <a:gd name="connsiteX4" fmla="*/ 1262381 w 1262381"/>
                  <a:gd name="connsiteY4" fmla="*/ 1182126 h 1282586"/>
                  <a:gd name="connsiteX5" fmla="*/ 1161921 w 1262381"/>
                  <a:gd name="connsiteY5" fmla="*/ 1282586 h 1282586"/>
                  <a:gd name="connsiteX6" fmla="*/ 102841 w 1262381"/>
                  <a:gd name="connsiteY6" fmla="*/ 1282586 h 1282586"/>
                  <a:gd name="connsiteX7" fmla="*/ 2381 w 1262381"/>
                  <a:gd name="connsiteY7" fmla="*/ 1182126 h 1282586"/>
                  <a:gd name="connsiteX8" fmla="*/ 0 w 1262381"/>
                  <a:gd name="connsiteY8" fmla="*/ 25414 h 1282586"/>
                  <a:gd name="connsiteX0" fmla="*/ 0 w 1262381"/>
                  <a:gd name="connsiteY0" fmla="*/ 90418 h 1347590"/>
                  <a:gd name="connsiteX1" fmla="*/ 1161921 w 1262381"/>
                  <a:gd name="connsiteY1" fmla="*/ 87590 h 1347590"/>
                  <a:gd name="connsiteX2" fmla="*/ 1262381 w 1262381"/>
                  <a:gd name="connsiteY2" fmla="*/ 188050 h 1347590"/>
                  <a:gd name="connsiteX3" fmla="*/ 1262381 w 1262381"/>
                  <a:gd name="connsiteY3" fmla="*/ 1247130 h 1347590"/>
                  <a:gd name="connsiteX4" fmla="*/ 1161921 w 1262381"/>
                  <a:gd name="connsiteY4" fmla="*/ 1347590 h 1347590"/>
                  <a:gd name="connsiteX5" fmla="*/ 102841 w 1262381"/>
                  <a:gd name="connsiteY5" fmla="*/ 1347590 h 1347590"/>
                  <a:gd name="connsiteX6" fmla="*/ 2381 w 1262381"/>
                  <a:gd name="connsiteY6" fmla="*/ 1247130 h 1347590"/>
                  <a:gd name="connsiteX7" fmla="*/ 0 w 1262381"/>
                  <a:gd name="connsiteY7" fmla="*/ 90418 h 1347590"/>
                  <a:gd name="connsiteX0" fmla="*/ 0 w 1262381"/>
                  <a:gd name="connsiteY0" fmla="*/ 4359 h 1261531"/>
                  <a:gd name="connsiteX1" fmla="*/ 1161921 w 1262381"/>
                  <a:gd name="connsiteY1" fmla="*/ 1531 h 1261531"/>
                  <a:gd name="connsiteX2" fmla="*/ 1262381 w 1262381"/>
                  <a:gd name="connsiteY2" fmla="*/ 101991 h 1261531"/>
                  <a:gd name="connsiteX3" fmla="*/ 1262381 w 1262381"/>
                  <a:gd name="connsiteY3" fmla="*/ 1161071 h 1261531"/>
                  <a:gd name="connsiteX4" fmla="*/ 1161921 w 1262381"/>
                  <a:gd name="connsiteY4" fmla="*/ 1261531 h 1261531"/>
                  <a:gd name="connsiteX5" fmla="*/ 102841 w 1262381"/>
                  <a:gd name="connsiteY5" fmla="*/ 1261531 h 1261531"/>
                  <a:gd name="connsiteX6" fmla="*/ 2381 w 1262381"/>
                  <a:gd name="connsiteY6" fmla="*/ 1161071 h 1261531"/>
                  <a:gd name="connsiteX7" fmla="*/ 0 w 1262381"/>
                  <a:gd name="connsiteY7" fmla="*/ 4359 h 1261531"/>
                  <a:gd name="connsiteX0" fmla="*/ 0 w 1262381"/>
                  <a:gd name="connsiteY0" fmla="*/ 9944 h 1267116"/>
                  <a:gd name="connsiteX1" fmla="*/ 1161921 w 1262381"/>
                  <a:gd name="connsiteY1" fmla="*/ 7116 h 1267116"/>
                  <a:gd name="connsiteX2" fmla="*/ 1262381 w 1262381"/>
                  <a:gd name="connsiteY2" fmla="*/ 107576 h 1267116"/>
                  <a:gd name="connsiteX3" fmla="*/ 1262381 w 1262381"/>
                  <a:gd name="connsiteY3" fmla="*/ 1166656 h 1267116"/>
                  <a:gd name="connsiteX4" fmla="*/ 1161921 w 1262381"/>
                  <a:gd name="connsiteY4" fmla="*/ 1267116 h 1267116"/>
                  <a:gd name="connsiteX5" fmla="*/ 102841 w 1262381"/>
                  <a:gd name="connsiteY5" fmla="*/ 1267116 h 1267116"/>
                  <a:gd name="connsiteX6" fmla="*/ 2381 w 1262381"/>
                  <a:gd name="connsiteY6" fmla="*/ 1166656 h 1267116"/>
                  <a:gd name="connsiteX7" fmla="*/ 0 w 1262381"/>
                  <a:gd name="connsiteY7" fmla="*/ 9944 h 1267116"/>
                  <a:gd name="connsiteX0" fmla="*/ 0 w 1262381"/>
                  <a:gd name="connsiteY0" fmla="*/ 5837 h 1263009"/>
                  <a:gd name="connsiteX1" fmla="*/ 1161921 w 1262381"/>
                  <a:gd name="connsiteY1" fmla="*/ 3009 h 1263009"/>
                  <a:gd name="connsiteX2" fmla="*/ 1262381 w 1262381"/>
                  <a:gd name="connsiteY2" fmla="*/ 103469 h 1263009"/>
                  <a:gd name="connsiteX3" fmla="*/ 1262381 w 1262381"/>
                  <a:gd name="connsiteY3" fmla="*/ 1162549 h 1263009"/>
                  <a:gd name="connsiteX4" fmla="*/ 1161921 w 1262381"/>
                  <a:gd name="connsiteY4" fmla="*/ 1263009 h 1263009"/>
                  <a:gd name="connsiteX5" fmla="*/ 102841 w 1262381"/>
                  <a:gd name="connsiteY5" fmla="*/ 1263009 h 1263009"/>
                  <a:gd name="connsiteX6" fmla="*/ 2381 w 1262381"/>
                  <a:gd name="connsiteY6" fmla="*/ 1162549 h 1263009"/>
                  <a:gd name="connsiteX7" fmla="*/ 0 w 1262381"/>
                  <a:gd name="connsiteY7" fmla="*/ 5837 h 1263009"/>
                  <a:gd name="connsiteX0" fmla="*/ 0 w 1262381"/>
                  <a:gd name="connsiteY0" fmla="*/ 9464 h 1266636"/>
                  <a:gd name="connsiteX1" fmla="*/ 1161921 w 1262381"/>
                  <a:gd name="connsiteY1" fmla="*/ 6636 h 1266636"/>
                  <a:gd name="connsiteX2" fmla="*/ 1262381 w 1262381"/>
                  <a:gd name="connsiteY2" fmla="*/ 107096 h 1266636"/>
                  <a:gd name="connsiteX3" fmla="*/ 1262381 w 1262381"/>
                  <a:gd name="connsiteY3" fmla="*/ 1166176 h 1266636"/>
                  <a:gd name="connsiteX4" fmla="*/ 1161921 w 1262381"/>
                  <a:gd name="connsiteY4" fmla="*/ 1266636 h 1266636"/>
                  <a:gd name="connsiteX5" fmla="*/ 102841 w 1262381"/>
                  <a:gd name="connsiteY5" fmla="*/ 1266636 h 1266636"/>
                  <a:gd name="connsiteX6" fmla="*/ 2381 w 1262381"/>
                  <a:gd name="connsiteY6" fmla="*/ 1166176 h 1266636"/>
                  <a:gd name="connsiteX7" fmla="*/ 0 w 1262381"/>
                  <a:gd name="connsiteY7" fmla="*/ 9464 h 1266636"/>
                  <a:gd name="connsiteX0" fmla="*/ 0 w 1262381"/>
                  <a:gd name="connsiteY0" fmla="*/ 2828 h 1260000"/>
                  <a:gd name="connsiteX1" fmla="*/ 1161921 w 1262381"/>
                  <a:gd name="connsiteY1" fmla="*/ 0 h 1260000"/>
                  <a:gd name="connsiteX2" fmla="*/ 1262381 w 1262381"/>
                  <a:gd name="connsiteY2" fmla="*/ 100460 h 1260000"/>
                  <a:gd name="connsiteX3" fmla="*/ 1262381 w 1262381"/>
                  <a:gd name="connsiteY3" fmla="*/ 1159540 h 1260000"/>
                  <a:gd name="connsiteX4" fmla="*/ 1161921 w 1262381"/>
                  <a:gd name="connsiteY4" fmla="*/ 1260000 h 1260000"/>
                  <a:gd name="connsiteX5" fmla="*/ 102841 w 1262381"/>
                  <a:gd name="connsiteY5" fmla="*/ 1260000 h 1260000"/>
                  <a:gd name="connsiteX6" fmla="*/ 2381 w 1262381"/>
                  <a:gd name="connsiteY6" fmla="*/ 1159540 h 1260000"/>
                  <a:gd name="connsiteX7" fmla="*/ 0 w 1262381"/>
                  <a:gd name="connsiteY7" fmla="*/ 2828 h 12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2381" h="1260000">
                    <a:moveTo>
                      <a:pt x="0" y="2828"/>
                    </a:moveTo>
                    <a:lnTo>
                      <a:pt x="1161921" y="0"/>
                    </a:lnTo>
                    <a:cubicBezTo>
                      <a:pt x="1217404" y="0"/>
                      <a:pt x="1262381" y="44977"/>
                      <a:pt x="1262381" y="100460"/>
                    </a:cubicBezTo>
                    <a:lnTo>
                      <a:pt x="1262381" y="1159540"/>
                    </a:lnTo>
                    <a:cubicBezTo>
                      <a:pt x="1262381" y="1215023"/>
                      <a:pt x="1217404" y="1260000"/>
                      <a:pt x="1161921" y="1260000"/>
                    </a:cubicBezTo>
                    <a:lnTo>
                      <a:pt x="102841" y="1260000"/>
                    </a:lnTo>
                    <a:cubicBezTo>
                      <a:pt x="47358" y="1260000"/>
                      <a:pt x="2381" y="1215023"/>
                      <a:pt x="2381" y="1159540"/>
                    </a:cubicBezTo>
                    <a:cubicBezTo>
                      <a:pt x="2381" y="806513"/>
                      <a:pt x="0" y="355855"/>
                      <a:pt x="0" y="282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Times New Roman" charset="0"/>
                  <a:buNone/>
                  <a:defRPr/>
                </a:pPr>
                <a:r>
                  <a:rPr lang="de-DE" sz="1400" b="1" dirty="0">
                    <a:solidFill>
                      <a:schemeClr val="bg1"/>
                    </a:solidFill>
                    <a:ea typeface="ＭＳ Ｐゴシック" charset="0"/>
                  </a:rPr>
                  <a:t>50,00 €</a:t>
                </a:r>
              </a:p>
            </p:txBody>
          </p:sp>
          <p:sp>
            <p:nvSpPr>
              <p:cNvPr id="37" name="Rechteck 16"/>
              <p:cNvSpPr>
                <a:spLocks noChangeArrowheads="1"/>
              </p:cNvSpPr>
              <p:nvPr/>
            </p:nvSpPr>
            <p:spPr bwMode="auto">
              <a:xfrm>
                <a:off x="2166938" y="4364038"/>
                <a:ext cx="9525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600"/>
                  </a:spcBef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de-DE" altLang="de-DE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Entgelt-</a:t>
                </a:r>
                <a:br>
                  <a:rPr lang="de-DE" altLang="de-DE" sz="1200" b="1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de-DE" altLang="de-DE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­</a:t>
                </a:r>
                <a:r>
                  <a:rPr lang="de-DE" altLang="de-DE" sz="1200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umwandlung</a:t>
                </a:r>
                <a:endParaRPr lang="de-DE" altLang="de-DE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8" name="Gruppieren 37"/>
            <p:cNvGrpSpPr>
              <a:grpSpLocks/>
            </p:cNvGrpSpPr>
            <p:nvPr/>
          </p:nvGrpSpPr>
          <p:grpSpPr bwMode="auto">
            <a:xfrm>
              <a:off x="4052143" y="4463354"/>
              <a:ext cx="2044700" cy="1765300"/>
              <a:chOff x="4408488" y="2852738"/>
              <a:chExt cx="2044700" cy="1765300"/>
            </a:xfrm>
          </p:grpSpPr>
          <p:sp>
            <p:nvSpPr>
              <p:cNvPr id="39" name="Abgerundetes Rechteck 3"/>
              <p:cNvSpPr>
                <a:spLocks noChangeAspect="1"/>
              </p:cNvSpPr>
              <p:nvPr/>
            </p:nvSpPr>
            <p:spPr bwMode="auto">
              <a:xfrm>
                <a:off x="4689475" y="2852738"/>
                <a:ext cx="1763713" cy="1765300"/>
              </a:xfrm>
              <a:custGeom>
                <a:avLst/>
                <a:gdLst>
                  <a:gd name="connsiteX0" fmla="*/ 0 w 1260000"/>
                  <a:gd name="connsiteY0" fmla="*/ 100460 h 1260000"/>
                  <a:gd name="connsiteX1" fmla="*/ 100460 w 1260000"/>
                  <a:gd name="connsiteY1" fmla="*/ 0 h 1260000"/>
                  <a:gd name="connsiteX2" fmla="*/ 1159540 w 1260000"/>
                  <a:gd name="connsiteY2" fmla="*/ 0 h 1260000"/>
                  <a:gd name="connsiteX3" fmla="*/ 1260000 w 1260000"/>
                  <a:gd name="connsiteY3" fmla="*/ 100460 h 1260000"/>
                  <a:gd name="connsiteX4" fmla="*/ 1260000 w 1260000"/>
                  <a:gd name="connsiteY4" fmla="*/ 1159540 h 1260000"/>
                  <a:gd name="connsiteX5" fmla="*/ 1159540 w 1260000"/>
                  <a:gd name="connsiteY5" fmla="*/ 1260000 h 1260000"/>
                  <a:gd name="connsiteX6" fmla="*/ 100460 w 1260000"/>
                  <a:gd name="connsiteY6" fmla="*/ 1260000 h 1260000"/>
                  <a:gd name="connsiteX7" fmla="*/ 0 w 1260000"/>
                  <a:gd name="connsiteY7" fmla="*/ 1159540 h 1260000"/>
                  <a:gd name="connsiteX8" fmla="*/ 0 w 1260000"/>
                  <a:gd name="connsiteY8" fmla="*/ 100460 h 1260000"/>
                  <a:gd name="connsiteX0" fmla="*/ 0 w 1262381"/>
                  <a:gd name="connsiteY0" fmla="*/ 25414 h 1282586"/>
                  <a:gd name="connsiteX1" fmla="*/ 102841 w 1262381"/>
                  <a:gd name="connsiteY1" fmla="*/ 22586 h 1282586"/>
                  <a:gd name="connsiteX2" fmla="*/ 1161921 w 1262381"/>
                  <a:gd name="connsiteY2" fmla="*/ 22586 h 1282586"/>
                  <a:gd name="connsiteX3" fmla="*/ 1262381 w 1262381"/>
                  <a:gd name="connsiteY3" fmla="*/ 123046 h 1282586"/>
                  <a:gd name="connsiteX4" fmla="*/ 1262381 w 1262381"/>
                  <a:gd name="connsiteY4" fmla="*/ 1182126 h 1282586"/>
                  <a:gd name="connsiteX5" fmla="*/ 1161921 w 1262381"/>
                  <a:gd name="connsiteY5" fmla="*/ 1282586 h 1282586"/>
                  <a:gd name="connsiteX6" fmla="*/ 102841 w 1262381"/>
                  <a:gd name="connsiteY6" fmla="*/ 1282586 h 1282586"/>
                  <a:gd name="connsiteX7" fmla="*/ 2381 w 1262381"/>
                  <a:gd name="connsiteY7" fmla="*/ 1182126 h 1282586"/>
                  <a:gd name="connsiteX8" fmla="*/ 0 w 1262381"/>
                  <a:gd name="connsiteY8" fmla="*/ 25414 h 1282586"/>
                  <a:gd name="connsiteX0" fmla="*/ 0 w 1262381"/>
                  <a:gd name="connsiteY0" fmla="*/ 90418 h 1347590"/>
                  <a:gd name="connsiteX1" fmla="*/ 1161921 w 1262381"/>
                  <a:gd name="connsiteY1" fmla="*/ 87590 h 1347590"/>
                  <a:gd name="connsiteX2" fmla="*/ 1262381 w 1262381"/>
                  <a:gd name="connsiteY2" fmla="*/ 188050 h 1347590"/>
                  <a:gd name="connsiteX3" fmla="*/ 1262381 w 1262381"/>
                  <a:gd name="connsiteY3" fmla="*/ 1247130 h 1347590"/>
                  <a:gd name="connsiteX4" fmla="*/ 1161921 w 1262381"/>
                  <a:gd name="connsiteY4" fmla="*/ 1347590 h 1347590"/>
                  <a:gd name="connsiteX5" fmla="*/ 102841 w 1262381"/>
                  <a:gd name="connsiteY5" fmla="*/ 1347590 h 1347590"/>
                  <a:gd name="connsiteX6" fmla="*/ 2381 w 1262381"/>
                  <a:gd name="connsiteY6" fmla="*/ 1247130 h 1347590"/>
                  <a:gd name="connsiteX7" fmla="*/ 0 w 1262381"/>
                  <a:gd name="connsiteY7" fmla="*/ 90418 h 1347590"/>
                  <a:gd name="connsiteX0" fmla="*/ 0 w 1262381"/>
                  <a:gd name="connsiteY0" fmla="*/ 4359 h 1261531"/>
                  <a:gd name="connsiteX1" fmla="*/ 1161921 w 1262381"/>
                  <a:gd name="connsiteY1" fmla="*/ 1531 h 1261531"/>
                  <a:gd name="connsiteX2" fmla="*/ 1262381 w 1262381"/>
                  <a:gd name="connsiteY2" fmla="*/ 101991 h 1261531"/>
                  <a:gd name="connsiteX3" fmla="*/ 1262381 w 1262381"/>
                  <a:gd name="connsiteY3" fmla="*/ 1161071 h 1261531"/>
                  <a:gd name="connsiteX4" fmla="*/ 1161921 w 1262381"/>
                  <a:gd name="connsiteY4" fmla="*/ 1261531 h 1261531"/>
                  <a:gd name="connsiteX5" fmla="*/ 102841 w 1262381"/>
                  <a:gd name="connsiteY5" fmla="*/ 1261531 h 1261531"/>
                  <a:gd name="connsiteX6" fmla="*/ 2381 w 1262381"/>
                  <a:gd name="connsiteY6" fmla="*/ 1161071 h 1261531"/>
                  <a:gd name="connsiteX7" fmla="*/ 0 w 1262381"/>
                  <a:gd name="connsiteY7" fmla="*/ 4359 h 1261531"/>
                  <a:gd name="connsiteX0" fmla="*/ 0 w 1262381"/>
                  <a:gd name="connsiteY0" fmla="*/ 9944 h 1267116"/>
                  <a:gd name="connsiteX1" fmla="*/ 1161921 w 1262381"/>
                  <a:gd name="connsiteY1" fmla="*/ 7116 h 1267116"/>
                  <a:gd name="connsiteX2" fmla="*/ 1262381 w 1262381"/>
                  <a:gd name="connsiteY2" fmla="*/ 107576 h 1267116"/>
                  <a:gd name="connsiteX3" fmla="*/ 1262381 w 1262381"/>
                  <a:gd name="connsiteY3" fmla="*/ 1166656 h 1267116"/>
                  <a:gd name="connsiteX4" fmla="*/ 1161921 w 1262381"/>
                  <a:gd name="connsiteY4" fmla="*/ 1267116 h 1267116"/>
                  <a:gd name="connsiteX5" fmla="*/ 102841 w 1262381"/>
                  <a:gd name="connsiteY5" fmla="*/ 1267116 h 1267116"/>
                  <a:gd name="connsiteX6" fmla="*/ 2381 w 1262381"/>
                  <a:gd name="connsiteY6" fmla="*/ 1166656 h 1267116"/>
                  <a:gd name="connsiteX7" fmla="*/ 0 w 1262381"/>
                  <a:gd name="connsiteY7" fmla="*/ 9944 h 1267116"/>
                  <a:gd name="connsiteX0" fmla="*/ 0 w 1262381"/>
                  <a:gd name="connsiteY0" fmla="*/ 5837 h 1263009"/>
                  <a:gd name="connsiteX1" fmla="*/ 1161921 w 1262381"/>
                  <a:gd name="connsiteY1" fmla="*/ 3009 h 1263009"/>
                  <a:gd name="connsiteX2" fmla="*/ 1262381 w 1262381"/>
                  <a:gd name="connsiteY2" fmla="*/ 103469 h 1263009"/>
                  <a:gd name="connsiteX3" fmla="*/ 1262381 w 1262381"/>
                  <a:gd name="connsiteY3" fmla="*/ 1162549 h 1263009"/>
                  <a:gd name="connsiteX4" fmla="*/ 1161921 w 1262381"/>
                  <a:gd name="connsiteY4" fmla="*/ 1263009 h 1263009"/>
                  <a:gd name="connsiteX5" fmla="*/ 102841 w 1262381"/>
                  <a:gd name="connsiteY5" fmla="*/ 1263009 h 1263009"/>
                  <a:gd name="connsiteX6" fmla="*/ 2381 w 1262381"/>
                  <a:gd name="connsiteY6" fmla="*/ 1162549 h 1263009"/>
                  <a:gd name="connsiteX7" fmla="*/ 0 w 1262381"/>
                  <a:gd name="connsiteY7" fmla="*/ 5837 h 1263009"/>
                  <a:gd name="connsiteX0" fmla="*/ 0 w 1262381"/>
                  <a:gd name="connsiteY0" fmla="*/ 9464 h 1266636"/>
                  <a:gd name="connsiteX1" fmla="*/ 1161921 w 1262381"/>
                  <a:gd name="connsiteY1" fmla="*/ 6636 h 1266636"/>
                  <a:gd name="connsiteX2" fmla="*/ 1262381 w 1262381"/>
                  <a:gd name="connsiteY2" fmla="*/ 107096 h 1266636"/>
                  <a:gd name="connsiteX3" fmla="*/ 1262381 w 1262381"/>
                  <a:gd name="connsiteY3" fmla="*/ 1166176 h 1266636"/>
                  <a:gd name="connsiteX4" fmla="*/ 1161921 w 1262381"/>
                  <a:gd name="connsiteY4" fmla="*/ 1266636 h 1266636"/>
                  <a:gd name="connsiteX5" fmla="*/ 102841 w 1262381"/>
                  <a:gd name="connsiteY5" fmla="*/ 1266636 h 1266636"/>
                  <a:gd name="connsiteX6" fmla="*/ 2381 w 1262381"/>
                  <a:gd name="connsiteY6" fmla="*/ 1166176 h 1266636"/>
                  <a:gd name="connsiteX7" fmla="*/ 0 w 1262381"/>
                  <a:gd name="connsiteY7" fmla="*/ 9464 h 1266636"/>
                  <a:gd name="connsiteX0" fmla="*/ 0 w 1262381"/>
                  <a:gd name="connsiteY0" fmla="*/ 2828 h 1260000"/>
                  <a:gd name="connsiteX1" fmla="*/ 1161921 w 1262381"/>
                  <a:gd name="connsiteY1" fmla="*/ 0 h 1260000"/>
                  <a:gd name="connsiteX2" fmla="*/ 1262381 w 1262381"/>
                  <a:gd name="connsiteY2" fmla="*/ 100460 h 1260000"/>
                  <a:gd name="connsiteX3" fmla="*/ 1262381 w 1262381"/>
                  <a:gd name="connsiteY3" fmla="*/ 1159540 h 1260000"/>
                  <a:gd name="connsiteX4" fmla="*/ 1161921 w 1262381"/>
                  <a:gd name="connsiteY4" fmla="*/ 1260000 h 1260000"/>
                  <a:gd name="connsiteX5" fmla="*/ 102841 w 1262381"/>
                  <a:gd name="connsiteY5" fmla="*/ 1260000 h 1260000"/>
                  <a:gd name="connsiteX6" fmla="*/ 2381 w 1262381"/>
                  <a:gd name="connsiteY6" fmla="*/ 1159540 h 1260000"/>
                  <a:gd name="connsiteX7" fmla="*/ 0 w 1262381"/>
                  <a:gd name="connsiteY7" fmla="*/ 2828 h 12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2381" h="1260000">
                    <a:moveTo>
                      <a:pt x="0" y="2828"/>
                    </a:moveTo>
                    <a:lnTo>
                      <a:pt x="1161921" y="0"/>
                    </a:lnTo>
                    <a:cubicBezTo>
                      <a:pt x="1217404" y="0"/>
                      <a:pt x="1262381" y="44977"/>
                      <a:pt x="1262381" y="100460"/>
                    </a:cubicBezTo>
                    <a:lnTo>
                      <a:pt x="1262381" y="1159540"/>
                    </a:lnTo>
                    <a:cubicBezTo>
                      <a:pt x="1262381" y="1215023"/>
                      <a:pt x="1217404" y="1260000"/>
                      <a:pt x="1161921" y="1260000"/>
                    </a:cubicBezTo>
                    <a:lnTo>
                      <a:pt x="102841" y="1260000"/>
                    </a:lnTo>
                    <a:cubicBezTo>
                      <a:pt x="47358" y="1260000"/>
                      <a:pt x="2381" y="1215023"/>
                      <a:pt x="2381" y="1159540"/>
                    </a:cubicBezTo>
                    <a:cubicBezTo>
                      <a:pt x="2381" y="806513"/>
                      <a:pt x="0" y="355855"/>
                      <a:pt x="0" y="28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8000" tIns="36000" rIns="36000" bIns="360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Times New Roman" charset="0"/>
                  <a:buNone/>
                  <a:defRPr/>
                </a:pPr>
                <a:r>
                  <a:rPr lang="de-DE" sz="2000" b="1" dirty="0">
                    <a:solidFill>
                      <a:schemeClr val="bg1"/>
                    </a:solidFill>
                    <a:ea typeface="ＭＳ Ｐゴシック" charset="0"/>
                  </a:rPr>
                  <a:t>136,00 €</a:t>
                </a:r>
              </a:p>
            </p:txBody>
          </p:sp>
          <p:sp>
            <p:nvSpPr>
              <p:cNvPr id="42" name="Rechteck 19"/>
              <p:cNvSpPr>
                <a:spLocks noChangeArrowheads="1"/>
              </p:cNvSpPr>
              <p:nvPr/>
            </p:nvSpPr>
            <p:spPr bwMode="auto">
              <a:xfrm>
                <a:off x="4689475" y="2852738"/>
                <a:ext cx="1763713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72000">
                <a:spAutoFit/>
              </a:bodyPr>
              <a:lstStyle>
                <a:lvl1pPr>
                  <a:spcBef>
                    <a:spcPts val="1600"/>
                  </a:spcBef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de-DE" altLang="de-DE" sz="1200" b="1" dirty="0">
                    <a:solidFill>
                      <a:schemeClr val="bg1"/>
                    </a:solidFill>
                  </a:rPr>
                  <a:t>Versorgungsbeitrag für die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de-DE" altLang="de-DE" sz="1200" b="1" dirty="0">
                    <a:solidFill>
                      <a:schemeClr val="bg1"/>
                    </a:solidFill>
                  </a:rPr>
                  <a:t>Direktversicherung</a:t>
                </a:r>
              </a:p>
            </p:txBody>
          </p:sp>
          <p:sp>
            <p:nvSpPr>
              <p:cNvPr id="43" name="Textfeld 5"/>
              <p:cNvSpPr txBox="1">
                <a:spLocks noChangeArrowheads="1"/>
              </p:cNvSpPr>
              <p:nvPr/>
            </p:nvSpPr>
            <p:spPr bwMode="auto">
              <a:xfrm>
                <a:off x="4408488" y="3565525"/>
                <a:ext cx="1651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200" b="1" dirty="0">
                    <a:solidFill>
                      <a:schemeClr val="accent6"/>
                    </a:solidFill>
                    <a:latin typeface="+mn-lt"/>
                    <a:cs typeface="+mn-cs"/>
                  </a:rPr>
                  <a:t>=</a:t>
                </a:r>
              </a:p>
            </p:txBody>
          </p:sp>
        </p:grpSp>
        <p:grpSp>
          <p:nvGrpSpPr>
            <p:cNvPr id="44" name="Gruppieren 43"/>
            <p:cNvGrpSpPr>
              <a:grpSpLocks/>
            </p:cNvGrpSpPr>
            <p:nvPr/>
          </p:nvGrpSpPr>
          <p:grpSpPr bwMode="auto">
            <a:xfrm>
              <a:off x="1508968" y="4787204"/>
              <a:ext cx="1193800" cy="1557337"/>
              <a:chOff x="1865313" y="3176588"/>
              <a:chExt cx="1194519" cy="1557337"/>
            </a:xfrm>
          </p:grpSpPr>
          <p:sp>
            <p:nvSpPr>
              <p:cNvPr id="45" name="Textfeld 5"/>
              <p:cNvSpPr txBox="1">
                <a:spLocks noChangeArrowheads="1"/>
              </p:cNvSpPr>
              <p:nvPr/>
            </p:nvSpPr>
            <p:spPr bwMode="auto">
              <a:xfrm>
                <a:off x="1865313" y="3600450"/>
                <a:ext cx="1651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1600"/>
                  </a:spcBef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de-DE" altLang="de-DE" sz="2200" b="1" dirty="0">
                    <a:solidFill>
                      <a:schemeClr val="accent2">
                        <a:lumMod val="50000"/>
                      </a:schemeClr>
                    </a:solidFill>
                  </a:rPr>
                  <a:t>+</a:t>
                </a:r>
              </a:p>
            </p:txBody>
          </p:sp>
          <p:grpSp>
            <p:nvGrpSpPr>
              <p:cNvPr id="46" name="Gruppieren 4"/>
              <p:cNvGrpSpPr>
                <a:grpSpLocks/>
              </p:cNvGrpSpPr>
              <p:nvPr/>
            </p:nvGrpSpPr>
            <p:grpSpPr bwMode="auto">
              <a:xfrm>
                <a:off x="1966044" y="3176588"/>
                <a:ext cx="1093788" cy="1557337"/>
                <a:chOff x="3244850" y="3176588"/>
                <a:chExt cx="1093788" cy="1557337"/>
              </a:xfrm>
            </p:grpSpPr>
            <p:sp>
              <p:nvSpPr>
                <p:cNvPr id="47" name="Rechteck 28"/>
                <p:cNvSpPr>
                  <a:spLocks noChangeArrowheads="1"/>
                </p:cNvSpPr>
                <p:nvPr/>
              </p:nvSpPr>
              <p:spPr bwMode="auto">
                <a:xfrm>
                  <a:off x="3424879" y="4364623"/>
                  <a:ext cx="913759" cy="369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ts val="1600"/>
                    </a:spcBef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de-DE" altLang="de-DE" sz="1200" b="1" dirty="0">
                      <a:solidFill>
                        <a:schemeClr val="accent2"/>
                      </a:solidFill>
                    </a:rPr>
                    <a:t>Arbeitgeber-</a:t>
                  </a:r>
                  <a:br>
                    <a:rPr lang="de-DE" altLang="de-DE" sz="1200" b="1" dirty="0">
                      <a:solidFill>
                        <a:schemeClr val="accent2"/>
                      </a:solidFill>
                    </a:rPr>
                  </a:br>
                  <a:r>
                    <a:rPr lang="de-DE" altLang="de-DE" sz="1200" b="1" dirty="0">
                      <a:solidFill>
                        <a:schemeClr val="accent2"/>
                      </a:solidFill>
                    </a:rPr>
                    <a:t>­</a:t>
                  </a:r>
                  <a:r>
                    <a:rPr lang="de-DE" altLang="de-DE" sz="1200" b="1" dirty="0" err="1">
                      <a:solidFill>
                        <a:schemeClr val="accent2"/>
                      </a:solidFill>
                    </a:rPr>
                    <a:t>zuschuss</a:t>
                  </a:r>
                  <a:endParaRPr lang="de-DE" altLang="de-DE" sz="1200" b="1" dirty="0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48" name="Gruppieren 2"/>
                <p:cNvGrpSpPr>
                  <a:grpSpLocks/>
                </p:cNvGrpSpPr>
                <p:nvPr/>
              </p:nvGrpSpPr>
              <p:grpSpPr bwMode="auto">
                <a:xfrm>
                  <a:off x="3244850" y="3176588"/>
                  <a:ext cx="1008063" cy="1008062"/>
                  <a:chOff x="3244850" y="3176588"/>
                  <a:chExt cx="1008063" cy="1008062"/>
                </a:xfrm>
              </p:grpSpPr>
              <p:sp>
                <p:nvSpPr>
                  <p:cNvPr id="49" name="Abgerundetes Rechteck 3"/>
                  <p:cNvSpPr>
                    <a:spLocks noChangeAspect="1"/>
                  </p:cNvSpPr>
                  <p:nvPr/>
                </p:nvSpPr>
                <p:spPr bwMode="auto">
                  <a:xfrm>
                    <a:off x="3425275" y="3355975"/>
                    <a:ext cx="827586" cy="828675"/>
                  </a:xfrm>
                  <a:custGeom>
                    <a:avLst/>
                    <a:gdLst>
                      <a:gd name="connsiteX0" fmla="*/ 0 w 1260000"/>
                      <a:gd name="connsiteY0" fmla="*/ 100460 h 1260000"/>
                      <a:gd name="connsiteX1" fmla="*/ 100460 w 1260000"/>
                      <a:gd name="connsiteY1" fmla="*/ 0 h 1260000"/>
                      <a:gd name="connsiteX2" fmla="*/ 1159540 w 1260000"/>
                      <a:gd name="connsiteY2" fmla="*/ 0 h 1260000"/>
                      <a:gd name="connsiteX3" fmla="*/ 1260000 w 1260000"/>
                      <a:gd name="connsiteY3" fmla="*/ 100460 h 1260000"/>
                      <a:gd name="connsiteX4" fmla="*/ 1260000 w 1260000"/>
                      <a:gd name="connsiteY4" fmla="*/ 1159540 h 1260000"/>
                      <a:gd name="connsiteX5" fmla="*/ 1159540 w 1260000"/>
                      <a:gd name="connsiteY5" fmla="*/ 1260000 h 1260000"/>
                      <a:gd name="connsiteX6" fmla="*/ 100460 w 1260000"/>
                      <a:gd name="connsiteY6" fmla="*/ 1260000 h 1260000"/>
                      <a:gd name="connsiteX7" fmla="*/ 0 w 1260000"/>
                      <a:gd name="connsiteY7" fmla="*/ 1159540 h 1260000"/>
                      <a:gd name="connsiteX8" fmla="*/ 0 w 1260000"/>
                      <a:gd name="connsiteY8" fmla="*/ 100460 h 1260000"/>
                      <a:gd name="connsiteX0" fmla="*/ 0 w 1262381"/>
                      <a:gd name="connsiteY0" fmla="*/ 25414 h 1282586"/>
                      <a:gd name="connsiteX1" fmla="*/ 102841 w 1262381"/>
                      <a:gd name="connsiteY1" fmla="*/ 22586 h 1282586"/>
                      <a:gd name="connsiteX2" fmla="*/ 1161921 w 1262381"/>
                      <a:gd name="connsiteY2" fmla="*/ 22586 h 1282586"/>
                      <a:gd name="connsiteX3" fmla="*/ 1262381 w 1262381"/>
                      <a:gd name="connsiteY3" fmla="*/ 123046 h 1282586"/>
                      <a:gd name="connsiteX4" fmla="*/ 1262381 w 1262381"/>
                      <a:gd name="connsiteY4" fmla="*/ 1182126 h 1282586"/>
                      <a:gd name="connsiteX5" fmla="*/ 1161921 w 1262381"/>
                      <a:gd name="connsiteY5" fmla="*/ 1282586 h 1282586"/>
                      <a:gd name="connsiteX6" fmla="*/ 102841 w 1262381"/>
                      <a:gd name="connsiteY6" fmla="*/ 1282586 h 1282586"/>
                      <a:gd name="connsiteX7" fmla="*/ 2381 w 1262381"/>
                      <a:gd name="connsiteY7" fmla="*/ 1182126 h 1282586"/>
                      <a:gd name="connsiteX8" fmla="*/ 0 w 1262381"/>
                      <a:gd name="connsiteY8" fmla="*/ 25414 h 1282586"/>
                      <a:gd name="connsiteX0" fmla="*/ 0 w 1262381"/>
                      <a:gd name="connsiteY0" fmla="*/ 90418 h 1347590"/>
                      <a:gd name="connsiteX1" fmla="*/ 1161921 w 1262381"/>
                      <a:gd name="connsiteY1" fmla="*/ 87590 h 1347590"/>
                      <a:gd name="connsiteX2" fmla="*/ 1262381 w 1262381"/>
                      <a:gd name="connsiteY2" fmla="*/ 188050 h 1347590"/>
                      <a:gd name="connsiteX3" fmla="*/ 1262381 w 1262381"/>
                      <a:gd name="connsiteY3" fmla="*/ 1247130 h 1347590"/>
                      <a:gd name="connsiteX4" fmla="*/ 1161921 w 1262381"/>
                      <a:gd name="connsiteY4" fmla="*/ 1347590 h 1347590"/>
                      <a:gd name="connsiteX5" fmla="*/ 102841 w 1262381"/>
                      <a:gd name="connsiteY5" fmla="*/ 1347590 h 1347590"/>
                      <a:gd name="connsiteX6" fmla="*/ 2381 w 1262381"/>
                      <a:gd name="connsiteY6" fmla="*/ 1247130 h 1347590"/>
                      <a:gd name="connsiteX7" fmla="*/ 0 w 1262381"/>
                      <a:gd name="connsiteY7" fmla="*/ 90418 h 1347590"/>
                      <a:gd name="connsiteX0" fmla="*/ 0 w 1262381"/>
                      <a:gd name="connsiteY0" fmla="*/ 4359 h 1261531"/>
                      <a:gd name="connsiteX1" fmla="*/ 1161921 w 1262381"/>
                      <a:gd name="connsiteY1" fmla="*/ 1531 h 1261531"/>
                      <a:gd name="connsiteX2" fmla="*/ 1262381 w 1262381"/>
                      <a:gd name="connsiteY2" fmla="*/ 101991 h 1261531"/>
                      <a:gd name="connsiteX3" fmla="*/ 1262381 w 1262381"/>
                      <a:gd name="connsiteY3" fmla="*/ 1161071 h 1261531"/>
                      <a:gd name="connsiteX4" fmla="*/ 1161921 w 1262381"/>
                      <a:gd name="connsiteY4" fmla="*/ 1261531 h 1261531"/>
                      <a:gd name="connsiteX5" fmla="*/ 102841 w 1262381"/>
                      <a:gd name="connsiteY5" fmla="*/ 1261531 h 1261531"/>
                      <a:gd name="connsiteX6" fmla="*/ 2381 w 1262381"/>
                      <a:gd name="connsiteY6" fmla="*/ 1161071 h 1261531"/>
                      <a:gd name="connsiteX7" fmla="*/ 0 w 1262381"/>
                      <a:gd name="connsiteY7" fmla="*/ 4359 h 1261531"/>
                      <a:gd name="connsiteX0" fmla="*/ 0 w 1262381"/>
                      <a:gd name="connsiteY0" fmla="*/ 9944 h 1267116"/>
                      <a:gd name="connsiteX1" fmla="*/ 1161921 w 1262381"/>
                      <a:gd name="connsiteY1" fmla="*/ 7116 h 1267116"/>
                      <a:gd name="connsiteX2" fmla="*/ 1262381 w 1262381"/>
                      <a:gd name="connsiteY2" fmla="*/ 107576 h 1267116"/>
                      <a:gd name="connsiteX3" fmla="*/ 1262381 w 1262381"/>
                      <a:gd name="connsiteY3" fmla="*/ 1166656 h 1267116"/>
                      <a:gd name="connsiteX4" fmla="*/ 1161921 w 1262381"/>
                      <a:gd name="connsiteY4" fmla="*/ 1267116 h 1267116"/>
                      <a:gd name="connsiteX5" fmla="*/ 102841 w 1262381"/>
                      <a:gd name="connsiteY5" fmla="*/ 1267116 h 1267116"/>
                      <a:gd name="connsiteX6" fmla="*/ 2381 w 1262381"/>
                      <a:gd name="connsiteY6" fmla="*/ 1166656 h 1267116"/>
                      <a:gd name="connsiteX7" fmla="*/ 0 w 1262381"/>
                      <a:gd name="connsiteY7" fmla="*/ 9944 h 1267116"/>
                      <a:gd name="connsiteX0" fmla="*/ 0 w 1262381"/>
                      <a:gd name="connsiteY0" fmla="*/ 5837 h 1263009"/>
                      <a:gd name="connsiteX1" fmla="*/ 1161921 w 1262381"/>
                      <a:gd name="connsiteY1" fmla="*/ 3009 h 1263009"/>
                      <a:gd name="connsiteX2" fmla="*/ 1262381 w 1262381"/>
                      <a:gd name="connsiteY2" fmla="*/ 103469 h 1263009"/>
                      <a:gd name="connsiteX3" fmla="*/ 1262381 w 1262381"/>
                      <a:gd name="connsiteY3" fmla="*/ 1162549 h 1263009"/>
                      <a:gd name="connsiteX4" fmla="*/ 1161921 w 1262381"/>
                      <a:gd name="connsiteY4" fmla="*/ 1263009 h 1263009"/>
                      <a:gd name="connsiteX5" fmla="*/ 102841 w 1262381"/>
                      <a:gd name="connsiteY5" fmla="*/ 1263009 h 1263009"/>
                      <a:gd name="connsiteX6" fmla="*/ 2381 w 1262381"/>
                      <a:gd name="connsiteY6" fmla="*/ 1162549 h 1263009"/>
                      <a:gd name="connsiteX7" fmla="*/ 0 w 1262381"/>
                      <a:gd name="connsiteY7" fmla="*/ 5837 h 1263009"/>
                      <a:gd name="connsiteX0" fmla="*/ 0 w 1262381"/>
                      <a:gd name="connsiteY0" fmla="*/ 9464 h 1266636"/>
                      <a:gd name="connsiteX1" fmla="*/ 1161921 w 1262381"/>
                      <a:gd name="connsiteY1" fmla="*/ 6636 h 1266636"/>
                      <a:gd name="connsiteX2" fmla="*/ 1262381 w 1262381"/>
                      <a:gd name="connsiteY2" fmla="*/ 107096 h 1266636"/>
                      <a:gd name="connsiteX3" fmla="*/ 1262381 w 1262381"/>
                      <a:gd name="connsiteY3" fmla="*/ 1166176 h 1266636"/>
                      <a:gd name="connsiteX4" fmla="*/ 1161921 w 1262381"/>
                      <a:gd name="connsiteY4" fmla="*/ 1266636 h 1266636"/>
                      <a:gd name="connsiteX5" fmla="*/ 102841 w 1262381"/>
                      <a:gd name="connsiteY5" fmla="*/ 1266636 h 1266636"/>
                      <a:gd name="connsiteX6" fmla="*/ 2381 w 1262381"/>
                      <a:gd name="connsiteY6" fmla="*/ 1166176 h 1266636"/>
                      <a:gd name="connsiteX7" fmla="*/ 0 w 1262381"/>
                      <a:gd name="connsiteY7" fmla="*/ 9464 h 1266636"/>
                      <a:gd name="connsiteX0" fmla="*/ 0 w 1262381"/>
                      <a:gd name="connsiteY0" fmla="*/ 2828 h 1260000"/>
                      <a:gd name="connsiteX1" fmla="*/ 1161921 w 1262381"/>
                      <a:gd name="connsiteY1" fmla="*/ 0 h 1260000"/>
                      <a:gd name="connsiteX2" fmla="*/ 1262381 w 1262381"/>
                      <a:gd name="connsiteY2" fmla="*/ 100460 h 1260000"/>
                      <a:gd name="connsiteX3" fmla="*/ 1262381 w 1262381"/>
                      <a:gd name="connsiteY3" fmla="*/ 1159540 h 1260000"/>
                      <a:gd name="connsiteX4" fmla="*/ 1161921 w 1262381"/>
                      <a:gd name="connsiteY4" fmla="*/ 1260000 h 1260000"/>
                      <a:gd name="connsiteX5" fmla="*/ 102841 w 1262381"/>
                      <a:gd name="connsiteY5" fmla="*/ 1260000 h 1260000"/>
                      <a:gd name="connsiteX6" fmla="*/ 2381 w 1262381"/>
                      <a:gd name="connsiteY6" fmla="*/ 1159540 h 1260000"/>
                      <a:gd name="connsiteX7" fmla="*/ 0 w 1262381"/>
                      <a:gd name="connsiteY7" fmla="*/ 2828 h 126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62381" h="1260000">
                        <a:moveTo>
                          <a:pt x="0" y="2828"/>
                        </a:moveTo>
                        <a:lnTo>
                          <a:pt x="1161921" y="0"/>
                        </a:lnTo>
                        <a:cubicBezTo>
                          <a:pt x="1217404" y="0"/>
                          <a:pt x="1262381" y="44977"/>
                          <a:pt x="1262381" y="100460"/>
                        </a:cubicBezTo>
                        <a:lnTo>
                          <a:pt x="1262381" y="1159540"/>
                        </a:lnTo>
                        <a:cubicBezTo>
                          <a:pt x="1262381" y="1215023"/>
                          <a:pt x="1217404" y="1260000"/>
                          <a:pt x="1161921" y="1260000"/>
                        </a:cubicBezTo>
                        <a:lnTo>
                          <a:pt x="102841" y="1260000"/>
                        </a:lnTo>
                        <a:cubicBezTo>
                          <a:pt x="47358" y="1260000"/>
                          <a:pt x="2381" y="1215023"/>
                          <a:pt x="2381" y="1159540"/>
                        </a:cubicBezTo>
                        <a:cubicBezTo>
                          <a:pt x="2381" y="806513"/>
                          <a:pt x="0" y="355855"/>
                          <a:pt x="0" y="28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 charset="0"/>
                      <a:buNone/>
                      <a:defRPr/>
                    </a:pPr>
                    <a:r>
                      <a:rPr lang="de-DE" sz="1400" b="1" dirty="0">
                        <a:solidFill>
                          <a:schemeClr val="bg1"/>
                        </a:solidFill>
                        <a:ea typeface="ＭＳ Ｐゴシック" charset="0"/>
                      </a:rPr>
                      <a:t>10,00 €</a:t>
                    </a:r>
                  </a:p>
                </p:txBody>
              </p:sp>
              <p:pic>
                <p:nvPicPr>
                  <p:cNvPr id="50" name="Grafik 2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44850" y="3176588"/>
                    <a:ext cx="365557" cy="359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51" name="Textfeld 1"/>
            <p:cNvSpPr txBox="1">
              <a:spLocks noChangeArrowheads="1"/>
            </p:cNvSpPr>
            <p:nvPr/>
          </p:nvSpPr>
          <p:spPr bwMode="auto">
            <a:xfrm>
              <a:off x="6238130" y="5485704"/>
              <a:ext cx="237013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100" b="1" dirty="0">
                  <a:solidFill>
                    <a:schemeClr val="accent6"/>
                  </a:solidFill>
                </a:rPr>
                <a:t>Durch Steuer- und ggf. Sozialversicherungsersparnis werden aus 16,99 € Eigenbeitrag </a:t>
              </a:r>
              <a:br>
                <a:rPr lang="de-DE" altLang="de-DE" sz="1100" b="1" dirty="0">
                  <a:solidFill>
                    <a:schemeClr val="accent6"/>
                  </a:solidFill>
                </a:rPr>
              </a:br>
              <a:r>
                <a:rPr lang="de-DE" altLang="de-DE" sz="1100" b="1" dirty="0">
                  <a:solidFill>
                    <a:schemeClr val="accent6"/>
                  </a:solidFill>
                </a:rPr>
                <a:t>136,00 € Versorgungsbeitrag.</a:t>
              </a:r>
            </a:p>
          </p:txBody>
        </p:sp>
        <p:grpSp>
          <p:nvGrpSpPr>
            <p:cNvPr id="52" name="Gruppieren 51"/>
            <p:cNvGrpSpPr>
              <a:grpSpLocks/>
            </p:cNvGrpSpPr>
            <p:nvPr/>
          </p:nvGrpSpPr>
          <p:grpSpPr bwMode="auto">
            <a:xfrm>
              <a:off x="2790080" y="4787204"/>
              <a:ext cx="1173163" cy="1557337"/>
              <a:chOff x="3146425" y="3176588"/>
              <a:chExt cx="1173547" cy="1557337"/>
            </a:xfrm>
          </p:grpSpPr>
          <p:sp>
            <p:nvSpPr>
              <p:cNvPr id="53" name="Textfeld 5"/>
              <p:cNvSpPr txBox="1">
                <a:spLocks noChangeArrowheads="1"/>
              </p:cNvSpPr>
              <p:nvPr/>
            </p:nvSpPr>
            <p:spPr bwMode="auto">
              <a:xfrm>
                <a:off x="3146425" y="3600450"/>
                <a:ext cx="1651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1600"/>
                  </a:spcBef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ts val="1600"/>
                  </a:spcBef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00000"/>
                  <a:buBlip>
                    <a:blip r:embed="rId2"/>
                  </a:buBlip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de-DE" altLang="de-DE" sz="2200" b="1" dirty="0">
                    <a:solidFill>
                      <a:schemeClr val="accent2">
                        <a:lumMod val="50000"/>
                      </a:schemeClr>
                    </a:solidFill>
                  </a:rPr>
                  <a:t>+</a:t>
                </a:r>
              </a:p>
            </p:txBody>
          </p:sp>
          <p:grpSp>
            <p:nvGrpSpPr>
              <p:cNvPr id="54" name="Gruppieren 36"/>
              <p:cNvGrpSpPr>
                <a:grpSpLocks/>
              </p:cNvGrpSpPr>
              <p:nvPr/>
            </p:nvGrpSpPr>
            <p:grpSpPr bwMode="auto">
              <a:xfrm>
                <a:off x="3226184" y="3176588"/>
                <a:ext cx="1093788" cy="1557337"/>
                <a:chOff x="3244850" y="3176588"/>
                <a:chExt cx="1093788" cy="1557337"/>
              </a:xfrm>
            </p:grpSpPr>
            <p:sp>
              <p:nvSpPr>
                <p:cNvPr id="55" name="Rechteck 28"/>
                <p:cNvSpPr>
                  <a:spLocks noChangeArrowheads="1"/>
                </p:cNvSpPr>
                <p:nvPr/>
              </p:nvSpPr>
              <p:spPr bwMode="auto">
                <a:xfrm>
                  <a:off x="3424879" y="4364623"/>
                  <a:ext cx="913759" cy="369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ts val="1600"/>
                    </a:spcBef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ts val="1600"/>
                    </a:spcBef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ts val="1600"/>
                    </a:spcBef>
                    <a:spcAft>
                      <a:spcPct val="0"/>
                    </a:spcAft>
                    <a:buSzPct val="100000"/>
                    <a:buBlip>
                      <a:blip r:embed="rId2"/>
                    </a:buBlip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de-DE" altLang="de-DE" sz="12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Arbeitgeber- </a:t>
                  </a:r>
                  <a:r>
                    <a:rPr lang="de-DE" altLang="de-DE" sz="1200" b="1" dirty="0" err="1">
                      <a:solidFill>
                        <a:schemeClr val="accent2">
                          <a:lumMod val="50000"/>
                        </a:schemeClr>
                      </a:solidFill>
                    </a:rPr>
                    <a:t>beitrag</a:t>
                  </a:r>
                  <a:endParaRPr lang="de-DE" altLang="de-DE" sz="1200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56" name="Gruppieren 38"/>
                <p:cNvGrpSpPr>
                  <a:grpSpLocks/>
                </p:cNvGrpSpPr>
                <p:nvPr/>
              </p:nvGrpSpPr>
              <p:grpSpPr bwMode="auto">
                <a:xfrm>
                  <a:off x="3244850" y="3176588"/>
                  <a:ext cx="1008063" cy="1008062"/>
                  <a:chOff x="3244850" y="3176588"/>
                  <a:chExt cx="1008063" cy="1008062"/>
                </a:xfrm>
              </p:grpSpPr>
              <p:sp>
                <p:nvSpPr>
                  <p:cNvPr id="57" name="Abgerundetes Rechteck 3"/>
                  <p:cNvSpPr>
                    <a:spLocks noChangeAspect="1"/>
                  </p:cNvSpPr>
                  <p:nvPr/>
                </p:nvSpPr>
                <p:spPr bwMode="auto">
                  <a:xfrm>
                    <a:off x="3425526" y="3355975"/>
                    <a:ext cx="827359" cy="828675"/>
                  </a:xfrm>
                  <a:custGeom>
                    <a:avLst/>
                    <a:gdLst>
                      <a:gd name="connsiteX0" fmla="*/ 0 w 1260000"/>
                      <a:gd name="connsiteY0" fmla="*/ 100460 h 1260000"/>
                      <a:gd name="connsiteX1" fmla="*/ 100460 w 1260000"/>
                      <a:gd name="connsiteY1" fmla="*/ 0 h 1260000"/>
                      <a:gd name="connsiteX2" fmla="*/ 1159540 w 1260000"/>
                      <a:gd name="connsiteY2" fmla="*/ 0 h 1260000"/>
                      <a:gd name="connsiteX3" fmla="*/ 1260000 w 1260000"/>
                      <a:gd name="connsiteY3" fmla="*/ 100460 h 1260000"/>
                      <a:gd name="connsiteX4" fmla="*/ 1260000 w 1260000"/>
                      <a:gd name="connsiteY4" fmla="*/ 1159540 h 1260000"/>
                      <a:gd name="connsiteX5" fmla="*/ 1159540 w 1260000"/>
                      <a:gd name="connsiteY5" fmla="*/ 1260000 h 1260000"/>
                      <a:gd name="connsiteX6" fmla="*/ 100460 w 1260000"/>
                      <a:gd name="connsiteY6" fmla="*/ 1260000 h 1260000"/>
                      <a:gd name="connsiteX7" fmla="*/ 0 w 1260000"/>
                      <a:gd name="connsiteY7" fmla="*/ 1159540 h 1260000"/>
                      <a:gd name="connsiteX8" fmla="*/ 0 w 1260000"/>
                      <a:gd name="connsiteY8" fmla="*/ 100460 h 1260000"/>
                      <a:gd name="connsiteX0" fmla="*/ 0 w 1262381"/>
                      <a:gd name="connsiteY0" fmla="*/ 25414 h 1282586"/>
                      <a:gd name="connsiteX1" fmla="*/ 102841 w 1262381"/>
                      <a:gd name="connsiteY1" fmla="*/ 22586 h 1282586"/>
                      <a:gd name="connsiteX2" fmla="*/ 1161921 w 1262381"/>
                      <a:gd name="connsiteY2" fmla="*/ 22586 h 1282586"/>
                      <a:gd name="connsiteX3" fmla="*/ 1262381 w 1262381"/>
                      <a:gd name="connsiteY3" fmla="*/ 123046 h 1282586"/>
                      <a:gd name="connsiteX4" fmla="*/ 1262381 w 1262381"/>
                      <a:gd name="connsiteY4" fmla="*/ 1182126 h 1282586"/>
                      <a:gd name="connsiteX5" fmla="*/ 1161921 w 1262381"/>
                      <a:gd name="connsiteY5" fmla="*/ 1282586 h 1282586"/>
                      <a:gd name="connsiteX6" fmla="*/ 102841 w 1262381"/>
                      <a:gd name="connsiteY6" fmla="*/ 1282586 h 1282586"/>
                      <a:gd name="connsiteX7" fmla="*/ 2381 w 1262381"/>
                      <a:gd name="connsiteY7" fmla="*/ 1182126 h 1282586"/>
                      <a:gd name="connsiteX8" fmla="*/ 0 w 1262381"/>
                      <a:gd name="connsiteY8" fmla="*/ 25414 h 1282586"/>
                      <a:gd name="connsiteX0" fmla="*/ 0 w 1262381"/>
                      <a:gd name="connsiteY0" fmla="*/ 90418 h 1347590"/>
                      <a:gd name="connsiteX1" fmla="*/ 1161921 w 1262381"/>
                      <a:gd name="connsiteY1" fmla="*/ 87590 h 1347590"/>
                      <a:gd name="connsiteX2" fmla="*/ 1262381 w 1262381"/>
                      <a:gd name="connsiteY2" fmla="*/ 188050 h 1347590"/>
                      <a:gd name="connsiteX3" fmla="*/ 1262381 w 1262381"/>
                      <a:gd name="connsiteY3" fmla="*/ 1247130 h 1347590"/>
                      <a:gd name="connsiteX4" fmla="*/ 1161921 w 1262381"/>
                      <a:gd name="connsiteY4" fmla="*/ 1347590 h 1347590"/>
                      <a:gd name="connsiteX5" fmla="*/ 102841 w 1262381"/>
                      <a:gd name="connsiteY5" fmla="*/ 1347590 h 1347590"/>
                      <a:gd name="connsiteX6" fmla="*/ 2381 w 1262381"/>
                      <a:gd name="connsiteY6" fmla="*/ 1247130 h 1347590"/>
                      <a:gd name="connsiteX7" fmla="*/ 0 w 1262381"/>
                      <a:gd name="connsiteY7" fmla="*/ 90418 h 1347590"/>
                      <a:gd name="connsiteX0" fmla="*/ 0 w 1262381"/>
                      <a:gd name="connsiteY0" fmla="*/ 4359 h 1261531"/>
                      <a:gd name="connsiteX1" fmla="*/ 1161921 w 1262381"/>
                      <a:gd name="connsiteY1" fmla="*/ 1531 h 1261531"/>
                      <a:gd name="connsiteX2" fmla="*/ 1262381 w 1262381"/>
                      <a:gd name="connsiteY2" fmla="*/ 101991 h 1261531"/>
                      <a:gd name="connsiteX3" fmla="*/ 1262381 w 1262381"/>
                      <a:gd name="connsiteY3" fmla="*/ 1161071 h 1261531"/>
                      <a:gd name="connsiteX4" fmla="*/ 1161921 w 1262381"/>
                      <a:gd name="connsiteY4" fmla="*/ 1261531 h 1261531"/>
                      <a:gd name="connsiteX5" fmla="*/ 102841 w 1262381"/>
                      <a:gd name="connsiteY5" fmla="*/ 1261531 h 1261531"/>
                      <a:gd name="connsiteX6" fmla="*/ 2381 w 1262381"/>
                      <a:gd name="connsiteY6" fmla="*/ 1161071 h 1261531"/>
                      <a:gd name="connsiteX7" fmla="*/ 0 w 1262381"/>
                      <a:gd name="connsiteY7" fmla="*/ 4359 h 1261531"/>
                      <a:gd name="connsiteX0" fmla="*/ 0 w 1262381"/>
                      <a:gd name="connsiteY0" fmla="*/ 9944 h 1267116"/>
                      <a:gd name="connsiteX1" fmla="*/ 1161921 w 1262381"/>
                      <a:gd name="connsiteY1" fmla="*/ 7116 h 1267116"/>
                      <a:gd name="connsiteX2" fmla="*/ 1262381 w 1262381"/>
                      <a:gd name="connsiteY2" fmla="*/ 107576 h 1267116"/>
                      <a:gd name="connsiteX3" fmla="*/ 1262381 w 1262381"/>
                      <a:gd name="connsiteY3" fmla="*/ 1166656 h 1267116"/>
                      <a:gd name="connsiteX4" fmla="*/ 1161921 w 1262381"/>
                      <a:gd name="connsiteY4" fmla="*/ 1267116 h 1267116"/>
                      <a:gd name="connsiteX5" fmla="*/ 102841 w 1262381"/>
                      <a:gd name="connsiteY5" fmla="*/ 1267116 h 1267116"/>
                      <a:gd name="connsiteX6" fmla="*/ 2381 w 1262381"/>
                      <a:gd name="connsiteY6" fmla="*/ 1166656 h 1267116"/>
                      <a:gd name="connsiteX7" fmla="*/ 0 w 1262381"/>
                      <a:gd name="connsiteY7" fmla="*/ 9944 h 1267116"/>
                      <a:gd name="connsiteX0" fmla="*/ 0 w 1262381"/>
                      <a:gd name="connsiteY0" fmla="*/ 5837 h 1263009"/>
                      <a:gd name="connsiteX1" fmla="*/ 1161921 w 1262381"/>
                      <a:gd name="connsiteY1" fmla="*/ 3009 h 1263009"/>
                      <a:gd name="connsiteX2" fmla="*/ 1262381 w 1262381"/>
                      <a:gd name="connsiteY2" fmla="*/ 103469 h 1263009"/>
                      <a:gd name="connsiteX3" fmla="*/ 1262381 w 1262381"/>
                      <a:gd name="connsiteY3" fmla="*/ 1162549 h 1263009"/>
                      <a:gd name="connsiteX4" fmla="*/ 1161921 w 1262381"/>
                      <a:gd name="connsiteY4" fmla="*/ 1263009 h 1263009"/>
                      <a:gd name="connsiteX5" fmla="*/ 102841 w 1262381"/>
                      <a:gd name="connsiteY5" fmla="*/ 1263009 h 1263009"/>
                      <a:gd name="connsiteX6" fmla="*/ 2381 w 1262381"/>
                      <a:gd name="connsiteY6" fmla="*/ 1162549 h 1263009"/>
                      <a:gd name="connsiteX7" fmla="*/ 0 w 1262381"/>
                      <a:gd name="connsiteY7" fmla="*/ 5837 h 1263009"/>
                      <a:gd name="connsiteX0" fmla="*/ 0 w 1262381"/>
                      <a:gd name="connsiteY0" fmla="*/ 9464 h 1266636"/>
                      <a:gd name="connsiteX1" fmla="*/ 1161921 w 1262381"/>
                      <a:gd name="connsiteY1" fmla="*/ 6636 h 1266636"/>
                      <a:gd name="connsiteX2" fmla="*/ 1262381 w 1262381"/>
                      <a:gd name="connsiteY2" fmla="*/ 107096 h 1266636"/>
                      <a:gd name="connsiteX3" fmla="*/ 1262381 w 1262381"/>
                      <a:gd name="connsiteY3" fmla="*/ 1166176 h 1266636"/>
                      <a:gd name="connsiteX4" fmla="*/ 1161921 w 1262381"/>
                      <a:gd name="connsiteY4" fmla="*/ 1266636 h 1266636"/>
                      <a:gd name="connsiteX5" fmla="*/ 102841 w 1262381"/>
                      <a:gd name="connsiteY5" fmla="*/ 1266636 h 1266636"/>
                      <a:gd name="connsiteX6" fmla="*/ 2381 w 1262381"/>
                      <a:gd name="connsiteY6" fmla="*/ 1166176 h 1266636"/>
                      <a:gd name="connsiteX7" fmla="*/ 0 w 1262381"/>
                      <a:gd name="connsiteY7" fmla="*/ 9464 h 1266636"/>
                      <a:gd name="connsiteX0" fmla="*/ 0 w 1262381"/>
                      <a:gd name="connsiteY0" fmla="*/ 2828 h 1260000"/>
                      <a:gd name="connsiteX1" fmla="*/ 1161921 w 1262381"/>
                      <a:gd name="connsiteY1" fmla="*/ 0 h 1260000"/>
                      <a:gd name="connsiteX2" fmla="*/ 1262381 w 1262381"/>
                      <a:gd name="connsiteY2" fmla="*/ 100460 h 1260000"/>
                      <a:gd name="connsiteX3" fmla="*/ 1262381 w 1262381"/>
                      <a:gd name="connsiteY3" fmla="*/ 1159540 h 1260000"/>
                      <a:gd name="connsiteX4" fmla="*/ 1161921 w 1262381"/>
                      <a:gd name="connsiteY4" fmla="*/ 1260000 h 1260000"/>
                      <a:gd name="connsiteX5" fmla="*/ 102841 w 1262381"/>
                      <a:gd name="connsiteY5" fmla="*/ 1260000 h 1260000"/>
                      <a:gd name="connsiteX6" fmla="*/ 2381 w 1262381"/>
                      <a:gd name="connsiteY6" fmla="*/ 1159540 h 1260000"/>
                      <a:gd name="connsiteX7" fmla="*/ 0 w 1262381"/>
                      <a:gd name="connsiteY7" fmla="*/ 2828 h 126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62381" h="1260000">
                        <a:moveTo>
                          <a:pt x="0" y="2828"/>
                        </a:moveTo>
                        <a:lnTo>
                          <a:pt x="1161921" y="0"/>
                        </a:lnTo>
                        <a:cubicBezTo>
                          <a:pt x="1217404" y="0"/>
                          <a:pt x="1262381" y="44977"/>
                          <a:pt x="1262381" y="100460"/>
                        </a:cubicBezTo>
                        <a:lnTo>
                          <a:pt x="1262381" y="1159540"/>
                        </a:lnTo>
                        <a:cubicBezTo>
                          <a:pt x="1262381" y="1215023"/>
                          <a:pt x="1217404" y="1260000"/>
                          <a:pt x="1161921" y="1260000"/>
                        </a:cubicBezTo>
                        <a:lnTo>
                          <a:pt x="102841" y="1260000"/>
                        </a:lnTo>
                        <a:cubicBezTo>
                          <a:pt x="47358" y="1260000"/>
                          <a:pt x="2381" y="1215023"/>
                          <a:pt x="2381" y="1159540"/>
                        </a:cubicBezTo>
                        <a:cubicBezTo>
                          <a:pt x="2381" y="806513"/>
                          <a:pt x="0" y="355855"/>
                          <a:pt x="0" y="2828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 charset="0"/>
                      <a:buNone/>
                      <a:defRPr/>
                    </a:pPr>
                    <a:r>
                      <a:rPr lang="de-DE" sz="1400" b="1" dirty="0">
                        <a:solidFill>
                          <a:schemeClr val="bg1"/>
                        </a:solidFill>
                        <a:ea typeface="ＭＳ Ｐゴシック" charset="0"/>
                      </a:rPr>
                      <a:t>76,00 €</a:t>
                    </a:r>
                  </a:p>
                </p:txBody>
              </p:sp>
              <p:pic>
                <p:nvPicPr>
                  <p:cNvPr id="58" name="Grafik 2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44850" y="3176588"/>
                    <a:ext cx="365557" cy="359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273632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bAV lohnt sich für die Arbeitnehmerin jetzt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>
          <a:xfrm>
            <a:off x="358775" y="1963738"/>
            <a:ext cx="8426449" cy="523220"/>
          </a:xfrm>
        </p:spPr>
        <p:txBody>
          <a:bodyPr/>
          <a:lstStyle/>
          <a:p>
            <a:r>
              <a:rPr lang="de-DE" altLang="de-DE" dirty="0"/>
              <a:t>So wirken sich die tarifvertraglichen Leistungen auf die Lohnabrechnung der Arbeitnehmerin aus.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defRPr/>
            </a:pPr>
            <a:r>
              <a:rPr lang="de-DE" sz="1650" dirty="0"/>
              <a:t>Mithilfe des Arbeitgebers investiert die Arbeitnehmerin bis zu 136,00 € in die betriebliche Altersversorgung – bei einem Nettoaufwand von gerade einmal 16,99 €.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altLang="de-DE" dirty="0"/>
              <a:t>Tarifvertragliche Regelungen für Medizinische Fachangestellte und Arzthelferinnen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326188" y="3854287"/>
            <a:ext cx="2349500" cy="3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8004" rIns="0" bIns="0" anchor="b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00" dirty="0">
                <a:solidFill>
                  <a:srgbClr val="000000"/>
                </a:solidFill>
                <a:latin typeface="+mn-lt"/>
                <a:cs typeface="+mn-cs"/>
              </a:rPr>
              <a:t>Beispiel: Steuerklasse 1, keine Kinder, keine Kirchensteuer, KV-Zusatzbeitrag 1,3 %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7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326188" y="4171113"/>
            <a:ext cx="2349500" cy="11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0820" rIns="0" bIns="0" anchor="b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0325" indent="-60325" eaLnBrk="1" fontAlgn="auto" hangingPunct="1">
              <a:spcBef>
                <a:spcPts val="550"/>
              </a:spcBef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de-DE" sz="700" baseline="30000" dirty="0">
                <a:solidFill>
                  <a:srgbClr val="000000"/>
                </a:solidFill>
                <a:latin typeface="+mn-lt"/>
                <a:cs typeface="+mn-cs"/>
              </a:rPr>
              <a:t>1</a:t>
            </a:r>
            <a:r>
              <a:rPr lang="de-DE" sz="700" dirty="0">
                <a:solidFill>
                  <a:srgbClr val="000000"/>
                </a:solidFill>
                <a:latin typeface="+mn-lt"/>
                <a:cs typeface="+mn-cs"/>
              </a:rPr>
              <a:t> Steuer- und Sozialversicherungsfreiheit der Beiträge ggf. bis 4 % der BBG (2022: 3.384 € p.a.). Leistungen aus geförderten Beiträgen und Zuzahlungen sind nach § 22 Nr. 5 EStG in vollem Umfang einkommensteuerpflichtig. Für die Verbeitragung in der Sozialversicherung (Krankenversicherung der Rentner) während des Rentenbezuges gilt eine Freigrenze (§ 226 Abs. 2 SGB V) und darüber hinaus ein Freibetrag für Versorgungsbezüge der </a:t>
            </a:r>
            <a:r>
              <a:rPr lang="de-DE" sz="700" dirty="0" err="1">
                <a:solidFill>
                  <a:srgbClr val="000000"/>
                </a:solidFill>
                <a:latin typeface="+mn-lt"/>
                <a:cs typeface="+mn-cs"/>
              </a:rPr>
              <a:t>bAV</a:t>
            </a:r>
            <a:r>
              <a:rPr lang="de-DE" sz="700" dirty="0">
                <a:solidFill>
                  <a:srgbClr val="000000"/>
                </a:solidFill>
                <a:latin typeface="+mn-lt"/>
                <a:cs typeface="+mn-cs"/>
              </a:rPr>
              <a:t> (</a:t>
            </a:r>
            <a:r>
              <a:rPr lang="en-US" sz="700" dirty="0">
                <a:solidFill>
                  <a:srgbClr val="000000"/>
                </a:solidFill>
                <a:latin typeface="+mn-lt"/>
                <a:cs typeface="+mn-cs"/>
              </a:rPr>
              <a:t>2022: 164,50 € p.m./ 19.740 €</a:t>
            </a:r>
            <a:r>
              <a:rPr lang="de-DE" sz="700" dirty="0">
                <a:solidFill>
                  <a:srgbClr val="000000"/>
                </a:solidFill>
                <a:latin typeface="+mn-lt"/>
                <a:cs typeface="+mn-cs"/>
              </a:rPr>
              <a:t> Kapitalleistung).</a:t>
            </a:r>
          </a:p>
        </p:txBody>
      </p:sp>
      <p:graphicFrame>
        <p:nvGraphicFramePr>
          <p:cNvPr id="3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87981"/>
              </p:ext>
            </p:extLst>
          </p:nvPr>
        </p:nvGraphicFramePr>
        <p:xfrm>
          <a:off x="419100" y="2552700"/>
          <a:ext cx="5376863" cy="27368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0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Arzthelferin (Vollzeit)</a:t>
                      </a:r>
                    </a:p>
                  </a:txBody>
                  <a:tcPr marL="71995" marR="71995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Beispiel 1</a:t>
                      </a:r>
                    </a:p>
                  </a:txBody>
                  <a:tcPr marL="71995" marR="143995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Beispiel 2</a:t>
                      </a:r>
                    </a:p>
                  </a:txBody>
                  <a:tcPr marL="71995" marR="143995" marT="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Monatliches Bruttoeinkommen</a:t>
                      </a:r>
                    </a:p>
                  </a:txBody>
                  <a:tcPr marL="71995" marR="7199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2.000,00 €</a:t>
                      </a:r>
                    </a:p>
                  </a:txBody>
                  <a:tcPr marL="71995" marR="14399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2.000,00 €</a:t>
                      </a:r>
                    </a:p>
                  </a:txBody>
                  <a:tcPr marL="71995" marR="143995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Arbeitgeberbeitrag zur bAV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40,00 €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76,00 €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Vermögenswirksame Leistungen (VWL)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30,00 €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Zusätzliche Entgeltumwandlung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50,00 €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Zuschuss zur Entgeltumwandlung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Beitrag zur </a:t>
                      </a:r>
                      <a:r>
                        <a:rPr lang="de-DE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DirektRente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995" marR="7199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40,00 €</a:t>
                      </a:r>
                    </a:p>
                  </a:txBody>
                  <a:tcPr marL="71995" marR="14399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136,00 €</a:t>
                      </a:r>
                    </a:p>
                  </a:txBody>
                  <a:tcPr marL="71995" marR="143995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Steuer- und SV-pflichtiges Einkommen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2.030,00 €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1.950,00 €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Steuern</a:t>
                      </a:r>
                      <a:r>
                        <a:rPr lang="de-DE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162,58 €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145,83 €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Sozialabgaben</a:t>
                      </a:r>
                      <a:r>
                        <a:rPr lang="de-DE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412,60 €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396,34 €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Nettogehalt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1.454,82 €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1.457,83 €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Überweisung VWL</a:t>
                      </a:r>
                    </a:p>
                  </a:txBody>
                  <a:tcPr marL="71995" marR="7199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30,00 €</a:t>
                      </a:r>
                    </a:p>
                  </a:txBody>
                  <a:tcPr marL="71995" marR="14399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995" marR="143995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Monatlicher Auszahlungsbetrag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1.424,82 €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1.407,83 €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Monatlicher Nettoaufwand</a:t>
                      </a:r>
                    </a:p>
                  </a:txBody>
                  <a:tcPr marL="71995" marR="71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71995" marR="143995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16,99 €</a:t>
                      </a:r>
                    </a:p>
                  </a:txBody>
                  <a:tcPr marL="71995" marR="14399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2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Tarifvertragliche Regelungen:</a:t>
            </a:r>
            <a:br>
              <a:rPr lang="de-DE" altLang="de-DE"/>
            </a:br>
            <a:r>
              <a:rPr lang="de-DE" altLang="de-DE"/>
              <a:t>bAV-Sicherheit bei Arbeitsplatzwechsel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/>
              <a:t>Die sofortige Unverfallbarkeit der Beiträge sichert Arbeitnehmer ab. </a:t>
            </a:r>
            <a:endParaRPr lang="de-DE" alt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/>
            <a:r>
              <a:rPr lang="de-DE" altLang="de-DE" dirty="0"/>
              <a:t>Der Anspruch auf die zugesagte betriebliche Altersversorgung bleibt auch bei Arbeitsplatzwechsel oder Erwerbsunfähigkeit erhalten (sofortige Unverfallbarkeit).</a:t>
            </a:r>
          </a:p>
          <a:p>
            <a:pPr lvl="1"/>
            <a:r>
              <a:rPr lang="de-DE" altLang="de-DE" dirty="0"/>
              <a:t>Arbeitsplatzwechsel: Das angesparte Kapital wird z. B. kostenfrei in einen neuen Vertrag ohne Abschlusskosten übertragen und bei dem neuen Arbeitgeber fortgeführt.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altLang="de-DE" dirty="0"/>
              <a:t>Tarifvertragliche Regelungen für Medizinische Fachangestellte und Arzthelferinnen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8" name="Gruppieren 17"/>
          <p:cNvGrpSpPr>
            <a:grpSpLocks/>
          </p:cNvGrpSpPr>
          <p:nvPr/>
        </p:nvGrpSpPr>
        <p:grpSpPr bwMode="auto">
          <a:xfrm>
            <a:off x="7402513" y="4754936"/>
            <a:ext cx="1030287" cy="1020763"/>
            <a:chOff x="7443788" y="5072063"/>
            <a:chExt cx="1030287" cy="1020762"/>
          </a:xfrm>
        </p:grpSpPr>
        <p:sp>
          <p:nvSpPr>
            <p:cNvPr id="19" name="Ellipse 18"/>
            <p:cNvSpPr>
              <a:spLocks noChangeArrowheads="1"/>
            </p:cNvSpPr>
            <p:nvPr/>
          </p:nvSpPr>
          <p:spPr bwMode="auto">
            <a:xfrm rot="420255">
              <a:off x="7443788" y="5072063"/>
              <a:ext cx="1030287" cy="1020762"/>
            </a:xfrm>
            <a:prstGeom prst="ellipse">
              <a:avLst/>
            </a:prstGeom>
            <a:solidFill>
              <a:schemeClr val="accent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 rot="420255">
              <a:off x="7473950" y="5259388"/>
              <a:ext cx="969963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chemeClr val="bg1"/>
                  </a:solidFill>
                  <a:latin typeface="+mn-lt"/>
                  <a:cs typeface="+mn-cs"/>
                </a:rPr>
                <a:t>Sofortige </a:t>
              </a:r>
              <a:r>
                <a:rPr lang="de-DE" sz="1200" kern="0" dirty="0" err="1">
                  <a:solidFill>
                    <a:schemeClr val="bg1"/>
                  </a:solidFill>
                  <a:latin typeface="+mn-lt"/>
                  <a:cs typeface="+mn-cs"/>
                </a:rPr>
                <a:t>Unverfall</a:t>
              </a:r>
              <a:r>
                <a:rPr lang="de-DE" sz="1200" kern="0" dirty="0">
                  <a:solidFill>
                    <a:schemeClr val="bg1"/>
                  </a:solidFill>
                  <a:latin typeface="+mn-lt"/>
                  <a:cs typeface="+mn-cs"/>
                </a:rPr>
                <a:t>-barkeit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2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Zusammenfassung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e-DE" altLang="de-DE"/>
              <a:t>Medizinische Fachangestellte und Arzthelferinnen haben tarifvertraglich Anspruch auf hohe Arbeitgeberbeiträge – die Umwidmung von VWL bringt zusätzliche Zuschüsse.</a:t>
            </a:r>
          </a:p>
          <a:p>
            <a:pPr lvl="1"/>
            <a:r>
              <a:rPr lang="de-DE" altLang="de-DE"/>
              <a:t>Die sofortige Unverfallbarkeit erworbener Versorgungsansprüche sorgt für die notwendige Sicherheit.</a:t>
            </a:r>
            <a:endParaRPr lang="de-DE" alt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 sz="1650" dirty="0"/>
              <a:t>Vier Versorgungsbausteine, sofortige Unverfallbarkeit – Mehrwert für Arbeitnehmer.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Argumentieren Sie mit den AG-Zuschüssen für die Umwidmung von VWL und eine Entgeltumwandlung – und vermitteln Sie die hohe Sicherheit der Versorgung.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2. </a:t>
            </a:r>
            <a:r>
              <a:rPr lang="de-DE" altLang="de-DE"/>
              <a:t>Tarifvertragliche Regelungen für Medizinische Fachangestellte und Arzthelferinnen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0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b="12052"/>
          <a:stretch/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6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3.</a:t>
            </a:r>
          </a:p>
        </p:txBody>
      </p:sp>
      <p:sp>
        <p:nvSpPr>
          <p:cNvPr id="7" name="Abgerundetes Rechteck 18"/>
          <p:cNvSpPr/>
          <p:nvPr/>
        </p:nvSpPr>
        <p:spPr>
          <a:xfrm>
            <a:off x="1103506" y="4840181"/>
            <a:ext cx="6921557" cy="1604958"/>
          </a:xfrm>
          <a:custGeom>
            <a:avLst/>
            <a:gdLst>
              <a:gd name="connsiteX0" fmla="*/ 0 w 6921557"/>
              <a:gd name="connsiteY0" fmla="*/ 267498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8" fmla="*/ 0 w 6921557"/>
              <a:gd name="connsiteY8" fmla="*/ 267498 h 1604958"/>
              <a:gd name="connsiteX0" fmla="*/ 0 w 6921557"/>
              <a:gd name="connsiteY0" fmla="*/ 1337460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0" fmla="*/ 0 w 6921557"/>
              <a:gd name="connsiteY0" fmla="*/ 1337460 h 1604958"/>
              <a:gd name="connsiteX1" fmla="*/ 2954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57" h="1604958">
                <a:moveTo>
                  <a:pt x="0" y="1337460"/>
                </a:moveTo>
                <a:cubicBezTo>
                  <a:pt x="985" y="891640"/>
                  <a:pt x="1969" y="445820"/>
                  <a:pt x="2954" y="0"/>
                </a:cubicBezTo>
                <a:lnTo>
                  <a:pt x="6654059" y="0"/>
                </a:lnTo>
                <a:cubicBezTo>
                  <a:pt x="6801794" y="0"/>
                  <a:pt x="6921557" y="119763"/>
                  <a:pt x="6921557" y="267498"/>
                </a:cubicBezTo>
                <a:lnTo>
                  <a:pt x="6921557" y="1337460"/>
                </a:lnTo>
                <a:cubicBezTo>
                  <a:pt x="6921557" y="1485195"/>
                  <a:pt x="6801794" y="1604958"/>
                  <a:pt x="6654059" y="1604958"/>
                </a:cubicBezTo>
                <a:lnTo>
                  <a:pt x="267498" y="1604958"/>
                </a:lnTo>
                <a:cubicBezTo>
                  <a:pt x="119763" y="1604958"/>
                  <a:pt x="0" y="1485195"/>
                  <a:pt x="0" y="13374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bAV für Medizinische Fachangestellte und Arzthelferinnen aus Arbeitgeberperspektive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96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bAV nach Tarifvertrag:</a:t>
            </a:r>
            <a:br>
              <a:rPr lang="de-DE" altLang="de-DE"/>
            </a:br>
            <a:r>
              <a:rPr lang="de-DE" altLang="de-DE"/>
              <a:t>Attraktive Kostenstruktur aus Arbeitgebersicht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Bei Entgeltumwandlung sind die Arbeitgeberleistungen teilweise gegenfinanziert.</a:t>
            </a:r>
            <a:endParaRPr lang="de-DE" alt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altLang="de-DE" dirty="0"/>
              <a:t>Machen Sie den Arbeitgeber zu Ihrem Partner und Fürsprecher für die Entgeltumwandlung – die Vorteile für ihn und Sie liegen auf der Hand.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altLang="de-DE" dirty="0"/>
              <a:t>Die bAV für Medizinische Fachangestellte und Arzthelferinnen aus Arbeitgeberperspektive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1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87055"/>
              </p:ext>
            </p:extLst>
          </p:nvPr>
        </p:nvGraphicFramePr>
        <p:xfrm>
          <a:off x="419100" y="2477135"/>
          <a:ext cx="5040314" cy="2174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2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870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4" marR="72004" marT="35996" marB="35996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Ohne </a:t>
                      </a:r>
                      <a:r>
                        <a:rPr lang="de-DE" sz="1200" b="1" u="none" strike="noStrike" dirty="0" err="1">
                          <a:effectLst/>
                        </a:rPr>
                        <a:t>bAV</a:t>
                      </a:r>
                      <a:endParaRPr lang="de-DE" sz="1200" b="1" u="none" strike="noStrike" dirty="0">
                        <a:effectLst/>
                      </a:endParaRPr>
                    </a:p>
                  </a:txBody>
                  <a:tcPr marL="0" marR="144000" marT="35996" marB="35996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Mit </a:t>
                      </a:r>
                      <a:r>
                        <a:rPr lang="de-DE" sz="1200" b="1" dirty="0" err="1"/>
                        <a:t>bAV</a:t>
                      </a:r>
                      <a:endParaRPr lang="de-DE" sz="1200" b="1" dirty="0"/>
                    </a:p>
                  </a:txBody>
                  <a:tcPr marL="0" marR="144000" marT="35996" marB="3599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Bruttomonatsgehalt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2.000,00 €</a:t>
                      </a:r>
                    </a:p>
                  </a:txBody>
                  <a:tcPr marR="252000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2.086,00 €</a:t>
                      </a:r>
                    </a:p>
                  </a:txBody>
                  <a:tcPr marR="252000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Beitrag VWL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30,00 €</a:t>
                      </a:r>
                    </a:p>
                  </a:txBody>
                  <a:tcPr marR="252000" marT="45704" marB="45704" anchor="ctr" horzOverflow="overflow">
                    <a:solidFill>
                      <a:srgbClr val="EE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---</a:t>
                      </a:r>
                    </a:p>
                  </a:txBody>
                  <a:tcPr marR="252000" marT="45704" marB="45704" anchor="ctr" horzOverflow="overflow">
                    <a:solidFill>
                      <a:srgbClr val="EE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Beitrag </a:t>
                      </a:r>
                      <a:r>
                        <a:rPr kumimoji="0" lang="de-DE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bAV</a:t>
                      </a:r>
                      <a:endParaRPr kumimoji="0" lang="de-DE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---</a:t>
                      </a:r>
                    </a:p>
                  </a:txBody>
                  <a:tcPr marR="252000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136,00 €</a:t>
                      </a:r>
                    </a:p>
                  </a:txBody>
                  <a:tcPr marR="252000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SV-pflichtiges Bruttogehalt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2.030,00 €</a:t>
                      </a:r>
                    </a:p>
                  </a:txBody>
                  <a:tcPr marR="252000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1.950,00 €</a:t>
                      </a:r>
                    </a:p>
                  </a:txBody>
                  <a:tcPr marR="252000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SV gesamt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405,49 €</a:t>
                      </a:r>
                    </a:p>
                  </a:txBody>
                  <a:tcPr marR="252000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389,51 €</a:t>
                      </a:r>
                    </a:p>
                  </a:txBody>
                  <a:tcPr marR="252000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AG-Zuschuss nach Tarifvertrag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---</a:t>
                      </a:r>
                    </a:p>
                  </a:txBody>
                  <a:tcPr marR="252000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86,00 €</a:t>
                      </a:r>
                    </a:p>
                  </a:txBody>
                  <a:tcPr marR="252000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Tatsächliche AG-Belastung</a:t>
                      </a:r>
                    </a:p>
                  </a:txBody>
                  <a:tcPr marT="45704" marB="45704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R="252000" marT="45704" marB="45704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40,02 €</a:t>
                      </a:r>
                    </a:p>
                  </a:txBody>
                  <a:tcPr marR="252000" marT="45704" marB="45704" anchor="ctr" horzOverflow="overflow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hteck 10"/>
          <p:cNvSpPr>
            <a:spLocks noChangeArrowheads="1"/>
          </p:cNvSpPr>
          <p:nvPr/>
        </p:nvSpPr>
        <p:spPr bwMode="auto">
          <a:xfrm>
            <a:off x="431800" y="4906963"/>
            <a:ext cx="805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0" indent="-63500" eaLnBrk="1" hangingPunct="1">
              <a:spcBef>
                <a:spcPct val="0"/>
              </a:spcBef>
            </a:pPr>
            <a:r>
              <a:rPr lang="de-DE" altLang="de-DE" sz="700" baseline="30000" dirty="0"/>
              <a:t>1</a:t>
            </a:r>
            <a:r>
              <a:rPr lang="de-DE" altLang="de-DE" sz="700" dirty="0"/>
              <a:t> Steuer- und Sozialversicherungsfreiheit der Beiträge ggf. bis 4 % der BBG (2022: 3.384 € p.a.). Leistungen aus geförderten Beiträgen und Zuzahlungen sind nach § 22 Nr. 5 EStG in vollem Umfang einkommensteuerpflichtig. Für die Verbeitragung in der Sozialversicherung (Krankenversicherung der Rentner) während des Rentenbezuges gilt eine Freigrenze (§ 226 Abs. 2 SGB V) und darüber hinaus ein Freibetrag für Versorgungsbezüge der </a:t>
            </a:r>
            <a:r>
              <a:rPr lang="de-DE" altLang="de-DE" sz="700" dirty="0" err="1"/>
              <a:t>bAV</a:t>
            </a:r>
            <a:r>
              <a:rPr lang="de-DE" altLang="de-DE" sz="700" dirty="0"/>
              <a:t> (</a:t>
            </a:r>
            <a:r>
              <a:rPr lang="en-US" altLang="de-DE" sz="700" dirty="0"/>
              <a:t>2022: 164,50 € p.m./ 19.740 €</a:t>
            </a:r>
            <a:r>
              <a:rPr lang="de-DE" altLang="de-DE" sz="700" dirty="0"/>
              <a:t> Kapitalleistung).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880100" y="3317240"/>
            <a:ext cx="270033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160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accent6"/>
                </a:solidFill>
                <a:latin typeface="+mn-lt"/>
                <a:cs typeface="+mn-cs"/>
              </a:rPr>
              <a:t>76,00 € AG-Beitrag + </a:t>
            </a:r>
            <a:br>
              <a:rPr lang="de-DE" sz="12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de-DE" sz="1200" b="1" dirty="0">
                <a:solidFill>
                  <a:schemeClr val="accent6"/>
                </a:solidFill>
                <a:latin typeface="+mn-lt"/>
                <a:cs typeface="+mn-cs"/>
              </a:rPr>
              <a:t>50,00 € Entgeltumwandlung + </a:t>
            </a:r>
            <a:br>
              <a:rPr lang="de-DE" sz="12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de-DE" sz="1200" b="1" dirty="0">
                <a:solidFill>
                  <a:schemeClr val="accent6"/>
                </a:solidFill>
                <a:latin typeface="+mn-lt"/>
                <a:cs typeface="+mn-cs"/>
              </a:rPr>
              <a:t>10,00 € AG-Zuschuss</a:t>
            </a:r>
          </a:p>
        </p:txBody>
      </p:sp>
      <p:sp>
        <p:nvSpPr>
          <p:cNvPr id="15" name="Rechteck 18"/>
          <p:cNvSpPr>
            <a:spLocks noChangeArrowheads="1"/>
          </p:cNvSpPr>
          <p:nvPr/>
        </p:nvSpPr>
        <p:spPr bwMode="auto">
          <a:xfrm>
            <a:off x="5881688" y="2499995"/>
            <a:ext cx="2601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700" b="1" dirty="0">
                <a:solidFill>
                  <a:srgbClr val="000000"/>
                </a:solidFill>
              </a:rPr>
              <a:t>Berechnungsgrundlage: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700" dirty="0">
                <a:solidFill>
                  <a:srgbClr val="000000"/>
                </a:solidFill>
              </a:rPr>
              <a:t>wöchentliche Arbeitszeit mind. 18 Std., Verzicht auf VWL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5880099" y="4426586"/>
            <a:ext cx="2905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160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accent6"/>
                </a:solidFill>
                <a:latin typeface="+mn-lt"/>
                <a:cs typeface="+mn-cs"/>
              </a:rPr>
              <a:t>≈ 53,47 % weniger reale AG-Belastung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5530072" y="3966995"/>
            <a:ext cx="2160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526120" y="4509061"/>
            <a:ext cx="2160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5530850" y="3410602"/>
            <a:ext cx="2160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 bwMode="auto">
          <a:xfrm>
            <a:off x="5882174" y="3888742"/>
            <a:ext cx="2700338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160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chemeClr val="accent6"/>
                </a:solidFill>
                <a:latin typeface="+mn-lt"/>
                <a:cs typeface="+mn-cs"/>
              </a:rPr>
              <a:t>15,98 € SV-Ersparnis für AG</a:t>
            </a:r>
            <a:r>
              <a:rPr lang="de-DE" sz="1200" b="1" baseline="30000" dirty="0">
                <a:solidFill>
                  <a:schemeClr val="accent6"/>
                </a:solidFill>
                <a:latin typeface="+mn-lt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466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Vorteile im Überblick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altLang="de-DE" dirty="0"/>
              <a:t>Die bAV für Medizinische Fachangestellte und Arzthelferinnen aus Arbeitgeberperspektive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Abgerundetes Rechteck 3"/>
          <p:cNvSpPr>
            <a:spLocks noChangeAspect="1"/>
          </p:cNvSpPr>
          <p:nvPr/>
        </p:nvSpPr>
        <p:spPr bwMode="auto">
          <a:xfrm>
            <a:off x="7342188" y="2471738"/>
            <a:ext cx="1366837" cy="1368425"/>
          </a:xfrm>
          <a:custGeom>
            <a:avLst/>
            <a:gdLst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1621530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0" fmla="*/ 10 w 1709637"/>
              <a:gd name="connsiteY0" fmla="*/ 1621530 h 1709627"/>
              <a:gd name="connsiteX1" fmla="*/ 0 w 1709637"/>
              <a:gd name="connsiteY1" fmla="*/ 2381 h 1709627"/>
              <a:gd name="connsiteX2" fmla="*/ 1621540 w 1709637"/>
              <a:gd name="connsiteY2" fmla="*/ 0 h 1709627"/>
              <a:gd name="connsiteX3" fmla="*/ 1709637 w 1709637"/>
              <a:gd name="connsiteY3" fmla="*/ 88097 h 1709627"/>
              <a:gd name="connsiteX4" fmla="*/ 1709637 w 1709637"/>
              <a:gd name="connsiteY4" fmla="*/ 1621530 h 1709627"/>
              <a:gd name="connsiteX5" fmla="*/ 1621540 w 1709637"/>
              <a:gd name="connsiteY5" fmla="*/ 1709627 h 1709627"/>
              <a:gd name="connsiteX6" fmla="*/ 88107 w 1709637"/>
              <a:gd name="connsiteY6" fmla="*/ 1709627 h 1709627"/>
              <a:gd name="connsiteX7" fmla="*/ 10 w 1709637"/>
              <a:gd name="connsiteY7" fmla="*/ 1621530 h 17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637" h="1709627">
                <a:moveTo>
                  <a:pt x="10" y="1621530"/>
                </a:moveTo>
                <a:cubicBezTo>
                  <a:pt x="7" y="1081814"/>
                  <a:pt x="3" y="542097"/>
                  <a:pt x="0" y="2381"/>
                </a:cubicBezTo>
                <a:lnTo>
                  <a:pt x="1621540" y="0"/>
                </a:lnTo>
                <a:cubicBezTo>
                  <a:pt x="1670195" y="0"/>
                  <a:pt x="1709637" y="39442"/>
                  <a:pt x="1709637" y="88097"/>
                </a:cubicBezTo>
                <a:lnTo>
                  <a:pt x="1709637" y="1621530"/>
                </a:lnTo>
                <a:cubicBezTo>
                  <a:pt x="1709637" y="1670185"/>
                  <a:pt x="1670195" y="1709627"/>
                  <a:pt x="1621540" y="1709627"/>
                </a:cubicBezTo>
                <a:lnTo>
                  <a:pt x="88107" y="1709627"/>
                </a:lnTo>
                <a:cubicBezTo>
                  <a:pt x="39452" y="1709627"/>
                  <a:pt x="10" y="1670185"/>
                  <a:pt x="10" y="16215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08000" r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/>
              <a:t>Arbeitgeber: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/>
              <a:t>Teilweise Gegenfinanzierung der Sonderleistung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400" b="1" dirty="0"/>
              <a:t>Arbeitnehmer: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/>
              <a:t>Attraktive </a:t>
            </a:r>
            <a:r>
              <a:rPr lang="de-DE" sz="1050" dirty="0" err="1"/>
              <a:t>bAV</a:t>
            </a:r>
            <a:endParaRPr lang="de-DE" sz="1050" dirty="0"/>
          </a:p>
        </p:txBody>
      </p:sp>
      <p:sp>
        <p:nvSpPr>
          <p:cNvPr id="14" name="Abgerundetes Rechteck 3"/>
          <p:cNvSpPr>
            <a:spLocks noChangeAspect="1"/>
          </p:cNvSpPr>
          <p:nvPr/>
        </p:nvSpPr>
        <p:spPr bwMode="auto">
          <a:xfrm>
            <a:off x="3902075" y="2471738"/>
            <a:ext cx="1366838" cy="1368425"/>
          </a:xfrm>
          <a:custGeom>
            <a:avLst/>
            <a:gdLst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1621530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0" fmla="*/ 10 w 1709637"/>
              <a:gd name="connsiteY0" fmla="*/ 1621530 h 1709627"/>
              <a:gd name="connsiteX1" fmla="*/ 0 w 1709637"/>
              <a:gd name="connsiteY1" fmla="*/ 2381 h 1709627"/>
              <a:gd name="connsiteX2" fmla="*/ 1621540 w 1709637"/>
              <a:gd name="connsiteY2" fmla="*/ 0 h 1709627"/>
              <a:gd name="connsiteX3" fmla="*/ 1709637 w 1709637"/>
              <a:gd name="connsiteY3" fmla="*/ 88097 h 1709627"/>
              <a:gd name="connsiteX4" fmla="*/ 1709637 w 1709637"/>
              <a:gd name="connsiteY4" fmla="*/ 1621530 h 1709627"/>
              <a:gd name="connsiteX5" fmla="*/ 1621540 w 1709637"/>
              <a:gd name="connsiteY5" fmla="*/ 1709627 h 1709627"/>
              <a:gd name="connsiteX6" fmla="*/ 88107 w 1709637"/>
              <a:gd name="connsiteY6" fmla="*/ 1709627 h 1709627"/>
              <a:gd name="connsiteX7" fmla="*/ 10 w 1709637"/>
              <a:gd name="connsiteY7" fmla="*/ 1621530 h 17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637" h="1709627">
                <a:moveTo>
                  <a:pt x="10" y="1621530"/>
                </a:moveTo>
                <a:cubicBezTo>
                  <a:pt x="7" y="1081814"/>
                  <a:pt x="3" y="542097"/>
                  <a:pt x="0" y="2381"/>
                </a:cubicBezTo>
                <a:lnTo>
                  <a:pt x="1621540" y="0"/>
                </a:lnTo>
                <a:cubicBezTo>
                  <a:pt x="1670195" y="0"/>
                  <a:pt x="1709637" y="39442"/>
                  <a:pt x="1709637" y="88097"/>
                </a:cubicBezTo>
                <a:lnTo>
                  <a:pt x="1709637" y="1621530"/>
                </a:lnTo>
                <a:cubicBezTo>
                  <a:pt x="1709637" y="1670185"/>
                  <a:pt x="1670195" y="1709627"/>
                  <a:pt x="1621540" y="1709627"/>
                </a:cubicBezTo>
                <a:lnTo>
                  <a:pt x="88107" y="1709627"/>
                </a:lnTo>
                <a:cubicBezTo>
                  <a:pt x="39452" y="1709627"/>
                  <a:pt x="10" y="1670185"/>
                  <a:pt x="10" y="16215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08000" rIns="72000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050" dirty="0"/>
              <a:t>Vorteil 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9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/>
              <a:t>Arbeitgeber-zuschuss</a:t>
            </a:r>
          </a:p>
        </p:txBody>
      </p:sp>
      <p:sp>
        <p:nvSpPr>
          <p:cNvPr id="17" name="Abgerundetes Rechteck 3"/>
          <p:cNvSpPr>
            <a:spLocks noChangeAspect="1"/>
          </p:cNvSpPr>
          <p:nvPr/>
        </p:nvSpPr>
        <p:spPr bwMode="auto">
          <a:xfrm>
            <a:off x="5638800" y="2471738"/>
            <a:ext cx="1368425" cy="1368425"/>
          </a:xfrm>
          <a:custGeom>
            <a:avLst/>
            <a:gdLst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1621530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0" fmla="*/ 10 w 1709637"/>
              <a:gd name="connsiteY0" fmla="*/ 1621530 h 1709627"/>
              <a:gd name="connsiteX1" fmla="*/ 0 w 1709637"/>
              <a:gd name="connsiteY1" fmla="*/ 2381 h 1709627"/>
              <a:gd name="connsiteX2" fmla="*/ 1621540 w 1709637"/>
              <a:gd name="connsiteY2" fmla="*/ 0 h 1709627"/>
              <a:gd name="connsiteX3" fmla="*/ 1709637 w 1709637"/>
              <a:gd name="connsiteY3" fmla="*/ 88097 h 1709627"/>
              <a:gd name="connsiteX4" fmla="*/ 1709637 w 1709637"/>
              <a:gd name="connsiteY4" fmla="*/ 1621530 h 1709627"/>
              <a:gd name="connsiteX5" fmla="*/ 1621540 w 1709637"/>
              <a:gd name="connsiteY5" fmla="*/ 1709627 h 1709627"/>
              <a:gd name="connsiteX6" fmla="*/ 88107 w 1709637"/>
              <a:gd name="connsiteY6" fmla="*/ 1709627 h 1709627"/>
              <a:gd name="connsiteX7" fmla="*/ 10 w 1709637"/>
              <a:gd name="connsiteY7" fmla="*/ 1621530 h 17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637" h="1709627">
                <a:moveTo>
                  <a:pt x="10" y="1621530"/>
                </a:moveTo>
                <a:cubicBezTo>
                  <a:pt x="7" y="1081814"/>
                  <a:pt x="3" y="542097"/>
                  <a:pt x="0" y="2381"/>
                </a:cubicBezTo>
                <a:lnTo>
                  <a:pt x="1621540" y="0"/>
                </a:lnTo>
                <a:cubicBezTo>
                  <a:pt x="1670195" y="0"/>
                  <a:pt x="1709637" y="39442"/>
                  <a:pt x="1709637" y="88097"/>
                </a:cubicBezTo>
                <a:lnTo>
                  <a:pt x="1709637" y="1621530"/>
                </a:lnTo>
                <a:cubicBezTo>
                  <a:pt x="1709637" y="1670185"/>
                  <a:pt x="1670195" y="1709627"/>
                  <a:pt x="1621540" y="1709627"/>
                </a:cubicBezTo>
                <a:lnTo>
                  <a:pt x="88107" y="1709627"/>
                </a:lnTo>
                <a:cubicBezTo>
                  <a:pt x="39452" y="1709627"/>
                  <a:pt x="10" y="1670185"/>
                  <a:pt x="10" y="162153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08000" rIns="72000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050" dirty="0"/>
              <a:t>Vorteil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9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/>
              <a:t>Arbeitgeber-beitrag</a:t>
            </a:r>
          </a:p>
        </p:txBody>
      </p:sp>
      <p:sp>
        <p:nvSpPr>
          <p:cNvPr id="19" name="Abgerundetes Rechteck 3"/>
          <p:cNvSpPr>
            <a:spLocks noChangeAspect="1"/>
          </p:cNvSpPr>
          <p:nvPr/>
        </p:nvSpPr>
        <p:spPr>
          <a:xfrm>
            <a:off x="425450" y="2471738"/>
            <a:ext cx="1368425" cy="1368425"/>
          </a:xfrm>
          <a:custGeom>
            <a:avLst/>
            <a:gdLst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1621530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0" fmla="*/ 10 w 1709637"/>
              <a:gd name="connsiteY0" fmla="*/ 1621530 h 1709627"/>
              <a:gd name="connsiteX1" fmla="*/ 0 w 1709637"/>
              <a:gd name="connsiteY1" fmla="*/ 2381 h 1709627"/>
              <a:gd name="connsiteX2" fmla="*/ 1621540 w 1709637"/>
              <a:gd name="connsiteY2" fmla="*/ 0 h 1709627"/>
              <a:gd name="connsiteX3" fmla="*/ 1709637 w 1709637"/>
              <a:gd name="connsiteY3" fmla="*/ 88097 h 1709627"/>
              <a:gd name="connsiteX4" fmla="*/ 1709637 w 1709637"/>
              <a:gd name="connsiteY4" fmla="*/ 1621530 h 1709627"/>
              <a:gd name="connsiteX5" fmla="*/ 1621540 w 1709637"/>
              <a:gd name="connsiteY5" fmla="*/ 1709627 h 1709627"/>
              <a:gd name="connsiteX6" fmla="*/ 88107 w 1709637"/>
              <a:gd name="connsiteY6" fmla="*/ 1709627 h 1709627"/>
              <a:gd name="connsiteX7" fmla="*/ 10 w 1709637"/>
              <a:gd name="connsiteY7" fmla="*/ 1621530 h 17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637" h="1709627">
                <a:moveTo>
                  <a:pt x="10" y="1621530"/>
                </a:moveTo>
                <a:cubicBezTo>
                  <a:pt x="7" y="1081814"/>
                  <a:pt x="3" y="542097"/>
                  <a:pt x="0" y="2381"/>
                </a:cubicBezTo>
                <a:lnTo>
                  <a:pt x="1621540" y="0"/>
                </a:lnTo>
                <a:cubicBezTo>
                  <a:pt x="1670195" y="0"/>
                  <a:pt x="1709637" y="39442"/>
                  <a:pt x="1709637" y="88097"/>
                </a:cubicBezTo>
                <a:lnTo>
                  <a:pt x="1709637" y="1621530"/>
                </a:lnTo>
                <a:cubicBezTo>
                  <a:pt x="1709637" y="1670185"/>
                  <a:pt x="1670195" y="1709627"/>
                  <a:pt x="1621540" y="1709627"/>
                </a:cubicBezTo>
                <a:lnTo>
                  <a:pt x="88107" y="1709627"/>
                </a:lnTo>
                <a:cubicBezTo>
                  <a:pt x="39452" y="1709627"/>
                  <a:pt x="10" y="1670185"/>
                  <a:pt x="10" y="162153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08000" rIns="72000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050" dirty="0"/>
              <a:t>Vorteil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9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/>
              <a:t>Entgelt-umwandlung</a:t>
            </a:r>
          </a:p>
        </p:txBody>
      </p:sp>
      <p:sp>
        <p:nvSpPr>
          <p:cNvPr id="21" name="Abgerundetes Rechteck 3"/>
          <p:cNvSpPr>
            <a:spLocks noChangeAspect="1"/>
          </p:cNvSpPr>
          <p:nvPr/>
        </p:nvSpPr>
        <p:spPr bwMode="auto">
          <a:xfrm>
            <a:off x="2163763" y="2471738"/>
            <a:ext cx="1368425" cy="1368425"/>
          </a:xfrm>
          <a:custGeom>
            <a:avLst/>
            <a:gdLst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88097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8" fmla="*/ 0 w 1709627"/>
              <a:gd name="connsiteY8" fmla="*/ 88097 h 1709627"/>
              <a:gd name="connsiteX0" fmla="*/ 0 w 1709627"/>
              <a:gd name="connsiteY0" fmla="*/ 1621530 h 1709627"/>
              <a:gd name="connsiteX1" fmla="*/ 88097 w 1709627"/>
              <a:gd name="connsiteY1" fmla="*/ 0 h 1709627"/>
              <a:gd name="connsiteX2" fmla="*/ 1621530 w 1709627"/>
              <a:gd name="connsiteY2" fmla="*/ 0 h 1709627"/>
              <a:gd name="connsiteX3" fmla="*/ 1709627 w 1709627"/>
              <a:gd name="connsiteY3" fmla="*/ 88097 h 1709627"/>
              <a:gd name="connsiteX4" fmla="*/ 1709627 w 1709627"/>
              <a:gd name="connsiteY4" fmla="*/ 1621530 h 1709627"/>
              <a:gd name="connsiteX5" fmla="*/ 1621530 w 1709627"/>
              <a:gd name="connsiteY5" fmla="*/ 1709627 h 1709627"/>
              <a:gd name="connsiteX6" fmla="*/ 88097 w 1709627"/>
              <a:gd name="connsiteY6" fmla="*/ 1709627 h 1709627"/>
              <a:gd name="connsiteX7" fmla="*/ 0 w 1709627"/>
              <a:gd name="connsiteY7" fmla="*/ 1621530 h 1709627"/>
              <a:gd name="connsiteX0" fmla="*/ 10 w 1709637"/>
              <a:gd name="connsiteY0" fmla="*/ 1621530 h 1709627"/>
              <a:gd name="connsiteX1" fmla="*/ 0 w 1709637"/>
              <a:gd name="connsiteY1" fmla="*/ 2381 h 1709627"/>
              <a:gd name="connsiteX2" fmla="*/ 1621540 w 1709637"/>
              <a:gd name="connsiteY2" fmla="*/ 0 h 1709627"/>
              <a:gd name="connsiteX3" fmla="*/ 1709637 w 1709637"/>
              <a:gd name="connsiteY3" fmla="*/ 88097 h 1709627"/>
              <a:gd name="connsiteX4" fmla="*/ 1709637 w 1709637"/>
              <a:gd name="connsiteY4" fmla="*/ 1621530 h 1709627"/>
              <a:gd name="connsiteX5" fmla="*/ 1621540 w 1709637"/>
              <a:gd name="connsiteY5" fmla="*/ 1709627 h 1709627"/>
              <a:gd name="connsiteX6" fmla="*/ 88107 w 1709637"/>
              <a:gd name="connsiteY6" fmla="*/ 1709627 h 1709627"/>
              <a:gd name="connsiteX7" fmla="*/ 10 w 1709637"/>
              <a:gd name="connsiteY7" fmla="*/ 1621530 h 17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637" h="1709627">
                <a:moveTo>
                  <a:pt x="10" y="1621530"/>
                </a:moveTo>
                <a:cubicBezTo>
                  <a:pt x="7" y="1081814"/>
                  <a:pt x="3" y="542097"/>
                  <a:pt x="0" y="2381"/>
                </a:cubicBezTo>
                <a:lnTo>
                  <a:pt x="1621540" y="0"/>
                </a:lnTo>
                <a:cubicBezTo>
                  <a:pt x="1670195" y="0"/>
                  <a:pt x="1709637" y="39442"/>
                  <a:pt x="1709637" y="88097"/>
                </a:cubicBezTo>
                <a:lnTo>
                  <a:pt x="1709637" y="1621530"/>
                </a:lnTo>
                <a:cubicBezTo>
                  <a:pt x="1709637" y="1670185"/>
                  <a:pt x="1670195" y="1709627"/>
                  <a:pt x="1621540" y="1709627"/>
                </a:cubicBezTo>
                <a:lnTo>
                  <a:pt x="88107" y="1709627"/>
                </a:lnTo>
                <a:cubicBezTo>
                  <a:pt x="39452" y="1709627"/>
                  <a:pt x="10" y="1670185"/>
                  <a:pt x="10" y="16215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08000" rIns="72000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050" dirty="0"/>
              <a:t>Vorteil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/>
              <a:t>VWL-Umwidmung mit zusätzlichem Arbeitgeber-beitrag</a:t>
            </a:r>
          </a:p>
        </p:txBody>
      </p:sp>
      <p:grpSp>
        <p:nvGrpSpPr>
          <p:cNvPr id="23" name="Gruppieren 22"/>
          <p:cNvGrpSpPr>
            <a:grpSpLocks/>
          </p:cNvGrpSpPr>
          <p:nvPr/>
        </p:nvGrpSpPr>
        <p:grpSpPr bwMode="auto">
          <a:xfrm>
            <a:off x="419100" y="4016377"/>
            <a:ext cx="4198937" cy="474664"/>
            <a:chOff x="431800" y="4460879"/>
            <a:chExt cx="4199505" cy="474525"/>
          </a:xfrm>
        </p:grpSpPr>
        <p:grpSp>
          <p:nvGrpSpPr>
            <p:cNvPr id="24" name="Gruppieren 4"/>
            <p:cNvGrpSpPr>
              <a:grpSpLocks/>
            </p:cNvGrpSpPr>
            <p:nvPr/>
          </p:nvGrpSpPr>
          <p:grpSpPr bwMode="auto">
            <a:xfrm>
              <a:off x="431800" y="4484691"/>
              <a:ext cx="3096044" cy="139659"/>
              <a:chOff x="431540" y="4484286"/>
              <a:chExt cx="4843299" cy="139902"/>
            </a:xfrm>
          </p:grpSpPr>
          <p:cxnSp>
            <p:nvCxnSpPr>
              <p:cNvPr id="28" name="Gerade Verbindung 27"/>
              <p:cNvCxnSpPr/>
              <p:nvPr/>
            </p:nvCxnSpPr>
            <p:spPr>
              <a:xfrm>
                <a:off x="431540" y="4617829"/>
                <a:ext cx="484329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 rot="5400000">
                <a:off x="369043" y="4554237"/>
                <a:ext cx="139902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 rot="5400000">
                <a:off x="5203795" y="4559007"/>
                <a:ext cx="127184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feld 5"/>
            <p:cNvSpPr txBox="1">
              <a:spLocks noChangeArrowheads="1"/>
            </p:cNvSpPr>
            <p:nvPr/>
          </p:nvSpPr>
          <p:spPr bwMode="auto">
            <a:xfrm>
              <a:off x="613621" y="4689183"/>
              <a:ext cx="26866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600" b="1" dirty="0">
                  <a:solidFill>
                    <a:schemeClr val="tx2"/>
                  </a:solidFill>
                </a:rPr>
                <a:t>Lohnnebenkostenersparnis</a:t>
              </a:r>
            </a:p>
          </p:txBody>
        </p:sp>
        <p:cxnSp>
          <p:nvCxnSpPr>
            <p:cNvPr id="26" name="Gerade Verbindung 25"/>
            <p:cNvCxnSpPr/>
            <p:nvPr/>
          </p:nvCxnSpPr>
          <p:spPr bwMode="auto">
            <a:xfrm rot="5400000" flipV="1">
              <a:off x="4451970" y="4640214"/>
              <a:ext cx="358670" cy="0"/>
            </a:xfrm>
            <a:prstGeom prst="line">
              <a:avLst/>
            </a:prstGeom>
            <a:ln w="28575">
              <a:solidFill>
                <a:schemeClr val="tx2"/>
              </a:solidFill>
              <a:head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stCxn id="25" idx="3"/>
            </p:cNvCxnSpPr>
            <p:nvPr/>
          </p:nvCxnSpPr>
          <p:spPr>
            <a:xfrm>
              <a:off x="3300166" y="4811615"/>
              <a:ext cx="1320979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1870616" y="2932812"/>
            <a:ext cx="216406" cy="4462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29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33" name="Flussdiagramm: Zusammenführen 32"/>
          <p:cNvSpPr>
            <a:spLocks noChangeAspect="1"/>
          </p:cNvSpPr>
          <p:nvPr/>
        </p:nvSpPr>
        <p:spPr>
          <a:xfrm rot="16200000">
            <a:off x="7098756" y="3083951"/>
            <a:ext cx="212860" cy="144000"/>
          </a:xfrm>
          <a:prstGeom prst="flowChartMerg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608928" y="2932812"/>
            <a:ext cx="216406" cy="4462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29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345654" y="2932813"/>
            <a:ext cx="216406" cy="44627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2900" b="1" dirty="0">
                <a:solidFill>
                  <a:schemeClr val="accent6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9562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 dirty="0"/>
              <a:t>Zielgruppe Medizinische Fachangestellte und Arzthelferinnen</a:t>
            </a:r>
          </a:p>
          <a:p>
            <a:r>
              <a:rPr lang="de-DE" altLang="de-DE" dirty="0"/>
              <a:t>Tarifvertragliche Regelungen für Medizinische Fachangestellte und Arzthelferinnen</a:t>
            </a:r>
          </a:p>
          <a:p>
            <a:r>
              <a:rPr lang="de-DE" altLang="de-DE" dirty="0"/>
              <a:t>Die bAV für Medizinische Fachangestellte und Arzthelferinnen aus Arbeitgeberperspektive</a:t>
            </a:r>
          </a:p>
          <a:p>
            <a:r>
              <a:rPr lang="de-DE" altLang="de-DE" dirty="0"/>
              <a:t>Die Stuttgarter Vertriebsunterstützung</a:t>
            </a:r>
          </a:p>
        </p:txBody>
      </p:sp>
    </p:spTree>
    <p:extLst>
      <p:ext uri="{BB962C8B-B14F-4D97-AF65-F5344CB8AC3E}">
        <p14:creationId xmlns:p14="http://schemas.microsoft.com/office/powerpoint/2010/main" val="378272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Pflichten des Arbeitgebers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altLang="de-DE" dirty="0"/>
          </a:p>
          <a:p>
            <a:pPr lvl="1"/>
            <a:r>
              <a:rPr lang="de-DE" altLang="de-DE" dirty="0"/>
              <a:t>Der Tarifvertrag weist explizit auf die Informationspflicht des Arbeitgebers gegenüber den Arbeitnehmern hin (§ 16).</a:t>
            </a:r>
          </a:p>
          <a:p>
            <a:pPr lvl="1"/>
            <a:r>
              <a:rPr lang="de-DE" altLang="de-DE" dirty="0"/>
              <a:t>Nach BAG-Urteil vom 21.1.2014 - 3 AZR 807/11 bestehen seitens des Arbeitgebers solange keine Informationspflichten wie der Arbeitnehmer nicht von sich aus nach einer betrieblichen Altersversorgung verlangt.</a:t>
            </a:r>
          </a:p>
          <a:p>
            <a:pPr lvl="1"/>
            <a:r>
              <a:rPr lang="de-DE" altLang="de-DE" dirty="0"/>
              <a:t>ABER andere Rechtslage bei tarifvertraglicher Informationspflicht.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 dirty="0"/>
              <a:t>Der Arbeitgeber hat die tarifvertragliche Pflicht, sein Personal über die Besonderheiten der bAV zu informieren. Eine gute und umfassende Information erspart Streitigkeiten und Schadenersatzforderungen.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914400" y="5394511"/>
            <a:ext cx="7962899" cy="622300"/>
          </a:xfrm>
        </p:spPr>
        <p:txBody>
          <a:bodyPr/>
          <a:lstStyle/>
          <a:p>
            <a:r>
              <a:rPr lang="de-DE" dirty="0"/>
              <a:t>Das Erfüllen und Dokumentieren der Informationspflicht gegenüber Arbeitnehmern erspart viel Zeit, Geld und Ärger.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altLang="de-DE" dirty="0"/>
              <a:t>Die bAV für Medizinische Fachangestellte und Arzthelferinnen aus Arbeitgeberperspektive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98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Die bAV für Medizinische Fachangestellte/Arzthelferinnen:</a:t>
            </a:r>
            <a:br>
              <a:rPr lang="de-DE" altLang="de-DE" sz="2400" dirty="0"/>
            </a:br>
            <a:r>
              <a:rPr lang="de-DE" altLang="de-DE" sz="2400" dirty="0"/>
              <a:t>Die wichtigsten Infos zur Praxisumsetzung</a:t>
            </a:r>
            <a:endParaRPr lang="de-DE" sz="240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/>
              <a:t>Entscheidende Argumente und Abläufe bei der Einführung der bAV.</a:t>
            </a:r>
            <a:endParaRPr lang="de-DE" alt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/>
            <a:r>
              <a:rPr lang="de-DE" altLang="de-DE"/>
              <a:t>Der Arbeitgeber steht in der Verantwortung: Der Tarifvertrag weist explizit auf die Informationspflichten gegenüber den Angestellten hin (§ 16).</a:t>
            </a:r>
          </a:p>
          <a:p>
            <a:pPr lvl="1"/>
            <a:r>
              <a:rPr lang="de-DE" altLang="de-DE"/>
              <a:t>Bietet der Arbeitgeber die bAV nicht in Form einer Pensionskasse an, hat der Arbeitnehmer Anspruch auf eine Direktversicherung.</a:t>
            </a:r>
          </a:p>
          <a:p>
            <a:pPr lvl="1"/>
            <a:r>
              <a:rPr lang="de-DE" altLang="de-DE"/>
              <a:t>Der Arbeitgeber allein entscheidet über die Auswahl des bAV-Anbieters.</a:t>
            </a:r>
          </a:p>
          <a:p>
            <a:pPr lvl="1"/>
            <a:r>
              <a:rPr lang="de-DE" altLang="de-DE"/>
              <a:t>Die Beiträge zur bAV werden monatlich fällig, eine Barauszahlung ist ausgeschlossen (Ausnahme: AN ist bei Eintritt über dem 50. Lebensjahr).</a:t>
            </a:r>
          </a:p>
          <a:p>
            <a:pPr lvl="1"/>
            <a:r>
              <a:rPr lang="de-DE" altLang="de-DE"/>
              <a:t>Es herrscht keine Allgemeinverbindlichkeit.</a:t>
            </a:r>
          </a:p>
          <a:p>
            <a:pPr lvl="1"/>
            <a:r>
              <a:rPr lang="de-DE" altLang="de-DE"/>
              <a:t>Eine Riesterförderung nach § 10a EStG ist ausgeschlossen.</a:t>
            </a:r>
            <a:endParaRPr lang="de-DE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3. </a:t>
            </a:r>
            <a:r>
              <a:rPr lang="de-DE" altLang="de-DE"/>
              <a:t>Die bAV für Medizinische Fachangestellte und Arzthelferinnen aus Arbeitgeberperspektive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63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701"/>
            <a:ext cx="9144000" cy="6046299"/>
          </a:xfrm>
          <a:prstGeom prst="rect">
            <a:avLst/>
          </a:prstGeom>
        </p:spPr>
      </p:pic>
      <p:sp>
        <p:nvSpPr>
          <p:cNvPr id="5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4.</a:t>
            </a:r>
          </a:p>
        </p:txBody>
      </p:sp>
      <p:sp>
        <p:nvSpPr>
          <p:cNvPr id="6" name="Abgerundetes Rechteck 18"/>
          <p:cNvSpPr/>
          <p:nvPr/>
        </p:nvSpPr>
        <p:spPr>
          <a:xfrm>
            <a:off x="1104814" y="4840181"/>
            <a:ext cx="6920249" cy="819192"/>
          </a:xfrm>
          <a:custGeom>
            <a:avLst/>
            <a:gdLst>
              <a:gd name="connsiteX0" fmla="*/ 0 w 6920249"/>
              <a:gd name="connsiteY0" fmla="*/ 136056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8" fmla="*/ 0 w 6920249"/>
              <a:gd name="connsiteY8" fmla="*/ 136056 h 816317"/>
              <a:gd name="connsiteX0" fmla="*/ 0 w 6920249"/>
              <a:gd name="connsiteY0" fmla="*/ 680261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0" fmla="*/ 0 w 6920249"/>
              <a:gd name="connsiteY0" fmla="*/ 683136 h 819192"/>
              <a:gd name="connsiteX1" fmla="*/ 6660 w 6920249"/>
              <a:gd name="connsiteY1" fmla="*/ 0 h 819192"/>
              <a:gd name="connsiteX2" fmla="*/ 6784193 w 6920249"/>
              <a:gd name="connsiteY2" fmla="*/ 2875 h 819192"/>
              <a:gd name="connsiteX3" fmla="*/ 6920249 w 6920249"/>
              <a:gd name="connsiteY3" fmla="*/ 138931 h 819192"/>
              <a:gd name="connsiteX4" fmla="*/ 6920249 w 6920249"/>
              <a:gd name="connsiteY4" fmla="*/ 683136 h 819192"/>
              <a:gd name="connsiteX5" fmla="*/ 6784193 w 6920249"/>
              <a:gd name="connsiteY5" fmla="*/ 819192 h 819192"/>
              <a:gd name="connsiteX6" fmla="*/ 136056 w 6920249"/>
              <a:gd name="connsiteY6" fmla="*/ 819192 h 819192"/>
              <a:gd name="connsiteX7" fmla="*/ 0 w 6920249"/>
              <a:gd name="connsiteY7" fmla="*/ 683136 h 8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0249" h="819192">
                <a:moveTo>
                  <a:pt x="0" y="683136"/>
                </a:moveTo>
                <a:lnTo>
                  <a:pt x="6660" y="0"/>
                </a:lnTo>
                <a:lnTo>
                  <a:pt x="6784193" y="2875"/>
                </a:lnTo>
                <a:cubicBezTo>
                  <a:pt x="6859335" y="2875"/>
                  <a:pt x="6920249" y="63789"/>
                  <a:pt x="6920249" y="138931"/>
                </a:cubicBezTo>
                <a:lnTo>
                  <a:pt x="6920249" y="683136"/>
                </a:lnTo>
                <a:cubicBezTo>
                  <a:pt x="6920249" y="758278"/>
                  <a:pt x="6859335" y="819192"/>
                  <a:pt x="6784193" y="819192"/>
                </a:cubicBezTo>
                <a:lnTo>
                  <a:pt x="136056" y="819192"/>
                </a:lnTo>
                <a:cubicBezTo>
                  <a:pt x="60914" y="819192"/>
                  <a:pt x="0" y="758278"/>
                  <a:pt x="0" y="68313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555432" cy="812016"/>
          </a:xfrm>
        </p:spPr>
        <p:txBody>
          <a:bodyPr/>
          <a:lstStyle/>
          <a:p>
            <a:r>
              <a:rPr lang="de-DE" altLang="de-DE" dirty="0"/>
              <a:t>Die Stuttgarter Vertriebsunterstützung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37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9EDF"/>
                </a:solidFill>
              </a:rPr>
              <a:t>Vertriebsunterstützung und Verkaufshilfen für die Zielgruppe Medizinische Fachangestellte und</a:t>
            </a:r>
            <a:br>
              <a:rPr lang="de-DE" altLang="de-DE" dirty="0">
                <a:solidFill>
                  <a:srgbClr val="009EDF"/>
                </a:solidFill>
              </a:rPr>
            </a:br>
            <a:r>
              <a:rPr lang="de-DE" altLang="de-DE" dirty="0">
                <a:solidFill>
                  <a:srgbClr val="009EDF"/>
                </a:solidFill>
              </a:rPr>
              <a:t>Arzthelferinnen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altLang="de-DE" b="1" dirty="0"/>
              <a:t>Die Stuttgarter Vertriebsunterstützung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71763"/>
            <a:ext cx="30956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bgerundetes Rechteck 9"/>
          <p:cNvSpPr/>
          <p:nvPr/>
        </p:nvSpPr>
        <p:spPr>
          <a:xfrm>
            <a:off x="3852863" y="3298825"/>
            <a:ext cx="4643437" cy="1693863"/>
          </a:xfrm>
          <a:custGeom>
            <a:avLst/>
            <a:gdLst>
              <a:gd name="connsiteX0" fmla="*/ 0 w 4824536"/>
              <a:gd name="connsiteY0" fmla="*/ 76449 h 2582726"/>
              <a:gd name="connsiteX1" fmla="*/ 76449 w 4824536"/>
              <a:gd name="connsiteY1" fmla="*/ 0 h 2582726"/>
              <a:gd name="connsiteX2" fmla="*/ 4748087 w 4824536"/>
              <a:gd name="connsiteY2" fmla="*/ 0 h 2582726"/>
              <a:gd name="connsiteX3" fmla="*/ 4824536 w 4824536"/>
              <a:gd name="connsiteY3" fmla="*/ 76449 h 2582726"/>
              <a:gd name="connsiteX4" fmla="*/ 4824536 w 4824536"/>
              <a:gd name="connsiteY4" fmla="*/ 2506277 h 2582726"/>
              <a:gd name="connsiteX5" fmla="*/ 4748087 w 4824536"/>
              <a:gd name="connsiteY5" fmla="*/ 2582726 h 2582726"/>
              <a:gd name="connsiteX6" fmla="*/ 76449 w 4824536"/>
              <a:gd name="connsiteY6" fmla="*/ 2582726 h 2582726"/>
              <a:gd name="connsiteX7" fmla="*/ 0 w 4824536"/>
              <a:gd name="connsiteY7" fmla="*/ 2506277 h 2582726"/>
              <a:gd name="connsiteX8" fmla="*/ 0 w 4824536"/>
              <a:gd name="connsiteY8" fmla="*/ 76449 h 2582726"/>
              <a:gd name="connsiteX0" fmla="*/ 0 w 4824536"/>
              <a:gd name="connsiteY0" fmla="*/ 2506277 h 2582726"/>
              <a:gd name="connsiteX1" fmla="*/ 76449 w 4824536"/>
              <a:gd name="connsiteY1" fmla="*/ 0 h 2582726"/>
              <a:gd name="connsiteX2" fmla="*/ 4748087 w 4824536"/>
              <a:gd name="connsiteY2" fmla="*/ 0 h 2582726"/>
              <a:gd name="connsiteX3" fmla="*/ 4824536 w 4824536"/>
              <a:gd name="connsiteY3" fmla="*/ 76449 h 2582726"/>
              <a:gd name="connsiteX4" fmla="*/ 4824536 w 4824536"/>
              <a:gd name="connsiteY4" fmla="*/ 2506277 h 2582726"/>
              <a:gd name="connsiteX5" fmla="*/ 4748087 w 4824536"/>
              <a:gd name="connsiteY5" fmla="*/ 2582726 h 2582726"/>
              <a:gd name="connsiteX6" fmla="*/ 76449 w 4824536"/>
              <a:gd name="connsiteY6" fmla="*/ 2582726 h 2582726"/>
              <a:gd name="connsiteX7" fmla="*/ 0 w 4824536"/>
              <a:gd name="connsiteY7" fmla="*/ 2506277 h 2582726"/>
              <a:gd name="connsiteX0" fmla="*/ 6894 w 4831430"/>
              <a:gd name="connsiteY0" fmla="*/ 2506277 h 2582726"/>
              <a:gd name="connsiteX1" fmla="*/ 0 w 4831430"/>
              <a:gd name="connsiteY1" fmla="*/ 7144 h 2582726"/>
              <a:gd name="connsiteX2" fmla="*/ 4754981 w 4831430"/>
              <a:gd name="connsiteY2" fmla="*/ 0 h 2582726"/>
              <a:gd name="connsiteX3" fmla="*/ 4831430 w 4831430"/>
              <a:gd name="connsiteY3" fmla="*/ 76449 h 2582726"/>
              <a:gd name="connsiteX4" fmla="*/ 4831430 w 4831430"/>
              <a:gd name="connsiteY4" fmla="*/ 2506277 h 2582726"/>
              <a:gd name="connsiteX5" fmla="*/ 4754981 w 4831430"/>
              <a:gd name="connsiteY5" fmla="*/ 2582726 h 2582726"/>
              <a:gd name="connsiteX6" fmla="*/ 83343 w 4831430"/>
              <a:gd name="connsiteY6" fmla="*/ 2582726 h 2582726"/>
              <a:gd name="connsiteX7" fmla="*/ 6894 w 4831430"/>
              <a:gd name="connsiteY7" fmla="*/ 2506277 h 258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430" h="2582726">
                <a:moveTo>
                  <a:pt x="6894" y="2506277"/>
                </a:moveTo>
                <a:lnTo>
                  <a:pt x="0" y="7144"/>
                </a:lnTo>
                <a:lnTo>
                  <a:pt x="4754981" y="0"/>
                </a:lnTo>
                <a:cubicBezTo>
                  <a:pt x="4797203" y="0"/>
                  <a:pt x="4831430" y="34227"/>
                  <a:pt x="4831430" y="76449"/>
                </a:cubicBezTo>
                <a:lnTo>
                  <a:pt x="4831430" y="2506277"/>
                </a:lnTo>
                <a:cubicBezTo>
                  <a:pt x="4831430" y="2548499"/>
                  <a:pt x="4797203" y="2582726"/>
                  <a:pt x="4754981" y="2582726"/>
                </a:cubicBezTo>
                <a:lnTo>
                  <a:pt x="83343" y="2582726"/>
                </a:lnTo>
                <a:cubicBezTo>
                  <a:pt x="41121" y="2582726"/>
                  <a:pt x="6894" y="2548499"/>
                  <a:pt x="6894" y="2506277"/>
                </a:cubicBezTo>
                <a:close/>
              </a:path>
            </a:pathLst>
          </a:custGeom>
          <a:noFill/>
          <a:ln w="28575">
            <a:solidFill>
              <a:srgbClr val="0074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288000" rIns="144000" b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2"/>
                </a:solidFill>
              </a:rPr>
              <a:t>Ihre Verkaufshilfen und Vorlagen </a:t>
            </a:r>
          </a:p>
          <a:p>
            <a:pPr marL="285750" indent="-193675" eaLnBrk="1" fontAlgn="auto" hangingPunct="1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de-DE" sz="1400">
                <a:solidFill>
                  <a:schemeClr val="accent1"/>
                </a:solidFill>
              </a:rPr>
              <a:t>Individualisierbare Kurzpräsentation </a:t>
            </a:r>
            <a:r>
              <a:rPr lang="de-DE" sz="1400" dirty="0">
                <a:solidFill>
                  <a:schemeClr val="accent1"/>
                </a:solidFill>
              </a:rPr>
              <a:t>Arbeitgeber</a:t>
            </a:r>
          </a:p>
          <a:p>
            <a:pPr marL="285750" indent="-193675" eaLnBrk="1" fontAlgn="auto" hangingPunct="1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accent1"/>
                </a:solidFill>
              </a:rPr>
              <a:t>Individualisierbare Kurzpräsentation Arbeitnehmer</a:t>
            </a:r>
          </a:p>
          <a:p>
            <a:pPr marL="285750" indent="-193675" eaLnBrk="1" fontAlgn="auto" hangingPunct="1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accent1"/>
                </a:solidFill>
              </a:rPr>
              <a:t>Infoblatt mit Fakten und Berechnungsbeispiel</a:t>
            </a:r>
          </a:p>
        </p:txBody>
      </p:sp>
      <p:sp>
        <p:nvSpPr>
          <p:cNvPr id="13" name="Abgerundetes Rechteck 12"/>
          <p:cNvSpPr/>
          <p:nvPr/>
        </p:nvSpPr>
        <p:spPr>
          <a:xfrm rot="21360000">
            <a:off x="3367088" y="2579688"/>
            <a:ext cx="2571750" cy="8763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+mn-lt"/>
                <a:cs typeface="+mn-cs"/>
              </a:rPr>
              <a:t>Speziallösung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+mn-lt"/>
                <a:cs typeface="+mn-cs"/>
              </a:rPr>
              <a:t>Medizinische Fachanstellte </a:t>
            </a:r>
            <a:br>
              <a:rPr lang="de-DE" sz="14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de-DE" sz="1400" b="1" dirty="0">
                <a:solidFill>
                  <a:schemeClr val="bg1"/>
                </a:solidFill>
                <a:latin typeface="+mn-lt"/>
                <a:cs typeface="+mn-cs"/>
              </a:rPr>
              <a:t>und Arzthelferinnen</a:t>
            </a:r>
          </a:p>
        </p:txBody>
      </p:sp>
    </p:spTree>
    <p:extLst>
      <p:ext uri="{BB962C8B-B14F-4D97-AF65-F5344CB8AC3E}">
        <p14:creationId xmlns:p14="http://schemas.microsoft.com/office/powerpoint/2010/main" val="401940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8"/>
          <p:cNvSpPr/>
          <p:nvPr/>
        </p:nvSpPr>
        <p:spPr>
          <a:xfrm>
            <a:off x="1828261" y="2600325"/>
            <a:ext cx="5487478" cy="1646096"/>
          </a:xfrm>
          <a:custGeom>
            <a:avLst/>
            <a:gdLst>
              <a:gd name="connsiteX0" fmla="*/ 0 w 5485640"/>
              <a:gd name="connsiteY0" fmla="*/ 151424 h 1646096"/>
              <a:gd name="connsiteX1" fmla="*/ 151424 w 5485640"/>
              <a:gd name="connsiteY1" fmla="*/ 0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8" fmla="*/ 0 w 5485640"/>
              <a:gd name="connsiteY8" fmla="*/ 151424 h 1646096"/>
              <a:gd name="connsiteX0" fmla="*/ 0 w 5485640"/>
              <a:gd name="connsiteY0" fmla="*/ 1494672 h 1646096"/>
              <a:gd name="connsiteX1" fmla="*/ 151424 w 5485640"/>
              <a:gd name="connsiteY1" fmla="*/ 0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0" fmla="*/ 0 w 5485640"/>
              <a:gd name="connsiteY0" fmla="*/ 1494672 h 1646096"/>
              <a:gd name="connsiteX1" fmla="*/ 2618 w 5485640"/>
              <a:gd name="connsiteY1" fmla="*/ 4313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0" fmla="*/ 1838 w 5487478"/>
              <a:gd name="connsiteY0" fmla="*/ 1494672 h 1646096"/>
              <a:gd name="connsiteX1" fmla="*/ 143 w 5487478"/>
              <a:gd name="connsiteY1" fmla="*/ 2157 h 1646096"/>
              <a:gd name="connsiteX2" fmla="*/ 5336054 w 5487478"/>
              <a:gd name="connsiteY2" fmla="*/ 0 h 1646096"/>
              <a:gd name="connsiteX3" fmla="*/ 5487478 w 5487478"/>
              <a:gd name="connsiteY3" fmla="*/ 151424 h 1646096"/>
              <a:gd name="connsiteX4" fmla="*/ 5487478 w 5487478"/>
              <a:gd name="connsiteY4" fmla="*/ 1494672 h 1646096"/>
              <a:gd name="connsiteX5" fmla="*/ 5336054 w 5487478"/>
              <a:gd name="connsiteY5" fmla="*/ 1646096 h 1646096"/>
              <a:gd name="connsiteX6" fmla="*/ 153262 w 5487478"/>
              <a:gd name="connsiteY6" fmla="*/ 1646096 h 1646096"/>
              <a:gd name="connsiteX7" fmla="*/ 1838 w 5487478"/>
              <a:gd name="connsiteY7" fmla="*/ 1494672 h 16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7478" h="1646096">
                <a:moveTo>
                  <a:pt x="1838" y="1494672"/>
                </a:moveTo>
                <a:cubicBezTo>
                  <a:pt x="2711" y="997886"/>
                  <a:pt x="-730" y="498943"/>
                  <a:pt x="143" y="2157"/>
                </a:cubicBezTo>
                <a:lnTo>
                  <a:pt x="5336054" y="0"/>
                </a:lnTo>
                <a:cubicBezTo>
                  <a:pt x="5419683" y="0"/>
                  <a:pt x="5487478" y="67795"/>
                  <a:pt x="5487478" y="151424"/>
                </a:cubicBezTo>
                <a:lnTo>
                  <a:pt x="5487478" y="1494672"/>
                </a:lnTo>
                <a:cubicBezTo>
                  <a:pt x="5487478" y="1578301"/>
                  <a:pt x="5419683" y="1646096"/>
                  <a:pt x="5336054" y="1646096"/>
                </a:cubicBezTo>
                <a:lnTo>
                  <a:pt x="153262" y="1646096"/>
                </a:lnTo>
                <a:cubicBezTo>
                  <a:pt x="69633" y="1646096"/>
                  <a:pt x="1838" y="1578301"/>
                  <a:pt x="1838" y="1494672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Vielen Dank für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Ihre Aufmerksamkeit.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57789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 txBox="1">
            <a:spLocks/>
          </p:cNvSpPr>
          <p:nvPr/>
        </p:nvSpPr>
        <p:spPr bwMode="auto">
          <a:xfrm>
            <a:off x="358775" y="3302892"/>
            <a:ext cx="5954713" cy="22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ts val="1600"/>
              </a:spcBef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/>
              <a:t>Die Ihnen überlassenen Unterlagen basieren auf Beurteilungen und rechtlichen Einschätzungen der </a:t>
            </a:r>
            <a:br>
              <a:rPr lang="de-DE" altLang="de-DE" sz="1000" dirty="0"/>
            </a:br>
            <a:r>
              <a:rPr lang="de-DE" altLang="de-DE" sz="1000" dirty="0"/>
              <a:t>Stuttgarter Vorsorge-Management GmbH zum Zeitpunkt der Erstellung der Unterlagen. </a:t>
            </a:r>
            <a:br>
              <a:rPr lang="de-DE" altLang="de-DE" sz="1000" dirty="0"/>
            </a:br>
            <a:r>
              <a:rPr lang="de-DE" altLang="de-DE" sz="1000" dirty="0"/>
              <a:t>Die Unterlagen dienen ausschließlich zu Informationszwecken und ersetzen keine individuelle Beratung.</a:t>
            </a:r>
            <a:br>
              <a:rPr lang="de-DE" altLang="de-DE" sz="1000" dirty="0"/>
            </a:br>
            <a:r>
              <a:rPr lang="de-DE" altLang="de-DE" sz="1000" dirty="0"/>
              <a:t>Eine Gewähr für die Richtigkeit und Vollständigkeit kann nicht übernommen werden. Durch die Überlassung der Unterlagen wird eine Haftung gegenüber dem Empfänger, Teilnehmer oder Dritten </a:t>
            </a:r>
            <a:br>
              <a:rPr lang="de-DE" altLang="de-DE" sz="1000" dirty="0"/>
            </a:br>
            <a:r>
              <a:rPr lang="de-DE" altLang="de-DE" sz="1000" dirty="0"/>
              <a:t>nicht begründet.</a:t>
            </a:r>
          </a:p>
          <a:p>
            <a:pPr eaLnBrk="1" hangingPunct="1"/>
            <a:r>
              <a:rPr lang="de-DE" altLang="de-DE" sz="1000" b="1" dirty="0"/>
              <a:t>Copyright </a:t>
            </a:r>
            <a:r>
              <a:rPr lang="de-DE" altLang="de-DE" sz="1000" b="1" dirty="0" err="1"/>
              <a:t>by</a:t>
            </a:r>
            <a:r>
              <a:rPr lang="de-DE" altLang="de-DE" sz="1000" b="1" dirty="0"/>
              <a:t> Stuttgarter Vorsorge-Management GmbH</a:t>
            </a:r>
            <a:r>
              <a:rPr lang="de-DE" altLang="de-DE" sz="1000" dirty="0"/>
              <a:t>. </a:t>
            </a:r>
            <a:br>
              <a:rPr lang="de-DE" altLang="de-DE" sz="1000" dirty="0"/>
            </a:br>
            <a:r>
              <a:rPr lang="de-DE" altLang="de-DE" sz="1000" dirty="0"/>
              <a:t>Alle Rechte vorbehalten. Jedes Veräußern, Verleihen oder sonstiges Verbreiten, auch auszugsweise, bedarf der Zustimmung der Stuttgarter Vorsorge-Management GmbH.</a:t>
            </a:r>
          </a:p>
          <a:p>
            <a:pPr eaLnBrk="1" hangingPunct="1"/>
            <a:r>
              <a:rPr lang="de-DE" altLang="de-DE" sz="1000" dirty="0"/>
              <a:t>Es handelt sich um eine Werbemitteilung. Bei den Beschreibungen handelt es sich um verkürzte, unverbindliche Darstellungen. </a:t>
            </a:r>
            <a:br>
              <a:rPr lang="de-DE" altLang="de-DE" sz="1000" dirty="0"/>
            </a:br>
            <a:r>
              <a:rPr lang="de-DE" altLang="de-DE" sz="1000" dirty="0"/>
              <a:t>Maßgeblich sind ausschließlich die Tarifbestimmungen und die Versicherungsbedingungen.</a:t>
            </a:r>
          </a:p>
        </p:txBody>
      </p:sp>
    </p:spTree>
    <p:extLst>
      <p:ext uri="{BB962C8B-B14F-4D97-AF65-F5344CB8AC3E}">
        <p14:creationId xmlns:p14="http://schemas.microsoft.com/office/powerpoint/2010/main" val="2509572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8"/>
          <p:cNvSpPr/>
          <p:nvPr/>
        </p:nvSpPr>
        <p:spPr>
          <a:xfrm>
            <a:off x="1826577" y="1418541"/>
            <a:ext cx="5487478" cy="4464273"/>
          </a:xfrm>
          <a:prstGeom prst="roundRect">
            <a:avLst>
              <a:gd name="adj" fmla="val 3920"/>
            </a:avLst>
          </a:prstGeom>
          <a:solidFill>
            <a:srgbClr val="FFFFFF">
              <a:alpha val="5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8000" tIns="252000" rIns="648000" rtlCol="0" anchor="t"/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Kontakt</a:t>
            </a:r>
          </a:p>
          <a:p>
            <a:pPr algn="l">
              <a:spcBef>
                <a:spcPts val="1800"/>
              </a:spcBef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Fragen &amp; Wünsche zur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bAV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Ihrem und für</a:t>
            </a:r>
          </a:p>
          <a:p>
            <a:pPr algn="l"/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Ihr Unternehmen? Ich informiere Sie gern.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DE" sz="1500" b="1" dirty="0">
                <a:solidFill>
                  <a:schemeClr val="tx1"/>
                </a:solidFill>
              </a:rPr>
              <a:t>Martin Mustermaklerbetreuer</a:t>
            </a:r>
          </a:p>
          <a:p>
            <a:pPr>
              <a:lnSpc>
                <a:spcPct val="110000"/>
              </a:lnSpc>
            </a:pPr>
            <a:r>
              <a:rPr lang="de-DE" sz="1500" dirty="0">
                <a:solidFill>
                  <a:schemeClr val="tx1"/>
                </a:solidFill>
              </a:rPr>
              <a:t>Musterstraße 100</a:t>
            </a:r>
          </a:p>
          <a:p>
            <a:pPr>
              <a:lnSpc>
                <a:spcPct val="110000"/>
              </a:lnSpc>
            </a:pPr>
            <a:r>
              <a:rPr lang="de-DE" sz="1500" dirty="0">
                <a:solidFill>
                  <a:schemeClr val="tx1"/>
                </a:solidFill>
              </a:rPr>
              <a:t>10000 Musterstadt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500" dirty="0">
                <a:solidFill>
                  <a:schemeClr val="tx1"/>
                </a:solidFill>
              </a:rPr>
              <a:t>Telefon 0123 4567890</a:t>
            </a:r>
          </a:p>
          <a:p>
            <a:pPr>
              <a:lnSpc>
                <a:spcPct val="110000"/>
              </a:lnSpc>
            </a:pPr>
            <a:r>
              <a:rPr lang="de-DE" sz="1500" dirty="0">
                <a:solidFill>
                  <a:schemeClr val="tx1"/>
                </a:solidFill>
              </a:rPr>
              <a:t>Telefax 0123 4567890</a:t>
            </a:r>
          </a:p>
          <a:p>
            <a:pPr>
              <a:lnSpc>
                <a:spcPct val="110000"/>
              </a:lnSpc>
            </a:pPr>
            <a:r>
              <a:rPr lang="de-DE" sz="1500" dirty="0">
                <a:solidFill>
                  <a:schemeClr val="tx1"/>
                </a:solidFill>
              </a:rPr>
              <a:t>Mobil 0123 4567890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500" dirty="0">
                <a:solidFill>
                  <a:schemeClr val="tx1"/>
                </a:solidFill>
              </a:rPr>
              <a:t>martin-mustermaklerbetreuer@stuttgarter.de</a:t>
            </a:r>
          </a:p>
          <a:p>
            <a:pPr>
              <a:lnSpc>
                <a:spcPct val="110000"/>
              </a:lnSpc>
            </a:pPr>
            <a:r>
              <a:rPr lang="de-DE" sz="1500" dirty="0">
                <a:solidFill>
                  <a:schemeClr val="tx1"/>
                </a:solidFill>
              </a:rPr>
              <a:t>www.stuttgarter.de</a:t>
            </a:r>
          </a:p>
        </p:txBody>
      </p:sp>
    </p:spTree>
    <p:extLst>
      <p:ext uri="{BB962C8B-B14F-4D97-AF65-F5344CB8AC3E}">
        <p14:creationId xmlns:p14="http://schemas.microsoft.com/office/powerpoint/2010/main" val="41033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5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</a:t>
            </a:r>
          </a:p>
        </p:txBody>
      </p:sp>
      <p:sp>
        <p:nvSpPr>
          <p:cNvPr id="6" name="Abgerundetes Rechteck 18"/>
          <p:cNvSpPr/>
          <p:nvPr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Zielgruppe Medizinische Fachangestellte und Arzthelferinnen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10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042814"/>
            <a:ext cx="8525918" cy="500137"/>
          </a:xfrm>
        </p:spPr>
        <p:txBody>
          <a:bodyPr/>
          <a:lstStyle/>
          <a:p>
            <a:r>
              <a:rPr lang="de-DE" altLang="de-DE" sz="2450" dirty="0"/>
              <a:t>Zielgruppe Medizinische Fachangestellte/Arzthelferinnen:</a:t>
            </a:r>
            <a:br>
              <a:rPr lang="de-DE" altLang="de-DE" sz="2450" dirty="0"/>
            </a:br>
            <a:r>
              <a:rPr lang="de-DE" altLang="de-DE" sz="2450" dirty="0"/>
              <a:t>Der Tarifvertrag als Chance für Ihren bAV-Umsatz</a:t>
            </a:r>
            <a:endParaRPr lang="de-DE" sz="245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58774" y="2873285"/>
            <a:ext cx="8426449" cy="2012617"/>
          </a:xfrm>
        </p:spPr>
        <p:txBody>
          <a:bodyPr/>
          <a:lstStyle/>
          <a:p>
            <a:pPr lvl="1"/>
            <a:r>
              <a:rPr lang="de-DE" altLang="de-DE" dirty="0"/>
              <a:t>Seit 13.04.2016 regelt die aktuelle Fassung des „Tarifvertrag zur betrieblichen Altersversorgung und Entgeltumwandlung“ die bAV für Medizinische Fachangestellte/Arzthelferinnen.</a:t>
            </a:r>
          </a:p>
          <a:p>
            <a:pPr lvl="1"/>
            <a:r>
              <a:rPr lang="de-DE" altLang="de-DE" dirty="0"/>
              <a:t>Dieser separate „bAV-Tarifvertrag“ setzt unter anderem die Höhe des Arbeitgeber-beitrags sowie die Modalitäten der Entgeltumwandlung verbindlich fest.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938719"/>
          </a:xfrm>
        </p:spPr>
        <p:txBody>
          <a:bodyPr/>
          <a:lstStyle/>
          <a:p>
            <a:r>
              <a:rPr lang="de-DE" altLang="de-DE" dirty="0"/>
              <a:t>Der aktuelle Tarifvertrag vom 13.4.2016 regelt auch die </a:t>
            </a:r>
            <a:r>
              <a:rPr lang="de-DE" altLang="de-DE" dirty="0" err="1"/>
              <a:t>bAV</a:t>
            </a:r>
            <a:r>
              <a:rPr lang="de-DE" altLang="de-DE" dirty="0"/>
              <a:t> für Medizinische Fachangestellte/Arzthelferinnen.</a:t>
            </a:r>
          </a:p>
          <a:p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Neben dem Rechtsanspruch gegenüber dem Arbeitgeber bestehen zusätzliche, tarifvertragliche Vorgaben – ein Vorteil für Arbeitnehmer und für Sie als Vermittler.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1. Zielgruppe Medizinische Fachangestellte und Arzthelferinnen</a:t>
            </a:r>
            <a:endParaRPr lang="de-DE" alt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23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1042814"/>
            <a:ext cx="8553213" cy="500137"/>
          </a:xfrm>
        </p:spPr>
        <p:txBody>
          <a:bodyPr/>
          <a:lstStyle/>
          <a:p>
            <a:r>
              <a:rPr lang="de-DE" altLang="de-DE" sz="2450" dirty="0"/>
              <a:t>Zielgruppe Medizinische Fachangestellte/Arzthelferinnen:</a:t>
            </a:r>
            <a:br>
              <a:rPr lang="de-DE" altLang="de-DE" sz="2450" dirty="0"/>
            </a:br>
            <a:r>
              <a:rPr lang="de-DE" altLang="de-DE" sz="2450" dirty="0"/>
              <a:t>Der Tarifvertrag als Chance für Ihren bAV-Umsatz</a:t>
            </a:r>
            <a:endParaRPr lang="de-DE" sz="245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58774" y="2600325"/>
            <a:ext cx="8280259" cy="2654063"/>
          </a:xfrm>
        </p:spPr>
        <p:txBody>
          <a:bodyPr/>
          <a:lstStyle/>
          <a:p>
            <a:pPr lvl="1"/>
            <a:r>
              <a:rPr lang="de-DE" altLang="de-DE" dirty="0"/>
              <a:t>Schätzungen der Tarifparteien zufolge unterliegen rund 67 % der MFA-Arbeitsverträge dem Tarifvertrag.</a:t>
            </a:r>
          </a:p>
          <a:p>
            <a:pPr lvl="1"/>
            <a:r>
              <a:rPr lang="de-DE" altLang="de-DE" dirty="0"/>
              <a:t>Gemessen an den jährlichen Neuanfängern zählen Medizinische Fachangestellte/Arzthelferinnen zu den größten zehn Berufsgruppen in Deutschland.</a:t>
            </a:r>
          </a:p>
          <a:p>
            <a:pPr lvl="1"/>
            <a:r>
              <a:rPr lang="de-DE" altLang="de-DE" dirty="0"/>
              <a:t>Tarifvertraglich fixierte, solide Einkommen und hohe Arbeitgeberbeiträge ermöglichen attraktive bAV-Umsätze.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 dirty="0"/>
              <a:t>Die tarifvertraglichen Regelungen gewährleisten hohe monatliche bAV-Beiträge.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Zentralinstitut für die Kassenärztliche Versorgung in Deutschland 2016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Neben dem Rechtsanspruch gegenüber dem Arbeitgeber bestehen zusätzliche, tarifvertragliche Vorgaben – ein Vorteil für Arbeitnehmer und für Sie als Vermittler.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Zielgruppe Medizinische Fachangestellte und Arzthelferinnen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63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1042814"/>
            <a:ext cx="8553213" cy="500137"/>
          </a:xfrm>
        </p:spPr>
        <p:txBody>
          <a:bodyPr/>
          <a:lstStyle/>
          <a:p>
            <a:r>
              <a:rPr lang="de-DE" altLang="de-DE" sz="2450" dirty="0"/>
              <a:t>Zielgruppe Medizinische Fachangestellte/Arzthelferinnen:</a:t>
            </a:r>
            <a:br>
              <a:rPr lang="de-DE" altLang="de-DE" sz="2450" dirty="0"/>
            </a:br>
            <a:r>
              <a:rPr lang="de-DE" altLang="de-DE" sz="2450" dirty="0"/>
              <a:t>Solide Einkommen sprechen für Entgeltumwandlung</a:t>
            </a:r>
            <a:endParaRPr lang="de-DE" sz="245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523220"/>
          </a:xfrm>
        </p:spPr>
        <p:txBody>
          <a:bodyPr/>
          <a:lstStyle/>
          <a:p>
            <a:r>
              <a:rPr lang="de-DE" altLang="de-DE" dirty="0"/>
              <a:t>Seit 01.01.2022 gilt folgende Gehaltstabelle für vollzeitbeschäftigte Medizinische Fachangestellte/Arzthelferinnen: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Zielgruppe Medizinische Fachangestellte und Arzthelferinnen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altLang="de-DE" dirty="0"/>
              <a:t>Quelle: Bundesärztekammer, Gehaltstarifvertrag für Medizinische Fachangestellte/Arzthelferinnen Januar 2021 - 2023</a:t>
            </a:r>
            <a:endParaRPr lang="de-DE" dirty="0"/>
          </a:p>
        </p:txBody>
      </p:sp>
      <p:graphicFrame>
        <p:nvGraphicFramePr>
          <p:cNvPr id="10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93323"/>
              </p:ext>
            </p:extLst>
          </p:nvPr>
        </p:nvGraphicFramePr>
        <p:xfrm>
          <a:off x="747292" y="2870313"/>
          <a:ext cx="7631113" cy="2801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92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effectLst/>
                          <a:latin typeface="+mn-lt"/>
                        </a:rPr>
                        <a:t>Berufsjahr</a:t>
                      </a:r>
                    </a:p>
                  </a:txBody>
                  <a:tcPr marL="72006" marR="72006" marT="54018" marB="5401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 dirty="0">
                          <a:effectLst/>
                          <a:latin typeface="+mn-lt"/>
                        </a:rPr>
                        <a:t>Tätigkeits-gruppe I</a:t>
                      </a:r>
                    </a:p>
                  </a:txBody>
                  <a:tcPr marL="72006" marR="72006" marT="54018" marB="5401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 dirty="0">
                          <a:effectLst/>
                          <a:latin typeface="+mn-lt"/>
                        </a:rPr>
                        <a:t>Tätigkeits-gruppe II</a:t>
                      </a:r>
                    </a:p>
                  </a:txBody>
                  <a:tcPr marL="72006" marR="72006" marT="54018" marB="5401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 dirty="0">
                          <a:effectLst/>
                          <a:latin typeface="+mn-lt"/>
                        </a:rPr>
                        <a:t>Tätigkeits-gruppe III</a:t>
                      </a:r>
                    </a:p>
                  </a:txBody>
                  <a:tcPr marL="72006" marR="72006" marT="54018" marB="5401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 dirty="0">
                          <a:effectLst/>
                          <a:latin typeface="+mn-lt"/>
                        </a:rPr>
                        <a:t>Tätigkeits-gruppe IV</a:t>
                      </a:r>
                    </a:p>
                  </a:txBody>
                  <a:tcPr marL="72006" marR="72006" marT="54018" marB="5401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 dirty="0">
                          <a:effectLst/>
                          <a:latin typeface="+mn-lt"/>
                        </a:rPr>
                        <a:t>Tätigkeits-gruppe V</a:t>
                      </a:r>
                    </a:p>
                  </a:txBody>
                  <a:tcPr marL="72006" marR="72006" marT="54018" marB="5401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b="1" i="0" u="none" strike="noStrike" dirty="0">
                          <a:effectLst/>
                          <a:latin typeface="+mn-lt"/>
                        </a:rPr>
                        <a:t>Tätigkeits-gruppe VI</a:t>
                      </a:r>
                    </a:p>
                  </a:txBody>
                  <a:tcPr marL="72006" marR="72006" marT="54018" marB="5401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– 4.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2.151,05</a:t>
                      </a:r>
                      <a:r>
                        <a:rPr lang="de-DE" sz="1100" u="none" strike="noStrike" dirty="0">
                          <a:effectLst/>
                        </a:rPr>
                        <a:t>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2.312,38 €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2.419,93 €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2.581,26 €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2.796,37 €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3.119,02 €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– 8.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2.335,73 €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>
                    <a:solidFill>
                      <a:srgbClr val="EE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2.510,91 €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>
                    <a:solidFill>
                      <a:srgbClr val="EE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2.627,70 €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>
                    <a:solidFill>
                      <a:srgbClr val="EE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2.802,88 €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>
                    <a:solidFill>
                      <a:srgbClr val="EEE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3.036,45 €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>
                    <a:solidFill>
                      <a:srgbClr val="EEE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3.386,81 €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>
                    <a:solidFill>
                      <a:srgbClr val="EE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 – 12.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2.484,31 €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2.670,63 €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2.794,85 €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2.981,17 €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3.229,60 €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3.602,25 €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 – 16.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2.554,45 €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2.746,03 €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2.873,76 €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3.065,34 €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3.320,79 €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3.703,95 €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extLst>
                  <a:ext uri="{0D108BD9-81ED-4DB2-BD59-A6C34878D82A}">
                    <a16:rowId xmlns:a16="http://schemas.microsoft.com/office/drawing/2014/main" val="1916427481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 – 20.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2.826,02 €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3.037,97 €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3.179,27 €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3.391,22 €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3.673,83 €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4.097,73 €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extLst>
                  <a:ext uri="{0D108BD9-81ED-4DB2-BD59-A6C34878D82A}">
                    <a16:rowId xmlns:a16="http://schemas.microsoft.com/office/drawing/2014/main" val="921873877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 – 24.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2.877,52 €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3.093,34 €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3.237,21 €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3.453,02 €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3.740,77 €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4.172,41 €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 – 28.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2.929,02 €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3.148,70 €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3.295,15 €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3.514,82 €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3.807,72 €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4.247,08 €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 29.</a:t>
                      </a:r>
                    </a:p>
                  </a:txBody>
                  <a:tcPr marL="72000" marR="72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2.980,52 €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3.204,06 €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3.353,08 €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3.576,62 €</a:t>
                      </a: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3.874,67 €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4.321,76 €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0" marR="180000" marT="54000" marB="54000" anchor="ctr"/>
                </a:tc>
                <a:extLst>
                  <a:ext uri="{0D108BD9-81ED-4DB2-BD59-A6C34878D82A}">
                    <a16:rowId xmlns:a16="http://schemas.microsoft.com/office/drawing/2014/main" val="311445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93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1042814"/>
            <a:ext cx="8553213" cy="500137"/>
          </a:xfrm>
        </p:spPr>
        <p:txBody>
          <a:bodyPr/>
          <a:lstStyle/>
          <a:p>
            <a:r>
              <a:rPr lang="de-DE" altLang="de-DE" sz="2450" dirty="0"/>
              <a:t>Zielgruppe Medizinische Fachangestellte/Arzthelferinnen:</a:t>
            </a:r>
            <a:br>
              <a:rPr lang="de-DE" altLang="de-DE" sz="2450" dirty="0"/>
            </a:br>
            <a:r>
              <a:rPr lang="de-DE" altLang="de-DE" sz="2450" dirty="0"/>
              <a:t>Ein Tarifvertrag und eine Zielgruppe mit Reichweite</a:t>
            </a:r>
            <a:endParaRPr lang="de-DE" sz="245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523220"/>
          </a:xfrm>
        </p:spPr>
        <p:txBody>
          <a:bodyPr/>
          <a:lstStyle/>
          <a:p>
            <a:pPr eaLnBrk="1" hangingPunct="1"/>
            <a:r>
              <a:rPr lang="de-DE" altLang="de-DE" dirty="0"/>
              <a:t>Der Tarifvertrag für Medizinische Fachangestellte/Arzthelferinnen regelt die bAV für alle tarifgebundenen Parteien bundesweit.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Zielgruppe Medizinische Fachangestellte und Arzthelferinnen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578232" y="3170922"/>
            <a:ext cx="5969000" cy="1042988"/>
            <a:chOff x="431800" y="3321050"/>
            <a:chExt cx="5969000" cy="1042988"/>
          </a:xfrm>
        </p:grpSpPr>
        <p:sp>
          <p:nvSpPr>
            <p:cNvPr id="14" name="Abgerundetes Rechteck 6"/>
            <p:cNvSpPr/>
            <p:nvPr/>
          </p:nvSpPr>
          <p:spPr>
            <a:xfrm>
              <a:off x="431800" y="3321050"/>
              <a:ext cx="2879725" cy="647700"/>
            </a:xfrm>
            <a:custGeom>
              <a:avLst/>
              <a:gdLst>
                <a:gd name="connsiteX0" fmla="*/ 0 w 2880060"/>
                <a:gd name="connsiteY0" fmla="*/ 65347 h 792088"/>
                <a:gd name="connsiteX1" fmla="*/ 65347 w 2880060"/>
                <a:gd name="connsiteY1" fmla="*/ 0 h 792088"/>
                <a:gd name="connsiteX2" fmla="*/ 2814713 w 2880060"/>
                <a:gd name="connsiteY2" fmla="*/ 0 h 792088"/>
                <a:gd name="connsiteX3" fmla="*/ 2880060 w 2880060"/>
                <a:gd name="connsiteY3" fmla="*/ 65347 h 792088"/>
                <a:gd name="connsiteX4" fmla="*/ 2880060 w 2880060"/>
                <a:gd name="connsiteY4" fmla="*/ 726741 h 792088"/>
                <a:gd name="connsiteX5" fmla="*/ 2814713 w 2880060"/>
                <a:gd name="connsiteY5" fmla="*/ 792088 h 792088"/>
                <a:gd name="connsiteX6" fmla="*/ 65347 w 2880060"/>
                <a:gd name="connsiteY6" fmla="*/ 792088 h 792088"/>
                <a:gd name="connsiteX7" fmla="*/ 0 w 2880060"/>
                <a:gd name="connsiteY7" fmla="*/ 726741 h 792088"/>
                <a:gd name="connsiteX8" fmla="*/ 0 w 2880060"/>
                <a:gd name="connsiteY8" fmla="*/ 65347 h 792088"/>
                <a:gd name="connsiteX0" fmla="*/ 0 w 2880060"/>
                <a:gd name="connsiteY0" fmla="*/ 726741 h 792088"/>
                <a:gd name="connsiteX1" fmla="*/ 65347 w 2880060"/>
                <a:gd name="connsiteY1" fmla="*/ 0 h 792088"/>
                <a:gd name="connsiteX2" fmla="*/ 2814713 w 2880060"/>
                <a:gd name="connsiteY2" fmla="*/ 0 h 792088"/>
                <a:gd name="connsiteX3" fmla="*/ 2880060 w 2880060"/>
                <a:gd name="connsiteY3" fmla="*/ 65347 h 792088"/>
                <a:gd name="connsiteX4" fmla="*/ 2880060 w 2880060"/>
                <a:gd name="connsiteY4" fmla="*/ 726741 h 792088"/>
                <a:gd name="connsiteX5" fmla="*/ 2814713 w 2880060"/>
                <a:gd name="connsiteY5" fmla="*/ 792088 h 792088"/>
                <a:gd name="connsiteX6" fmla="*/ 65347 w 2880060"/>
                <a:gd name="connsiteY6" fmla="*/ 792088 h 792088"/>
                <a:gd name="connsiteX7" fmla="*/ 0 w 2880060"/>
                <a:gd name="connsiteY7" fmla="*/ 726741 h 792088"/>
                <a:gd name="connsiteX0" fmla="*/ 0 w 2880060"/>
                <a:gd name="connsiteY0" fmla="*/ 729123 h 794470"/>
                <a:gd name="connsiteX1" fmla="*/ 1054 w 2880060"/>
                <a:gd name="connsiteY1" fmla="*/ 0 h 794470"/>
                <a:gd name="connsiteX2" fmla="*/ 2814713 w 2880060"/>
                <a:gd name="connsiteY2" fmla="*/ 2382 h 794470"/>
                <a:gd name="connsiteX3" fmla="*/ 2880060 w 2880060"/>
                <a:gd name="connsiteY3" fmla="*/ 67729 h 794470"/>
                <a:gd name="connsiteX4" fmla="*/ 2880060 w 2880060"/>
                <a:gd name="connsiteY4" fmla="*/ 729123 h 794470"/>
                <a:gd name="connsiteX5" fmla="*/ 2814713 w 2880060"/>
                <a:gd name="connsiteY5" fmla="*/ 794470 h 794470"/>
                <a:gd name="connsiteX6" fmla="*/ 65347 w 2880060"/>
                <a:gd name="connsiteY6" fmla="*/ 794470 h 794470"/>
                <a:gd name="connsiteX7" fmla="*/ 0 w 2880060"/>
                <a:gd name="connsiteY7" fmla="*/ 729123 h 79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0060" h="794470">
                  <a:moveTo>
                    <a:pt x="0" y="729123"/>
                  </a:moveTo>
                  <a:cubicBezTo>
                    <a:pt x="351" y="486082"/>
                    <a:pt x="703" y="243041"/>
                    <a:pt x="1054" y="0"/>
                  </a:cubicBezTo>
                  <a:lnTo>
                    <a:pt x="2814713" y="2382"/>
                  </a:lnTo>
                  <a:cubicBezTo>
                    <a:pt x="2850803" y="2382"/>
                    <a:pt x="2880060" y="31639"/>
                    <a:pt x="2880060" y="67729"/>
                  </a:cubicBezTo>
                  <a:lnTo>
                    <a:pt x="2880060" y="729123"/>
                  </a:lnTo>
                  <a:cubicBezTo>
                    <a:pt x="2880060" y="765213"/>
                    <a:pt x="2850803" y="794470"/>
                    <a:pt x="2814713" y="794470"/>
                  </a:cubicBezTo>
                  <a:lnTo>
                    <a:pt x="65347" y="794470"/>
                  </a:lnTo>
                  <a:cubicBezTo>
                    <a:pt x="29257" y="794470"/>
                    <a:pt x="0" y="765213"/>
                    <a:pt x="0" y="729123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8000" tIns="108000" rIns="36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b="1" dirty="0">
                  <a:solidFill>
                    <a:schemeClr val="accent1"/>
                  </a:solidFill>
                </a:rPr>
                <a:t>Alle Einrichtungen der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b="1" dirty="0">
                  <a:solidFill>
                    <a:schemeClr val="accent1"/>
                  </a:solidFill>
                </a:rPr>
                <a:t>ambulanten Versorgung</a:t>
              </a:r>
            </a:p>
          </p:txBody>
        </p:sp>
        <p:pic>
          <p:nvPicPr>
            <p:cNvPr id="15" name="Grafik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463925"/>
              <a:ext cx="31432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bgerundetes Rechteck 6"/>
            <p:cNvSpPr/>
            <p:nvPr/>
          </p:nvSpPr>
          <p:spPr>
            <a:xfrm>
              <a:off x="3521075" y="3321050"/>
              <a:ext cx="2879725" cy="1042988"/>
            </a:xfrm>
            <a:custGeom>
              <a:avLst/>
              <a:gdLst>
                <a:gd name="connsiteX0" fmla="*/ 0 w 2880060"/>
                <a:gd name="connsiteY0" fmla="*/ 65347 h 792088"/>
                <a:gd name="connsiteX1" fmla="*/ 65347 w 2880060"/>
                <a:gd name="connsiteY1" fmla="*/ 0 h 792088"/>
                <a:gd name="connsiteX2" fmla="*/ 2814713 w 2880060"/>
                <a:gd name="connsiteY2" fmla="*/ 0 h 792088"/>
                <a:gd name="connsiteX3" fmla="*/ 2880060 w 2880060"/>
                <a:gd name="connsiteY3" fmla="*/ 65347 h 792088"/>
                <a:gd name="connsiteX4" fmla="*/ 2880060 w 2880060"/>
                <a:gd name="connsiteY4" fmla="*/ 726741 h 792088"/>
                <a:gd name="connsiteX5" fmla="*/ 2814713 w 2880060"/>
                <a:gd name="connsiteY5" fmla="*/ 792088 h 792088"/>
                <a:gd name="connsiteX6" fmla="*/ 65347 w 2880060"/>
                <a:gd name="connsiteY6" fmla="*/ 792088 h 792088"/>
                <a:gd name="connsiteX7" fmla="*/ 0 w 2880060"/>
                <a:gd name="connsiteY7" fmla="*/ 726741 h 792088"/>
                <a:gd name="connsiteX8" fmla="*/ 0 w 2880060"/>
                <a:gd name="connsiteY8" fmla="*/ 65347 h 792088"/>
                <a:gd name="connsiteX0" fmla="*/ 0 w 2880060"/>
                <a:gd name="connsiteY0" fmla="*/ 726741 h 792088"/>
                <a:gd name="connsiteX1" fmla="*/ 65347 w 2880060"/>
                <a:gd name="connsiteY1" fmla="*/ 0 h 792088"/>
                <a:gd name="connsiteX2" fmla="*/ 2814713 w 2880060"/>
                <a:gd name="connsiteY2" fmla="*/ 0 h 792088"/>
                <a:gd name="connsiteX3" fmla="*/ 2880060 w 2880060"/>
                <a:gd name="connsiteY3" fmla="*/ 65347 h 792088"/>
                <a:gd name="connsiteX4" fmla="*/ 2880060 w 2880060"/>
                <a:gd name="connsiteY4" fmla="*/ 726741 h 792088"/>
                <a:gd name="connsiteX5" fmla="*/ 2814713 w 2880060"/>
                <a:gd name="connsiteY5" fmla="*/ 792088 h 792088"/>
                <a:gd name="connsiteX6" fmla="*/ 65347 w 2880060"/>
                <a:gd name="connsiteY6" fmla="*/ 792088 h 792088"/>
                <a:gd name="connsiteX7" fmla="*/ 0 w 2880060"/>
                <a:gd name="connsiteY7" fmla="*/ 726741 h 792088"/>
                <a:gd name="connsiteX0" fmla="*/ 0 w 2880060"/>
                <a:gd name="connsiteY0" fmla="*/ 729123 h 794470"/>
                <a:gd name="connsiteX1" fmla="*/ 1054 w 2880060"/>
                <a:gd name="connsiteY1" fmla="*/ 0 h 794470"/>
                <a:gd name="connsiteX2" fmla="*/ 2814713 w 2880060"/>
                <a:gd name="connsiteY2" fmla="*/ 2382 h 794470"/>
                <a:gd name="connsiteX3" fmla="*/ 2880060 w 2880060"/>
                <a:gd name="connsiteY3" fmla="*/ 67729 h 794470"/>
                <a:gd name="connsiteX4" fmla="*/ 2880060 w 2880060"/>
                <a:gd name="connsiteY4" fmla="*/ 729123 h 794470"/>
                <a:gd name="connsiteX5" fmla="*/ 2814713 w 2880060"/>
                <a:gd name="connsiteY5" fmla="*/ 794470 h 794470"/>
                <a:gd name="connsiteX6" fmla="*/ 65347 w 2880060"/>
                <a:gd name="connsiteY6" fmla="*/ 794470 h 794470"/>
                <a:gd name="connsiteX7" fmla="*/ 0 w 2880060"/>
                <a:gd name="connsiteY7" fmla="*/ 729123 h 79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0060" h="794470">
                  <a:moveTo>
                    <a:pt x="0" y="729123"/>
                  </a:moveTo>
                  <a:cubicBezTo>
                    <a:pt x="351" y="486082"/>
                    <a:pt x="703" y="243041"/>
                    <a:pt x="1054" y="0"/>
                  </a:cubicBezTo>
                  <a:lnTo>
                    <a:pt x="2814713" y="2382"/>
                  </a:lnTo>
                  <a:cubicBezTo>
                    <a:pt x="2850803" y="2382"/>
                    <a:pt x="2880060" y="31639"/>
                    <a:pt x="2880060" y="67729"/>
                  </a:cubicBezTo>
                  <a:lnTo>
                    <a:pt x="2880060" y="729123"/>
                  </a:lnTo>
                  <a:cubicBezTo>
                    <a:pt x="2880060" y="765213"/>
                    <a:pt x="2850803" y="794470"/>
                    <a:pt x="2814713" y="794470"/>
                  </a:cubicBezTo>
                  <a:lnTo>
                    <a:pt x="65347" y="794470"/>
                  </a:lnTo>
                  <a:cubicBezTo>
                    <a:pt x="29257" y="794470"/>
                    <a:pt x="0" y="765213"/>
                    <a:pt x="0" y="729123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8000" tIns="108000" rIns="36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b="1" dirty="0">
                  <a:solidFill>
                    <a:schemeClr val="accent1"/>
                  </a:solidFill>
                </a:rPr>
                <a:t>Berufe/Berufsgruppen</a:t>
              </a:r>
            </a:p>
            <a:p>
              <a:pPr marL="180975" indent="-180975" eaLnBrk="1" fontAlgn="auto" hangingPunct="1">
                <a:spcBef>
                  <a:spcPts val="100"/>
                </a:spcBef>
                <a:spcAft>
                  <a:spcPts val="0"/>
                </a:spcAft>
                <a:buClr>
                  <a:schemeClr val="accent6"/>
                </a:buClr>
                <a:buSzPct val="125000"/>
                <a:buFont typeface="Arial" pitchFamily="34" charset="0"/>
                <a:buChar char="•"/>
                <a:defRPr/>
              </a:pPr>
              <a:r>
                <a:rPr lang="de-DE" sz="1300" dirty="0">
                  <a:solidFill>
                    <a:schemeClr val="tx1"/>
                  </a:solidFill>
                  <a:latin typeface="Arial Narrow" pitchFamily="34" charset="0"/>
                </a:rPr>
                <a:t>Arzthelferinnen</a:t>
              </a:r>
            </a:p>
            <a:p>
              <a:pPr marL="180975" indent="-180975" eaLnBrk="1" fontAlgn="auto" hangingPunct="1">
                <a:spcBef>
                  <a:spcPts val="100"/>
                </a:spcBef>
                <a:spcAft>
                  <a:spcPts val="0"/>
                </a:spcAft>
                <a:buClr>
                  <a:schemeClr val="accent6"/>
                </a:buClr>
                <a:buSzPct val="125000"/>
                <a:buFont typeface="Arial" pitchFamily="34" charset="0"/>
                <a:buChar char="•"/>
                <a:defRPr/>
              </a:pPr>
              <a:r>
                <a:rPr lang="de-DE" sz="1300" dirty="0">
                  <a:solidFill>
                    <a:schemeClr val="tx1"/>
                  </a:solidFill>
                  <a:latin typeface="Arial Narrow" pitchFamily="34" charset="0"/>
                </a:rPr>
                <a:t>Medizinische Fachangestellte</a:t>
              </a:r>
            </a:p>
            <a:p>
              <a:pPr marL="180975" indent="-180975" eaLnBrk="1" fontAlgn="auto" hangingPunct="1">
                <a:spcBef>
                  <a:spcPts val="100"/>
                </a:spcBef>
                <a:spcAft>
                  <a:spcPts val="0"/>
                </a:spcAft>
                <a:buClr>
                  <a:schemeClr val="accent6"/>
                </a:buClr>
                <a:buSzPct val="125000"/>
                <a:buFont typeface="Arial" pitchFamily="34" charset="0"/>
                <a:buChar char="•"/>
                <a:defRPr/>
              </a:pPr>
              <a:r>
                <a:rPr lang="de-DE" sz="1300" dirty="0">
                  <a:solidFill>
                    <a:schemeClr val="tx1"/>
                  </a:solidFill>
                  <a:latin typeface="Arial Narrow" pitchFamily="34" charset="0"/>
                </a:rPr>
                <a:t>Auszubildende</a:t>
              </a:r>
              <a:endParaRPr lang="de-DE" sz="1300" dirty="0">
                <a:solidFill>
                  <a:schemeClr val="accent1"/>
                </a:solidFill>
                <a:latin typeface="Arial Narrow" pitchFamily="34" charset="0"/>
              </a:endParaRPr>
            </a:p>
          </p:txBody>
        </p:sp>
        <p:pic>
          <p:nvPicPr>
            <p:cNvPr id="17" name="Grafi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3" y="3465513"/>
              <a:ext cx="40798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platzhalter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3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1042814"/>
            <a:ext cx="8553213" cy="500137"/>
          </a:xfrm>
        </p:spPr>
        <p:txBody>
          <a:bodyPr/>
          <a:lstStyle/>
          <a:p>
            <a:r>
              <a:rPr lang="de-DE" altLang="de-DE" dirty="0"/>
              <a:t>Fazit „Zielgruppe Medizinische Fachangestellte und</a:t>
            </a:r>
            <a:br>
              <a:rPr lang="de-DE" altLang="de-DE" dirty="0"/>
            </a:br>
            <a:r>
              <a:rPr lang="de-DE" altLang="de-DE" dirty="0"/>
              <a:t>Arzthelferinnen“: Ihr Potenzial im Überblick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58774" y="2600325"/>
            <a:ext cx="8280259" cy="2654063"/>
          </a:xfrm>
        </p:spPr>
        <p:txBody>
          <a:bodyPr/>
          <a:lstStyle/>
          <a:p>
            <a:pPr marL="233363" lvl="1" indent="-233363" eaLnBrk="1" hangingPunct="1"/>
            <a:r>
              <a:rPr lang="de-DE" altLang="de-DE" dirty="0"/>
              <a:t>Medizinische Fachangestellte und Arzthelferinnen liegen bereits ab der Ausbildung auf einem soliden Einkommensniveau – finanzieller Spielraum für die Entgeltumwandlung.   </a:t>
            </a:r>
          </a:p>
          <a:p>
            <a:pPr marL="233363" lvl="1" indent="-233363" eaLnBrk="1" hangingPunct="1"/>
            <a:r>
              <a:rPr lang="de-DE" altLang="de-DE" dirty="0"/>
              <a:t>Medizinische Fachangestellte und Arzthelferinnen haben tarifvertraglichen Anspruch auf hohe Arbeitgeberbeiträge und -zuschüsse – ein Garant für solide bAV-Umsätze.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Solides Einkommen, hohe Zuschüsse – und Ihre bAV-Aussichten.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Vergegenwärtigen Sie den Arbeitnehmern ihre Möglichkeiten – und überzeugen Sie sie vor allem von den Vorteilen der Entgeltumwandlung.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Zielgruppe Medizinische Fachangestellte und Arzthelferinnen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Betriebliche Altersversorgung für Medizinische Fachangestellte/Arzthelferinnen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78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5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2.</a:t>
            </a:r>
          </a:p>
        </p:txBody>
      </p:sp>
      <p:sp>
        <p:nvSpPr>
          <p:cNvPr id="6" name="Abgerundetes Rechteck 18"/>
          <p:cNvSpPr/>
          <p:nvPr/>
        </p:nvSpPr>
        <p:spPr>
          <a:xfrm>
            <a:off x="1103506" y="4840181"/>
            <a:ext cx="6921557" cy="1604958"/>
          </a:xfrm>
          <a:custGeom>
            <a:avLst/>
            <a:gdLst>
              <a:gd name="connsiteX0" fmla="*/ 0 w 6921557"/>
              <a:gd name="connsiteY0" fmla="*/ 267498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8" fmla="*/ 0 w 6921557"/>
              <a:gd name="connsiteY8" fmla="*/ 267498 h 1604958"/>
              <a:gd name="connsiteX0" fmla="*/ 0 w 6921557"/>
              <a:gd name="connsiteY0" fmla="*/ 1337460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0" fmla="*/ 0 w 6921557"/>
              <a:gd name="connsiteY0" fmla="*/ 1337460 h 1604958"/>
              <a:gd name="connsiteX1" fmla="*/ 2954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57" h="1604958">
                <a:moveTo>
                  <a:pt x="0" y="1337460"/>
                </a:moveTo>
                <a:cubicBezTo>
                  <a:pt x="985" y="891640"/>
                  <a:pt x="1969" y="445820"/>
                  <a:pt x="2954" y="0"/>
                </a:cubicBezTo>
                <a:lnTo>
                  <a:pt x="6654059" y="0"/>
                </a:lnTo>
                <a:cubicBezTo>
                  <a:pt x="6801794" y="0"/>
                  <a:pt x="6921557" y="119763"/>
                  <a:pt x="6921557" y="267498"/>
                </a:cubicBezTo>
                <a:lnTo>
                  <a:pt x="6921557" y="1337460"/>
                </a:lnTo>
                <a:cubicBezTo>
                  <a:pt x="6921557" y="1485195"/>
                  <a:pt x="6801794" y="1604958"/>
                  <a:pt x="6654059" y="1604958"/>
                </a:cubicBezTo>
                <a:lnTo>
                  <a:pt x="267498" y="1604958"/>
                </a:lnTo>
                <a:cubicBezTo>
                  <a:pt x="119763" y="1604958"/>
                  <a:pt x="0" y="1485195"/>
                  <a:pt x="0" y="13374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Tarifvertragliche Regelungen für Medizinische Fachangestellte und Arzthelferinnen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866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e Stuttgarter_PP_Template_09.12.2011_vs_04">
  <a:themeElements>
    <a:clrScheme name="Benutzerdefiniert 1">
      <a:dk1>
        <a:sysClr val="windowText" lastClr="000000"/>
      </a:dk1>
      <a:lt1>
        <a:sysClr val="window" lastClr="FFFFFF"/>
      </a:lt1>
      <a:dk2>
        <a:srgbClr val="009EE0"/>
      </a:dk2>
      <a:lt2>
        <a:srgbClr val="000000"/>
      </a:lt2>
      <a:accent1>
        <a:srgbClr val="000000"/>
      </a:accent1>
      <a:accent2>
        <a:srgbClr val="00A0E1"/>
      </a:accent2>
      <a:accent3>
        <a:srgbClr val="99D9F9"/>
      </a:accent3>
      <a:accent4>
        <a:srgbClr val="68838B"/>
      </a:accent4>
      <a:accent5>
        <a:srgbClr val="B3B3B3"/>
      </a:accent5>
      <a:accent6>
        <a:srgbClr val="F58200"/>
      </a:accent6>
      <a:hlink>
        <a:srgbClr val="000000"/>
      </a:hlink>
      <a:folHlink>
        <a:srgbClr val="00000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2164</Words>
  <Application>Microsoft Office PowerPoint</Application>
  <PresentationFormat>Bildschirmpräsentation (4:3)</PresentationFormat>
  <Paragraphs>367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Die Stuttgarter_PP_Template_09.12.2011_vs_04</vt:lpstr>
      <vt:lpstr>think-cell Folie</vt:lpstr>
      <vt:lpstr>Betriebliche Altersversorgung (bAV) für Medizinische Fachangestellte/Arzthelferinnen</vt:lpstr>
      <vt:lpstr>Inhalt</vt:lpstr>
      <vt:lpstr>Zielgruppe Medizinische Fachangestellte und Arzthelferinnen</vt:lpstr>
      <vt:lpstr>Zielgruppe Medizinische Fachangestellte/Arzthelferinnen: Der Tarifvertrag als Chance für Ihren bAV-Umsatz</vt:lpstr>
      <vt:lpstr>Zielgruppe Medizinische Fachangestellte/Arzthelferinnen: Der Tarifvertrag als Chance für Ihren bAV-Umsatz</vt:lpstr>
      <vt:lpstr>Zielgruppe Medizinische Fachangestellte/Arzthelferinnen: Solide Einkommen sprechen für Entgeltumwandlung</vt:lpstr>
      <vt:lpstr>Zielgruppe Medizinische Fachangestellte/Arzthelferinnen: Ein Tarifvertrag und eine Zielgruppe mit Reichweite</vt:lpstr>
      <vt:lpstr>Fazit „Zielgruppe Medizinische Fachangestellte und Arzthelferinnen“: Ihr Potenzial im Überblick</vt:lpstr>
      <vt:lpstr>Tarifvertragliche Regelungen für Medizinische Fachangestellte und Arzthelferinnen</vt:lpstr>
      <vt:lpstr>Klare Vorgaben für die Gestaltung der bAV-Beiträge</vt:lpstr>
      <vt:lpstr>Klare Vorgaben für die Gestaltung der bAV-Beiträge</vt:lpstr>
      <vt:lpstr>Tarifvertragliche Regelungen: Klare Vorgaben für die Höhe der AG-Zuschüsse</vt:lpstr>
      <vt:lpstr>Tarifvertragliche Regelungen: Unterm Strich rechnen sich die Vorgaben richtig</vt:lpstr>
      <vt:lpstr>bAV lohnt sich für die Arbeitnehmerin jetzt</vt:lpstr>
      <vt:lpstr>Tarifvertragliche Regelungen: bAV-Sicherheit bei Arbeitsplatzwechsel</vt:lpstr>
      <vt:lpstr>Zusammenfassung</vt:lpstr>
      <vt:lpstr>Die bAV für Medizinische Fachangestellte und Arzthelferinnen aus Arbeitgeberperspektive</vt:lpstr>
      <vt:lpstr>bAV nach Tarifvertrag: Attraktive Kostenstruktur aus Arbeitgebersicht</vt:lpstr>
      <vt:lpstr>Die Vorteile im Überblick</vt:lpstr>
      <vt:lpstr>Pflichten des Arbeitgebers</vt:lpstr>
      <vt:lpstr>Die bAV für Medizinische Fachangestellte/Arzthelferinnen: Die wichtigsten Infos zur Praxisumsetzung</vt:lpstr>
      <vt:lpstr>Die Stuttgarter Vertriebsunterstützung</vt:lpstr>
      <vt:lpstr>Vertriebsunterstützung und Verkaufshilfen für die Zielgruppe Medizinische Fachangestellte und Arzthelferinnen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praesentation-gp-tarifvertrag-arzthelferinnen-mfa</dc:title>
  <dc:creator>Stuttgarter Vorsorge-Management GmbH</dc:creator>
  <cp:lastModifiedBy>Volker Stelzl</cp:lastModifiedBy>
  <cp:revision>392</cp:revision>
  <cp:lastPrinted>2013-12-18T08:24:00Z</cp:lastPrinted>
  <dcterms:created xsi:type="dcterms:W3CDTF">2011-12-30T14:46:55Z</dcterms:created>
  <dcterms:modified xsi:type="dcterms:W3CDTF">2021-12-28T10:56:59Z</dcterms:modified>
</cp:coreProperties>
</file>