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8" r:id="rId21"/>
  </p:sldIdLst>
  <p:sldSz cx="9144000" cy="6858000" type="screen4x3"/>
  <p:notesSz cx="7099300" cy="10234613"/>
  <p:custDataLst>
    <p:tags r:id="rId24"/>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C3"/>
    <a:srgbClr val="FFFFFF"/>
    <a:srgbClr val="000000"/>
    <a:srgbClr val="646464"/>
    <a:srgbClr val="E1E1E1"/>
    <a:srgbClr val="F0F0F0"/>
    <a:srgbClr val="FF66CC"/>
    <a:srgbClr val="00749F"/>
    <a:srgbClr val="00A6E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1" autoAdjust="0"/>
    <p:restoredTop sz="89116" autoAdjust="0"/>
  </p:normalViewPr>
  <p:slideViewPr>
    <p:cSldViewPr snapToObjects="1" showGuides="1">
      <p:cViewPr varScale="1">
        <p:scale>
          <a:sx n="41" d="100"/>
          <a:sy n="41" d="100"/>
        </p:scale>
        <p:origin x="1482" y="42"/>
      </p:cViewPr>
      <p:guideLst>
        <p:guide orient="horz" pos="2160"/>
        <p:guide pos="2880"/>
      </p:guideLst>
    </p:cSldViewPr>
  </p:slideViewPr>
  <p:notesTextViewPr>
    <p:cViewPr>
      <p:scale>
        <a:sx n="100" d="100"/>
        <a:sy n="100" d="100"/>
      </p:scale>
      <p:origin x="0" y="0"/>
    </p:cViewPr>
  </p:notesTextViewPr>
  <p:notesViewPr>
    <p:cSldViewPr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think-cell Folie" r:id="rId4" imgW="216" imgH="216" progId="TCLayout.ActiveDocument.1">
                  <p:embed/>
                </p:oleObj>
              </mc:Choice>
              <mc:Fallback>
                <p:oleObj name="think-cell Folie" r:id="rId4" imgW="216" imgH="216" progId="TCLayout.ActiveDocument.1">
                  <p:embed/>
                  <p:pic>
                    <p:nvPicPr>
                      <p:cNvPr id="2050"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0" name="Textfeld 9"/>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01.01.2022</a:t>
            </a:r>
            <a:endParaRPr lang="de-DE" dirty="0"/>
          </a:p>
        </p:txBody>
      </p:sp>
      <p:sp>
        <p:nvSpPr>
          <p:cNvPr id="4" name="Fußzeilenplatzhalter 3"/>
          <p:cNvSpPr>
            <a:spLocks noGrp="1"/>
          </p:cNvSpPr>
          <p:nvPr>
            <p:ph type="ftr" sz="quarter" idx="21"/>
          </p:nvPr>
        </p:nvSpPr>
        <p:spPr/>
        <p:txBody>
          <a:bodyPr/>
          <a:lstStyle/>
          <a:p>
            <a:r>
              <a:rPr lang="de-DE"/>
              <a:t>Individuelles Versorgungskonzept</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01.01.2022</a:t>
            </a:r>
            <a:endParaRPr lang="de-DE" dirty="0"/>
          </a:p>
        </p:txBody>
      </p:sp>
      <p:sp>
        <p:nvSpPr>
          <p:cNvPr id="5" name="Fußzeilenplatzhalter 4"/>
          <p:cNvSpPr>
            <a:spLocks noGrp="1"/>
          </p:cNvSpPr>
          <p:nvPr>
            <p:ph type="ftr" sz="quarter" idx="22"/>
          </p:nvPr>
        </p:nvSpPr>
        <p:spPr/>
        <p:txBody>
          <a:bodyPr/>
          <a:lstStyle/>
          <a:p>
            <a:r>
              <a:rPr lang="de-DE"/>
              <a:t>Individuelles Versorgungskonzept</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01.01.2022</a:t>
            </a:r>
            <a:endParaRPr lang="de-DE" dirty="0"/>
          </a:p>
        </p:txBody>
      </p:sp>
      <p:sp>
        <p:nvSpPr>
          <p:cNvPr id="5" name="Fußzeilenplatzhalter 4"/>
          <p:cNvSpPr>
            <a:spLocks noGrp="1"/>
          </p:cNvSpPr>
          <p:nvPr>
            <p:ph type="ftr" sz="quarter" idx="24"/>
          </p:nvPr>
        </p:nvSpPr>
        <p:spPr/>
        <p:txBody>
          <a:bodyPr/>
          <a:lstStyle/>
          <a:p>
            <a:r>
              <a:rPr lang="de-DE"/>
              <a:t>Individuelles Versorgungskonzept</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01.01.2022</a:t>
            </a:r>
            <a:endParaRPr lang="de-DE" dirty="0"/>
          </a:p>
        </p:txBody>
      </p:sp>
      <p:sp>
        <p:nvSpPr>
          <p:cNvPr id="4" name="Fußzeilenplatzhalter 3"/>
          <p:cNvSpPr>
            <a:spLocks noGrp="1"/>
          </p:cNvSpPr>
          <p:nvPr>
            <p:ph type="ftr" sz="quarter" idx="26"/>
          </p:nvPr>
        </p:nvSpPr>
        <p:spPr/>
        <p:txBody>
          <a:bodyPr/>
          <a:lstStyle/>
          <a:p>
            <a:r>
              <a:rPr lang="de-DE"/>
              <a:t>Individuelles Versorgungskonzept</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01.01.2022</a:t>
            </a:r>
            <a:endParaRPr lang="de-DE" dirty="0"/>
          </a:p>
        </p:txBody>
      </p:sp>
      <p:sp>
        <p:nvSpPr>
          <p:cNvPr id="5" name="Fußzeilenplatzhalter 4"/>
          <p:cNvSpPr>
            <a:spLocks noGrp="1"/>
          </p:cNvSpPr>
          <p:nvPr>
            <p:ph type="ftr" sz="quarter" idx="26"/>
          </p:nvPr>
        </p:nvSpPr>
        <p:spPr/>
        <p:txBody>
          <a:bodyPr/>
          <a:lstStyle/>
          <a:p>
            <a:r>
              <a:rPr lang="de-DE"/>
              <a:t>Individuelles Versorgungskonzept</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01.01.2022</a:t>
            </a:r>
            <a:endParaRPr lang="de-DE" dirty="0"/>
          </a:p>
        </p:txBody>
      </p:sp>
      <p:sp>
        <p:nvSpPr>
          <p:cNvPr id="4" name="Fußzeilenplatzhalter 3"/>
          <p:cNvSpPr>
            <a:spLocks noGrp="1"/>
          </p:cNvSpPr>
          <p:nvPr>
            <p:ph type="ftr" sz="quarter" idx="26"/>
          </p:nvPr>
        </p:nvSpPr>
        <p:spPr/>
        <p:txBody>
          <a:bodyPr/>
          <a:lstStyle/>
          <a:p>
            <a:r>
              <a:rPr lang="de-DE"/>
              <a:t>Individuelles Versorgungskonzept</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01.01.2022</a:t>
            </a:r>
            <a:endParaRPr lang="de-DE" dirty="0"/>
          </a:p>
        </p:txBody>
      </p:sp>
      <p:sp>
        <p:nvSpPr>
          <p:cNvPr id="4" name="Fußzeilenplatzhalter 3"/>
          <p:cNvSpPr>
            <a:spLocks noGrp="1"/>
          </p:cNvSpPr>
          <p:nvPr>
            <p:ph type="ftr" sz="quarter" idx="20"/>
          </p:nvPr>
        </p:nvSpPr>
        <p:spPr/>
        <p:txBody>
          <a:bodyPr/>
          <a:lstStyle/>
          <a:p>
            <a:r>
              <a:rPr lang="de-DE"/>
              <a:t>Individuelles Versorgungskonzept</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extLst>
      <p:ext uri="{BB962C8B-B14F-4D97-AF65-F5344CB8AC3E}">
        <p14:creationId xmlns:p14="http://schemas.microsoft.com/office/powerpoint/2010/main" val="125993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1"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grpSp>
        <p:nvGrpSpPr>
          <p:cNvPr id="18" name="Gruppieren 17">
            <a:extLst>
              <a:ext uri="{FF2B5EF4-FFF2-40B4-BE49-F238E27FC236}">
                <a16:creationId xmlns:a16="http://schemas.microsoft.com/office/drawing/2014/main" id="{3359C638-4D1A-4D2A-8B98-7C3DC2301E44}"/>
              </a:ext>
            </a:extLst>
          </p:cNvPr>
          <p:cNvGrpSpPr>
            <a:grpSpLocks noChangeAspect="1"/>
          </p:cNvGrpSpPr>
          <p:nvPr userDrawn="1"/>
        </p:nvGrpSpPr>
        <p:grpSpPr>
          <a:xfrm>
            <a:off x="6606808" y="3175"/>
            <a:ext cx="2334883" cy="1423059"/>
            <a:chOff x="3864634" y="3175"/>
            <a:chExt cx="2334883" cy="1423059"/>
          </a:xfrm>
        </p:grpSpPr>
        <p:sp>
          <p:nvSpPr>
            <p:cNvPr id="19" name="Abgerundetes Rechteck 2">
              <a:extLst>
                <a:ext uri="{FF2B5EF4-FFF2-40B4-BE49-F238E27FC236}">
                  <a16:creationId xmlns:a16="http://schemas.microsoft.com/office/drawing/2014/main" id="{A130CD93-2E2B-4F40-9BED-7450B603444C}"/>
                </a:ext>
              </a:extLst>
            </p:cNvPr>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6B97EE4-06AE-4CA3-A84E-CD553311CAAC}"/>
                </a:ext>
              </a:extLst>
            </p:cNvPr>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Tree>
    <p:extLst>
      <p:ext uri="{BB962C8B-B14F-4D97-AF65-F5344CB8AC3E}">
        <p14:creationId xmlns:p14="http://schemas.microsoft.com/office/powerpoint/2010/main" val="316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8" name="Grafik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5" name="think-cell Folie" r:id="rId5" imgW="216" imgH="216" progId="TCLayout.ActiveDocument.1">
                  <p:embed/>
                </p:oleObj>
              </mc:Choice>
              <mc:Fallback>
                <p:oleObj name="think-cell Folie" r:id="rId5" imgW="216" imgH="216" progId="TCLayout.ActiveDocument.1">
                  <p:embed/>
                  <p:pic>
                    <p:nvPicPr>
                      <p:cNvPr id="5"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grpSp>
        <p:nvGrpSpPr>
          <p:cNvPr id="11" name="Gruppieren 10"/>
          <p:cNvGrpSpPr>
            <a:grpSpLocks noChangeAspect="1"/>
          </p:cNvGrpSpPr>
          <p:nvPr userDrawn="1"/>
        </p:nvGrpSpPr>
        <p:grpSpPr>
          <a:xfrm>
            <a:off x="6606808" y="3175"/>
            <a:ext cx="2334883" cy="1423059"/>
            <a:chOff x="3864634" y="3175"/>
            <a:chExt cx="2334883" cy="1423059"/>
          </a:xfrm>
        </p:grpSpPr>
        <p:sp>
          <p:nvSpPr>
            <p:cNvPr id="12" name="Abgerundetes Rechteck 11"/>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7"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9"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3"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7"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
        <p:nvSpPr>
          <p:cNvPr id="12" name="Textfeld 11"/>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01.01.2022</a:t>
            </a:r>
            <a:endParaRPr lang="de-DE" dirty="0"/>
          </a:p>
        </p:txBody>
      </p:sp>
      <p:sp>
        <p:nvSpPr>
          <p:cNvPr id="4" name="Fußzeilenplatzhalter 3"/>
          <p:cNvSpPr>
            <a:spLocks noGrp="1"/>
          </p:cNvSpPr>
          <p:nvPr>
            <p:ph type="ftr" sz="quarter" idx="20"/>
          </p:nvPr>
        </p:nvSpPr>
        <p:spPr/>
        <p:txBody>
          <a:bodyPr/>
          <a:lstStyle/>
          <a:p>
            <a:r>
              <a:rPr lang="de-DE"/>
              <a:t>Individuelles Versorgungskonzept</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01.01.2022</a:t>
            </a:r>
            <a:endParaRPr lang="de-DE" dirty="0"/>
          </a:p>
        </p:txBody>
      </p:sp>
      <p:sp>
        <p:nvSpPr>
          <p:cNvPr id="4" name="Fußzeilenplatzhalter 3"/>
          <p:cNvSpPr>
            <a:spLocks noGrp="1"/>
          </p:cNvSpPr>
          <p:nvPr>
            <p:ph type="ftr" sz="quarter" idx="20"/>
          </p:nvPr>
        </p:nvSpPr>
        <p:spPr/>
        <p:txBody>
          <a:bodyPr/>
          <a:lstStyle/>
          <a:p>
            <a:r>
              <a:rPr lang="de-DE"/>
              <a:t>Individuelles Versorgungskonzept</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2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 name="think-cell Folie" r:id="rId21" imgW="216" imgH="216" progId="TCLayout.ActiveDocument.1">
                  <p:embed/>
                </p:oleObj>
              </mc:Choice>
              <mc:Fallback>
                <p:oleObj name="think-cell Folie" r:id="rId21" imgW="216" imgH="216" progId="TCLayout.ActiveDocument.1">
                  <p:embed/>
                  <p:pic>
                    <p:nvPicPr>
                      <p:cNvPr id="0" name="Objekt 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Individuelles Versorgungskonzept</a:t>
            </a:r>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Individuelles Versorgungskonzept</a:t>
            </a:r>
            <a:endParaRPr lang="de-DE" dirty="0"/>
          </a:p>
        </p:txBody>
      </p:sp>
      <p:sp>
        <p:nvSpPr>
          <p:cNvPr id="16" name="Rechteck 15">
            <a:extLst>
              <a:ext uri="{FF2B5EF4-FFF2-40B4-BE49-F238E27FC236}">
                <a16:creationId xmlns:a16="http://schemas.microsoft.com/office/drawing/2014/main" id="{D1E6A60A-4004-4038-B706-D1D017AEE0F9}"/>
              </a:ext>
            </a:extLst>
          </p:cNvPr>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cSld>
  <p:clrMap bg1="lt1" tx1="dk1" bg2="lt2" tx2="dk2" accent1="accent1" accent2="accent2" accent3="accent3" accent4="accent4" accent5="accent5" accent6="accent6" hlink="hlink" folHlink="folHlink"/>
  <p:sldLayoutIdLst>
    <p:sldLayoutId id="2147484274" r:id="rId1"/>
    <p:sldLayoutId id="2147484292" r:id="rId2"/>
    <p:sldLayoutId id="2147484293"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26"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3"/>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Individuelles Versorgungskonzept</a:t>
            </a:r>
            <a:endParaRPr lang="de-DE" dirty="0"/>
          </a:p>
        </p:txBody>
      </p:sp>
      <p:sp>
        <p:nvSpPr>
          <p:cNvPr id="7" name="Textplatzhalter 6"/>
          <p:cNvSpPr>
            <a:spLocks noGrp="1"/>
          </p:cNvSpPr>
          <p:nvPr>
            <p:ph type="body" sz="quarter" idx="10"/>
          </p:nvPr>
        </p:nvSpPr>
        <p:spPr/>
        <p:txBody>
          <a:bodyPr/>
          <a:lstStyle/>
          <a:p>
            <a:pPr marL="0" indent="0">
              <a:tabLst/>
            </a:pPr>
            <a:r>
              <a:rPr lang="de-DE" dirty="0"/>
              <a:t>Ich informiere und unterstütze Sie als Arbeitgeber</a:t>
            </a:r>
            <a:br>
              <a:rPr lang="de-DE" dirty="0"/>
            </a:br>
            <a:r>
              <a:rPr lang="de-DE" dirty="0"/>
              <a:t>in allen Fragen zur betrieblichen Altersversorgung.</a:t>
            </a:r>
          </a:p>
        </p:txBody>
      </p:sp>
      <p:sp>
        <p:nvSpPr>
          <p:cNvPr id="4" name="Untertitel 3"/>
          <p:cNvSpPr>
            <a:spLocks noGrp="1"/>
          </p:cNvSpPr>
          <p:nvPr>
            <p:ph type="subTitle" idx="1"/>
          </p:nvPr>
        </p:nvSpPr>
        <p:spPr/>
        <p:txBody>
          <a:bodyPr/>
          <a:lstStyle/>
          <a:p>
            <a:r>
              <a:rPr lang="de-DE" altLang="de-DE" dirty="0"/>
              <a:t>Empfehlungen und Berechnungen zur betrieblichen Altersversorgung (bAV) in Ihrer Apotheke.</a:t>
            </a:r>
          </a:p>
        </p:txBody>
      </p:sp>
    </p:spTree>
    <p:extLst>
      <p:ext uri="{BB962C8B-B14F-4D97-AF65-F5344CB8AC3E}">
        <p14:creationId xmlns:p14="http://schemas.microsoft.com/office/powerpoint/2010/main" val="19845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9EE0"/>
                </a:solidFill>
              </a:rPr>
              <a:t>Ersparnis bei den Lohnnebenkosten:</a:t>
            </a:r>
            <a:br>
              <a:rPr lang="de-DE" altLang="de-DE" dirty="0">
                <a:solidFill>
                  <a:srgbClr val="009EE0"/>
                </a:solidFill>
              </a:rPr>
            </a:br>
            <a:r>
              <a:rPr lang="de-DE" altLang="de-DE" dirty="0">
                <a:solidFill>
                  <a:srgbClr val="009EE0"/>
                </a:solidFill>
              </a:rPr>
              <a:t>Ihr Beitrag wird teilweise gegenfinanziert</a:t>
            </a:r>
            <a:endParaRPr lang="de-DE" dirty="0"/>
          </a:p>
        </p:txBody>
      </p:sp>
      <p:sp>
        <p:nvSpPr>
          <p:cNvPr id="3" name="Textplatzhalter 2"/>
          <p:cNvSpPr>
            <a:spLocks noGrp="1"/>
          </p:cNvSpPr>
          <p:nvPr>
            <p:ph type="body" sz="quarter" idx="17"/>
          </p:nvPr>
        </p:nvSpPr>
        <p:spPr/>
        <p:txBody>
          <a:bodyPr/>
          <a:lstStyle/>
          <a:p>
            <a:endParaRPr lang="de-DE"/>
          </a:p>
        </p:txBody>
      </p:sp>
      <p:sp>
        <p:nvSpPr>
          <p:cNvPr id="5" name="Textplatzhalter 4"/>
          <p:cNvSpPr>
            <a:spLocks noGrp="1"/>
          </p:cNvSpPr>
          <p:nvPr>
            <p:ph type="body" sz="quarter" idx="18"/>
          </p:nvPr>
        </p:nvSpPr>
        <p:spPr/>
        <p:txBody>
          <a:bodyPr/>
          <a:lstStyle/>
          <a:p>
            <a:r>
              <a:rPr lang="de-DE" altLang="de-DE" dirty="0"/>
              <a:t>1. bAV – Gesetzliche und tarifvertragliche Rahmenbedingungen</a:t>
            </a:r>
            <a:endParaRPr lang="de-DE" dirty="0"/>
          </a:p>
        </p:txBody>
      </p:sp>
      <p:sp>
        <p:nvSpPr>
          <p:cNvPr id="6" name="Datumsplatzhalter 5"/>
          <p:cNvSpPr>
            <a:spLocks noGrp="1"/>
          </p:cNvSpPr>
          <p:nvPr>
            <p:ph type="dt" sz="half" idx="20"/>
          </p:nvPr>
        </p:nvSpPr>
        <p:spPr/>
        <p:txBody>
          <a:bodyPr/>
          <a:lstStyle/>
          <a:p>
            <a:r>
              <a:rPr lang="de-DE"/>
              <a:t>01.01.2022</a:t>
            </a:r>
            <a:endParaRPr lang="de-DE" dirty="0"/>
          </a:p>
        </p:txBody>
      </p:sp>
      <p:sp>
        <p:nvSpPr>
          <p:cNvPr id="7" name="Fußzeilenplatzhalter 6"/>
          <p:cNvSpPr>
            <a:spLocks noGrp="1"/>
          </p:cNvSpPr>
          <p:nvPr>
            <p:ph type="ftr" sz="quarter" idx="21"/>
          </p:nvPr>
        </p:nvSpPr>
        <p:spPr/>
        <p:txBody>
          <a:bodyPr/>
          <a:lstStyle/>
          <a:p>
            <a:r>
              <a:rPr lang="de-DE"/>
              <a:t>Individuelles Versorgungskonzept</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10</a:t>
            </a:fld>
            <a:endParaRPr lang="de-DE" dirty="0"/>
          </a:p>
        </p:txBody>
      </p:sp>
      <p:sp>
        <p:nvSpPr>
          <p:cNvPr id="9" name="Textplatzhalter 8"/>
          <p:cNvSpPr>
            <a:spLocks noGrp="1"/>
          </p:cNvSpPr>
          <p:nvPr>
            <p:ph type="body" sz="quarter" idx="23"/>
          </p:nvPr>
        </p:nvSpPr>
        <p:spPr/>
        <p:txBody>
          <a:bodyPr/>
          <a:lstStyle/>
          <a:p>
            <a:endParaRPr lang="de-DE"/>
          </a:p>
        </p:txBody>
      </p:sp>
      <p:graphicFrame>
        <p:nvGraphicFramePr>
          <p:cNvPr id="10" name="Inhaltsplatzhalter 6"/>
          <p:cNvGraphicFramePr>
            <a:graphicFrameLocks/>
          </p:cNvGraphicFramePr>
          <p:nvPr>
            <p:extLst>
              <p:ext uri="{D42A27DB-BD31-4B8C-83A1-F6EECF244321}">
                <p14:modId xmlns:p14="http://schemas.microsoft.com/office/powerpoint/2010/main" val="1089249936"/>
              </p:ext>
            </p:extLst>
          </p:nvPr>
        </p:nvGraphicFramePr>
        <p:xfrm>
          <a:off x="419100" y="2708275"/>
          <a:ext cx="5484813" cy="2201864"/>
        </p:xfrm>
        <a:graphic>
          <a:graphicData uri="http://schemas.openxmlformats.org/drawingml/2006/table">
            <a:tbl>
              <a:tblPr firstRow="1" bandRow="1">
                <a:tableStyleId>{00A15C55-8517-42AA-B614-E9B94910E393}</a:tableStyleId>
              </a:tblPr>
              <a:tblGrid>
                <a:gridCol w="3006509">
                  <a:extLst>
                    <a:ext uri="{9D8B030D-6E8A-4147-A177-3AD203B41FA5}">
                      <a16:colId xmlns:a16="http://schemas.microsoft.com/office/drawing/2014/main" val="20000"/>
                    </a:ext>
                  </a:extLst>
                </a:gridCol>
                <a:gridCol w="1239152">
                  <a:extLst>
                    <a:ext uri="{9D8B030D-6E8A-4147-A177-3AD203B41FA5}">
                      <a16:colId xmlns:a16="http://schemas.microsoft.com/office/drawing/2014/main" val="20001"/>
                    </a:ext>
                  </a:extLst>
                </a:gridCol>
                <a:gridCol w="1239152">
                  <a:extLst>
                    <a:ext uri="{9D8B030D-6E8A-4147-A177-3AD203B41FA5}">
                      <a16:colId xmlns:a16="http://schemas.microsoft.com/office/drawing/2014/main" val="20002"/>
                    </a:ext>
                  </a:extLst>
                </a:gridCol>
              </a:tblGrid>
              <a:tr h="314552">
                <a:tc>
                  <a:txBody>
                    <a:bodyPr/>
                    <a:lstStyle/>
                    <a:p>
                      <a:pPr algn="l" fontAlgn="b"/>
                      <a:endParaRPr lang="de-DE" sz="1200" b="1" i="0" u="none" strike="noStrike" dirty="0">
                        <a:solidFill>
                          <a:schemeClr val="bg1"/>
                        </a:solidFill>
                        <a:effectLst/>
                        <a:latin typeface="Arial"/>
                      </a:endParaRPr>
                    </a:p>
                  </a:txBody>
                  <a:tcPr marL="71997" marR="71997" marT="36001" marB="36001" anchor="ctr">
                    <a:solidFill>
                      <a:schemeClr val="accent2"/>
                    </a:solidFill>
                  </a:tcPr>
                </a:tc>
                <a:tc>
                  <a:txBody>
                    <a:bodyPr/>
                    <a:lstStyle/>
                    <a:p>
                      <a:pPr algn="r" fontAlgn="b"/>
                      <a:r>
                        <a:rPr lang="de-DE" sz="1200" b="1" i="0" u="none" strike="noStrike" dirty="0">
                          <a:solidFill>
                            <a:schemeClr val="bg1"/>
                          </a:solidFill>
                          <a:effectLst/>
                          <a:latin typeface="Arial"/>
                        </a:rPr>
                        <a:t>Ohne </a:t>
                      </a:r>
                      <a:r>
                        <a:rPr lang="de-DE" sz="1200" b="1" i="0" u="none" strike="noStrike" dirty="0" err="1">
                          <a:solidFill>
                            <a:schemeClr val="bg1"/>
                          </a:solidFill>
                          <a:effectLst/>
                          <a:latin typeface="Arial"/>
                        </a:rPr>
                        <a:t>bAV</a:t>
                      </a:r>
                      <a:endParaRPr lang="de-DE" sz="1200" b="1" i="0" u="none" strike="noStrike" dirty="0">
                        <a:solidFill>
                          <a:schemeClr val="bg1"/>
                        </a:solidFill>
                        <a:effectLst/>
                        <a:latin typeface="Arial"/>
                      </a:endParaRPr>
                    </a:p>
                  </a:txBody>
                  <a:tcPr marL="71997" marR="179992" marT="36001" marB="36001" anchor="ctr">
                    <a:solidFill>
                      <a:schemeClr val="accent2"/>
                    </a:solidFill>
                  </a:tcPr>
                </a:tc>
                <a:tc>
                  <a:txBody>
                    <a:bodyPr/>
                    <a:lstStyle/>
                    <a:p>
                      <a:pPr algn="r" fontAlgn="b"/>
                      <a:r>
                        <a:rPr lang="de-DE" sz="1200" b="1" i="0" u="none" strike="noStrike" dirty="0">
                          <a:solidFill>
                            <a:schemeClr val="bg1"/>
                          </a:solidFill>
                          <a:effectLst/>
                          <a:latin typeface="Arial"/>
                        </a:rPr>
                        <a:t>Mit </a:t>
                      </a:r>
                      <a:r>
                        <a:rPr lang="de-DE" sz="1200" b="1" i="0" u="none" strike="noStrike" dirty="0" err="1">
                          <a:solidFill>
                            <a:schemeClr val="bg1"/>
                          </a:solidFill>
                          <a:effectLst/>
                          <a:latin typeface="Arial"/>
                        </a:rPr>
                        <a:t>bAV</a:t>
                      </a:r>
                      <a:endParaRPr lang="de-DE" sz="1200" b="1" i="0" u="none" strike="noStrike" dirty="0">
                        <a:solidFill>
                          <a:schemeClr val="bg1"/>
                        </a:solidFill>
                        <a:effectLst/>
                        <a:latin typeface="Arial"/>
                      </a:endParaRPr>
                    </a:p>
                  </a:txBody>
                  <a:tcPr marL="71997" marR="179992" marT="36001" marB="36001" anchor="ctr">
                    <a:solidFill>
                      <a:schemeClr val="accent2"/>
                    </a:solidFill>
                  </a:tcPr>
                </a:tc>
                <a:extLst>
                  <a:ext uri="{0D108BD9-81ED-4DB2-BD59-A6C34878D82A}">
                    <a16:rowId xmlns:a16="http://schemas.microsoft.com/office/drawing/2014/main" val="10000"/>
                  </a:ext>
                </a:extLst>
              </a:tr>
              <a:tr h="314552">
                <a:tc>
                  <a:txBody>
                    <a:bodyPr/>
                    <a:lstStyle/>
                    <a:p>
                      <a:pPr algn="l" fontAlgn="b"/>
                      <a:r>
                        <a:rPr lang="de-DE" sz="1200" b="0" i="0" u="none" strike="noStrike">
                          <a:solidFill>
                            <a:srgbClr val="000000"/>
                          </a:solidFill>
                          <a:effectLst/>
                          <a:latin typeface="Arial"/>
                        </a:rPr>
                        <a:t>Bruttomonatsgehalt</a:t>
                      </a:r>
                    </a:p>
                  </a:txBody>
                  <a:tcPr marL="71997" marR="71997" marT="36001" marB="36001" anchor="ctr"/>
                </a:tc>
                <a:tc>
                  <a:txBody>
                    <a:bodyPr/>
                    <a:lstStyle/>
                    <a:p>
                      <a:pPr algn="r">
                        <a:lnSpc>
                          <a:spcPct val="100000"/>
                        </a:lnSpc>
                      </a:pPr>
                      <a:r>
                        <a:rPr lang="de-DE" sz="1200" b="0" strike="noStrike" spc="-1" dirty="0">
                          <a:solidFill>
                            <a:schemeClr val="tx1"/>
                          </a:solidFill>
                          <a:latin typeface="Arial"/>
                        </a:rPr>
                        <a:t>3.000,00 €</a:t>
                      </a:r>
                    </a:p>
                  </a:txBody>
                  <a:tcPr marL="71640" marR="179640" anchor="ctr"/>
                </a:tc>
                <a:tc>
                  <a:txBody>
                    <a:bodyPr/>
                    <a:lstStyle/>
                    <a:p>
                      <a:pPr algn="r">
                        <a:lnSpc>
                          <a:spcPct val="100000"/>
                        </a:lnSpc>
                      </a:pPr>
                      <a:r>
                        <a:rPr lang="de-DE" sz="1200" b="0" strike="noStrike" spc="-1">
                          <a:solidFill>
                            <a:schemeClr val="tx1"/>
                          </a:solidFill>
                          <a:latin typeface="Arial"/>
                        </a:rPr>
                        <a:t>3.037,50 €</a:t>
                      </a:r>
                    </a:p>
                  </a:txBody>
                  <a:tcPr marL="71640" marR="179640" anchor="ctr"/>
                </a:tc>
                <a:extLst>
                  <a:ext uri="{0D108BD9-81ED-4DB2-BD59-A6C34878D82A}">
                    <a16:rowId xmlns:a16="http://schemas.microsoft.com/office/drawing/2014/main" val="10001"/>
                  </a:ext>
                </a:extLst>
              </a:tr>
              <a:tr h="314552">
                <a:tc>
                  <a:txBody>
                    <a:bodyPr/>
                    <a:lstStyle/>
                    <a:p>
                      <a:pPr algn="l" fontAlgn="b"/>
                      <a:r>
                        <a:rPr lang="de-DE" sz="1200" b="0" i="0" u="none" strike="noStrike" dirty="0">
                          <a:solidFill>
                            <a:srgbClr val="000000"/>
                          </a:solidFill>
                          <a:effectLst/>
                          <a:latin typeface="Arial"/>
                        </a:rPr>
                        <a:t>Beitrag bAV</a:t>
                      </a:r>
                    </a:p>
                  </a:txBody>
                  <a:tcPr marL="71997" marR="71997" marT="36001" marB="36001" anchor="ctr"/>
                </a:tc>
                <a:tc>
                  <a:txBody>
                    <a:bodyPr/>
                    <a:lstStyle/>
                    <a:p>
                      <a:pPr algn="r">
                        <a:lnSpc>
                          <a:spcPct val="100000"/>
                        </a:lnSpc>
                      </a:pPr>
                      <a:r>
                        <a:rPr lang="de-DE" sz="1200" b="0" strike="noStrike" spc="-1" dirty="0">
                          <a:solidFill>
                            <a:schemeClr val="tx1"/>
                          </a:solidFill>
                          <a:latin typeface="Arial"/>
                        </a:rPr>
                        <a:t>---</a:t>
                      </a:r>
                    </a:p>
                  </a:txBody>
                  <a:tcPr marL="71640" marR="179640" anchor="ctr"/>
                </a:tc>
                <a:tc>
                  <a:txBody>
                    <a:bodyPr/>
                    <a:lstStyle/>
                    <a:p>
                      <a:pPr algn="r">
                        <a:lnSpc>
                          <a:spcPct val="100000"/>
                        </a:lnSpc>
                      </a:pPr>
                      <a:r>
                        <a:rPr lang="de-DE" sz="1200" b="0" strike="noStrike" spc="-1" dirty="0">
                          <a:solidFill>
                            <a:schemeClr val="tx1"/>
                          </a:solidFill>
                          <a:latin typeface="Arial"/>
                        </a:rPr>
                        <a:t>87,50 €</a:t>
                      </a:r>
                    </a:p>
                  </a:txBody>
                  <a:tcPr marL="71640" marR="179640" anchor="ctr"/>
                </a:tc>
                <a:extLst>
                  <a:ext uri="{0D108BD9-81ED-4DB2-BD59-A6C34878D82A}">
                    <a16:rowId xmlns:a16="http://schemas.microsoft.com/office/drawing/2014/main" val="10002"/>
                  </a:ext>
                </a:extLst>
              </a:tr>
              <a:tr h="314552">
                <a:tc>
                  <a:txBody>
                    <a:bodyPr/>
                    <a:lstStyle/>
                    <a:p>
                      <a:pPr algn="l" fontAlgn="b"/>
                      <a:r>
                        <a:rPr lang="de-DE" sz="1200" b="0" i="0" u="none" strike="noStrike" dirty="0">
                          <a:solidFill>
                            <a:srgbClr val="000000"/>
                          </a:solidFill>
                          <a:effectLst/>
                          <a:latin typeface="Arial"/>
                        </a:rPr>
                        <a:t>SV-pflichtiges Bruttogehalt</a:t>
                      </a:r>
                    </a:p>
                  </a:txBody>
                  <a:tcPr marL="71997" marR="71997" marT="36001" marB="36001" anchor="ctr"/>
                </a:tc>
                <a:tc>
                  <a:txBody>
                    <a:bodyPr/>
                    <a:lstStyle/>
                    <a:p>
                      <a:pPr algn="r">
                        <a:lnSpc>
                          <a:spcPct val="100000"/>
                        </a:lnSpc>
                      </a:pPr>
                      <a:r>
                        <a:rPr lang="de-DE" sz="1200" b="0" strike="noStrike" spc="-1">
                          <a:solidFill>
                            <a:schemeClr val="tx1"/>
                          </a:solidFill>
                          <a:latin typeface="Arial"/>
                        </a:rPr>
                        <a:t>3.000,00 €</a:t>
                      </a:r>
                    </a:p>
                  </a:txBody>
                  <a:tcPr marL="71640" marR="179640" anchor="ctr"/>
                </a:tc>
                <a:tc>
                  <a:txBody>
                    <a:bodyPr/>
                    <a:lstStyle/>
                    <a:p>
                      <a:pPr algn="r">
                        <a:lnSpc>
                          <a:spcPct val="100000"/>
                        </a:lnSpc>
                      </a:pPr>
                      <a:r>
                        <a:rPr lang="de-DE" sz="1200" b="0" strike="noStrike" spc="-1" dirty="0">
                          <a:solidFill>
                            <a:schemeClr val="tx1"/>
                          </a:solidFill>
                          <a:latin typeface="Arial"/>
                        </a:rPr>
                        <a:t>2.950,00 €</a:t>
                      </a:r>
                    </a:p>
                  </a:txBody>
                  <a:tcPr marL="71640" marR="179640" anchor="ctr"/>
                </a:tc>
                <a:extLst>
                  <a:ext uri="{0D108BD9-81ED-4DB2-BD59-A6C34878D82A}">
                    <a16:rowId xmlns:a16="http://schemas.microsoft.com/office/drawing/2014/main" val="10003"/>
                  </a:ext>
                </a:extLst>
              </a:tr>
              <a:tr h="314552">
                <a:tc>
                  <a:txBody>
                    <a:bodyPr/>
                    <a:lstStyle/>
                    <a:p>
                      <a:pPr algn="l" fontAlgn="b"/>
                      <a:r>
                        <a:rPr lang="de-DE" sz="1200" b="0" i="0" u="none" strike="noStrike">
                          <a:solidFill>
                            <a:srgbClr val="000000"/>
                          </a:solidFill>
                          <a:effectLst/>
                          <a:latin typeface="Arial"/>
                        </a:rPr>
                        <a:t>SV gesamt</a:t>
                      </a:r>
                    </a:p>
                  </a:txBody>
                  <a:tcPr marL="71997" marR="71997" marT="36001" marB="36001" anchor="ctr"/>
                </a:tc>
                <a:tc>
                  <a:txBody>
                    <a:bodyPr/>
                    <a:lstStyle/>
                    <a:p>
                      <a:pPr algn="r">
                        <a:lnSpc>
                          <a:spcPct val="100000"/>
                        </a:lnSpc>
                      </a:pPr>
                      <a:r>
                        <a:rPr lang="de-DE" sz="1200" b="0" strike="noStrike" spc="-1">
                          <a:solidFill>
                            <a:schemeClr val="tx1"/>
                          </a:solidFill>
                          <a:latin typeface="Arial"/>
                        </a:rPr>
                        <a:t>599,25 €</a:t>
                      </a:r>
                    </a:p>
                  </a:txBody>
                  <a:tcPr marL="71640" marR="179640" anchor="ctr"/>
                </a:tc>
                <a:tc>
                  <a:txBody>
                    <a:bodyPr/>
                    <a:lstStyle/>
                    <a:p>
                      <a:pPr algn="r">
                        <a:lnSpc>
                          <a:spcPct val="100000"/>
                        </a:lnSpc>
                      </a:pPr>
                      <a:r>
                        <a:rPr lang="de-DE" sz="1200" b="0" strike="noStrike" spc="-1" dirty="0">
                          <a:solidFill>
                            <a:schemeClr val="tx1"/>
                          </a:solidFill>
                          <a:latin typeface="Arial"/>
                        </a:rPr>
                        <a:t>589,27 €</a:t>
                      </a:r>
                    </a:p>
                  </a:txBody>
                  <a:tcPr marL="71640" marR="179640" anchor="ctr"/>
                </a:tc>
                <a:extLst>
                  <a:ext uri="{0D108BD9-81ED-4DB2-BD59-A6C34878D82A}">
                    <a16:rowId xmlns:a16="http://schemas.microsoft.com/office/drawing/2014/main" val="10004"/>
                  </a:ext>
                </a:extLst>
              </a:tr>
              <a:tr h="314552">
                <a:tc>
                  <a:txBody>
                    <a:bodyPr/>
                    <a:lstStyle/>
                    <a:p>
                      <a:pPr algn="l" fontAlgn="b"/>
                      <a:r>
                        <a:rPr lang="de-DE" sz="1200" b="0" i="0" u="none" strike="noStrike">
                          <a:solidFill>
                            <a:srgbClr val="000000"/>
                          </a:solidFill>
                          <a:effectLst/>
                          <a:latin typeface="Arial"/>
                        </a:rPr>
                        <a:t>AG-Zuschuss nach Tarifvertrag</a:t>
                      </a:r>
                    </a:p>
                  </a:txBody>
                  <a:tcPr marL="71997" marR="71997" marT="36001" marB="36001" anchor="ctr"/>
                </a:tc>
                <a:tc>
                  <a:txBody>
                    <a:bodyPr/>
                    <a:lstStyle/>
                    <a:p>
                      <a:pPr algn="r">
                        <a:lnSpc>
                          <a:spcPct val="100000"/>
                        </a:lnSpc>
                      </a:pPr>
                      <a:r>
                        <a:rPr lang="de-DE" sz="1200" b="0" strike="noStrike" spc="-1">
                          <a:solidFill>
                            <a:schemeClr val="tx1"/>
                          </a:solidFill>
                          <a:latin typeface="Arial"/>
                        </a:rPr>
                        <a:t>---</a:t>
                      </a:r>
                    </a:p>
                  </a:txBody>
                  <a:tcPr marL="71640" marR="179640" anchor="ctr"/>
                </a:tc>
                <a:tc>
                  <a:txBody>
                    <a:bodyPr/>
                    <a:lstStyle/>
                    <a:p>
                      <a:pPr algn="r">
                        <a:lnSpc>
                          <a:spcPct val="100000"/>
                        </a:lnSpc>
                      </a:pPr>
                      <a:r>
                        <a:rPr lang="de-DE" sz="1200" b="0" strike="noStrike" spc="-1" dirty="0">
                          <a:solidFill>
                            <a:schemeClr val="tx1"/>
                          </a:solidFill>
                          <a:latin typeface="Arial"/>
                        </a:rPr>
                        <a:t>37,50 €</a:t>
                      </a:r>
                    </a:p>
                  </a:txBody>
                  <a:tcPr marL="71640" marR="179640" anchor="ctr"/>
                </a:tc>
                <a:extLst>
                  <a:ext uri="{0D108BD9-81ED-4DB2-BD59-A6C34878D82A}">
                    <a16:rowId xmlns:a16="http://schemas.microsoft.com/office/drawing/2014/main" val="10005"/>
                  </a:ext>
                </a:extLst>
              </a:tr>
              <a:tr h="314552">
                <a:tc>
                  <a:txBody>
                    <a:bodyPr/>
                    <a:lstStyle/>
                    <a:p>
                      <a:pPr algn="l" fontAlgn="b"/>
                      <a:r>
                        <a:rPr lang="de-DE" sz="1200" b="1" i="0" u="none" strike="noStrike" dirty="0">
                          <a:solidFill>
                            <a:schemeClr val="bg1"/>
                          </a:solidFill>
                          <a:effectLst/>
                          <a:latin typeface="Arial"/>
                        </a:rPr>
                        <a:t>Tatsächliche AG-Belastung</a:t>
                      </a:r>
                    </a:p>
                  </a:txBody>
                  <a:tcPr marL="71997" marR="71997" marT="36001" marB="36001" anchor="ctr">
                    <a:solidFill>
                      <a:schemeClr val="accent6"/>
                    </a:solidFill>
                  </a:tcPr>
                </a:tc>
                <a:tc>
                  <a:txBody>
                    <a:bodyPr/>
                    <a:lstStyle/>
                    <a:p>
                      <a:pPr algn="r" fontAlgn="b"/>
                      <a:r>
                        <a:rPr lang="de-DE" sz="1200" b="1" i="0" u="none" strike="noStrike" dirty="0">
                          <a:solidFill>
                            <a:schemeClr val="bg1"/>
                          </a:solidFill>
                          <a:effectLst/>
                          <a:latin typeface="Arial"/>
                        </a:rPr>
                        <a:t>---</a:t>
                      </a:r>
                    </a:p>
                  </a:txBody>
                  <a:tcPr marL="71997" marR="179992" marT="36001" marB="36001" anchor="ctr">
                    <a:solidFill>
                      <a:schemeClr val="accent6"/>
                    </a:solidFill>
                  </a:tcPr>
                </a:tc>
                <a:tc>
                  <a:txBody>
                    <a:bodyPr/>
                    <a:lstStyle/>
                    <a:p>
                      <a:pPr algn="r" fontAlgn="b"/>
                      <a:r>
                        <a:rPr lang="de-DE" sz="1200" b="1" i="0" u="none" strike="noStrike" dirty="0">
                          <a:solidFill>
                            <a:schemeClr val="bg1"/>
                          </a:solidFill>
                          <a:effectLst/>
                          <a:latin typeface="+mn-lt"/>
                        </a:rPr>
                        <a:t>27,52 </a:t>
                      </a:r>
                      <a:r>
                        <a:rPr lang="de-DE" sz="1200" b="1" i="0" u="none" strike="noStrike" dirty="0">
                          <a:solidFill>
                            <a:schemeClr val="bg1"/>
                          </a:solidFill>
                          <a:effectLst/>
                          <a:latin typeface="Arial"/>
                        </a:rPr>
                        <a:t>€</a:t>
                      </a:r>
                    </a:p>
                  </a:txBody>
                  <a:tcPr marL="71997" marR="179992" marT="36001" marB="36001" anchor="ctr">
                    <a:solidFill>
                      <a:schemeClr val="accent6"/>
                    </a:solidFill>
                  </a:tcPr>
                </a:tc>
                <a:extLst>
                  <a:ext uri="{0D108BD9-81ED-4DB2-BD59-A6C34878D82A}">
                    <a16:rowId xmlns:a16="http://schemas.microsoft.com/office/drawing/2014/main" val="10006"/>
                  </a:ext>
                </a:extLst>
              </a:tr>
            </a:tbl>
          </a:graphicData>
        </a:graphic>
      </p:graphicFrame>
      <p:sp>
        <p:nvSpPr>
          <p:cNvPr id="13" name="Rechteck 12"/>
          <p:cNvSpPr>
            <a:spLocks noChangeArrowheads="1"/>
          </p:cNvSpPr>
          <p:nvPr/>
        </p:nvSpPr>
        <p:spPr bwMode="auto">
          <a:xfrm>
            <a:off x="6326024" y="4041775"/>
            <a:ext cx="213376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1pPr>
            <a:lvl2pPr marL="742950" indent="-28575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2pPr>
            <a:lvl3pPr marL="11430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3pPr>
            <a:lvl4pPr marL="16002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4pPr>
            <a:lvl5pPr marL="20574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9pPr>
          </a:lstStyle>
          <a:p>
            <a:pPr eaLnBrk="1" hangingPunct="1"/>
            <a:r>
              <a:rPr lang="de-DE" altLang="de-DE" sz="1200" b="1" dirty="0">
                <a:solidFill>
                  <a:schemeClr val="accent6"/>
                </a:solidFill>
              </a:rPr>
              <a:t>9,98 € SV-Ersparnis für AG</a:t>
            </a:r>
            <a:r>
              <a:rPr lang="de-DE" altLang="de-DE" sz="1200" b="1" baseline="30000" dirty="0">
                <a:solidFill>
                  <a:schemeClr val="accent6"/>
                </a:solidFill>
              </a:rPr>
              <a:t>1</a:t>
            </a:r>
          </a:p>
        </p:txBody>
      </p:sp>
      <p:sp>
        <p:nvSpPr>
          <p:cNvPr id="16" name="Rechteck 15"/>
          <p:cNvSpPr/>
          <p:nvPr/>
        </p:nvSpPr>
        <p:spPr bwMode="auto">
          <a:xfrm>
            <a:off x="6326188" y="3392488"/>
            <a:ext cx="2205037" cy="554037"/>
          </a:xfrm>
          <a:prstGeom prst="rect">
            <a:avLst/>
          </a:prstGeom>
        </p:spPr>
        <p:txBody>
          <a:bodyPr wrap="none" lIns="0" tIns="0" rIns="0" bIns="0">
            <a:spAutoFit/>
          </a:bodyPr>
          <a:lstStyle/>
          <a:p>
            <a:pPr eaLnBrk="1" fontAlgn="auto" hangingPunct="1">
              <a:spcBef>
                <a:spcPts val="1600"/>
              </a:spcBef>
              <a:spcAft>
                <a:spcPts val="0"/>
              </a:spcAft>
              <a:defRPr/>
            </a:pPr>
            <a:r>
              <a:rPr lang="de-DE" sz="1200" b="1" dirty="0">
                <a:solidFill>
                  <a:schemeClr val="accent6"/>
                </a:solidFill>
                <a:latin typeface="+mn-lt"/>
                <a:cs typeface="+mn-cs"/>
              </a:rPr>
              <a:t>27,50 € AG-Beitrag + </a:t>
            </a:r>
            <a:br>
              <a:rPr lang="de-DE" sz="1200" b="1" dirty="0">
                <a:solidFill>
                  <a:schemeClr val="accent6"/>
                </a:solidFill>
                <a:latin typeface="+mn-lt"/>
                <a:cs typeface="+mn-cs"/>
              </a:rPr>
            </a:br>
            <a:r>
              <a:rPr lang="de-DE" sz="1200" b="1" dirty="0">
                <a:solidFill>
                  <a:schemeClr val="accent6"/>
                </a:solidFill>
                <a:latin typeface="+mn-lt"/>
                <a:cs typeface="+mn-cs"/>
              </a:rPr>
              <a:t>50,00 € Entgeltumwandlung + </a:t>
            </a:r>
            <a:br>
              <a:rPr lang="de-DE" sz="1200" b="1" dirty="0">
                <a:solidFill>
                  <a:schemeClr val="accent6"/>
                </a:solidFill>
                <a:latin typeface="+mn-lt"/>
                <a:cs typeface="+mn-cs"/>
              </a:rPr>
            </a:br>
            <a:r>
              <a:rPr lang="de-DE" sz="1200" b="1" dirty="0">
                <a:solidFill>
                  <a:schemeClr val="accent6"/>
                </a:solidFill>
                <a:latin typeface="+mn-lt"/>
                <a:cs typeface="+mn-cs"/>
              </a:rPr>
              <a:t>10,00 € AG-Zuschuss</a:t>
            </a:r>
          </a:p>
        </p:txBody>
      </p:sp>
      <p:sp>
        <p:nvSpPr>
          <p:cNvPr id="19" name="Rechteck 16"/>
          <p:cNvSpPr>
            <a:spLocks noChangeArrowheads="1"/>
          </p:cNvSpPr>
          <p:nvPr/>
        </p:nvSpPr>
        <p:spPr bwMode="auto">
          <a:xfrm>
            <a:off x="6326024" y="4652963"/>
            <a:ext cx="213376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1pPr>
            <a:lvl2pPr marL="742950" indent="-28575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2pPr>
            <a:lvl3pPr marL="11430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3pPr>
            <a:lvl4pPr marL="16002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4pPr>
            <a:lvl5pPr marL="20574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9pPr>
          </a:lstStyle>
          <a:p>
            <a:pPr eaLnBrk="1" hangingPunct="1">
              <a:spcBef>
                <a:spcPct val="0"/>
              </a:spcBef>
            </a:pPr>
            <a:r>
              <a:rPr lang="de-DE" altLang="de-DE" sz="1200" b="1" dirty="0">
                <a:solidFill>
                  <a:schemeClr val="accent6"/>
                </a:solidFill>
              </a:rPr>
              <a:t>≈ 27 % weniger reale </a:t>
            </a:r>
            <a:br>
              <a:rPr lang="de-DE" altLang="de-DE" sz="1200" b="1" dirty="0">
                <a:solidFill>
                  <a:schemeClr val="accent6"/>
                </a:solidFill>
              </a:rPr>
            </a:br>
            <a:r>
              <a:rPr lang="de-DE" altLang="de-DE" sz="1200" b="1" dirty="0">
                <a:solidFill>
                  <a:schemeClr val="accent6"/>
                </a:solidFill>
              </a:rPr>
              <a:t>	AG-Belastung</a:t>
            </a:r>
          </a:p>
        </p:txBody>
      </p:sp>
      <p:sp>
        <p:nvSpPr>
          <p:cNvPr id="20" name="Rechteck 10"/>
          <p:cNvSpPr>
            <a:spLocks noChangeArrowheads="1"/>
          </p:cNvSpPr>
          <p:nvPr/>
        </p:nvSpPr>
        <p:spPr bwMode="auto">
          <a:xfrm>
            <a:off x="431800" y="5064125"/>
            <a:ext cx="805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marL="57150" indent="-57150" eaLnBrk="1" hangingPunct="1">
              <a:buClrTx/>
              <a:buFontTx/>
              <a:buNone/>
            </a:pPr>
            <a:r>
              <a:rPr lang="de-DE" altLang="de-DE" sz="700" baseline="30000" dirty="0"/>
              <a:t>1</a:t>
            </a:r>
            <a:r>
              <a:rPr lang="de-DE" altLang="de-DE" sz="700" dirty="0"/>
              <a:t> Steuer- und Sozialversicherungsfreiheit der Beiträge ggf. bis 4 % der BBG (2022: 3.384 €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700" dirty="0" err="1"/>
              <a:t>bAV</a:t>
            </a:r>
            <a:r>
              <a:rPr lang="de-DE" altLang="de-DE" sz="700" dirty="0"/>
              <a:t> (</a:t>
            </a:r>
            <a:r>
              <a:rPr lang="en-US" altLang="de-DE" sz="700" dirty="0"/>
              <a:t>2022: 164,50 € p.m./ 19.740 €</a:t>
            </a:r>
            <a:r>
              <a:rPr lang="de-DE" altLang="de-DE" sz="700" dirty="0"/>
              <a:t> Kapitalleistung).</a:t>
            </a:r>
          </a:p>
        </p:txBody>
      </p:sp>
      <p:sp>
        <p:nvSpPr>
          <p:cNvPr id="21" name="Rechteck 18"/>
          <p:cNvSpPr>
            <a:spLocks noChangeArrowheads="1"/>
          </p:cNvSpPr>
          <p:nvPr/>
        </p:nvSpPr>
        <p:spPr bwMode="auto">
          <a:xfrm>
            <a:off x="6326188" y="2708275"/>
            <a:ext cx="2157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1pPr>
            <a:lvl2pPr marL="742950" indent="-28575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2pPr>
            <a:lvl3pPr marL="11430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3pPr>
            <a:lvl4pPr marL="16002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4pPr>
            <a:lvl5pPr marL="2057400" indent="-228600">
              <a:spcBef>
                <a:spcPts val="1600"/>
              </a:spcBef>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Arial" charset="0"/>
              </a:defRPr>
            </a:lvl9pPr>
          </a:lstStyle>
          <a:p>
            <a:pPr eaLnBrk="1" hangingPunct="1">
              <a:spcBef>
                <a:spcPct val="0"/>
              </a:spcBef>
            </a:pPr>
            <a:r>
              <a:rPr lang="de-DE" altLang="de-DE" sz="700" b="1">
                <a:solidFill>
                  <a:srgbClr val="000000"/>
                </a:solidFill>
              </a:rPr>
              <a:t>Berechnungsgrundlage: </a:t>
            </a:r>
          </a:p>
          <a:p>
            <a:pPr eaLnBrk="1" hangingPunct="1">
              <a:spcBef>
                <a:spcPct val="0"/>
              </a:spcBef>
            </a:pPr>
            <a:r>
              <a:rPr lang="de-DE" altLang="de-DE" sz="700">
                <a:solidFill>
                  <a:srgbClr val="000000"/>
                </a:solidFill>
              </a:rPr>
              <a:t>wöchentliche Arbeitszeit &gt; 30 Std.</a:t>
            </a:r>
          </a:p>
        </p:txBody>
      </p:sp>
      <p:cxnSp>
        <p:nvCxnSpPr>
          <p:cNvPr id="24" name="Gerade Verbindung mit Pfeil 23"/>
          <p:cNvCxnSpPr/>
          <p:nvPr/>
        </p:nvCxnSpPr>
        <p:spPr>
          <a:xfrm flipH="1">
            <a:off x="5997575" y="3487764"/>
            <a:ext cx="216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p:nvPr/>
        </p:nvCxnSpPr>
        <p:spPr>
          <a:xfrm flipH="1">
            <a:off x="5990447" y="4137792"/>
            <a:ext cx="216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flipH="1">
            <a:off x="5992845" y="4749726"/>
            <a:ext cx="216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73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6" name="Textplatzhalter 5"/>
          <p:cNvSpPr>
            <a:spLocks noGrp="1"/>
          </p:cNvSpPr>
          <p:nvPr>
            <p:ph type="body" sz="quarter" idx="10"/>
          </p:nvPr>
        </p:nvSpPr>
        <p:spPr/>
        <p:txBody>
          <a:bodyPr/>
          <a:lstStyle/>
          <a:p>
            <a:r>
              <a:rPr lang="de-DE" dirty="0"/>
              <a:t>2.</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bAV – Umsetzung in der Apotheke</a:t>
            </a:r>
            <a:endParaRPr lang="de-DE" dirty="0"/>
          </a:p>
        </p:txBody>
      </p:sp>
    </p:spTree>
    <p:extLst>
      <p:ext uri="{BB962C8B-B14F-4D97-AF65-F5344CB8AC3E}">
        <p14:creationId xmlns:p14="http://schemas.microsoft.com/office/powerpoint/2010/main" val="15924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bAV für kleine Unternehmen:</a:t>
            </a:r>
            <a:br>
              <a:rPr lang="de-DE" altLang="de-DE"/>
            </a:br>
            <a:r>
              <a:rPr lang="de-DE" altLang="de-DE"/>
              <a:t>Mit einer Direktversicherung besonders leicht</a:t>
            </a:r>
            <a:endParaRPr lang="de-DE" dirty="0"/>
          </a:p>
        </p:txBody>
      </p:sp>
      <p:sp>
        <p:nvSpPr>
          <p:cNvPr id="3" name="Textplatzhalter 2"/>
          <p:cNvSpPr>
            <a:spLocks noGrp="1"/>
          </p:cNvSpPr>
          <p:nvPr>
            <p:ph type="body" sz="quarter" idx="17"/>
          </p:nvPr>
        </p:nvSpPr>
        <p:spPr>
          <a:xfrm>
            <a:off x="358775" y="2600325"/>
            <a:ext cx="4213226" cy="2952750"/>
          </a:xfrm>
        </p:spPr>
        <p:txBody>
          <a:bodyPr/>
          <a:lstStyle/>
          <a:p>
            <a:pPr lvl="1"/>
            <a:r>
              <a:rPr lang="de-DE" altLang="de-DE" dirty="0"/>
              <a:t>Die Durchführung der bAV in Form </a:t>
            </a:r>
            <a:br>
              <a:rPr lang="de-DE" altLang="de-DE" dirty="0"/>
            </a:br>
            <a:r>
              <a:rPr lang="de-DE" altLang="de-DE" dirty="0"/>
              <a:t>der </a:t>
            </a:r>
            <a:r>
              <a:rPr lang="de-DE" altLang="de-DE" b="1" dirty="0"/>
              <a:t>Direktversicherung</a:t>
            </a:r>
            <a:r>
              <a:rPr lang="de-DE" altLang="de-DE" dirty="0"/>
              <a:t> verlangt </a:t>
            </a:r>
            <a:br>
              <a:rPr lang="de-DE" altLang="de-DE" dirty="0"/>
            </a:br>
            <a:r>
              <a:rPr lang="de-DE" altLang="de-DE" dirty="0"/>
              <a:t>wenig Verwaltungsaufwand.</a:t>
            </a:r>
          </a:p>
          <a:p>
            <a:pPr lvl="1"/>
            <a:r>
              <a:rPr lang="de-DE" altLang="de-DE" dirty="0"/>
              <a:t>Keine Kosten für Insolvenz-</a:t>
            </a:r>
            <a:br>
              <a:rPr lang="de-DE" altLang="de-DE" dirty="0"/>
            </a:br>
            <a:r>
              <a:rPr lang="de-DE" altLang="de-DE" dirty="0" err="1"/>
              <a:t>sicherung</a:t>
            </a:r>
            <a:r>
              <a:rPr lang="de-DE" altLang="de-DE" dirty="0"/>
              <a:t>, bilanzneutral, keine Bilanzgutachten notwendig.</a:t>
            </a:r>
          </a:p>
          <a:p>
            <a:pPr lvl="1"/>
            <a:r>
              <a:rPr lang="de-DE" altLang="de-DE" dirty="0"/>
              <a:t>Bei Ausscheiden der Arbeitnehmer: Mitgeben des Versicherungsvertrages und Anspruchsbegrenzung.</a:t>
            </a:r>
          </a:p>
        </p:txBody>
      </p:sp>
      <p:sp>
        <p:nvSpPr>
          <p:cNvPr id="17" name="Textplatzhalter 16"/>
          <p:cNvSpPr>
            <a:spLocks noGrp="1"/>
          </p:cNvSpPr>
          <p:nvPr>
            <p:ph type="body" sz="quarter" idx="21"/>
          </p:nvPr>
        </p:nvSpPr>
        <p:spPr/>
        <p:txBody>
          <a:bodyPr/>
          <a:lstStyle/>
          <a:p>
            <a:endParaRPr lang="de-DE"/>
          </a:p>
        </p:txBody>
      </p:sp>
      <p:sp>
        <p:nvSpPr>
          <p:cNvPr id="18" name="Textplatzhalter 1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dirty="0"/>
              <a:t>Die Direktversicherung eignet sich aufgrund der einfachen, komfortablen und flexiblen Durchführung besonders für kleine Unternehmen.</a:t>
            </a:r>
          </a:p>
        </p:txBody>
      </p:sp>
      <p:sp>
        <p:nvSpPr>
          <p:cNvPr id="7" name="Textplatzhalter 6"/>
          <p:cNvSpPr>
            <a:spLocks noGrp="1"/>
          </p:cNvSpPr>
          <p:nvPr>
            <p:ph type="body" sz="quarter" idx="18"/>
          </p:nvPr>
        </p:nvSpPr>
        <p:spPr/>
        <p:txBody>
          <a:bodyPr/>
          <a:lstStyle/>
          <a:p>
            <a:r>
              <a:rPr lang="de-DE" altLang="de-DE" dirty="0"/>
              <a:t>2. bAV – Umsetzung in der Apotheke</a:t>
            </a:r>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12</a:t>
            </a:fld>
            <a:endParaRPr lang="de-DE" dirty="0"/>
          </a:p>
        </p:txBody>
      </p:sp>
      <p:grpSp>
        <p:nvGrpSpPr>
          <p:cNvPr id="54" name="Gruppieren 53"/>
          <p:cNvGrpSpPr/>
          <p:nvPr/>
        </p:nvGrpSpPr>
        <p:grpSpPr>
          <a:xfrm>
            <a:off x="4388001" y="2794706"/>
            <a:ext cx="4321889" cy="2053308"/>
            <a:chOff x="4476901" y="2794706"/>
            <a:chExt cx="4321889" cy="2053308"/>
          </a:xfrm>
        </p:grpSpPr>
        <p:sp>
          <p:nvSpPr>
            <p:cNvPr id="55" name="Abgerundetes Rechteck 7"/>
            <p:cNvSpPr/>
            <p:nvPr/>
          </p:nvSpPr>
          <p:spPr bwMode="auto">
            <a:xfrm>
              <a:off x="4478790" y="4293096"/>
              <a:ext cx="4320000" cy="360000"/>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89390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87446" y="1911"/>
                  </a:lnTo>
                  <a:cubicBezTo>
                    <a:pt x="3520584" y="1911"/>
                    <a:pt x="3528000" y="28774"/>
                    <a:pt x="3528000" y="61912"/>
                  </a:cubicBezTo>
                  <a:lnTo>
                    <a:pt x="3528000" y="301910"/>
                  </a:lnTo>
                  <a:cubicBezTo>
                    <a:pt x="3528000" y="335048"/>
                    <a:pt x="3522528" y="361911"/>
                    <a:pt x="3489390" y="361911"/>
                  </a:cubicBezTo>
                  <a:lnTo>
                    <a:pt x="44444" y="359128"/>
                  </a:lnTo>
                  <a:cubicBezTo>
                    <a:pt x="11306" y="359128"/>
                    <a:pt x="0" y="335048"/>
                    <a:pt x="0" y="301910"/>
                  </a:cubicBezTo>
                  <a:cubicBezTo>
                    <a:pt x="1588" y="201273"/>
                    <a:pt x="3175" y="100637"/>
                    <a:pt x="4763"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algn="ctr" eaLnBrk="1" fontAlgn="auto" hangingPunct="1">
                <a:spcBef>
                  <a:spcPts val="0"/>
                </a:spcBef>
                <a:spcAft>
                  <a:spcPts val="0"/>
                </a:spcAft>
                <a:tabLst>
                  <a:tab pos="3309938" algn="r"/>
                </a:tabLst>
                <a:defRPr/>
              </a:pPr>
              <a:r>
                <a:rPr lang="de-DE" sz="1600" b="1" dirty="0">
                  <a:solidFill>
                    <a:srgbClr val="FFFFFF"/>
                  </a:solidFill>
                </a:rPr>
                <a:t>Versorgungsträger / Versicherer</a:t>
              </a:r>
            </a:p>
          </p:txBody>
        </p:sp>
        <p:sp>
          <p:nvSpPr>
            <p:cNvPr id="56" name="Textfeld 55"/>
            <p:cNvSpPr txBox="1"/>
            <p:nvPr/>
          </p:nvSpPr>
          <p:spPr>
            <a:xfrm>
              <a:off x="5009054" y="4667994"/>
              <a:ext cx="3259472" cy="180020"/>
            </a:xfrm>
            <a:prstGeom prst="rect">
              <a:avLst/>
            </a:prstGeom>
            <a:noFill/>
          </p:spPr>
          <p:txBody>
            <a:bodyPr wrap="none" lIns="0" tIns="0" rIns="0" bIns="0" rtlCol="0">
              <a:noAutofit/>
            </a:bodyPr>
            <a:lstStyle/>
            <a:p>
              <a:r>
                <a:rPr lang="de-DE" sz="1100" dirty="0"/>
                <a:t>z.B. ein Versicherungsverein auf Gegenseitigkeit (</a:t>
              </a:r>
              <a:r>
                <a:rPr lang="de-DE" sz="1100" dirty="0" err="1"/>
                <a:t>VVaG</a:t>
              </a:r>
              <a:r>
                <a:rPr lang="de-DE" sz="1100" dirty="0"/>
                <a:t>)</a:t>
              </a:r>
            </a:p>
          </p:txBody>
        </p:sp>
        <p:cxnSp>
          <p:nvCxnSpPr>
            <p:cNvPr id="57" name="Gerade Verbindung mit Pfeil 56"/>
            <p:cNvCxnSpPr/>
            <p:nvPr/>
          </p:nvCxnSpPr>
          <p:spPr>
            <a:xfrm flipH="1">
              <a:off x="5830044" y="3207136"/>
              <a:ext cx="1584000" cy="0"/>
            </a:xfrm>
            <a:prstGeom prst="straightConnector1">
              <a:avLst/>
            </a:prstGeom>
            <a:ln>
              <a:solidFill>
                <a:schemeClr val="tx2">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8" name="Textfeld 57"/>
            <p:cNvSpPr txBox="1"/>
            <p:nvPr/>
          </p:nvSpPr>
          <p:spPr>
            <a:xfrm>
              <a:off x="4800213" y="3344292"/>
              <a:ext cx="1008112" cy="396044"/>
            </a:xfrm>
            <a:prstGeom prst="rect">
              <a:avLst/>
            </a:prstGeom>
            <a:noFill/>
          </p:spPr>
          <p:txBody>
            <a:bodyPr wrap="none" lIns="0" tIns="0" rIns="0" bIns="0" rtlCol="0">
              <a:noAutofit/>
            </a:bodyPr>
            <a:lstStyle/>
            <a:p>
              <a:r>
                <a:rPr lang="de-DE" sz="1100" b="1" dirty="0"/>
                <a:t>Versicherungs-</a:t>
              </a:r>
            </a:p>
            <a:p>
              <a:r>
                <a:rPr lang="de-DE" sz="1100" b="1" dirty="0" err="1"/>
                <a:t>verhältnis</a:t>
              </a:r>
              <a:endParaRPr lang="de-DE" sz="1100" b="1" dirty="0"/>
            </a:p>
          </p:txBody>
        </p:sp>
        <p:sp>
          <p:nvSpPr>
            <p:cNvPr id="59" name="Textfeld 58"/>
            <p:cNvSpPr txBox="1"/>
            <p:nvPr/>
          </p:nvSpPr>
          <p:spPr>
            <a:xfrm>
              <a:off x="6313397" y="3253296"/>
              <a:ext cx="1008112" cy="198022"/>
            </a:xfrm>
            <a:prstGeom prst="rect">
              <a:avLst/>
            </a:prstGeom>
            <a:noFill/>
          </p:spPr>
          <p:txBody>
            <a:bodyPr wrap="none" lIns="0" tIns="0" rIns="0" bIns="0" rtlCol="0">
              <a:noAutofit/>
            </a:bodyPr>
            <a:lstStyle/>
            <a:p>
              <a:r>
                <a:rPr lang="de-DE" sz="1100" b="1" dirty="0"/>
                <a:t>Entgeltverzicht</a:t>
              </a:r>
            </a:p>
          </p:txBody>
        </p:sp>
        <p:cxnSp>
          <p:nvCxnSpPr>
            <p:cNvPr id="60" name="Gerade Verbindung mit Pfeil 59"/>
            <p:cNvCxnSpPr/>
            <p:nvPr/>
          </p:nvCxnSpPr>
          <p:spPr>
            <a:xfrm rot="16200000" flipV="1">
              <a:off x="7976565" y="3868928"/>
              <a:ext cx="1080000" cy="0"/>
            </a:xfrm>
            <a:prstGeom prst="straightConnector1">
              <a:avLst/>
            </a:prstGeom>
            <a:ln>
              <a:solidFill>
                <a:schemeClr val="accent5"/>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1" name="Textfeld 60"/>
            <p:cNvSpPr txBox="1"/>
            <p:nvPr/>
          </p:nvSpPr>
          <p:spPr>
            <a:xfrm>
              <a:off x="7695840" y="3852106"/>
              <a:ext cx="720080" cy="396044"/>
            </a:xfrm>
            <a:prstGeom prst="rect">
              <a:avLst/>
            </a:prstGeom>
            <a:noFill/>
          </p:spPr>
          <p:txBody>
            <a:bodyPr wrap="none" lIns="0" tIns="0" rIns="0" bIns="0" rtlCol="0">
              <a:noAutofit/>
            </a:bodyPr>
            <a:lstStyle/>
            <a:p>
              <a:r>
                <a:rPr lang="de-DE" sz="1100" b="1" dirty="0"/>
                <a:t>Leistungs-</a:t>
              </a:r>
            </a:p>
            <a:p>
              <a:r>
                <a:rPr lang="de-DE" sz="1100" b="1" dirty="0" err="1"/>
                <a:t>verhältnis</a:t>
              </a:r>
              <a:endParaRPr lang="de-DE" sz="1100" b="1" dirty="0"/>
            </a:p>
          </p:txBody>
        </p:sp>
        <p:cxnSp>
          <p:nvCxnSpPr>
            <p:cNvPr id="62" name="Gerade Verbindung mit Pfeil 61"/>
            <p:cNvCxnSpPr/>
            <p:nvPr/>
          </p:nvCxnSpPr>
          <p:spPr>
            <a:xfrm>
              <a:off x="5698728" y="3018667"/>
              <a:ext cx="1584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p:nvPr/>
          </p:nvCxnSpPr>
          <p:spPr>
            <a:xfrm rot="5400000">
              <a:off x="4171664" y="3707003"/>
              <a:ext cx="1080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4" name="Textfeld 63"/>
            <p:cNvSpPr txBox="1"/>
            <p:nvPr/>
          </p:nvSpPr>
          <p:spPr>
            <a:xfrm>
              <a:off x="5789786" y="2794706"/>
              <a:ext cx="1385230" cy="198022"/>
            </a:xfrm>
            <a:prstGeom prst="rect">
              <a:avLst/>
            </a:prstGeom>
            <a:noFill/>
          </p:spPr>
          <p:txBody>
            <a:bodyPr wrap="none" lIns="0" tIns="0" rIns="0" bIns="0" rtlCol="0">
              <a:noAutofit/>
            </a:bodyPr>
            <a:lstStyle/>
            <a:p>
              <a:r>
                <a:rPr lang="de-DE" sz="1100" b="1" dirty="0"/>
                <a:t>Versorgungszusage</a:t>
              </a:r>
            </a:p>
          </p:txBody>
        </p:sp>
        <p:sp>
          <p:nvSpPr>
            <p:cNvPr id="65" name="Abgerundetes Rechteck 11"/>
            <p:cNvSpPr/>
            <p:nvPr/>
          </p:nvSpPr>
          <p:spPr>
            <a:xfrm>
              <a:off x="4476901" y="2944351"/>
              <a:ext cx="1296363" cy="360000"/>
            </a:xfrm>
            <a:custGeom>
              <a:avLst/>
              <a:gdLst>
                <a:gd name="connsiteX0" fmla="*/ 0 w 1506081"/>
                <a:gd name="connsiteY0" fmla="*/ 58810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8" fmla="*/ 0 w 1506081"/>
                <a:gd name="connsiteY8" fmla="*/ 58810 h 352853"/>
                <a:gd name="connsiteX0" fmla="*/ 0 w 1506081"/>
                <a:gd name="connsiteY0" fmla="*/ 294043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0" fmla="*/ 0 w 1506081"/>
                <a:gd name="connsiteY0" fmla="*/ 294043 h 352853"/>
                <a:gd name="connsiteX1" fmla="*/ 582 w 1506081"/>
                <a:gd name="connsiteY1" fmla="*/ 2157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81" h="352853">
                  <a:moveTo>
                    <a:pt x="0" y="294043"/>
                  </a:moveTo>
                  <a:lnTo>
                    <a:pt x="582" y="2157"/>
                  </a:lnTo>
                  <a:lnTo>
                    <a:pt x="1447271" y="0"/>
                  </a:lnTo>
                  <a:cubicBezTo>
                    <a:pt x="1479751" y="0"/>
                    <a:pt x="1506081" y="26330"/>
                    <a:pt x="1506081" y="58810"/>
                  </a:cubicBezTo>
                  <a:lnTo>
                    <a:pt x="1506081" y="294043"/>
                  </a:lnTo>
                  <a:cubicBezTo>
                    <a:pt x="1506081" y="326523"/>
                    <a:pt x="1479751" y="352853"/>
                    <a:pt x="1447271" y="352853"/>
                  </a:cubicBezTo>
                  <a:lnTo>
                    <a:pt x="58810" y="352853"/>
                  </a:lnTo>
                  <a:cubicBezTo>
                    <a:pt x="26330" y="352853"/>
                    <a:pt x="0" y="326523"/>
                    <a:pt x="0" y="29404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Arbeitgeber</a:t>
              </a:r>
            </a:p>
          </p:txBody>
        </p:sp>
        <p:sp>
          <p:nvSpPr>
            <p:cNvPr id="66" name="Abgerundetes Rechteck 13"/>
            <p:cNvSpPr/>
            <p:nvPr/>
          </p:nvSpPr>
          <p:spPr>
            <a:xfrm>
              <a:off x="7358286" y="2944350"/>
              <a:ext cx="1440000" cy="357619"/>
            </a:xfrm>
            <a:custGeom>
              <a:avLst/>
              <a:gdLst>
                <a:gd name="connsiteX0" fmla="*/ 0 w 1122837"/>
                <a:gd name="connsiteY0" fmla="*/ 58810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8" fmla="*/ 0 w 1122837"/>
                <a:gd name="connsiteY8" fmla="*/ 58810 h 352853"/>
                <a:gd name="connsiteX0" fmla="*/ 0 w 1122837"/>
                <a:gd name="connsiteY0" fmla="*/ 294043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45813 w 1122837"/>
                <a:gd name="connsiteY6" fmla="*/ 350519 h 352853"/>
                <a:gd name="connsiteX7" fmla="*/ 0 w 1122837"/>
                <a:gd name="connsiteY7" fmla="*/ 294043 h 352853"/>
                <a:gd name="connsiteX0" fmla="*/ 0 w 1122837"/>
                <a:gd name="connsiteY0" fmla="*/ 294043 h 350519"/>
                <a:gd name="connsiteX1" fmla="*/ 2739 w 1122837"/>
                <a:gd name="connsiteY1" fmla="*/ 0 h 350519"/>
                <a:gd name="connsiteX2" fmla="*/ 1064027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0244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8164 w 1122837"/>
                <a:gd name="connsiteY5" fmla="*/ 350519 h 350519"/>
                <a:gd name="connsiteX6" fmla="*/ 40244 w 1122837"/>
                <a:gd name="connsiteY6" fmla="*/ 350519 h 350519"/>
                <a:gd name="connsiteX7" fmla="*/ 0 w 1122837"/>
                <a:gd name="connsiteY7" fmla="*/ 294043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837" h="350519">
                  <a:moveTo>
                    <a:pt x="0" y="294043"/>
                  </a:moveTo>
                  <a:lnTo>
                    <a:pt x="2739" y="0"/>
                  </a:lnTo>
                  <a:lnTo>
                    <a:pt x="1082595" y="0"/>
                  </a:lnTo>
                  <a:cubicBezTo>
                    <a:pt x="1115075" y="0"/>
                    <a:pt x="1122837" y="26330"/>
                    <a:pt x="1122837" y="58810"/>
                  </a:cubicBezTo>
                  <a:lnTo>
                    <a:pt x="1122837" y="294043"/>
                  </a:lnTo>
                  <a:cubicBezTo>
                    <a:pt x="1122837" y="326523"/>
                    <a:pt x="1120644" y="350519"/>
                    <a:pt x="1088164" y="350519"/>
                  </a:cubicBezTo>
                  <a:lnTo>
                    <a:pt x="40244" y="350519"/>
                  </a:lnTo>
                  <a:cubicBezTo>
                    <a:pt x="7764" y="350519"/>
                    <a:pt x="0" y="326523"/>
                    <a:pt x="0" y="294043"/>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Arbeitnehmer</a:t>
              </a:r>
            </a:p>
          </p:txBody>
        </p:sp>
      </p:grpSp>
    </p:spTree>
    <p:extLst>
      <p:ext uri="{BB962C8B-B14F-4D97-AF65-F5344CB8AC3E}">
        <p14:creationId xmlns:p14="http://schemas.microsoft.com/office/powerpoint/2010/main" val="214131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Meine Empfehlung:</a:t>
            </a:r>
            <a:br>
              <a:rPr lang="de-DE" altLang="de-DE"/>
            </a:br>
            <a:r>
              <a:rPr lang="de-DE" altLang="de-DE"/>
              <a:t>Die Stuttgarter als Ihr Versorgungspartner in der bAV</a:t>
            </a:r>
            <a:endParaRPr lang="de-DE" dirty="0"/>
          </a:p>
        </p:txBody>
      </p:sp>
      <p:sp>
        <p:nvSpPr>
          <p:cNvPr id="3" name="Textplatzhalter 2"/>
          <p:cNvSpPr>
            <a:spLocks noGrp="1"/>
          </p:cNvSpPr>
          <p:nvPr>
            <p:ph type="body" sz="quarter" idx="17"/>
          </p:nvPr>
        </p:nvSpPr>
        <p:spPr>
          <a:xfrm>
            <a:off x="358775" y="2600325"/>
            <a:ext cx="4657725" cy="2952750"/>
          </a:xfrm>
        </p:spPr>
        <p:txBody>
          <a:bodyPr/>
          <a:lstStyle/>
          <a:p>
            <a:r>
              <a:rPr lang="de-DE" altLang="de-DE" dirty="0"/>
              <a:t>Die Stuttgarter</a:t>
            </a:r>
          </a:p>
          <a:p>
            <a:pPr lvl="1"/>
            <a:r>
              <a:rPr lang="de-DE" altLang="de-DE" dirty="0"/>
              <a:t>Ist solide, finanzstark, "Made in Germany".</a:t>
            </a:r>
          </a:p>
          <a:p>
            <a:pPr lvl="1"/>
            <a:r>
              <a:rPr lang="de-DE" altLang="de-DE" dirty="0"/>
              <a:t>Ist ein Versicherungsverein auf Gegenseitigkeit – Sie werden Mitglied.</a:t>
            </a:r>
          </a:p>
          <a:p>
            <a:pPr lvl="1"/>
            <a:r>
              <a:rPr lang="de-DE" altLang="de-DE" dirty="0"/>
              <a:t>Hat starke Kennzahlen und ausgezeichnete Produkte.</a:t>
            </a:r>
          </a:p>
        </p:txBody>
      </p:sp>
      <p:sp>
        <p:nvSpPr>
          <p:cNvPr id="15" name="Textplatzhalter 14"/>
          <p:cNvSpPr>
            <a:spLocks noGrp="1"/>
          </p:cNvSpPr>
          <p:nvPr>
            <p:ph type="body" sz="quarter" idx="21"/>
          </p:nvPr>
        </p:nvSpPr>
        <p:spPr/>
        <p:txBody>
          <a:bodyPr/>
          <a:lstStyle/>
          <a:p>
            <a:endParaRPr lang="de-DE"/>
          </a:p>
        </p:txBody>
      </p:sp>
      <p:sp>
        <p:nvSpPr>
          <p:cNvPr id="16" name="Textplatzhalter 15"/>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a:t>Für das "Geld" Ihrer Mitarbeiter wählen Sie einen exzellenten Versicherer aus.</a:t>
            </a:r>
            <a:endParaRPr lang="de-DE" altLang="de-DE" dirty="0"/>
          </a:p>
        </p:txBody>
      </p:sp>
      <p:sp>
        <p:nvSpPr>
          <p:cNvPr id="7" name="Textplatzhalter 6"/>
          <p:cNvSpPr>
            <a:spLocks noGrp="1"/>
          </p:cNvSpPr>
          <p:nvPr>
            <p:ph type="body" sz="quarter" idx="18"/>
          </p:nvPr>
        </p:nvSpPr>
        <p:spPr/>
        <p:txBody>
          <a:bodyPr/>
          <a:lstStyle/>
          <a:p>
            <a:r>
              <a:rPr lang="de-DE" altLang="de-DE" dirty="0"/>
              <a:t>2. bAV – Umsetzung in der Apotheke</a:t>
            </a:r>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13</a:t>
            </a:fld>
            <a:endParaRPr lang="de-DE" dirty="0"/>
          </a:p>
        </p:txBody>
      </p:sp>
      <p:pic>
        <p:nvPicPr>
          <p:cNvPr id="13" name="Grafik 12">
            <a:extLst>
              <a:ext uri="{FF2B5EF4-FFF2-40B4-BE49-F238E27FC236}">
                <a16:creationId xmlns:a16="http://schemas.microsoft.com/office/drawing/2014/main" id="{872A56EC-1AAB-454D-B24E-E5FFD6E25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31894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9EE0"/>
                </a:solidFill>
              </a:rPr>
              <a:t>Meine Empfehlung:</a:t>
            </a:r>
            <a:br>
              <a:rPr lang="de-DE" altLang="de-DE" dirty="0">
                <a:solidFill>
                  <a:srgbClr val="009EE0"/>
                </a:solidFill>
              </a:rPr>
            </a:br>
            <a:r>
              <a:rPr lang="de-DE" altLang="de-DE" dirty="0">
                <a:solidFill>
                  <a:srgbClr val="009EE0"/>
                </a:solidFill>
              </a:rPr>
              <a:t>Eine Direktversicherung, passend zur Risikoneigung</a:t>
            </a:r>
            <a:endParaRPr lang="de-DE" dirty="0"/>
          </a:p>
        </p:txBody>
      </p:sp>
      <p:sp>
        <p:nvSpPr>
          <p:cNvPr id="3" name="Textplatzhalter 2"/>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a:xfrm>
            <a:off x="358775" y="2600325"/>
            <a:ext cx="5089525" cy="3600449"/>
          </a:xfrm>
        </p:spPr>
        <p:txBody>
          <a:bodyPr/>
          <a:lstStyle/>
          <a:p>
            <a:pPr eaLnBrk="1" hangingPunct="1">
              <a:spcBef>
                <a:spcPct val="0"/>
              </a:spcBef>
            </a:pPr>
            <a:r>
              <a:rPr lang="de-DE" altLang="de-DE" dirty="0"/>
              <a:t>Die Stuttgarter</a:t>
            </a:r>
          </a:p>
          <a:p>
            <a:pPr marL="233363" lvl="1" indent="-233363" eaLnBrk="1" hangingPunct="1">
              <a:spcBef>
                <a:spcPts val="1200"/>
              </a:spcBef>
            </a:pPr>
            <a:r>
              <a:rPr lang="de-DE" altLang="de-DE" dirty="0"/>
              <a:t>Auswahlmöglichkeit von verschiedenen Anlagekonzepten passend zur Risikoneigung (</a:t>
            </a:r>
            <a:r>
              <a:rPr lang="de-DE" altLang="de-DE" dirty="0" err="1"/>
              <a:t>performance</a:t>
            </a:r>
            <a:r>
              <a:rPr lang="de-DE" altLang="de-DE" dirty="0"/>
              <a:t>+, </a:t>
            </a:r>
            <a:r>
              <a:rPr lang="de-DE" altLang="de-DE" dirty="0" err="1"/>
              <a:t>comfort</a:t>
            </a:r>
            <a:r>
              <a:rPr lang="de-DE" altLang="de-DE" dirty="0"/>
              <a:t>+, index-safe, classic).</a:t>
            </a:r>
          </a:p>
          <a:p>
            <a:pPr marL="233363" lvl="1" indent="-233363" eaLnBrk="1" hangingPunct="1">
              <a:spcBef>
                <a:spcPts val="1200"/>
              </a:spcBef>
            </a:pPr>
            <a:r>
              <a:rPr lang="de-DE" altLang="de-DE" dirty="0"/>
              <a:t>Bei Ausscheiden des Arbeitnehmers kann die Anspruchsbegrenzung erfolgen (Risikoreduzierung für den Arbeitgeber).</a:t>
            </a:r>
          </a:p>
          <a:p>
            <a:pPr marL="233363" lvl="1" indent="-233363" eaLnBrk="1" hangingPunct="1">
              <a:spcBef>
                <a:spcPts val="1200"/>
              </a:spcBef>
            </a:pPr>
            <a:r>
              <a:rPr lang="de-DE" altLang="de-DE" dirty="0"/>
              <a:t>Ihre Entscheidung: Muster der Entgelt-</a:t>
            </a:r>
            <a:r>
              <a:rPr lang="de-DE" altLang="de-DE" dirty="0" err="1"/>
              <a:t>umwandlungsvereinbarung</a:t>
            </a:r>
            <a:r>
              <a:rPr lang="de-DE" altLang="de-DE" dirty="0"/>
              <a:t> der Stuttgarter passend zum Tarif oder eigene Vereinbarung.</a:t>
            </a:r>
          </a:p>
        </p:txBody>
      </p:sp>
      <p:sp>
        <p:nvSpPr>
          <p:cNvPr id="5" name="Textplatzhalter 4"/>
          <p:cNvSpPr>
            <a:spLocks noGrp="1"/>
          </p:cNvSpPr>
          <p:nvPr>
            <p:ph type="body" sz="quarter" idx="18"/>
          </p:nvPr>
        </p:nvSpPr>
        <p:spPr/>
        <p:txBody>
          <a:bodyPr/>
          <a:lstStyle/>
          <a:p>
            <a:r>
              <a:rPr lang="de-DE" altLang="de-DE" dirty="0"/>
              <a:t>2. bAV – Umsetzung in der Apotheke</a:t>
            </a:r>
          </a:p>
        </p:txBody>
      </p:sp>
      <p:sp>
        <p:nvSpPr>
          <p:cNvPr id="6" name="Datumsplatzhalter 5"/>
          <p:cNvSpPr>
            <a:spLocks noGrp="1"/>
          </p:cNvSpPr>
          <p:nvPr>
            <p:ph type="dt" sz="half" idx="20"/>
          </p:nvPr>
        </p:nvSpPr>
        <p:spPr/>
        <p:txBody>
          <a:bodyPr/>
          <a:lstStyle/>
          <a:p>
            <a:r>
              <a:rPr lang="de-DE"/>
              <a:t>01.01.2022</a:t>
            </a:r>
            <a:endParaRPr lang="de-DE" dirty="0"/>
          </a:p>
        </p:txBody>
      </p:sp>
      <p:sp>
        <p:nvSpPr>
          <p:cNvPr id="7" name="Fußzeilenplatzhalter 6"/>
          <p:cNvSpPr>
            <a:spLocks noGrp="1"/>
          </p:cNvSpPr>
          <p:nvPr>
            <p:ph type="ftr" sz="quarter" idx="21"/>
          </p:nvPr>
        </p:nvSpPr>
        <p:spPr/>
        <p:txBody>
          <a:bodyPr/>
          <a:lstStyle/>
          <a:p>
            <a:r>
              <a:rPr lang="de-DE"/>
              <a:t>Individuelles Versorgungskonzept</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14</a:t>
            </a:fld>
            <a:endParaRPr lang="de-DE" dirty="0"/>
          </a:p>
        </p:txBody>
      </p:sp>
      <p:sp>
        <p:nvSpPr>
          <p:cNvPr id="9" name="Textplatzhalter 8"/>
          <p:cNvSpPr>
            <a:spLocks noGrp="1"/>
          </p:cNvSpPr>
          <p:nvPr>
            <p:ph type="body" sz="quarter" idx="23"/>
          </p:nvPr>
        </p:nvSpPr>
        <p:spPr/>
        <p:txBody>
          <a:bodyPr/>
          <a:lstStyle/>
          <a:p>
            <a:endParaRPr lang="de-DE"/>
          </a:p>
        </p:txBody>
      </p:sp>
      <p:pic>
        <p:nvPicPr>
          <p:cNvPr id="12" name="Grafik 11">
            <a:extLst>
              <a:ext uri="{FF2B5EF4-FFF2-40B4-BE49-F238E27FC236}">
                <a16:creationId xmlns:a16="http://schemas.microsoft.com/office/drawing/2014/main" id="{57B8F2F0-0D20-4407-9C8D-0F557E70E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268859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6" name="Textplatzhalter 5"/>
          <p:cNvSpPr>
            <a:spLocks noGrp="1"/>
          </p:cNvSpPr>
          <p:nvPr>
            <p:ph type="body" sz="quarter" idx="10"/>
          </p:nvPr>
        </p:nvSpPr>
        <p:spPr/>
        <p:txBody>
          <a:bodyPr/>
          <a:lstStyle/>
          <a:p>
            <a:r>
              <a:rPr lang="de-DE" dirty="0"/>
              <a:t>3.</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930556" cy="812016"/>
          </a:xfrm>
        </p:spPr>
        <p:txBody>
          <a:bodyPr/>
          <a:lstStyle/>
          <a:p>
            <a:r>
              <a:rPr lang="de-DE" altLang="de-DE" dirty="0"/>
              <a:t>Entscheidungen und nächste Schritte</a:t>
            </a:r>
            <a:endParaRPr lang="de-DE" dirty="0"/>
          </a:p>
        </p:txBody>
      </p:sp>
    </p:spTree>
    <p:extLst>
      <p:ext uri="{BB962C8B-B14F-4D97-AF65-F5344CB8AC3E}">
        <p14:creationId xmlns:p14="http://schemas.microsoft.com/office/powerpoint/2010/main" val="247225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Machen Sie die nächsten Schritte in Sachen bAV</a:t>
            </a:r>
            <a:endParaRPr lang="de-DE" dirty="0"/>
          </a:p>
        </p:txBody>
      </p:sp>
      <p:sp>
        <p:nvSpPr>
          <p:cNvPr id="4" name="Textplatzhalter 3"/>
          <p:cNvSpPr>
            <a:spLocks noGrp="1"/>
          </p:cNvSpPr>
          <p:nvPr>
            <p:ph type="body" sz="quarter" idx="19"/>
          </p:nvPr>
        </p:nvSpPr>
        <p:spPr>
          <a:xfrm>
            <a:off x="358775" y="2365285"/>
            <a:ext cx="8143780" cy="3284893"/>
          </a:xfrm>
        </p:spPr>
        <p:txBody>
          <a:bodyPr/>
          <a:lstStyle/>
          <a:p>
            <a:pPr lvl="1"/>
            <a:r>
              <a:rPr lang="de-DE" dirty="0"/>
              <a:t>Setzen Sie einen Termin für die Mitarbeiter-Information.</a:t>
            </a:r>
          </a:p>
          <a:p>
            <a:pPr marL="533400" lvl="1" indent="0">
              <a:buNone/>
            </a:pPr>
            <a:r>
              <a:rPr lang="de-DE" dirty="0">
                <a:solidFill>
                  <a:schemeClr val="accent2"/>
                </a:solidFill>
              </a:rPr>
              <a:t>Wir machen Ihren Mitarbeitern die bAV für Apotheken-Angestellte verständlich und stellen Ihre bAV-Lösung vor.</a:t>
            </a:r>
          </a:p>
          <a:p>
            <a:pPr marL="533400" lvl="1" indent="0">
              <a:buNone/>
            </a:pPr>
            <a:endParaRPr lang="de-DE" dirty="0">
              <a:solidFill>
                <a:schemeClr val="accent2"/>
              </a:solidFill>
            </a:endParaRPr>
          </a:p>
          <a:p>
            <a:pPr lvl="1"/>
            <a:r>
              <a:rPr lang="de-DE" dirty="0"/>
              <a:t>Planen Sie unsere individuellen Einzelgespräche mit Ihren Mitarbeitern.</a:t>
            </a:r>
          </a:p>
          <a:p>
            <a:pPr marL="533400" lvl="1" indent="0">
              <a:buNone/>
            </a:pPr>
            <a:r>
              <a:rPr lang="de-DE" dirty="0">
                <a:solidFill>
                  <a:schemeClr val="tx2"/>
                </a:solidFill>
              </a:rPr>
              <a:t>Ihre tarifvertragliche Informationspflicht wird erfüllt und richtig dokumentiert – </a:t>
            </a:r>
            <a:br>
              <a:rPr lang="de-DE" dirty="0">
                <a:solidFill>
                  <a:schemeClr val="tx2"/>
                </a:solidFill>
              </a:rPr>
            </a:br>
            <a:r>
              <a:rPr lang="de-DE" dirty="0">
                <a:solidFill>
                  <a:schemeClr val="tx2"/>
                </a:solidFill>
              </a:rPr>
              <a:t>und Ihre Arbeitnehmer werden durch Ihre bAV-Lösung gut versorgt.</a:t>
            </a:r>
            <a:endParaRPr lang="de-DE" dirty="0">
              <a:solidFill>
                <a:schemeClr val="accent2"/>
              </a:solidFill>
            </a:endParaRPr>
          </a:p>
        </p:txBody>
      </p:sp>
      <p:sp>
        <p:nvSpPr>
          <p:cNvPr id="5" name="Textplatzhalter 4"/>
          <p:cNvSpPr>
            <a:spLocks noGrp="1"/>
          </p:cNvSpPr>
          <p:nvPr>
            <p:ph type="body" sz="quarter" idx="18"/>
          </p:nvPr>
        </p:nvSpPr>
        <p:spPr/>
        <p:txBody>
          <a:bodyPr/>
          <a:lstStyle/>
          <a:p>
            <a:r>
              <a:rPr lang="de-DE" altLang="de-DE" dirty="0"/>
              <a:t>3. Entscheidungen und nächste Schritte</a:t>
            </a:r>
          </a:p>
        </p:txBody>
      </p:sp>
      <p:sp>
        <p:nvSpPr>
          <p:cNvPr id="6" name="Datumsplatzhalter 5"/>
          <p:cNvSpPr>
            <a:spLocks noGrp="1"/>
          </p:cNvSpPr>
          <p:nvPr>
            <p:ph type="dt" sz="half" idx="20"/>
          </p:nvPr>
        </p:nvSpPr>
        <p:spPr/>
        <p:txBody>
          <a:bodyPr/>
          <a:lstStyle/>
          <a:p>
            <a:r>
              <a:rPr lang="de-DE"/>
              <a:t>01.01.2022</a:t>
            </a:r>
            <a:endParaRPr lang="de-DE" dirty="0"/>
          </a:p>
        </p:txBody>
      </p:sp>
      <p:sp>
        <p:nvSpPr>
          <p:cNvPr id="7" name="Fußzeilenplatzhalter 6"/>
          <p:cNvSpPr>
            <a:spLocks noGrp="1"/>
          </p:cNvSpPr>
          <p:nvPr>
            <p:ph type="ftr" sz="quarter" idx="21"/>
          </p:nvPr>
        </p:nvSpPr>
        <p:spPr/>
        <p:txBody>
          <a:bodyPr/>
          <a:lstStyle/>
          <a:p>
            <a:r>
              <a:rPr lang="de-DE"/>
              <a:t>Individuelles Versorgungskonzept</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16</a:t>
            </a:fld>
            <a:endParaRPr lang="de-DE" dirty="0"/>
          </a:p>
        </p:txBody>
      </p:sp>
      <p:sp>
        <p:nvSpPr>
          <p:cNvPr id="17" name="Textplatzhalter 16"/>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90822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Der nächste Schritt</a:t>
            </a:r>
            <a:endParaRPr lang="de-DE" dirty="0"/>
          </a:p>
        </p:txBody>
      </p:sp>
      <p:sp>
        <p:nvSpPr>
          <p:cNvPr id="14" name="Textplatzhalter 13"/>
          <p:cNvSpPr>
            <a:spLocks noGrp="1"/>
          </p:cNvSpPr>
          <p:nvPr>
            <p:ph type="body" sz="quarter" idx="17"/>
          </p:nvPr>
        </p:nvSpPr>
        <p:spPr>
          <a:xfrm>
            <a:off x="358775" y="2087563"/>
            <a:ext cx="8426450" cy="261610"/>
          </a:xfrm>
        </p:spPr>
        <p:txBody>
          <a:bodyPr/>
          <a:lstStyle/>
          <a:p>
            <a:r>
              <a:rPr lang="de-DE" altLang="de-DE" dirty="0"/>
              <a:t>Unsere gemeinsame Vorgehensweise zur Umsetzung Ihrer bAV-Lösung.</a:t>
            </a:r>
          </a:p>
        </p:txBody>
      </p:sp>
      <p:sp>
        <p:nvSpPr>
          <p:cNvPr id="5" name="Textplatzhalter 4"/>
          <p:cNvSpPr>
            <a:spLocks noGrp="1"/>
          </p:cNvSpPr>
          <p:nvPr>
            <p:ph type="body" sz="quarter" idx="18"/>
          </p:nvPr>
        </p:nvSpPr>
        <p:spPr/>
        <p:txBody>
          <a:bodyPr/>
          <a:lstStyle/>
          <a:p>
            <a:r>
              <a:rPr lang="de-DE" altLang="de-DE" dirty="0"/>
              <a:t>3. Entscheidungen und nächste Schritte</a:t>
            </a:r>
          </a:p>
        </p:txBody>
      </p:sp>
      <p:sp>
        <p:nvSpPr>
          <p:cNvPr id="6" name="Datumsplatzhalter 5"/>
          <p:cNvSpPr>
            <a:spLocks noGrp="1"/>
          </p:cNvSpPr>
          <p:nvPr>
            <p:ph type="dt" sz="half" idx="20"/>
          </p:nvPr>
        </p:nvSpPr>
        <p:spPr/>
        <p:txBody>
          <a:bodyPr/>
          <a:lstStyle/>
          <a:p>
            <a:r>
              <a:rPr lang="de-DE"/>
              <a:t>01.01.2022</a:t>
            </a:r>
            <a:endParaRPr lang="de-DE" dirty="0"/>
          </a:p>
        </p:txBody>
      </p:sp>
      <p:sp>
        <p:nvSpPr>
          <p:cNvPr id="7" name="Fußzeilenplatzhalter 6"/>
          <p:cNvSpPr>
            <a:spLocks noGrp="1"/>
          </p:cNvSpPr>
          <p:nvPr>
            <p:ph type="ftr" sz="quarter" idx="21"/>
          </p:nvPr>
        </p:nvSpPr>
        <p:spPr/>
        <p:txBody>
          <a:bodyPr/>
          <a:lstStyle/>
          <a:p>
            <a:r>
              <a:rPr lang="de-DE"/>
              <a:t>Individuelles Versorgungskonzept</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17</a:t>
            </a:fld>
            <a:endParaRPr lang="de-DE" dirty="0"/>
          </a:p>
        </p:txBody>
      </p:sp>
      <p:sp>
        <p:nvSpPr>
          <p:cNvPr id="15" name="Textplatzhalter 14"/>
          <p:cNvSpPr>
            <a:spLocks noGrp="1"/>
          </p:cNvSpPr>
          <p:nvPr>
            <p:ph type="body" sz="quarter" idx="23"/>
          </p:nvPr>
        </p:nvSpPr>
        <p:spPr/>
        <p:txBody>
          <a:bodyPr/>
          <a:lstStyle/>
          <a:p>
            <a:endParaRPr lang="de-DE"/>
          </a:p>
        </p:txBody>
      </p:sp>
      <p:pic>
        <p:nvPicPr>
          <p:cNvPr id="21" name="Inhaltsplatzhalter 7"/>
          <p:cNvPicPr>
            <a:picLocks noChangeAspect="1"/>
          </p:cNvPicPr>
          <p:nvPr/>
        </p:nvPicPr>
        <p:blipFill>
          <a:blip r:embed="rId2"/>
          <a:stretch>
            <a:fillRect/>
          </a:stretch>
        </p:blipFill>
        <p:spPr>
          <a:xfrm>
            <a:off x="1836738" y="2670175"/>
            <a:ext cx="5445125" cy="2771775"/>
          </a:xfrm>
          <a:prstGeom prst="rect">
            <a:avLst/>
          </a:prstGeom>
          <a:ln>
            <a:solidFill>
              <a:schemeClr val="accent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310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204015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0685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Textplatzhalter 2"/>
          <p:cNvSpPr>
            <a:spLocks noGrp="1"/>
          </p:cNvSpPr>
          <p:nvPr>
            <p:ph type="body" sz="quarter" idx="17"/>
          </p:nvPr>
        </p:nvSpPr>
        <p:spPr/>
        <p:txBody>
          <a:bodyPr/>
          <a:lstStyle/>
          <a:p>
            <a:r>
              <a:rPr lang="de-DE" altLang="de-DE" dirty="0"/>
              <a:t>bAV – Gesetzliche und tarifvertragliche Rahmenbedingungen	</a:t>
            </a:r>
          </a:p>
          <a:p>
            <a:r>
              <a:rPr lang="de-DE" altLang="de-DE" dirty="0"/>
              <a:t>bAV – Umsetzung in der Apotheke</a:t>
            </a:r>
          </a:p>
          <a:p>
            <a:r>
              <a:rPr lang="de-DE" altLang="de-DE" dirty="0"/>
              <a:t>Entscheidungen und nächste Schritte</a:t>
            </a:r>
          </a:p>
        </p:txBody>
      </p:sp>
    </p:spTree>
    <p:extLst>
      <p:ext uri="{BB962C8B-B14F-4D97-AF65-F5344CB8AC3E}">
        <p14:creationId xmlns:p14="http://schemas.microsoft.com/office/powerpoint/2010/main" val="769257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nSpc>
                <a:spcPct val="110000"/>
              </a:lnSpc>
              <a:spcBef>
                <a:spcPts val="600"/>
              </a:spcBef>
            </a:pPr>
            <a:r>
              <a:rPr lang="de-DE" sz="1500" dirty="0">
                <a:solidFill>
                  <a:schemeClr val="tx1"/>
                </a:solidFill>
              </a:rPr>
              <a:t>martin-mustervermittler@mustervermittler.de</a:t>
            </a:r>
            <a:br>
              <a:rPr lang="de-DE" sz="1500" dirty="0">
                <a:solidFill>
                  <a:schemeClr val="tx1"/>
                </a:solidFill>
              </a:rPr>
            </a:br>
            <a:r>
              <a:rPr lang="de-DE" sz="1500" dirty="0">
                <a:solidFill>
                  <a:schemeClr val="tx1"/>
                </a:solidFill>
              </a:rPr>
              <a:t>www.mustervermittler.de</a:t>
            </a:r>
          </a:p>
        </p:txBody>
      </p:sp>
    </p:spTree>
    <p:extLst>
      <p:ext uri="{BB962C8B-B14F-4D97-AF65-F5344CB8AC3E}">
        <p14:creationId xmlns:p14="http://schemas.microsoft.com/office/powerpoint/2010/main" val="12297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5" name="Textplatzhalter 4"/>
          <p:cNvSpPr>
            <a:spLocks noGrp="1"/>
          </p:cNvSpPr>
          <p:nvPr>
            <p:ph type="body" sz="quarter" idx="10"/>
          </p:nvPr>
        </p:nvSpPr>
        <p:spPr/>
        <p:txBody>
          <a:bodyPr/>
          <a:lstStyle/>
          <a:p>
            <a:r>
              <a:rPr lang="de-DE" dirty="0"/>
              <a:t>1.</a:t>
            </a:r>
          </a:p>
        </p:txBody>
      </p:sp>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630305" cy="1193198"/>
          </a:xfrm>
        </p:spPr>
        <p:txBody>
          <a:bodyPr/>
          <a:lstStyle/>
          <a:p>
            <a:r>
              <a:rPr lang="de-DE" altLang="de-DE" dirty="0"/>
              <a:t>bAV – Gesetzliche und tarifvertragliche Rahmenbedingungen</a:t>
            </a:r>
            <a:endParaRPr lang="de-DE" dirty="0"/>
          </a:p>
        </p:txBody>
      </p:sp>
    </p:spTree>
    <p:extLst>
      <p:ext uri="{BB962C8B-B14F-4D97-AF65-F5344CB8AC3E}">
        <p14:creationId xmlns:p14="http://schemas.microsoft.com/office/powerpoint/2010/main" val="359457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Betriebliche Altersversorgung in Ihrer Apotheke:</a:t>
            </a:r>
            <a:br>
              <a:rPr lang="de-DE" altLang="de-DE"/>
            </a:br>
            <a:r>
              <a:rPr lang="de-DE" altLang="de-DE"/>
              <a:t>Arbeitgeber sind verpflichtet zu profitieren</a:t>
            </a:r>
            <a:endParaRPr lang="de-DE" dirty="0"/>
          </a:p>
        </p:txBody>
      </p:sp>
      <p:sp>
        <p:nvSpPr>
          <p:cNvPr id="12" name="Textplatzhalter 11"/>
          <p:cNvSpPr>
            <a:spLocks noGrp="1"/>
          </p:cNvSpPr>
          <p:nvPr>
            <p:ph type="body" sz="quarter" idx="17"/>
          </p:nvPr>
        </p:nvSpPr>
        <p:spPr>
          <a:xfrm>
            <a:off x="1651188" y="2278663"/>
            <a:ext cx="3098612" cy="3115847"/>
          </a:xfrm>
        </p:spPr>
        <p:txBody>
          <a:bodyPr>
            <a:noAutofit/>
          </a:bodyPr>
          <a:lstStyle/>
          <a:p>
            <a:r>
              <a:rPr lang="de-DE" altLang="de-DE" sz="1600" dirty="0"/>
              <a:t>Das Muss</a:t>
            </a:r>
          </a:p>
          <a:p>
            <a:pPr lvl="1"/>
            <a:r>
              <a:rPr lang="de-DE" altLang="de-DE" sz="1600" dirty="0"/>
              <a:t>Ihre Arbeitnehmer haben Anspruch auf </a:t>
            </a:r>
            <a:r>
              <a:rPr lang="de-DE" altLang="de-DE" sz="1600" dirty="0" err="1"/>
              <a:t>Entgeltum</a:t>
            </a:r>
            <a:r>
              <a:rPr lang="de-DE" altLang="de-DE" sz="1600" dirty="0"/>
              <a:t>-wandlung. </a:t>
            </a:r>
          </a:p>
          <a:p>
            <a:pPr lvl="1"/>
            <a:r>
              <a:rPr lang="de-DE" altLang="de-DE" sz="1600" dirty="0"/>
              <a:t>Tarifvertraglich haben Ihre Arbeitnehmer ein Anrecht </a:t>
            </a:r>
            <a:br>
              <a:rPr lang="de-DE" altLang="de-DE" sz="1600" dirty="0"/>
            </a:br>
            <a:r>
              <a:rPr lang="de-DE" altLang="de-DE" sz="1600" dirty="0"/>
              <a:t>auf  AG-Beitrag und bei Entgeltumwandlung auf </a:t>
            </a:r>
            <a:br>
              <a:rPr lang="de-DE" altLang="de-DE" sz="1600" dirty="0"/>
            </a:br>
            <a:r>
              <a:rPr lang="de-DE" altLang="de-DE" sz="1600" dirty="0"/>
              <a:t>AG-Zuschuss zu ihrer betrieblichen Altersversorgung.</a:t>
            </a:r>
            <a:endParaRPr lang="de-DE" sz="1600" dirty="0"/>
          </a:p>
        </p:txBody>
      </p:sp>
      <p:sp>
        <p:nvSpPr>
          <p:cNvPr id="14" name="Inhaltsplatzhalter 13"/>
          <p:cNvSpPr>
            <a:spLocks noGrp="1"/>
          </p:cNvSpPr>
          <p:nvPr>
            <p:ph sz="quarter" idx="19"/>
          </p:nvPr>
        </p:nvSpPr>
        <p:spPr>
          <a:xfrm>
            <a:off x="5955699" y="2278664"/>
            <a:ext cx="2614562" cy="2736850"/>
          </a:xfrm>
        </p:spPr>
        <p:txBody>
          <a:bodyPr>
            <a:normAutofit/>
          </a:bodyPr>
          <a:lstStyle/>
          <a:p>
            <a:r>
              <a:rPr lang="de-DE" altLang="de-DE" sz="1600" dirty="0"/>
              <a:t>Ihr Plus</a:t>
            </a:r>
            <a:endParaRPr lang="de-DE" altLang="de-DE" sz="1600" dirty="0">
              <a:sym typeface="Wingdings" charset="2"/>
            </a:endParaRPr>
          </a:p>
          <a:p>
            <a:pPr lvl="1"/>
            <a:r>
              <a:rPr lang="de-DE" altLang="de-DE" sz="1600" dirty="0">
                <a:sym typeface="Wingdings" charset="2"/>
              </a:rPr>
              <a:t>Sie erfüllen ihre Informationspflicht.</a:t>
            </a:r>
          </a:p>
          <a:p>
            <a:pPr lvl="1"/>
            <a:r>
              <a:rPr lang="de-DE" altLang="de-DE" sz="1600" dirty="0">
                <a:sym typeface="Wingdings" charset="2"/>
              </a:rPr>
              <a:t>Mitarbeiterbindung und </a:t>
            </a:r>
            <a:br>
              <a:rPr lang="de-DE" altLang="de-DE" sz="1600" dirty="0">
                <a:sym typeface="Wingdings" charset="2"/>
              </a:rPr>
            </a:br>
            <a:r>
              <a:rPr lang="de-DE" altLang="de-DE" sz="1600" dirty="0">
                <a:sym typeface="Wingdings" charset="2"/>
              </a:rPr>
              <a:t>-pflege.</a:t>
            </a:r>
            <a:endParaRPr lang="de-DE" altLang="de-DE" sz="1600" dirty="0"/>
          </a:p>
        </p:txBody>
      </p:sp>
      <p:sp>
        <p:nvSpPr>
          <p:cNvPr id="17" name="Textplatzhalter 16"/>
          <p:cNvSpPr>
            <a:spLocks noGrp="1"/>
          </p:cNvSpPr>
          <p:nvPr>
            <p:ph type="body" sz="quarter" idx="24"/>
          </p:nvPr>
        </p:nvSpPr>
        <p:spPr/>
        <p:txBody>
          <a:bodyPr/>
          <a:lstStyle/>
          <a:p>
            <a:r>
              <a:rPr lang="de-DE" altLang="de-DE"/>
              <a:t>Verstehen Sie die Altersversorgung nicht als lästige Pflicht, sondern als gute Gelegenheit, die Bindung zu Ihren Angestellten zu pflegen.</a:t>
            </a:r>
            <a:endParaRPr lang="de-DE" altLang="de-DE" dirty="0"/>
          </a:p>
        </p:txBody>
      </p:sp>
      <p:sp>
        <p:nvSpPr>
          <p:cNvPr id="39" name="Textplatzhalter 38"/>
          <p:cNvSpPr>
            <a:spLocks noGrp="1"/>
          </p:cNvSpPr>
          <p:nvPr>
            <p:ph type="body" sz="quarter" idx="23"/>
          </p:nvPr>
        </p:nvSpPr>
        <p:spPr/>
        <p:txBody>
          <a:bodyPr/>
          <a:lstStyle/>
          <a:p>
            <a:endParaRPr lang="de-DE"/>
          </a:p>
        </p:txBody>
      </p:sp>
      <p:sp>
        <p:nvSpPr>
          <p:cNvPr id="13" name="Textplatzhalter 12"/>
          <p:cNvSpPr>
            <a:spLocks noGrp="1"/>
          </p:cNvSpPr>
          <p:nvPr>
            <p:ph type="body" sz="quarter" idx="18"/>
          </p:nvPr>
        </p:nvSpPr>
        <p:spPr/>
        <p:txBody>
          <a:bodyPr/>
          <a:lstStyle/>
          <a:p>
            <a:r>
              <a:rPr lang="de-DE" altLang="de-DE" dirty="0"/>
              <a:t>1. bAV – Gesetzliche und tarifvertragliche Rahmenbedingungen</a:t>
            </a:r>
            <a:endParaRPr lang="de-DE" dirty="0"/>
          </a:p>
        </p:txBody>
      </p:sp>
      <p:sp>
        <p:nvSpPr>
          <p:cNvPr id="7" name="Datumsplatzhalter 6"/>
          <p:cNvSpPr>
            <a:spLocks noGrp="1"/>
          </p:cNvSpPr>
          <p:nvPr>
            <p:ph type="dt" sz="half" idx="25"/>
          </p:nvPr>
        </p:nvSpPr>
        <p:spPr/>
        <p:txBody>
          <a:bodyPr/>
          <a:lstStyle/>
          <a:p>
            <a:r>
              <a:rPr lang="de-DE"/>
              <a:t>01.01.2022</a:t>
            </a:r>
            <a:endParaRPr lang="de-DE" dirty="0"/>
          </a:p>
        </p:txBody>
      </p:sp>
      <p:sp>
        <p:nvSpPr>
          <p:cNvPr id="8" name="Fußzeilenplatzhalter 7"/>
          <p:cNvSpPr>
            <a:spLocks noGrp="1"/>
          </p:cNvSpPr>
          <p:nvPr>
            <p:ph type="ftr" sz="quarter" idx="26"/>
          </p:nvPr>
        </p:nvSpPr>
        <p:spPr/>
        <p:txBody>
          <a:bodyPr/>
          <a:lstStyle/>
          <a:p>
            <a:r>
              <a:rPr lang="de-DE" dirty="0"/>
              <a:t>Individuelles Versorgungskonzept</a:t>
            </a:r>
          </a:p>
        </p:txBody>
      </p:sp>
      <p:sp>
        <p:nvSpPr>
          <p:cNvPr id="9" name="Foliennummernplatzhalter 8"/>
          <p:cNvSpPr>
            <a:spLocks noGrp="1"/>
          </p:cNvSpPr>
          <p:nvPr>
            <p:ph type="sldNum" sz="quarter" idx="27"/>
          </p:nvPr>
        </p:nvSpPr>
        <p:spPr/>
        <p:txBody>
          <a:bodyPr/>
          <a:lstStyle/>
          <a:p>
            <a:fld id="{BFE8ADF1-837C-463F-9856-54C2D771B21B}" type="slidenum">
              <a:rPr lang="de-DE" smtClean="0"/>
              <a:pPr/>
              <a:t>4</a:t>
            </a:fld>
            <a:endParaRPr lang="de-DE" dirty="0"/>
          </a:p>
        </p:txBody>
      </p:sp>
      <p:pic>
        <p:nvPicPr>
          <p:cNvPr id="18" name="Grafi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2099277"/>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800" y="2099277"/>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93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 in Ihrer Apotheke:</a:t>
            </a:r>
            <a:br>
              <a:rPr lang="de-DE" altLang="de-DE"/>
            </a:br>
            <a:r>
              <a:rPr lang="de-DE" altLang="de-DE"/>
              <a:t>Ihre gesetzlichen Pflichten können Sie abhaken</a:t>
            </a:r>
            <a:endParaRPr lang="de-DE" dirty="0"/>
          </a:p>
        </p:txBody>
      </p:sp>
      <p:sp>
        <p:nvSpPr>
          <p:cNvPr id="3" name="Textplatzhalter 2"/>
          <p:cNvSpPr>
            <a:spLocks noGrp="1"/>
          </p:cNvSpPr>
          <p:nvPr>
            <p:ph type="body" sz="quarter" idx="17"/>
          </p:nvPr>
        </p:nvSpPr>
        <p:spPr>
          <a:xfrm>
            <a:off x="358774" y="2368101"/>
            <a:ext cx="5867855" cy="2952750"/>
          </a:xfrm>
        </p:spPr>
        <p:txBody>
          <a:bodyPr/>
          <a:lstStyle/>
          <a:p>
            <a:pPr lvl="1"/>
            <a:r>
              <a:rPr lang="de-DE" altLang="de-DE" dirty="0"/>
              <a:t>Die bAV setzt das </a:t>
            </a:r>
            <a:r>
              <a:rPr lang="de-DE" altLang="de-DE" b="1" dirty="0"/>
              <a:t>"Recht auf Entgeltumwandlung"</a:t>
            </a:r>
            <a:r>
              <a:rPr lang="de-DE" altLang="de-DE" dirty="0"/>
              <a:t> Ihrer Arbeitnehmer bequem für Sie um.</a:t>
            </a:r>
          </a:p>
          <a:p>
            <a:pPr lvl="1"/>
            <a:r>
              <a:rPr lang="de-DE" altLang="de-DE" dirty="0"/>
              <a:t>Als Ihr Ansprechpartner sorge ich dafür, dass die bAV den </a:t>
            </a:r>
            <a:r>
              <a:rPr lang="de-DE" altLang="de-DE" b="1" dirty="0"/>
              <a:t>tarifvertraglichen Anforderungen </a:t>
            </a:r>
            <a:r>
              <a:rPr lang="de-DE" altLang="de-DE" dirty="0"/>
              <a:t>entspricht.</a:t>
            </a:r>
          </a:p>
          <a:p>
            <a:pPr lvl="1"/>
            <a:r>
              <a:rPr lang="de-DE" altLang="de-DE" dirty="0"/>
              <a:t>Im Rahmen einer Infoveranstaltung und in Einzelgesprächen erfüllen Sie </a:t>
            </a:r>
            <a:r>
              <a:rPr lang="de-DE" altLang="de-DE" b="1" dirty="0"/>
              <a:t>Ihre tarifvertraglichen Informationspflichten</a:t>
            </a:r>
            <a:r>
              <a:rPr lang="de-DE" altLang="de-DE" dirty="0"/>
              <a:t>.</a:t>
            </a:r>
          </a:p>
          <a:p>
            <a:pPr lvl="1"/>
            <a:r>
              <a:rPr lang="de-DE" altLang="de-DE" dirty="0"/>
              <a:t>Gemeinsam dokumentieren wir die Umsetzung mit jedem Mitarbeiter für </a:t>
            </a:r>
            <a:r>
              <a:rPr lang="de-DE" altLang="de-DE" b="1" dirty="0"/>
              <a:t>Ihre Personalakten</a:t>
            </a:r>
            <a:r>
              <a:rPr lang="de-DE" altLang="de-DE" dirty="0"/>
              <a:t>.</a:t>
            </a:r>
          </a:p>
        </p:txBody>
      </p:sp>
      <p:sp>
        <p:nvSpPr>
          <p:cNvPr id="22" name="Textplatzhalter 21"/>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a:t>Mit der Direktversicherung setzen wir den im Betriebsrentengesetz und im Tarifvertrag formulierten Standard in der betrieblichen Altersversorgung um.</a:t>
            </a:r>
            <a:endParaRPr lang="de-DE" dirty="0"/>
          </a:p>
        </p:txBody>
      </p:sp>
      <p:sp>
        <p:nvSpPr>
          <p:cNvPr id="7" name="Textplatzhalter 6"/>
          <p:cNvSpPr>
            <a:spLocks noGrp="1"/>
          </p:cNvSpPr>
          <p:nvPr>
            <p:ph type="body" sz="quarter" idx="18"/>
          </p:nvPr>
        </p:nvSpPr>
        <p:spPr/>
        <p:txBody>
          <a:bodyPr/>
          <a:lstStyle/>
          <a:p>
            <a:r>
              <a:rPr lang="de-DE" altLang="de-DE"/>
              <a:t>1. bAV – Gesetzliche und tarifvertragliche Rahmenbedingungen</a:t>
            </a:r>
            <a:endParaRPr lang="de-DE" dirty="0"/>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5</a:t>
            </a:fld>
            <a:endParaRPr lang="de-DE" dirty="0"/>
          </a:p>
        </p:txBody>
      </p:sp>
      <p:grpSp>
        <p:nvGrpSpPr>
          <p:cNvPr id="11" name="Gruppieren 10"/>
          <p:cNvGrpSpPr/>
          <p:nvPr/>
        </p:nvGrpSpPr>
        <p:grpSpPr>
          <a:xfrm>
            <a:off x="6732588" y="2377217"/>
            <a:ext cx="1668462" cy="1595438"/>
            <a:chOff x="6732588" y="2377217"/>
            <a:chExt cx="1668462" cy="1595438"/>
          </a:xfrm>
        </p:grpSpPr>
        <p:sp>
          <p:nvSpPr>
            <p:cNvPr id="12" name="Ellipse 11"/>
            <p:cNvSpPr/>
            <p:nvPr/>
          </p:nvSpPr>
          <p:spPr>
            <a:xfrm>
              <a:off x="6757988" y="2380108"/>
              <a:ext cx="1603375" cy="15911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Grafik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32588" y="2377217"/>
              <a:ext cx="166846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340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Das richtige bAV-Konzept:</a:t>
            </a:r>
            <a:br>
              <a:rPr lang="de-DE" altLang="de-DE"/>
            </a:br>
            <a:r>
              <a:rPr lang="de-DE" altLang="de-DE"/>
              <a:t>Der Tarifvertrag setzt den Standard</a:t>
            </a:r>
            <a:endParaRPr lang="de-DE" dirty="0"/>
          </a:p>
        </p:txBody>
      </p:sp>
      <p:sp>
        <p:nvSpPr>
          <p:cNvPr id="3" name="Textplatzhalter 2"/>
          <p:cNvSpPr>
            <a:spLocks noGrp="1"/>
          </p:cNvSpPr>
          <p:nvPr>
            <p:ph type="body" sz="quarter" idx="17"/>
          </p:nvPr>
        </p:nvSpPr>
        <p:spPr>
          <a:xfrm>
            <a:off x="358775" y="2600325"/>
            <a:ext cx="4213226" cy="2952750"/>
          </a:xfrm>
        </p:spPr>
        <p:txBody>
          <a:bodyPr/>
          <a:lstStyle/>
          <a:p>
            <a:pPr lvl="1"/>
            <a:r>
              <a:rPr lang="de-DE" altLang="de-DE" dirty="0"/>
              <a:t>Arbeitgeber zahlen einen festen Beitrag für die </a:t>
            </a:r>
            <a:r>
              <a:rPr lang="de-DE" altLang="de-DE" dirty="0" err="1"/>
              <a:t>bAV</a:t>
            </a:r>
            <a:r>
              <a:rPr lang="de-DE" altLang="de-DE" dirty="0"/>
              <a:t>. </a:t>
            </a:r>
          </a:p>
          <a:p>
            <a:pPr lvl="1"/>
            <a:r>
              <a:rPr lang="de-DE" altLang="de-DE" dirty="0"/>
              <a:t>Arbeitnehmer geben ggf. einen Eigenanteil in Form einer Entgeltumwandlung. </a:t>
            </a:r>
          </a:p>
          <a:p>
            <a:pPr lvl="1"/>
            <a:r>
              <a:rPr lang="de-DE" altLang="de-DE" dirty="0"/>
              <a:t>Arbeitgeber fördern die Entgeltumwandlung mit einem Zuschuss. </a:t>
            </a:r>
          </a:p>
        </p:txBody>
      </p:sp>
      <p:sp>
        <p:nvSpPr>
          <p:cNvPr id="16" name="Textplatzhalter 15"/>
          <p:cNvSpPr>
            <a:spLocks noGrp="1"/>
          </p:cNvSpPr>
          <p:nvPr>
            <p:ph type="body" sz="quarter" idx="21"/>
          </p:nvPr>
        </p:nvSpPr>
        <p:spPr/>
        <p:txBody>
          <a:bodyPr/>
          <a:lstStyle/>
          <a:p>
            <a:endParaRPr lang="de-DE"/>
          </a:p>
        </p:txBody>
      </p:sp>
      <p:sp>
        <p:nvSpPr>
          <p:cNvPr id="17" name="Textplatzhalter 16"/>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altLang="de-DE"/>
              <a:t>Setzen Sie den Tarifvertrag um und schöpfen Sie die Motivations- und Bindungsqualitäten der bAV voll aus.</a:t>
            </a:r>
            <a:endParaRPr lang="de-DE" altLang="de-DE" dirty="0"/>
          </a:p>
        </p:txBody>
      </p:sp>
      <p:sp>
        <p:nvSpPr>
          <p:cNvPr id="7" name="Textplatzhalter 6"/>
          <p:cNvSpPr>
            <a:spLocks noGrp="1"/>
          </p:cNvSpPr>
          <p:nvPr>
            <p:ph type="body" sz="quarter" idx="18"/>
          </p:nvPr>
        </p:nvSpPr>
        <p:spPr/>
        <p:txBody>
          <a:bodyPr/>
          <a:lstStyle/>
          <a:p>
            <a:r>
              <a:rPr lang="de-DE" altLang="de-DE"/>
              <a:t>1. bAV – Gesetzliche und tarifvertragliche Rahmenbedingungen</a:t>
            </a:r>
            <a:endParaRPr lang="de-DE" dirty="0"/>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6</a:t>
            </a:fld>
            <a:endParaRPr lang="de-DE" dirty="0"/>
          </a:p>
        </p:txBody>
      </p:sp>
      <p:grpSp>
        <p:nvGrpSpPr>
          <p:cNvPr id="21" name="Gruppieren 20"/>
          <p:cNvGrpSpPr/>
          <p:nvPr/>
        </p:nvGrpSpPr>
        <p:grpSpPr>
          <a:xfrm>
            <a:off x="5319486" y="2145172"/>
            <a:ext cx="3378200" cy="2995612"/>
            <a:chOff x="5334000" y="2420938"/>
            <a:chExt cx="3378200" cy="2995612"/>
          </a:xfrm>
        </p:grpSpPr>
        <p:sp>
          <p:nvSpPr>
            <p:cNvPr id="23" name="Textfeld 1"/>
            <p:cNvSpPr txBox="1"/>
            <p:nvPr/>
          </p:nvSpPr>
          <p:spPr>
            <a:xfrm>
              <a:off x="5334000" y="2420938"/>
              <a:ext cx="3378200" cy="279400"/>
            </a:xfrm>
            <a:prstGeom prst="rect">
              <a:avLst/>
            </a:prstGeom>
            <a:noFill/>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a:pPr>
              <a:r>
                <a:rPr lang="de-DE" sz="1400" b="1" dirty="0">
                  <a:latin typeface="+mj-lt"/>
                </a:rPr>
                <a:t>Die Messlatte für Ihre </a:t>
              </a:r>
              <a:r>
                <a:rPr lang="de-DE" sz="1400" b="1" dirty="0" err="1">
                  <a:latin typeface="+mj-lt"/>
                </a:rPr>
                <a:t>bAV</a:t>
              </a:r>
              <a:r>
                <a:rPr lang="de-DE" sz="1400" b="1" dirty="0">
                  <a:latin typeface="+mj-lt"/>
                </a:rPr>
                <a:t> ist tarifvertraglich geregelt.</a:t>
              </a:r>
            </a:p>
          </p:txBody>
        </p:sp>
        <p:sp>
          <p:nvSpPr>
            <p:cNvPr id="24" name="Textfeld 1"/>
            <p:cNvSpPr txBox="1">
              <a:spLocks noChangeArrowheads="1"/>
            </p:cNvSpPr>
            <p:nvPr/>
          </p:nvSpPr>
          <p:spPr bwMode="auto">
            <a:xfrm>
              <a:off x="5908675" y="3116263"/>
              <a:ext cx="280352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400"/>
                </a:spcAft>
                <a:buClr>
                  <a:schemeClr val="tx2"/>
                </a:buClr>
              </a:pPr>
              <a:r>
                <a:rPr lang="de-DE" altLang="de-DE" sz="700"/>
                <a:t>Tarifvertrag Apotheken</a:t>
              </a:r>
            </a:p>
          </p:txBody>
        </p:sp>
        <p:pic>
          <p:nvPicPr>
            <p:cNvPr id="25" name="Bild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97200"/>
              <a:ext cx="4762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200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Bausteine für das richtige bAV-Konzept:</a:t>
            </a:r>
            <a:br>
              <a:rPr lang="de-DE" altLang="de-DE"/>
            </a:br>
            <a:r>
              <a:rPr lang="de-DE" altLang="de-DE"/>
              <a:t>Die tarifvertraglichen Anforderungen erfüllen</a:t>
            </a:r>
            <a:endParaRPr lang="de-DE" dirty="0"/>
          </a:p>
        </p:txBody>
      </p:sp>
      <p:sp>
        <p:nvSpPr>
          <p:cNvPr id="32" name="Textplatzhalter 31"/>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altLang="de-DE" dirty="0"/>
              <a:t>Zu Arbeitgeberbeitrag und -zuschuss sind Sie auf der einen Seite verpflichtet, auf der anderen profitieren Sie von Steuer- und </a:t>
            </a:r>
            <a:r>
              <a:rPr lang="de-DE" altLang="de-DE" dirty="0" err="1"/>
              <a:t>Sozialversicherungs</a:t>
            </a:r>
            <a:r>
              <a:rPr lang="de-DE" altLang="de-DE" dirty="0"/>
              <a:t> (SV)-Ersparnis bei Entgeltumwandlung.</a:t>
            </a:r>
          </a:p>
        </p:txBody>
      </p:sp>
      <p:sp>
        <p:nvSpPr>
          <p:cNvPr id="7" name="Textplatzhalter 6"/>
          <p:cNvSpPr>
            <a:spLocks noGrp="1"/>
          </p:cNvSpPr>
          <p:nvPr>
            <p:ph type="body" sz="quarter" idx="18"/>
          </p:nvPr>
        </p:nvSpPr>
        <p:spPr/>
        <p:txBody>
          <a:bodyPr/>
          <a:lstStyle/>
          <a:p>
            <a:r>
              <a:rPr lang="de-DE" altLang="de-DE"/>
              <a:t>1. bAV – Gesetzliche und tarifvertragliche Rahmenbedingungen</a:t>
            </a:r>
            <a:endParaRPr lang="de-DE" dirty="0"/>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7</a:t>
            </a:fld>
            <a:endParaRPr lang="de-DE" dirty="0"/>
          </a:p>
        </p:txBody>
      </p:sp>
      <p:grpSp>
        <p:nvGrpSpPr>
          <p:cNvPr id="5" name="Gruppieren 4"/>
          <p:cNvGrpSpPr/>
          <p:nvPr/>
        </p:nvGrpSpPr>
        <p:grpSpPr>
          <a:xfrm>
            <a:off x="1727684" y="2484438"/>
            <a:ext cx="5977992" cy="2106948"/>
            <a:chOff x="2228761" y="2484438"/>
            <a:chExt cx="5977992" cy="2106948"/>
          </a:xfrm>
        </p:grpSpPr>
        <p:sp>
          <p:nvSpPr>
            <p:cNvPr id="73" name="Textfeld 72"/>
            <p:cNvSpPr txBox="1">
              <a:spLocks noChangeAspect="1"/>
            </p:cNvSpPr>
            <p:nvPr/>
          </p:nvSpPr>
          <p:spPr>
            <a:xfrm>
              <a:off x="2357254" y="2884810"/>
              <a:ext cx="1332000" cy="1332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sz="1400" dirty="0"/>
                <a:t>Arbeitgeber-</a:t>
              </a:r>
            </a:p>
            <a:p>
              <a:r>
                <a:rPr lang="de-DE" sz="1400" dirty="0" err="1"/>
                <a:t>beitrag</a:t>
              </a:r>
              <a:endParaRPr lang="de-DE" sz="1300" dirty="0"/>
            </a:p>
          </p:txBody>
        </p:sp>
        <p:grpSp>
          <p:nvGrpSpPr>
            <p:cNvPr id="33" name="Gruppieren 32"/>
            <p:cNvGrpSpPr>
              <a:grpSpLocks/>
            </p:cNvGrpSpPr>
            <p:nvPr/>
          </p:nvGrpSpPr>
          <p:grpSpPr bwMode="auto">
            <a:xfrm>
              <a:off x="2228761" y="2740653"/>
              <a:ext cx="1496116" cy="1850733"/>
              <a:chOff x="2673948" y="2918453"/>
              <a:chExt cx="1495506" cy="1850733"/>
            </a:xfrm>
          </p:grpSpPr>
          <p:sp>
            <p:nvSpPr>
              <p:cNvPr id="38" name="Textfeld 34"/>
              <p:cNvSpPr txBox="1">
                <a:spLocks/>
              </p:cNvSpPr>
              <p:nvPr/>
            </p:nvSpPr>
            <p:spPr bwMode="auto">
              <a:xfrm>
                <a:off x="2800540" y="4430632"/>
                <a:ext cx="1368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1438">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100" dirty="0">
                    <a:latin typeface="+mn-lt"/>
                  </a:rPr>
                  <a:t>Steuer- und</a:t>
                </a:r>
                <a:br>
                  <a:rPr lang="de-DE" altLang="de-DE" sz="1100" dirty="0">
                    <a:latin typeface="+mn-lt"/>
                  </a:rPr>
                </a:br>
                <a:r>
                  <a:rPr lang="de-DE" altLang="de-DE" sz="1100" dirty="0">
                    <a:latin typeface="+mn-lt"/>
                  </a:rPr>
                  <a:t>SV-Ersparnis</a:t>
                </a:r>
              </a:p>
            </p:txBody>
          </p:sp>
          <p:pic>
            <p:nvPicPr>
              <p:cNvPr id="36" name="Grafik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3948" y="2918453"/>
                <a:ext cx="539593" cy="2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feld 42"/>
            <p:cNvSpPr txBox="1"/>
            <p:nvPr/>
          </p:nvSpPr>
          <p:spPr bwMode="auto">
            <a:xfrm>
              <a:off x="2355667" y="2484438"/>
              <a:ext cx="846386" cy="200055"/>
            </a:xfrm>
            <a:prstGeom prst="rect">
              <a:avLst/>
            </a:prstGeom>
            <a:noFill/>
          </p:spPr>
          <p:txBody>
            <a:bodyPr wrap="none" lIns="0" tIns="0" rIns="0" bIns="0">
              <a:spAutoFit/>
            </a:bodyPr>
            <a:lstStyle/>
            <a:p>
              <a:pPr eaLnBrk="1" fontAlgn="auto" hangingPunct="1">
                <a:spcBef>
                  <a:spcPts val="0"/>
                </a:spcBef>
                <a:spcAft>
                  <a:spcPts val="0"/>
                </a:spcAft>
                <a:defRPr/>
              </a:pPr>
              <a:r>
                <a:rPr lang="de-DE" sz="1300" b="1" dirty="0">
                  <a:solidFill>
                    <a:schemeClr val="accent5"/>
                  </a:solidFill>
                  <a:latin typeface="+mn-lt"/>
                  <a:cs typeface="+mn-cs"/>
                </a:rPr>
                <a:t>Baustein 1</a:t>
              </a:r>
            </a:p>
          </p:txBody>
        </p:sp>
        <p:sp>
          <p:nvSpPr>
            <p:cNvPr id="53" name="Textfeld 36"/>
            <p:cNvSpPr txBox="1">
              <a:spLocks/>
            </p:cNvSpPr>
            <p:nvPr/>
          </p:nvSpPr>
          <p:spPr bwMode="auto">
            <a:xfrm>
              <a:off x="4605744" y="4335480"/>
              <a:ext cx="36010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a:defPPr>
              <a:lvl1pPr marL="71438" eaLnBrk="1" hangingPunct="1">
                <a:defRPr sz="1200">
                  <a:latin typeface="+mn-lt"/>
                </a:defRPr>
              </a:lvl1pPr>
              <a:lvl2pPr marL="742950" indent="-285750">
                <a:spcBef>
                  <a:spcPts val="1600"/>
                </a:spcBef>
                <a:buSzPct val="100000"/>
                <a:buBlip>
                  <a:blip r:embed="rId2"/>
                </a:buBlip>
                <a:defRPr sz="1700">
                  <a:latin typeface="Arial" charset="0"/>
                </a:defRPr>
              </a:lvl2pPr>
              <a:lvl3pPr marL="1143000" indent="-228600">
                <a:spcBef>
                  <a:spcPts val="1600"/>
                </a:spcBef>
                <a:buSzPct val="100000"/>
                <a:buBlip>
                  <a:blip r:embed="rId2"/>
                </a:buBlip>
                <a:defRPr sz="1700">
                  <a:latin typeface="Arial" charset="0"/>
                </a:defRPr>
              </a:lvl3pPr>
              <a:lvl4pPr marL="1600200" indent="-228600">
                <a:spcBef>
                  <a:spcPts val="1600"/>
                </a:spcBef>
                <a:buSzPct val="100000"/>
                <a:buBlip>
                  <a:blip r:embed="rId2"/>
                </a:buBlip>
                <a:defRPr sz="1700">
                  <a:latin typeface="Arial" charset="0"/>
                </a:defRPr>
              </a:lvl4pPr>
              <a:lvl5pPr marL="2057400" indent="-228600">
                <a:spcBef>
                  <a:spcPts val="1600"/>
                </a:spcBef>
                <a:buSzPct val="100000"/>
                <a:buBlip>
                  <a:blip r:embed="rId2"/>
                </a:buBlip>
                <a:defRPr sz="1700">
                  <a:latin typeface="Arial" charset="0"/>
                </a:defRPr>
              </a:lvl5pPr>
              <a:lvl6pPr marL="2514600" indent="-228600" defTabSz="457200" eaLnBrk="0" fontAlgn="base" hangingPunct="0">
                <a:spcBef>
                  <a:spcPts val="1600"/>
                </a:spcBef>
                <a:spcAft>
                  <a:spcPct val="0"/>
                </a:spcAft>
                <a:buSzPct val="100000"/>
                <a:buBlip>
                  <a:blip r:embed="rId2"/>
                </a:buBlip>
                <a:defRPr sz="1700">
                  <a:latin typeface="Arial" charset="0"/>
                </a:defRPr>
              </a:lvl6pPr>
              <a:lvl7pPr marL="2971800" indent="-228600" defTabSz="457200" eaLnBrk="0" fontAlgn="base" hangingPunct="0">
                <a:spcBef>
                  <a:spcPts val="1600"/>
                </a:spcBef>
                <a:spcAft>
                  <a:spcPct val="0"/>
                </a:spcAft>
                <a:buSzPct val="100000"/>
                <a:buBlip>
                  <a:blip r:embed="rId2"/>
                </a:buBlip>
                <a:defRPr sz="1700">
                  <a:latin typeface="Arial" charset="0"/>
                </a:defRPr>
              </a:lvl7pPr>
              <a:lvl8pPr marL="3429000" indent="-228600" defTabSz="457200" eaLnBrk="0" fontAlgn="base" hangingPunct="0">
                <a:spcBef>
                  <a:spcPts val="1600"/>
                </a:spcBef>
                <a:spcAft>
                  <a:spcPct val="0"/>
                </a:spcAft>
                <a:buSzPct val="100000"/>
                <a:buBlip>
                  <a:blip r:embed="rId2"/>
                </a:buBlip>
                <a:defRPr sz="1700">
                  <a:latin typeface="Arial" charset="0"/>
                </a:defRPr>
              </a:lvl8pPr>
              <a:lvl9pPr marL="3886200" indent="-228600" defTabSz="457200" eaLnBrk="0" fontAlgn="base" hangingPunct="0">
                <a:spcBef>
                  <a:spcPts val="1600"/>
                </a:spcBef>
                <a:spcAft>
                  <a:spcPct val="0"/>
                </a:spcAft>
                <a:buSzPct val="100000"/>
                <a:buBlip>
                  <a:blip r:embed="rId2"/>
                </a:buBlip>
                <a:defRPr sz="1700">
                  <a:latin typeface="Arial" charset="0"/>
                </a:defRPr>
              </a:lvl9pPr>
            </a:lstStyle>
            <a:p>
              <a:r>
                <a:rPr lang="de-DE" altLang="de-DE" sz="1100" dirty="0"/>
                <a:t>Gegenfinanzierung über Lohnnebenkostenersparnis</a:t>
              </a:r>
            </a:p>
          </p:txBody>
        </p:sp>
        <p:sp>
          <p:nvSpPr>
            <p:cNvPr id="82" name="Textfeld 81"/>
            <p:cNvSpPr txBox="1">
              <a:spLocks noChangeAspect="1"/>
            </p:cNvSpPr>
            <p:nvPr/>
          </p:nvSpPr>
          <p:spPr>
            <a:xfrm>
              <a:off x="4443496" y="2884810"/>
              <a:ext cx="1332000" cy="1332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defPPr>
                <a:defRPr lang="de-DE"/>
              </a:defPPr>
              <a:lvl1pPr algn="ctr">
                <a:defRPr sz="1200" b="1">
                  <a:solidFill>
                    <a:schemeClr val="bg1"/>
                  </a:solidFill>
                </a:defRPr>
              </a:lvl1pPr>
            </a:lstStyle>
            <a:p>
              <a:pPr algn="ctr" eaLnBrk="1" fontAlgn="auto" hangingPunct="1">
                <a:spcBef>
                  <a:spcPts val="0"/>
                </a:spcBef>
                <a:spcAft>
                  <a:spcPts val="0"/>
                </a:spcAft>
                <a:defRPr/>
              </a:pPr>
              <a:r>
                <a:rPr lang="de-DE" sz="1400" b="1" dirty="0"/>
                <a:t>Entgelt-</a:t>
              </a:r>
              <a:br>
                <a:rPr lang="de-DE" sz="1400" b="1" dirty="0"/>
              </a:br>
              <a:r>
                <a:rPr lang="de-DE" sz="1400" b="1" dirty="0" err="1"/>
                <a:t>umwandlung</a:t>
              </a:r>
              <a:endParaRPr lang="de-DE" sz="1400" b="1" dirty="0"/>
            </a:p>
          </p:txBody>
        </p:sp>
        <p:pic>
          <p:nvPicPr>
            <p:cNvPr id="85" name="Grafik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901" y="2740653"/>
              <a:ext cx="539813" cy="2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feld 85"/>
            <p:cNvSpPr txBox="1"/>
            <p:nvPr/>
          </p:nvSpPr>
          <p:spPr bwMode="auto">
            <a:xfrm>
              <a:off x="4441909" y="2484438"/>
              <a:ext cx="846386" cy="200055"/>
            </a:xfrm>
            <a:prstGeom prst="rect">
              <a:avLst/>
            </a:prstGeom>
            <a:noFill/>
          </p:spPr>
          <p:txBody>
            <a:bodyPr wrap="none" lIns="0" tIns="0" rIns="0" bIns="0">
              <a:spAutoFit/>
            </a:bodyPr>
            <a:lstStyle/>
            <a:p>
              <a:pPr eaLnBrk="1" fontAlgn="auto" hangingPunct="1">
                <a:spcBef>
                  <a:spcPts val="0"/>
                </a:spcBef>
                <a:spcAft>
                  <a:spcPts val="0"/>
                </a:spcAft>
                <a:defRPr/>
              </a:pPr>
              <a:r>
                <a:rPr lang="de-DE" sz="1300" b="1" dirty="0">
                  <a:solidFill>
                    <a:schemeClr val="accent5"/>
                  </a:solidFill>
                  <a:latin typeface="+mn-lt"/>
                  <a:cs typeface="+mn-cs"/>
                </a:rPr>
                <a:t>Baustein 2</a:t>
              </a:r>
            </a:p>
          </p:txBody>
        </p:sp>
        <p:sp>
          <p:nvSpPr>
            <p:cNvPr id="87" name="Flussdiagramm: Zusammenführen 86"/>
            <p:cNvSpPr>
              <a:spLocks noChangeAspect="1"/>
            </p:cNvSpPr>
            <p:nvPr/>
          </p:nvSpPr>
          <p:spPr>
            <a:xfrm rot="16200000">
              <a:off x="4444186" y="4369621"/>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1" name="Textfeld 90"/>
            <p:cNvSpPr txBox="1">
              <a:spLocks noChangeAspect="1"/>
            </p:cNvSpPr>
            <p:nvPr/>
          </p:nvSpPr>
          <p:spPr>
            <a:xfrm>
              <a:off x="6549389" y="2884810"/>
              <a:ext cx="1332000" cy="1332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lumMod val="50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sz="1400" dirty="0"/>
                <a:t>Arbeitgeber-</a:t>
              </a:r>
              <a:br>
                <a:rPr lang="de-DE" sz="1400" dirty="0"/>
              </a:br>
              <a:r>
                <a:rPr lang="de-DE" sz="1400" dirty="0" err="1"/>
                <a:t>zuschuss</a:t>
              </a:r>
              <a:endParaRPr lang="de-DE" sz="1400" dirty="0"/>
            </a:p>
          </p:txBody>
        </p:sp>
        <p:pic>
          <p:nvPicPr>
            <p:cNvPr id="92" name="Grafik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794" y="2740653"/>
              <a:ext cx="539813" cy="2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feld 92"/>
            <p:cNvSpPr txBox="1"/>
            <p:nvPr/>
          </p:nvSpPr>
          <p:spPr bwMode="auto">
            <a:xfrm>
              <a:off x="6547802" y="2484438"/>
              <a:ext cx="846386" cy="200055"/>
            </a:xfrm>
            <a:prstGeom prst="rect">
              <a:avLst/>
            </a:prstGeom>
            <a:noFill/>
          </p:spPr>
          <p:txBody>
            <a:bodyPr wrap="none" lIns="0" tIns="0" rIns="0" bIns="0">
              <a:spAutoFit/>
            </a:bodyPr>
            <a:lstStyle/>
            <a:p>
              <a:pPr eaLnBrk="1" fontAlgn="auto" hangingPunct="1">
                <a:spcBef>
                  <a:spcPts val="0"/>
                </a:spcBef>
                <a:spcAft>
                  <a:spcPts val="0"/>
                </a:spcAft>
                <a:defRPr/>
              </a:pPr>
              <a:r>
                <a:rPr lang="de-DE" sz="1300" b="1" dirty="0">
                  <a:solidFill>
                    <a:schemeClr val="accent5"/>
                  </a:solidFill>
                  <a:latin typeface="+mn-lt"/>
                  <a:cs typeface="+mn-cs"/>
                </a:rPr>
                <a:t>Baustein 3</a:t>
              </a:r>
            </a:p>
          </p:txBody>
        </p:sp>
      </p:grpSp>
    </p:spTree>
    <p:extLst>
      <p:ext uri="{BB962C8B-B14F-4D97-AF65-F5344CB8AC3E}">
        <p14:creationId xmlns:p14="http://schemas.microsoft.com/office/powerpoint/2010/main" val="299673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Das richtige bAV-Konzept:</a:t>
            </a:r>
            <a:br>
              <a:rPr lang="de-DE" altLang="de-DE"/>
            </a:br>
            <a:r>
              <a:rPr lang="de-DE" altLang="de-DE"/>
              <a:t>Klare Vorgaben für die Gestaltung und Sicherheit</a:t>
            </a:r>
            <a:endParaRPr lang="de-DE" dirty="0"/>
          </a:p>
        </p:txBody>
      </p:sp>
      <p:sp>
        <p:nvSpPr>
          <p:cNvPr id="3" name="Textplatzhalter 2"/>
          <p:cNvSpPr>
            <a:spLocks noGrp="1"/>
          </p:cNvSpPr>
          <p:nvPr>
            <p:ph type="body" sz="quarter" idx="17"/>
          </p:nvPr>
        </p:nvSpPr>
        <p:spPr/>
        <p:txBody>
          <a:bodyPr/>
          <a:lstStyle/>
          <a:p>
            <a:pPr lvl="1"/>
            <a:r>
              <a:rPr lang="de-DE" altLang="de-DE"/>
              <a:t>Ihre Arbeitnehmer haben einen gesetzlichen Anspruch auf Entgeltumwandlung bis insgesamt 4 % der BBG/GRV.</a:t>
            </a:r>
          </a:p>
          <a:p>
            <a:pPr lvl="1"/>
            <a:r>
              <a:rPr lang="de-DE" altLang="de-DE"/>
              <a:t>Tarifvertraglich gesichert erhalten Ihre Angestellten einen zusätzlichen Arbeitgeberzuschuss in Höhe von 20 % der Entgeltumwandlung.</a:t>
            </a:r>
          </a:p>
          <a:p>
            <a:pPr lvl="1"/>
            <a:r>
              <a:rPr lang="de-DE" altLang="de-DE"/>
              <a:t>Auch bei Ausscheiden bleiben die Versorgungsansprüche gemäß der vereinbarten Versorgungszusage erhalten (sofortige Unverfallbarkeit).</a:t>
            </a:r>
            <a:endParaRPr lang="de-DE" altLang="de-DE" dirty="0"/>
          </a:p>
        </p:txBody>
      </p:sp>
      <p:sp>
        <p:nvSpPr>
          <p:cNvPr id="38" name="Textplatzhalter 37"/>
          <p:cNvSpPr>
            <a:spLocks noGrp="1"/>
          </p:cNvSpPr>
          <p:nvPr>
            <p:ph type="body" sz="quarter" idx="21"/>
          </p:nvPr>
        </p:nvSpPr>
        <p:spPr/>
        <p:txBody>
          <a:bodyPr/>
          <a:lstStyle/>
          <a:p>
            <a:endParaRPr lang="de-DE" dirty="0"/>
          </a:p>
        </p:txBody>
      </p:sp>
      <p:sp>
        <p:nvSpPr>
          <p:cNvPr id="39" name="Textplatzhalter 38"/>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Der Tarifvertrag regelt Ihren Zuschuss verbindlich – die sofortige Unverfallbarkeit sichert die Beiträge bei Arbeitsplatzwechsel ab.</a:t>
            </a:r>
          </a:p>
        </p:txBody>
      </p:sp>
      <p:sp>
        <p:nvSpPr>
          <p:cNvPr id="7" name="Textplatzhalter 6"/>
          <p:cNvSpPr>
            <a:spLocks noGrp="1"/>
          </p:cNvSpPr>
          <p:nvPr>
            <p:ph type="body" sz="quarter" idx="18"/>
          </p:nvPr>
        </p:nvSpPr>
        <p:spPr/>
        <p:txBody>
          <a:bodyPr/>
          <a:lstStyle/>
          <a:p>
            <a:r>
              <a:rPr lang="de-DE" altLang="de-DE"/>
              <a:t>1. bAV – Gesetzliche und tarifvertragliche Rahmenbedingungen</a:t>
            </a:r>
            <a:endParaRPr lang="de-DE" dirty="0"/>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dirty="0"/>
              <a:t>Individuelles Versorgungskonzept</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8</a:t>
            </a:fld>
            <a:endParaRPr lang="de-DE" dirty="0"/>
          </a:p>
        </p:txBody>
      </p:sp>
    </p:spTree>
    <p:extLst>
      <p:ext uri="{BB962C8B-B14F-4D97-AF65-F5344CB8AC3E}">
        <p14:creationId xmlns:p14="http://schemas.microsoft.com/office/powerpoint/2010/main" val="119755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Das richtige bAV-Konzept:</a:t>
            </a:r>
            <a:br>
              <a:rPr lang="de-DE" altLang="de-DE"/>
            </a:br>
            <a:r>
              <a:rPr lang="de-DE" altLang="de-DE"/>
              <a:t>Klare Vorgaben für die Gestaltung und Sicherheit</a:t>
            </a:r>
            <a:endParaRPr lang="de-DE" dirty="0"/>
          </a:p>
        </p:txBody>
      </p:sp>
      <p:sp>
        <p:nvSpPr>
          <p:cNvPr id="33" name="Textplatzhalter 32"/>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altLang="de-DE" dirty="0"/>
              <a:t>Achten Sie bei Änderungen der Arbeitszeit auf eine Anpassung des Beitrags und melden dies rechtzeitig an den Versicherer.</a:t>
            </a:r>
          </a:p>
        </p:txBody>
      </p:sp>
      <p:sp>
        <p:nvSpPr>
          <p:cNvPr id="7" name="Textplatzhalter 6"/>
          <p:cNvSpPr>
            <a:spLocks noGrp="1"/>
          </p:cNvSpPr>
          <p:nvPr>
            <p:ph type="body" sz="quarter" idx="18"/>
          </p:nvPr>
        </p:nvSpPr>
        <p:spPr/>
        <p:txBody>
          <a:bodyPr/>
          <a:lstStyle/>
          <a:p>
            <a:r>
              <a:rPr lang="de-DE" altLang="de-DE"/>
              <a:t>1. bAV – Gesetzliche und tarifvertragliche Rahmenbedingungen</a:t>
            </a:r>
            <a:endParaRPr lang="de-DE" dirty="0"/>
          </a:p>
        </p:txBody>
      </p:sp>
      <p:sp>
        <p:nvSpPr>
          <p:cNvPr id="8" name="Datumsplatzhalter 7"/>
          <p:cNvSpPr>
            <a:spLocks noGrp="1"/>
          </p:cNvSpPr>
          <p:nvPr>
            <p:ph type="dt" sz="half" idx="25"/>
          </p:nvPr>
        </p:nvSpPr>
        <p:spPr/>
        <p:txBody>
          <a:bodyPr/>
          <a:lstStyle/>
          <a:p>
            <a:r>
              <a:rPr lang="de-DE"/>
              <a:t>01.01.2022</a:t>
            </a:r>
            <a:endParaRPr lang="de-DE" dirty="0"/>
          </a:p>
        </p:txBody>
      </p:sp>
      <p:sp>
        <p:nvSpPr>
          <p:cNvPr id="9" name="Fußzeilenplatzhalter 8"/>
          <p:cNvSpPr>
            <a:spLocks noGrp="1"/>
          </p:cNvSpPr>
          <p:nvPr>
            <p:ph type="ftr" sz="quarter" idx="26"/>
          </p:nvPr>
        </p:nvSpPr>
        <p:spPr/>
        <p:txBody>
          <a:bodyPr/>
          <a:lstStyle/>
          <a:p>
            <a:r>
              <a:rPr lang="de-DE"/>
              <a:t>Individuelles Versorgungskonzept</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9</a:t>
            </a:fld>
            <a:endParaRPr lang="de-DE" dirty="0"/>
          </a:p>
        </p:txBody>
      </p:sp>
      <p:sp>
        <p:nvSpPr>
          <p:cNvPr id="38" name="Rechteck 17"/>
          <p:cNvSpPr>
            <a:spLocks noChangeArrowheads="1"/>
          </p:cNvSpPr>
          <p:nvPr/>
        </p:nvSpPr>
        <p:spPr bwMode="auto">
          <a:xfrm>
            <a:off x="6480928" y="3330106"/>
            <a:ext cx="185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2600" b="1" dirty="0">
                <a:solidFill>
                  <a:schemeClr val="accent2">
                    <a:lumMod val="50000"/>
                  </a:schemeClr>
                </a:solidFill>
              </a:rPr>
              <a:t>€</a:t>
            </a:r>
            <a:endParaRPr lang="de-DE" altLang="de-DE" sz="2600" b="1" dirty="0">
              <a:solidFill>
                <a:schemeClr val="accent2">
                  <a:lumMod val="50000"/>
                </a:schemeClr>
              </a:solidFill>
              <a:latin typeface="Arial Narrow" pitchFamily="32" charset="0"/>
            </a:endParaRPr>
          </a:p>
        </p:txBody>
      </p:sp>
      <p:grpSp>
        <p:nvGrpSpPr>
          <p:cNvPr id="16" name="Gruppieren 15">
            <a:extLst>
              <a:ext uri="{FF2B5EF4-FFF2-40B4-BE49-F238E27FC236}">
                <a16:creationId xmlns:a16="http://schemas.microsoft.com/office/drawing/2014/main" id="{DECA310E-A891-4BCC-8101-F99DA3C1FD7E}"/>
              </a:ext>
            </a:extLst>
          </p:cNvPr>
          <p:cNvGrpSpPr/>
          <p:nvPr/>
        </p:nvGrpSpPr>
        <p:grpSpPr>
          <a:xfrm>
            <a:off x="1151620" y="2571931"/>
            <a:ext cx="6717662" cy="2330630"/>
            <a:chOff x="1151620" y="2571931"/>
            <a:chExt cx="6717662" cy="2330630"/>
          </a:xfrm>
        </p:grpSpPr>
        <p:grpSp>
          <p:nvGrpSpPr>
            <p:cNvPr id="15" name="Gruppieren 14">
              <a:extLst>
                <a:ext uri="{FF2B5EF4-FFF2-40B4-BE49-F238E27FC236}">
                  <a16:creationId xmlns:a16="http://schemas.microsoft.com/office/drawing/2014/main" id="{73AEEC30-8D02-42A6-B5EB-A4750465D0E9}"/>
                </a:ext>
              </a:extLst>
            </p:cNvPr>
            <p:cNvGrpSpPr/>
            <p:nvPr/>
          </p:nvGrpSpPr>
          <p:grpSpPr>
            <a:xfrm>
              <a:off x="1151620" y="2571931"/>
              <a:ext cx="4963947" cy="360000"/>
              <a:chOff x="1151620" y="2571931"/>
              <a:chExt cx="4963947" cy="360000"/>
            </a:xfrm>
          </p:grpSpPr>
          <p:sp>
            <p:nvSpPr>
              <p:cNvPr id="96" name="Abgerundetes Rechteck 7"/>
              <p:cNvSpPr/>
              <p:nvPr/>
            </p:nvSpPr>
            <p:spPr bwMode="auto">
              <a:xfrm>
                <a:off x="1151620" y="2572544"/>
                <a:ext cx="360000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19463" algn="r"/>
                  </a:tabLst>
                  <a:defRPr/>
                </a:pPr>
                <a:r>
                  <a:rPr lang="de-DE" sz="1400" b="1" dirty="0">
                    <a:solidFill>
                      <a:schemeClr val="accent2"/>
                    </a:solidFill>
                  </a:rPr>
                  <a:t>Wöchentliche Arbeitszeit	&gt; 30 Std.</a:t>
                </a:r>
              </a:p>
            </p:txBody>
          </p:sp>
          <p:sp>
            <p:nvSpPr>
              <p:cNvPr id="34" name="Abgerundetes Rechteck 4"/>
              <p:cNvSpPr/>
              <p:nvPr/>
            </p:nvSpPr>
            <p:spPr>
              <a:xfrm>
                <a:off x="5323567" y="2571931"/>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27,50 €</a:t>
                </a:r>
                <a:endParaRPr lang="de-DE" altLang="de-DE" sz="1050" baseline="30000" dirty="0">
                  <a:solidFill>
                    <a:schemeClr val="bg1"/>
                  </a:solidFill>
                </a:endParaRPr>
              </a:p>
            </p:txBody>
          </p:sp>
          <p:sp>
            <p:nvSpPr>
              <p:cNvPr id="36" name="Flussdiagramm: Zusammenführen 35"/>
              <p:cNvSpPr>
                <a:spLocks noChangeAspect="1"/>
              </p:cNvSpPr>
              <p:nvPr/>
            </p:nvSpPr>
            <p:spPr>
              <a:xfrm rot="16200000">
                <a:off x="4967214" y="2697931"/>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1" name="Gruppieren 10"/>
            <p:cNvGrpSpPr/>
            <p:nvPr/>
          </p:nvGrpSpPr>
          <p:grpSpPr>
            <a:xfrm>
              <a:off x="6243421" y="3108690"/>
              <a:ext cx="1625861" cy="1124216"/>
              <a:chOff x="6199879" y="3108690"/>
              <a:chExt cx="1625861" cy="1124216"/>
            </a:xfrm>
          </p:grpSpPr>
          <p:sp>
            <p:nvSpPr>
              <p:cNvPr id="80" name="Rechteck 17"/>
              <p:cNvSpPr>
                <a:spLocks noChangeArrowheads="1"/>
              </p:cNvSpPr>
              <p:nvPr/>
            </p:nvSpPr>
            <p:spPr bwMode="auto">
              <a:xfrm>
                <a:off x="6236653" y="3833026"/>
                <a:ext cx="1589087" cy="3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300" b="1" dirty="0">
                    <a:solidFill>
                      <a:schemeClr val="accent2">
                        <a:lumMod val="50000"/>
                      </a:schemeClr>
                    </a:solidFill>
                  </a:rPr>
                  <a:t>Fixe </a:t>
                </a:r>
              </a:p>
              <a:p>
                <a:pPr eaLnBrk="1" hangingPunct="1">
                  <a:spcBef>
                    <a:spcPct val="0"/>
                  </a:spcBef>
                </a:pPr>
                <a:r>
                  <a:rPr lang="de-DE" altLang="de-DE" sz="1300" b="1" dirty="0">
                    <a:solidFill>
                      <a:schemeClr val="accent2">
                        <a:lumMod val="50000"/>
                      </a:schemeClr>
                    </a:solidFill>
                  </a:rPr>
                  <a:t>Arbeitgeberbeiträge</a:t>
                </a:r>
                <a:endParaRPr lang="de-DE" altLang="de-DE" sz="1300" b="1" dirty="0">
                  <a:solidFill>
                    <a:schemeClr val="accent2">
                      <a:lumMod val="50000"/>
                    </a:schemeClr>
                  </a:solidFill>
                  <a:latin typeface="Arial Narrow" pitchFamily="32" charset="0"/>
                </a:endParaRPr>
              </a:p>
            </p:txBody>
          </p:sp>
          <p:pic>
            <p:nvPicPr>
              <p:cNvPr id="37" name="Grafik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79" y="3108690"/>
                <a:ext cx="688446" cy="731474"/>
              </a:xfrm>
              <a:prstGeom prst="rect">
                <a:avLst/>
              </a:prstGeom>
            </p:spPr>
          </p:pic>
        </p:grpSp>
        <p:grpSp>
          <p:nvGrpSpPr>
            <p:cNvPr id="3" name="Gruppieren 2"/>
            <p:cNvGrpSpPr/>
            <p:nvPr/>
          </p:nvGrpSpPr>
          <p:grpSpPr>
            <a:xfrm>
              <a:off x="1151620" y="3031928"/>
              <a:ext cx="4966344" cy="360362"/>
              <a:chOff x="1108078" y="3031928"/>
              <a:chExt cx="4966344" cy="360362"/>
            </a:xfrm>
          </p:grpSpPr>
          <p:sp>
            <p:nvSpPr>
              <p:cNvPr id="93" name="Abgerundetes Rechteck 7"/>
              <p:cNvSpPr/>
              <p:nvPr/>
            </p:nvSpPr>
            <p:spPr bwMode="auto">
              <a:xfrm>
                <a:off x="1108078" y="3031928"/>
                <a:ext cx="3600000" cy="360362"/>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&gt; 20 Std.</a:t>
                </a:r>
              </a:p>
            </p:txBody>
          </p:sp>
          <p:sp>
            <p:nvSpPr>
              <p:cNvPr id="41" name="Abgerundetes Rechteck 4"/>
              <p:cNvSpPr/>
              <p:nvPr/>
            </p:nvSpPr>
            <p:spPr>
              <a:xfrm>
                <a:off x="5282422" y="3032109"/>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22,50 €</a:t>
                </a:r>
                <a:endParaRPr lang="de-DE" altLang="de-DE" sz="1050" baseline="30000" dirty="0">
                  <a:solidFill>
                    <a:schemeClr val="bg1"/>
                  </a:solidFill>
                </a:endParaRPr>
              </a:p>
            </p:txBody>
          </p:sp>
          <p:sp>
            <p:nvSpPr>
              <p:cNvPr id="42" name="Flussdiagramm: Zusammenführen 41"/>
              <p:cNvSpPr>
                <a:spLocks noChangeAspect="1"/>
              </p:cNvSpPr>
              <p:nvPr/>
            </p:nvSpPr>
            <p:spPr>
              <a:xfrm rot="16200000">
                <a:off x="4923925" y="3158109"/>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5" name="Gruppieren 4"/>
            <p:cNvGrpSpPr/>
            <p:nvPr/>
          </p:nvGrpSpPr>
          <p:grpSpPr>
            <a:xfrm>
              <a:off x="1151620" y="3482684"/>
              <a:ext cx="4963947" cy="360363"/>
              <a:chOff x="1108078" y="3482684"/>
              <a:chExt cx="4963947" cy="360363"/>
            </a:xfrm>
          </p:grpSpPr>
          <p:sp>
            <p:nvSpPr>
              <p:cNvPr id="90" name="Abgerundetes Rechteck 7"/>
              <p:cNvSpPr/>
              <p:nvPr/>
            </p:nvSpPr>
            <p:spPr bwMode="auto">
              <a:xfrm>
                <a:off x="1108078" y="3482684"/>
                <a:ext cx="3600000" cy="360363"/>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&gt; 10 Std.</a:t>
                </a:r>
              </a:p>
            </p:txBody>
          </p:sp>
          <p:sp>
            <p:nvSpPr>
              <p:cNvPr id="44" name="Flussdiagramm: Zusammenführen 43"/>
              <p:cNvSpPr>
                <a:spLocks noChangeAspect="1"/>
              </p:cNvSpPr>
              <p:nvPr/>
            </p:nvSpPr>
            <p:spPr>
              <a:xfrm rot="16200000">
                <a:off x="4923433" y="3608865"/>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Abgerundetes Rechteck 4"/>
              <p:cNvSpPr/>
              <p:nvPr/>
            </p:nvSpPr>
            <p:spPr>
              <a:xfrm>
                <a:off x="5280025" y="3482865"/>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15,00 €</a:t>
                </a:r>
                <a:endParaRPr lang="de-DE" altLang="de-DE" sz="1050" baseline="30000" dirty="0">
                  <a:solidFill>
                    <a:schemeClr val="bg1"/>
                  </a:solidFill>
                </a:endParaRPr>
              </a:p>
            </p:txBody>
          </p:sp>
        </p:grpSp>
        <p:grpSp>
          <p:nvGrpSpPr>
            <p:cNvPr id="12" name="Gruppieren 11"/>
            <p:cNvGrpSpPr/>
            <p:nvPr/>
          </p:nvGrpSpPr>
          <p:grpSpPr>
            <a:xfrm>
              <a:off x="1151620" y="3940875"/>
              <a:ext cx="4963931" cy="360000"/>
              <a:chOff x="1108078" y="3940875"/>
              <a:chExt cx="4963931" cy="360000"/>
            </a:xfrm>
          </p:grpSpPr>
          <p:sp>
            <p:nvSpPr>
              <p:cNvPr id="87" name="Abgerundetes Rechteck 7"/>
              <p:cNvSpPr/>
              <p:nvPr/>
            </p:nvSpPr>
            <p:spPr bwMode="auto">
              <a:xfrm>
                <a:off x="1108078" y="3941488"/>
                <a:ext cx="360000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 10 Std.</a:t>
                </a:r>
              </a:p>
            </p:txBody>
          </p:sp>
          <p:sp>
            <p:nvSpPr>
              <p:cNvPr id="46" name="Flussdiagramm: Zusammenführen 45"/>
              <p:cNvSpPr>
                <a:spLocks noChangeAspect="1"/>
              </p:cNvSpPr>
              <p:nvPr/>
            </p:nvSpPr>
            <p:spPr>
              <a:xfrm rot="16200000">
                <a:off x="4923433" y="4066875"/>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4"/>
              <p:cNvSpPr/>
              <p:nvPr/>
            </p:nvSpPr>
            <p:spPr>
              <a:xfrm>
                <a:off x="5280009" y="3940875"/>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10,00 €</a:t>
                </a:r>
                <a:endParaRPr lang="de-DE" altLang="de-DE" sz="1050" baseline="30000" dirty="0">
                  <a:solidFill>
                    <a:schemeClr val="bg1"/>
                  </a:solidFill>
                </a:endParaRPr>
              </a:p>
            </p:txBody>
          </p:sp>
        </p:grpSp>
        <p:grpSp>
          <p:nvGrpSpPr>
            <p:cNvPr id="13" name="Gruppieren 12"/>
            <p:cNvGrpSpPr/>
            <p:nvPr/>
          </p:nvGrpSpPr>
          <p:grpSpPr>
            <a:xfrm>
              <a:off x="1151620" y="4542561"/>
              <a:ext cx="4968678" cy="360000"/>
              <a:chOff x="1108078" y="4542561"/>
              <a:chExt cx="4968678" cy="360000"/>
            </a:xfrm>
          </p:grpSpPr>
          <p:sp>
            <p:nvSpPr>
              <p:cNvPr id="84" name="Abgerundetes Rechteck 7"/>
              <p:cNvSpPr/>
              <p:nvPr/>
            </p:nvSpPr>
            <p:spPr bwMode="auto">
              <a:xfrm>
                <a:off x="1108078" y="4543174"/>
                <a:ext cx="360000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lumMod val="50000"/>
                      </a:schemeClr>
                    </a:solidFill>
                  </a:rPr>
                  <a:t>Azubis nach Probezeit (max. 4 Mon.)</a:t>
                </a:r>
              </a:p>
            </p:txBody>
          </p:sp>
          <p:sp>
            <p:nvSpPr>
              <p:cNvPr id="47" name="Flussdiagramm: Zusammenführen 46"/>
              <p:cNvSpPr>
                <a:spLocks noChangeAspect="1"/>
              </p:cNvSpPr>
              <p:nvPr/>
            </p:nvSpPr>
            <p:spPr>
              <a:xfrm rot="16200000">
                <a:off x="4923417" y="4668561"/>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Abgerundetes Rechteck 4"/>
              <p:cNvSpPr/>
              <p:nvPr/>
            </p:nvSpPr>
            <p:spPr>
              <a:xfrm>
                <a:off x="5284756" y="4542561"/>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10,00 €</a:t>
                </a:r>
                <a:endParaRPr lang="de-DE" altLang="de-DE" sz="1050" baseline="30000" dirty="0">
                  <a:solidFill>
                    <a:schemeClr val="bg1"/>
                  </a:solidFill>
                </a:endParaRPr>
              </a:p>
            </p:txBody>
          </p:sp>
        </p:grpSp>
      </p:grpSp>
    </p:spTree>
    <p:extLst>
      <p:ext uri="{BB962C8B-B14F-4D97-AF65-F5344CB8AC3E}">
        <p14:creationId xmlns:p14="http://schemas.microsoft.com/office/powerpoint/2010/main" val="3085832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1269</Words>
  <Application>Microsoft Office PowerPoint</Application>
  <PresentationFormat>Bildschirmpräsentation (4:3)</PresentationFormat>
  <Paragraphs>188</Paragraphs>
  <Slides>20</Slides>
  <Notes>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4" baseType="lpstr">
      <vt:lpstr>Arial</vt:lpstr>
      <vt:lpstr>Arial Narrow</vt:lpstr>
      <vt:lpstr>Die Stuttgarter_PP_Template_09.12.2011_vs_04</vt:lpstr>
      <vt:lpstr>think-cell Folie</vt:lpstr>
      <vt:lpstr>Individuelles Versorgungskonzept</vt:lpstr>
      <vt:lpstr>Inhalt</vt:lpstr>
      <vt:lpstr>bAV – Gesetzliche und tarifvertragliche Rahmenbedingungen</vt:lpstr>
      <vt:lpstr>Betriebliche Altersversorgung in Ihrer Apotheke: Arbeitgeber sind verpflichtet zu profitieren</vt:lpstr>
      <vt:lpstr>Betriebliche Altersversorgung in Ihrer Apotheke: Ihre gesetzlichen Pflichten können Sie abhaken</vt:lpstr>
      <vt:lpstr>Das richtige bAV-Konzept: Der Tarifvertrag setzt den Standard</vt:lpstr>
      <vt:lpstr>Bausteine für das richtige bAV-Konzept: Die tarifvertraglichen Anforderungen erfüllen</vt:lpstr>
      <vt:lpstr>Das richtige bAV-Konzept: Klare Vorgaben für die Gestaltung und Sicherheit</vt:lpstr>
      <vt:lpstr>Das richtige bAV-Konzept: Klare Vorgaben für die Gestaltung und Sicherheit</vt:lpstr>
      <vt:lpstr>Ersparnis bei den Lohnnebenkosten: Ihr Beitrag wird teilweise gegenfinanziert</vt:lpstr>
      <vt:lpstr>bAV – Umsetzung in der Apotheke</vt:lpstr>
      <vt:lpstr>bAV für kleine Unternehmen: Mit einer Direktversicherung besonders leicht</vt:lpstr>
      <vt:lpstr>Meine Empfehlung: Die Stuttgarter als Ihr Versorgungspartner in der bAV</vt:lpstr>
      <vt:lpstr>Meine Empfehlung: Eine Direktversicherung, passend zur Risikoneigung</vt:lpstr>
      <vt:lpstr>Entscheidungen und nächste Schritte</vt:lpstr>
      <vt:lpstr>Machen Sie die nächsten Schritte in Sachen bAV</vt:lpstr>
      <vt:lpstr>Der nächste Schritt</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praesentation-ag-tarifvertrag-apotheken </dc:title>
  <dc:creator>Stuttgarter Vorsorge-Management GmbH</dc:creator>
  <cp:lastModifiedBy>Elke Gottschling</cp:lastModifiedBy>
  <cp:revision>377</cp:revision>
  <cp:lastPrinted>2018-11-17T13:16:30Z</cp:lastPrinted>
  <dcterms:created xsi:type="dcterms:W3CDTF">2011-12-30T14:46:55Z</dcterms:created>
  <dcterms:modified xsi:type="dcterms:W3CDTF">2022-01-23T10:52:41Z</dcterms:modified>
</cp:coreProperties>
</file>