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7" r:id="rId27"/>
    <p:sldId id="288" r:id="rId28"/>
    <p:sldId id="289" r:id="rId29"/>
  </p:sldIdLst>
  <p:sldSz cx="9144000" cy="6858000" type="screen4x3"/>
  <p:notesSz cx="7099300" cy="10234613"/>
  <p:custDataLst>
    <p:tags r:id="rId32"/>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16" userDrawn="1">
          <p15:clr>
            <a:srgbClr val="A4A3A4"/>
          </p15:clr>
        </p15:guide>
        <p15:guide id="4" pos="251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00"/>
    <a:srgbClr val="C3C3C3"/>
    <a:srgbClr val="FFFFFF"/>
    <a:srgbClr val="646464"/>
    <a:srgbClr val="E1E1E1"/>
    <a:srgbClr val="F0F0F0"/>
    <a:srgbClr val="00749F"/>
    <a:srgbClr val="00A6E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4" autoAdjust="0"/>
    <p:restoredTop sz="99086" autoAdjust="0"/>
  </p:normalViewPr>
  <p:slideViewPr>
    <p:cSldViewPr snapToObjects="1" showGuides="1">
      <p:cViewPr varScale="1">
        <p:scale>
          <a:sx n="83" d="100"/>
          <a:sy n="83" d="100"/>
        </p:scale>
        <p:origin x="1651" y="77"/>
      </p:cViewPr>
      <p:guideLst>
        <p:guide orient="horz" pos="2160"/>
        <p:guide pos="2880"/>
        <p:guide orient="horz" pos="1616"/>
        <p:guide pos="2519"/>
      </p:guideLst>
    </p:cSldViewPr>
  </p:slideViewPr>
  <p:notesTextViewPr>
    <p:cViewPr>
      <p:scale>
        <a:sx n="100" d="100"/>
        <a:sy n="100" d="100"/>
      </p:scale>
      <p:origin x="0" y="0"/>
    </p:cViewPr>
  </p:notesTextViewPr>
  <p:notesViewPr>
    <p:cSldViewPr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23810443939913"/>
          <c:y val="7.7592268027039307E-2"/>
          <c:w val="0.39912492150137674"/>
          <c:h val="0.73077438450832977"/>
        </c:manualLayout>
      </c:layout>
      <c:doughnutChart>
        <c:varyColors val="1"/>
        <c:ser>
          <c:idx val="0"/>
          <c:order val="0"/>
          <c:tx>
            <c:strRef>
              <c:f>Tabelle1!$B$1</c:f>
              <c:strCache>
                <c:ptCount val="1"/>
                <c:pt idx="0">
                  <c:v>Spalte1</c:v>
                </c:pt>
              </c:strCache>
            </c:strRef>
          </c:tx>
          <c:spPr>
            <a:solidFill>
              <a:schemeClr val="accent5"/>
            </a:solidFill>
          </c:spPr>
          <c:dPt>
            <c:idx val="0"/>
            <c:bubble3D val="0"/>
            <c:spPr>
              <a:solidFill>
                <a:srgbClr val="B3B3B3"/>
              </a:solidFill>
            </c:spPr>
            <c:extLst>
              <c:ext xmlns:c16="http://schemas.microsoft.com/office/drawing/2014/chart" uri="{C3380CC4-5D6E-409C-BE32-E72D297353CC}">
                <c16:uniqueId val="{00000001-8419-46D2-936E-80F47019009A}"/>
              </c:ext>
            </c:extLst>
          </c:dPt>
          <c:dPt>
            <c:idx val="1"/>
            <c:bubble3D val="0"/>
            <c:spPr>
              <a:solidFill>
                <a:srgbClr val="808080"/>
              </a:solidFill>
            </c:spPr>
            <c:extLst>
              <c:ext xmlns:c16="http://schemas.microsoft.com/office/drawing/2014/chart" uri="{C3380CC4-5D6E-409C-BE32-E72D297353CC}">
                <c16:uniqueId val="{00000003-8419-46D2-936E-80F47019009A}"/>
              </c:ext>
            </c:extLst>
          </c:dPt>
          <c:dPt>
            <c:idx val="2"/>
            <c:bubble3D val="0"/>
            <c:spPr>
              <a:solidFill>
                <a:srgbClr val="009EE0"/>
              </a:solidFill>
            </c:spPr>
            <c:extLst>
              <c:ext xmlns:c16="http://schemas.microsoft.com/office/drawing/2014/chart" uri="{C3380CC4-5D6E-409C-BE32-E72D297353CC}">
                <c16:uniqueId val="{00000005-8419-46D2-936E-80F47019009A}"/>
              </c:ext>
            </c:extLst>
          </c:dPt>
          <c:dPt>
            <c:idx val="3"/>
            <c:bubble3D val="0"/>
            <c:spPr>
              <a:solidFill>
                <a:srgbClr val="00749F"/>
              </a:solidFill>
            </c:spPr>
            <c:extLst>
              <c:ext xmlns:c16="http://schemas.microsoft.com/office/drawing/2014/chart" uri="{C3380CC4-5D6E-409C-BE32-E72D297353CC}">
                <c16:uniqueId val="{00000007-8419-46D2-936E-80F47019009A}"/>
              </c:ext>
            </c:extLst>
          </c:dPt>
          <c:dPt>
            <c:idx val="4"/>
            <c:bubble3D val="0"/>
            <c:spPr>
              <a:solidFill>
                <a:schemeClr val="accent6"/>
              </a:solidFill>
            </c:spPr>
            <c:extLst>
              <c:ext xmlns:c16="http://schemas.microsoft.com/office/drawing/2014/chart" uri="{C3380CC4-5D6E-409C-BE32-E72D297353CC}">
                <c16:uniqueId val="{00000009-8419-46D2-936E-80F47019009A}"/>
              </c:ext>
            </c:extLst>
          </c:dPt>
          <c:dLbls>
            <c:dLbl>
              <c:idx val="0"/>
              <c:layout>
                <c:manualLayout>
                  <c:x val="0.19018404907975461"/>
                  <c:y val="-5.106797550548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9-46D2-936E-80F47019009A}"/>
                </c:ext>
              </c:extLst>
            </c:dLbl>
            <c:dLbl>
              <c:idx val="1"/>
              <c:layout>
                <c:manualLayout>
                  <c:x val="-0.17177914110429449"/>
                  <c:y val="0.11139635271074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19-46D2-936E-80F47019009A}"/>
                </c:ext>
              </c:extLst>
            </c:dLbl>
            <c:dLbl>
              <c:idx val="2"/>
              <c:layout>
                <c:manualLayout>
                  <c:x val="-0.15337423312883436"/>
                  <c:y val="6.1780234835649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19-46D2-936E-80F47019009A}"/>
                </c:ext>
              </c:extLst>
            </c:dLbl>
            <c:dLbl>
              <c:idx val="3"/>
              <c:layout>
                <c:manualLayout>
                  <c:x val="-0.17177914110429449"/>
                  <c:y val="-3.01338955025141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19-46D2-936E-80F47019009A}"/>
                </c:ext>
              </c:extLst>
            </c:dLbl>
            <c:dLbl>
              <c:idx val="4"/>
              <c:layout>
                <c:manualLayout>
                  <c:x val="-0.19938650306748465"/>
                  <c:y val="-3.7862837265023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19-46D2-936E-80F47019009A}"/>
                </c:ext>
              </c:extLst>
            </c:dLbl>
            <c:numFmt formatCode="#,##0.00\ &quot;€&quot;" sourceLinked="0"/>
            <c:spPr>
              <a:noFill/>
              <a:ln>
                <a:noFill/>
              </a:ln>
              <a:effectLst/>
            </c:spPr>
            <c:txPr>
              <a:bodyPr vertOverflow="overflow" horzOverflow="overflow" wrap="square" lIns="38100" tIns="19050" rIns="38100" bIns="19050" anchor="t" anchorCtr="1">
                <a:spAutoFit/>
              </a:bodyPr>
              <a:lstStyle/>
              <a:p>
                <a:pPr>
                  <a:defRPr sz="1200" b="1">
                    <a:latin typeface="+mn-lt"/>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Arbeitgeber-beitrag</c:v>
                </c:pt>
                <c:pt idx="1">
                  <c:v>Arbeitgeber-zuschuss</c:v>
                </c:pt>
                <c:pt idx="2">
                  <c:v>Sozialv-ersicherungs-ersparnis</c:v>
                </c:pt>
                <c:pt idx="3">
                  <c:v>Steuerersparnis</c:v>
                </c:pt>
                <c:pt idx="4">
                  <c:v>Ihr monatlicher Netto-aufwand</c:v>
                </c:pt>
              </c:strCache>
            </c:strRef>
          </c:cat>
          <c:val>
            <c:numRef>
              <c:f>Tabelle1!$B$2:$B$6</c:f>
              <c:numCache>
                <c:formatCode>#,##0.00\ "€"</c:formatCode>
                <c:ptCount val="5"/>
                <c:pt idx="0">
                  <c:v>76</c:v>
                </c:pt>
                <c:pt idx="1">
                  <c:v>10</c:v>
                </c:pt>
                <c:pt idx="2">
                  <c:v>21.27</c:v>
                </c:pt>
                <c:pt idx="3">
                  <c:v>17.34</c:v>
                </c:pt>
                <c:pt idx="4">
                  <c:v>11.39</c:v>
                </c:pt>
              </c:numCache>
            </c:numRef>
          </c:val>
          <c:extLst>
            <c:ext xmlns:c16="http://schemas.microsoft.com/office/drawing/2014/chart" uri="{C3380CC4-5D6E-409C-BE32-E72D297353CC}">
              <c16:uniqueId val="{0000000A-8419-46D2-936E-80F47019009A}"/>
            </c:ext>
          </c:extLst>
        </c:ser>
        <c:dLbls>
          <c:showLegendKey val="0"/>
          <c:showVal val="0"/>
          <c:showCatName val="0"/>
          <c:showSerName val="0"/>
          <c:showPercent val="0"/>
          <c:showBubbleSize val="0"/>
          <c:showLeaderLines val="1"/>
        </c:dLbls>
        <c:firstSliceAng val="0"/>
        <c:holeSize val="75"/>
      </c:doughnutChart>
      <c:spPr>
        <a:noFill/>
        <a:ln w="25323">
          <a:noFill/>
        </a:ln>
      </c:spPr>
    </c:plotArea>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8182480115403E-2"/>
          <c:y val="3.2073310423825885E-2"/>
          <c:w val="0.98207282492870795"/>
          <c:h val="0.86407374335939968"/>
        </c:manualLayout>
      </c:layout>
      <c:barChart>
        <c:barDir val="col"/>
        <c:grouping val="clustered"/>
        <c:varyColors val="0"/>
        <c:ser>
          <c:idx val="0"/>
          <c:order val="0"/>
          <c:tx>
            <c:strRef>
              <c:f>Tabelle1!$B$1</c:f>
              <c:strCache>
                <c:ptCount val="1"/>
                <c:pt idx="0">
                  <c:v>Spalte1</c:v>
                </c:pt>
              </c:strCache>
            </c:strRef>
          </c:tx>
          <c:spPr>
            <a:solidFill>
              <a:schemeClr val="tx2"/>
            </a:solidFill>
          </c:spPr>
          <c:invertIfNegative val="0"/>
          <c:dLbls>
            <c:numFmt formatCode="#,##0.00\ &quot;€&quot;" sourceLinked="0"/>
            <c:spPr>
              <a:noFill/>
              <a:ln w="25325">
                <a:noFill/>
              </a:ln>
            </c:spPr>
            <c:txPr>
              <a:bodyPr/>
              <a:lstStyle/>
              <a:p>
                <a:pPr>
                  <a:defRPr sz="1592" b="1">
                    <a:latin typeface="+mn-lt"/>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Eintrittsalter: 20</c:v>
                </c:pt>
                <c:pt idx="1">
                  <c:v>Eintrittsalter: 25</c:v>
                </c:pt>
                <c:pt idx="2">
                  <c:v>Eintrittsalter: 30</c:v>
                </c:pt>
                <c:pt idx="3">
                  <c:v>Eintrittsalter: 35</c:v>
                </c:pt>
                <c:pt idx="4">
                  <c:v>Eintrittsalter: 40</c:v>
                </c:pt>
              </c:strCache>
            </c:strRef>
          </c:cat>
          <c:val>
            <c:numRef>
              <c:f>Tabelle1!$B$2:$B$6</c:f>
              <c:numCache>
                <c:formatCode>"€"#,##0.00_);[Red]\("€"#,##0.00\)</c:formatCode>
                <c:ptCount val="5"/>
                <c:pt idx="0">
                  <c:v>71.7</c:v>
                </c:pt>
                <c:pt idx="1">
                  <c:v>88.8</c:v>
                </c:pt>
                <c:pt idx="2">
                  <c:v>110.8</c:v>
                </c:pt>
                <c:pt idx="3">
                  <c:v>141.1</c:v>
                </c:pt>
                <c:pt idx="4">
                  <c:v>183.4</c:v>
                </c:pt>
              </c:numCache>
            </c:numRef>
          </c:val>
          <c:extLst>
            <c:ext xmlns:c16="http://schemas.microsoft.com/office/drawing/2014/chart" uri="{C3380CC4-5D6E-409C-BE32-E72D297353CC}">
              <c16:uniqueId val="{00000000-2D40-459A-BE06-58849AB5C031}"/>
            </c:ext>
          </c:extLst>
        </c:ser>
        <c:dLbls>
          <c:showLegendKey val="0"/>
          <c:showVal val="0"/>
          <c:showCatName val="0"/>
          <c:showSerName val="0"/>
          <c:showPercent val="0"/>
          <c:showBubbleSize val="0"/>
        </c:dLbls>
        <c:gapWidth val="250"/>
        <c:overlap val="-20"/>
        <c:axId val="46747648"/>
        <c:axId val="157766144"/>
      </c:barChart>
      <c:catAx>
        <c:axId val="46747648"/>
        <c:scaling>
          <c:orientation val="minMax"/>
        </c:scaling>
        <c:delete val="0"/>
        <c:axPos val="b"/>
        <c:numFmt formatCode="General" sourceLinked="1"/>
        <c:majorTickMark val="none"/>
        <c:minorTickMark val="none"/>
        <c:tickLblPos val="nextTo"/>
        <c:spPr>
          <a:ln w="18938">
            <a:solidFill>
              <a:schemeClr val="accent5"/>
            </a:solidFill>
          </a:ln>
        </c:spPr>
        <c:txPr>
          <a:bodyPr/>
          <a:lstStyle/>
          <a:p>
            <a:pPr>
              <a:defRPr>
                <a:solidFill>
                  <a:schemeClr val="tx1"/>
                </a:solidFill>
              </a:defRPr>
            </a:pPr>
            <a:endParaRPr lang="de-DE"/>
          </a:p>
        </c:txPr>
        <c:crossAx val="157766144"/>
        <c:crosses val="autoZero"/>
        <c:auto val="1"/>
        <c:lblAlgn val="ctr"/>
        <c:lblOffset val="100"/>
        <c:noMultiLvlLbl val="0"/>
      </c:catAx>
      <c:valAx>
        <c:axId val="157766144"/>
        <c:scaling>
          <c:orientation val="minMax"/>
        </c:scaling>
        <c:delete val="1"/>
        <c:axPos val="l"/>
        <c:numFmt formatCode="&quot;€&quot;#,##0.00_);[Red]\(&quot;€&quot;#,##0.00\)" sourceLinked="1"/>
        <c:majorTickMark val="out"/>
        <c:minorTickMark val="none"/>
        <c:tickLblPos val="nextTo"/>
        <c:crossAx val="46747648"/>
        <c:crosses val="autoZero"/>
        <c:crossBetween val="between"/>
      </c:valAx>
      <c:spPr>
        <a:noFill/>
        <a:ln w="25362">
          <a:noFill/>
        </a:ln>
      </c:spPr>
    </c:plotArea>
    <c:plotVisOnly val="1"/>
    <c:dispBlanksAs val="gap"/>
    <c:showDLblsOverMax val="0"/>
  </c:chart>
  <c:txPr>
    <a:bodyPr/>
    <a:lstStyle/>
    <a:p>
      <a:pPr>
        <a:defRPr sz="1192">
          <a:solidFill>
            <a:schemeClr val="tx1"/>
          </a:solidFill>
          <a:latin typeface="Arial Narrow"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2050"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29"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0" name="Textfeld 9"/>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83898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01.01.2023</a:t>
            </a:r>
            <a:endParaRPr lang="de-DE" dirty="0"/>
          </a:p>
        </p:txBody>
      </p:sp>
      <p:sp>
        <p:nvSpPr>
          <p:cNvPr id="4" name="Fußzeilenplatzhalter 3"/>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01.01.2023</a:t>
            </a:r>
            <a:endParaRPr lang="de-DE" dirty="0"/>
          </a:p>
        </p:txBody>
      </p:sp>
      <p:sp>
        <p:nvSpPr>
          <p:cNvPr id="5" name="Fußzeilenplatzhalter 4"/>
          <p:cNvSpPr>
            <a:spLocks noGrp="1"/>
          </p:cNvSpPr>
          <p:nvPr>
            <p:ph type="ftr" sz="quarter" idx="22"/>
          </p:nvPr>
        </p:nvSpPr>
        <p:spPr/>
        <p:txBody>
          <a:bodyPr/>
          <a:lstStyle/>
          <a:p>
            <a:r>
              <a:rPr lang="de-DE"/>
              <a:t>Mehr Rente durch bAV für Tarifvertrag Medizinische Fachangestellte/Arzthelferinnen</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3"/>
          </p:nvPr>
        </p:nvSpPr>
        <p:spPr/>
        <p:txBody>
          <a:bodyPr/>
          <a:lstStyle/>
          <a:p>
            <a:r>
              <a:rPr lang="de-DE"/>
              <a:t>01.01.2023</a:t>
            </a:r>
            <a:endParaRPr lang="de-DE" dirty="0"/>
          </a:p>
        </p:txBody>
      </p:sp>
      <p:sp>
        <p:nvSpPr>
          <p:cNvPr id="5" name="Fußzeilenplatzhalter 4"/>
          <p:cNvSpPr>
            <a:spLocks noGrp="1"/>
          </p:cNvSpPr>
          <p:nvPr>
            <p:ph type="ftr" sz="quarter" idx="24"/>
          </p:nvPr>
        </p:nvSpPr>
        <p:spPr/>
        <p:txBody>
          <a:bodyPr/>
          <a:lstStyle/>
          <a:p>
            <a:r>
              <a:rPr lang="de-DE"/>
              <a:t>Mehr Rente durch bAV für Tarifvertrag Medizinische Fachangestellte/Arzthelferinnen</a:t>
            </a:r>
            <a:endParaRPr lang="de-DE" dirty="0"/>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6"/>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492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01.01.2023</a:t>
            </a:r>
            <a:endParaRPr lang="de-DE" dirty="0"/>
          </a:p>
        </p:txBody>
      </p:sp>
      <p:sp>
        <p:nvSpPr>
          <p:cNvPr id="5" name="Fußzeilenplatzhalter 4"/>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Text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p:nvPr>
        </p:nvSpPr>
        <p:spPr>
          <a:xfrm>
            <a:off x="358775"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4" name="Textplatzhalter 12"/>
          <p:cNvSpPr>
            <a:spLocks noGrp="1"/>
          </p:cNvSpPr>
          <p:nvPr>
            <p:ph type="body" sz="quarter" idx="20"/>
          </p:nvPr>
        </p:nvSpPr>
        <p:spPr>
          <a:xfrm>
            <a:off x="4751387"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5" name="Textplatzhalter 12"/>
          <p:cNvSpPr>
            <a:spLocks noGrp="1"/>
          </p:cNvSpPr>
          <p:nvPr>
            <p:ph type="body" sz="quarter" idx="21"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6" name="Textplatzhalter 12"/>
          <p:cNvSpPr>
            <a:spLocks noGrp="1"/>
          </p:cNvSpPr>
          <p:nvPr>
            <p:ph type="body" sz="quarter" idx="22" hasCustomPrompt="1"/>
          </p:nvPr>
        </p:nvSpPr>
        <p:spPr>
          <a:xfrm>
            <a:off x="4751387"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9"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20"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00594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4113212"/>
          </a:xfrm>
          <a:prstGeom prst="rect">
            <a:avLst/>
          </a:prstGeom>
        </p:spPr>
        <p:txBody>
          <a:bodyPr/>
          <a:lstStyle>
            <a:lvl1pPr marL="285750" indent="-285750">
              <a:spcBef>
                <a:spcPts val="1200"/>
              </a:spcBef>
              <a:spcAft>
                <a:spcPts val="1200"/>
              </a:spcAft>
              <a:buClr>
                <a:schemeClr val="tx2"/>
              </a:buClr>
              <a:buSzPct val="100000"/>
              <a:buFont typeface="Arial" panose="020B0604020202020204" pitchFamily="34" charset="0"/>
              <a:buChar char="●"/>
              <a:defRPr sz="1700" b="0"/>
            </a:lvl1pPr>
            <a:lvl2pPr marL="625475" indent="-269875">
              <a:defRPr sz="1700"/>
            </a:lvl2pPr>
            <a:lvl3pPr marL="985838" indent="-269875">
              <a:buSzPct val="80000"/>
              <a:buFontTx/>
              <a:buBlip>
                <a:blip r:embed="rId2"/>
              </a:buBlip>
              <a:defRPr sz="1700"/>
            </a:lvl3pPr>
          </a:lstStyle>
          <a:p>
            <a:pPr lvl="0"/>
            <a:r>
              <a:rPr lang="de-DE" dirty="0"/>
              <a:t>Formatvorlagen des Textmasters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53585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eer, grauer Hintergrun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extLst>
      <p:ext uri="{BB962C8B-B14F-4D97-AF65-F5344CB8AC3E}">
        <p14:creationId xmlns:p14="http://schemas.microsoft.com/office/powerpoint/2010/main" val="230137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3 (Vermittler: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4"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sp>
        <p:nvSpPr>
          <p:cNvPr id="16"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grpSp>
        <p:nvGrpSpPr>
          <p:cNvPr id="18" name="Gruppieren 17">
            <a:extLst>
              <a:ext uri="{FF2B5EF4-FFF2-40B4-BE49-F238E27FC236}">
                <a16:creationId xmlns:a16="http://schemas.microsoft.com/office/drawing/2014/main" id="{6D4032BD-9C03-4B5D-8924-C52F29EF389A}"/>
              </a:ext>
            </a:extLst>
          </p:cNvPr>
          <p:cNvGrpSpPr>
            <a:grpSpLocks noChangeAspect="1"/>
          </p:cNvGrpSpPr>
          <p:nvPr userDrawn="1"/>
        </p:nvGrpSpPr>
        <p:grpSpPr>
          <a:xfrm>
            <a:off x="6606808" y="3175"/>
            <a:ext cx="2334883" cy="1423059"/>
            <a:chOff x="3864634" y="3175"/>
            <a:chExt cx="2334883" cy="1423059"/>
          </a:xfrm>
        </p:grpSpPr>
        <p:sp>
          <p:nvSpPr>
            <p:cNvPr id="19" name="Abgerundetes Rechteck 2">
              <a:extLst>
                <a:ext uri="{FF2B5EF4-FFF2-40B4-BE49-F238E27FC236}">
                  <a16:creationId xmlns:a16="http://schemas.microsoft.com/office/drawing/2014/main" id="{A6CC9496-7378-47EE-96BC-C7875511CEAE}"/>
                </a:ext>
              </a:extLst>
            </p:cNvPr>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CAD1C66-13B1-4DB0-A7C8-6BD1FE8F7F22}"/>
                </a:ext>
              </a:extLst>
            </p:cNvPr>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Tree>
    <p:extLst>
      <p:ext uri="{BB962C8B-B14F-4D97-AF65-F5344CB8AC3E}">
        <p14:creationId xmlns:p14="http://schemas.microsoft.com/office/powerpoint/2010/main" val="3167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4 (Vermittler: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8" name="Grafik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6"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Arbeitnehmer</a:t>
            </a:r>
          </a:p>
        </p:txBody>
      </p:sp>
      <p:grpSp>
        <p:nvGrpSpPr>
          <p:cNvPr id="11" name="Gruppieren 10"/>
          <p:cNvGrpSpPr>
            <a:grpSpLocks noChangeAspect="1"/>
          </p:cNvGrpSpPr>
          <p:nvPr userDrawn="1"/>
        </p:nvGrpSpPr>
        <p:grpSpPr>
          <a:xfrm>
            <a:off x="6606808" y="3175"/>
            <a:ext cx="2334883" cy="1423059"/>
            <a:chOff x="3864634" y="3175"/>
            <a:chExt cx="2334883" cy="1423059"/>
          </a:xfrm>
        </p:grpSpPr>
        <p:sp>
          <p:nvSpPr>
            <p:cNvPr id="12" name="Abgerundetes Rechteck 11"/>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17"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4835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4"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
        <p:nvSpPr>
          <p:cNvPr id="12" name="Textfeld 11"/>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51659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1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20" imgW="216" imgH="216" progId="TCLayout.ActiveDocument.1">
                  <p:embed/>
                </p:oleObj>
              </mc:Choice>
              <mc:Fallback>
                <p:oleObj name="think-cell Folie" r:id="rId20" imgW="216" imgH="216" progId="TCLayout.ActiveDocument.1">
                  <p:embed/>
                  <p:pic>
                    <p:nvPicPr>
                      <p:cNvPr id="0" name="Objekt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01.01.2023</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dirty="0"/>
              <a:t>Mehr Rente durch </a:t>
            </a:r>
            <a:r>
              <a:rPr lang="de-DE" dirty="0" err="1"/>
              <a:t>bAV</a:t>
            </a:r>
            <a:r>
              <a:rPr lang="de-DE" dirty="0"/>
              <a:t> für Tarifvertrag Medizinische Fachangestellte/Arzthelferinnen</a:t>
            </a:r>
          </a:p>
        </p:txBody>
      </p:sp>
      <p:sp>
        <p:nvSpPr>
          <p:cNvPr id="2" name="Fußzeilenplatzhalter 1"/>
          <p:cNvSpPr>
            <a:spLocks noGrp="1"/>
          </p:cNvSpPr>
          <p:nvPr>
            <p:ph type="ftr" sz="quarter" idx="3"/>
          </p:nvPr>
        </p:nvSpPr>
        <p:spPr>
          <a:xfrm>
            <a:off x="2683042" y="6461999"/>
            <a:ext cx="3777916" cy="396000"/>
          </a:xfrm>
          <a:prstGeom prst="rect">
            <a:avLst/>
          </a:prstGeom>
        </p:spPr>
        <p:txBody>
          <a:bodyPr vert="horz" lIns="0" tIns="0" rIns="0" bIns="0" rtlCol="0" anchor="ctr"/>
          <a:lstStyle>
            <a:lvl1pPr algn="ctr">
              <a:defRPr lang="de-DE" sz="1000" b="0">
                <a:solidFill>
                  <a:srgbClr val="646464"/>
                </a:solidFill>
              </a:defRPr>
            </a:lvl1pPr>
          </a:lstStyle>
          <a:p>
            <a:r>
              <a:rPr lang="de-DE"/>
              <a:t>Mehr Rente durch bAV für Tarifvertrag Medizinische Fachangestellte/Arzthelferinnen</a:t>
            </a:r>
            <a:endParaRPr lang="de-DE" dirty="0"/>
          </a:p>
        </p:txBody>
      </p:sp>
      <p:sp>
        <p:nvSpPr>
          <p:cNvPr id="16" name="Rechteck 15">
            <a:extLst>
              <a:ext uri="{FF2B5EF4-FFF2-40B4-BE49-F238E27FC236}">
                <a16:creationId xmlns:a16="http://schemas.microsoft.com/office/drawing/2014/main" id="{AA3331D7-E8BD-4524-82E3-7A883A800F5C}"/>
              </a:ext>
            </a:extLst>
          </p:cNvPr>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cSld>
  <p:clrMap bg1="lt1" tx1="dk1" bg2="lt2" tx2="dk2" accent1="accent1" accent2="accent2" accent3="accent3" accent4="accent4" accent5="accent5" accent6="accent6" hlink="hlink" folHlink="folHlink"/>
  <p:sldLayoutIdLst>
    <p:sldLayoutId id="2147484274" r:id="rId1"/>
    <p:sldLayoutId id="2147484292" r:id="rId2"/>
    <p:sldLayoutId id="2147484293" r:id="rId3"/>
    <p:sldLayoutId id="2147484295" r:id="rId4"/>
    <p:sldLayoutId id="2147484314" r:id="rId5"/>
    <p:sldLayoutId id="2147484315" r:id="rId6"/>
    <p:sldLayoutId id="2147484316" r:id="rId7"/>
    <p:sldLayoutId id="2147484300" r:id="rId8"/>
    <p:sldLayoutId id="2147484301" r:id="rId9"/>
    <p:sldLayoutId id="2147484294" r:id="rId10"/>
    <p:sldLayoutId id="2147484299" r:id="rId11"/>
    <p:sldLayoutId id="2147484307" r:id="rId12"/>
    <p:sldLayoutId id="2147484306" r:id="rId13"/>
    <p:sldLayoutId id="2147484298" r:id="rId14"/>
    <p:sldLayoutId id="2147484305" r:id="rId15"/>
    <p:sldLayoutId id="2147484302" r:id="rId16"/>
    <p:sldLayoutId id="2147484325" r:id="rId17"/>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27"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90000"/>
              </a:lnSpc>
            </a:pPr>
            <a:r>
              <a:rPr lang="de-DE" altLang="de-DE" sz="3000" dirty="0"/>
              <a:t>Mehr Rente durch </a:t>
            </a:r>
            <a:r>
              <a:rPr lang="de-DE" altLang="de-DE" sz="3000" dirty="0" err="1"/>
              <a:t>bAV</a:t>
            </a:r>
            <a:r>
              <a:rPr lang="de-DE" altLang="de-DE" sz="3000" dirty="0"/>
              <a:t> für Tarifvertrag Medizinische</a:t>
            </a:r>
            <a:br>
              <a:rPr lang="de-DE" altLang="de-DE" sz="3000" dirty="0"/>
            </a:br>
            <a:r>
              <a:rPr lang="de-DE" altLang="de-DE" sz="3000" dirty="0"/>
              <a:t>Fachangestellte/Arzthelferinnen</a:t>
            </a:r>
            <a:endParaRPr lang="de-DE" sz="3000" dirty="0"/>
          </a:p>
        </p:txBody>
      </p:sp>
      <p:sp>
        <p:nvSpPr>
          <p:cNvPr id="11" name="Textplatzhalter 10"/>
          <p:cNvSpPr>
            <a:spLocks noGrp="1"/>
          </p:cNvSpPr>
          <p:nvPr>
            <p:ph type="body" sz="quarter" idx="10"/>
          </p:nvPr>
        </p:nvSpPr>
        <p:spPr/>
        <p:txBody>
          <a:bodyPr/>
          <a:lstStyle/>
          <a:p>
            <a:endParaRPr lang="de-DE"/>
          </a:p>
        </p:txBody>
      </p:sp>
      <p:sp>
        <p:nvSpPr>
          <p:cNvPr id="4" name="Untertitel 3"/>
          <p:cNvSpPr>
            <a:spLocks noGrp="1"/>
          </p:cNvSpPr>
          <p:nvPr>
            <p:ph type="subTitle" idx="1"/>
          </p:nvPr>
        </p:nvSpPr>
        <p:spPr/>
        <p:txBody>
          <a:bodyPr/>
          <a:lstStyle/>
          <a:p>
            <a:r>
              <a:rPr lang="de-DE" altLang="de-DE" dirty="0"/>
              <a:t>Information zur betrieblichen Altersversorgung.</a:t>
            </a:r>
          </a:p>
        </p:txBody>
      </p:sp>
    </p:spTree>
    <p:extLst>
      <p:ext uri="{BB962C8B-B14F-4D97-AF65-F5344CB8AC3E}">
        <p14:creationId xmlns:p14="http://schemas.microsoft.com/office/powerpoint/2010/main" val="1312529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3.</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Die Stufen der Förderung</a:t>
            </a:r>
            <a:endParaRPr lang="de-DE" dirty="0"/>
          </a:p>
        </p:txBody>
      </p:sp>
    </p:spTree>
    <p:extLst>
      <p:ext uri="{BB962C8B-B14F-4D97-AF65-F5344CB8AC3E}">
        <p14:creationId xmlns:p14="http://schemas.microsoft.com/office/powerpoint/2010/main" val="405210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rgbClr val="009EE0"/>
                </a:solidFill>
              </a:rPr>
              <a:t>Viermal unterstützt und gefördert:</a:t>
            </a:r>
            <a:br>
              <a:rPr lang="de-DE" altLang="de-DE" dirty="0">
                <a:solidFill>
                  <a:srgbClr val="009EE0"/>
                </a:solidFill>
              </a:rPr>
            </a:br>
            <a:r>
              <a:rPr lang="de-DE" altLang="de-DE" dirty="0">
                <a:solidFill>
                  <a:srgbClr val="009EE0"/>
                </a:solidFill>
              </a:rPr>
              <a:t>Wertvolle Vorteile, die sich später für Sie auszahlen</a:t>
            </a:r>
            <a:endParaRPr lang="de-DE" dirty="0"/>
          </a:p>
        </p:txBody>
      </p:sp>
      <p:sp>
        <p:nvSpPr>
          <p:cNvPr id="3" name="Textplatzhalter 2"/>
          <p:cNvSpPr>
            <a:spLocks noGrp="1"/>
          </p:cNvSpPr>
          <p:nvPr>
            <p:ph type="body" sz="quarter" idx="17"/>
          </p:nvPr>
        </p:nvSpPr>
        <p:spPr>
          <a:xfrm>
            <a:off x="358775" y="2074863"/>
            <a:ext cx="8426450" cy="261610"/>
          </a:xfrm>
        </p:spPr>
        <p:txBody>
          <a:bodyPr/>
          <a:lstStyle/>
          <a:p>
            <a:r>
              <a:rPr lang="de-DE" altLang="de-DE" dirty="0"/>
              <a:t>Dank Tarifvertrag profitiert Ihre Zukunft in der bAV gleich mehrfach.</a:t>
            </a:r>
          </a:p>
        </p:txBody>
      </p:sp>
      <p:sp>
        <p:nvSpPr>
          <p:cNvPr id="5" name="Textplatzhalter 4"/>
          <p:cNvSpPr>
            <a:spLocks noGrp="1"/>
          </p:cNvSpPr>
          <p:nvPr>
            <p:ph type="body" sz="quarter" idx="18"/>
          </p:nvPr>
        </p:nvSpPr>
        <p:spPr/>
        <p:txBody>
          <a:bodyPr/>
          <a:lstStyle/>
          <a:p>
            <a:r>
              <a:rPr lang="de-DE" dirty="0"/>
              <a:t>3. </a:t>
            </a:r>
            <a:r>
              <a:rPr lang="de-DE" altLang="de-DE" dirty="0"/>
              <a:t>Die Stufen der Förderung</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11</a:t>
            </a:fld>
            <a:endParaRPr lang="de-DE" dirty="0"/>
          </a:p>
        </p:txBody>
      </p:sp>
      <p:sp>
        <p:nvSpPr>
          <p:cNvPr id="9" name="Textplatzhalter 8"/>
          <p:cNvSpPr>
            <a:spLocks noGrp="1"/>
          </p:cNvSpPr>
          <p:nvPr>
            <p:ph type="body" sz="quarter" idx="23"/>
          </p:nvPr>
        </p:nvSpPr>
        <p:spPr/>
        <p:txBody>
          <a:bodyPr/>
          <a:lstStyle/>
          <a:p>
            <a:endParaRPr lang="de-DE"/>
          </a:p>
        </p:txBody>
      </p:sp>
      <p:sp>
        <p:nvSpPr>
          <p:cNvPr id="11" name="Text Box 5"/>
          <p:cNvSpPr txBox="1">
            <a:spLocks noChangeArrowheads="1"/>
          </p:cNvSpPr>
          <p:nvPr/>
        </p:nvSpPr>
        <p:spPr bwMode="auto">
          <a:xfrm>
            <a:off x="1660689" y="5608633"/>
            <a:ext cx="2190750"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marL="107950">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b="1" dirty="0">
                <a:solidFill>
                  <a:schemeClr val="accent6"/>
                </a:solidFill>
              </a:rPr>
              <a:t>136,00 €</a:t>
            </a:r>
          </a:p>
          <a:p>
            <a:pPr eaLnBrk="1" hangingPunct="1">
              <a:spcBef>
                <a:spcPct val="0"/>
              </a:spcBef>
              <a:buClrTx/>
              <a:buFontTx/>
              <a:buNone/>
            </a:pPr>
            <a:r>
              <a:rPr lang="de-DE" altLang="de-DE" sz="1200" dirty="0"/>
              <a:t>Beitrag</a:t>
            </a:r>
          </a:p>
        </p:txBody>
      </p:sp>
      <p:sp>
        <p:nvSpPr>
          <p:cNvPr id="13" name="Line 7"/>
          <p:cNvSpPr>
            <a:spLocks noChangeShapeType="1"/>
          </p:cNvSpPr>
          <p:nvPr/>
        </p:nvSpPr>
        <p:spPr bwMode="auto">
          <a:xfrm>
            <a:off x="1660689" y="5481633"/>
            <a:ext cx="2732400" cy="0"/>
          </a:xfrm>
          <a:prstGeom prst="line">
            <a:avLst/>
          </a:prstGeom>
          <a:noFill/>
          <a:ln w="38160" cap="sq">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5" name="AutoShape 9"/>
          <p:cNvSpPr>
            <a:spLocks noChangeArrowheads="1"/>
          </p:cNvSpPr>
          <p:nvPr/>
        </p:nvSpPr>
        <p:spPr bwMode="auto">
          <a:xfrm>
            <a:off x="1657226" y="2709863"/>
            <a:ext cx="2735387"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2">
              <a:lumMod val="50000"/>
            </a:schemeClr>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a:solidFill>
                  <a:schemeClr val="bg1"/>
                </a:solidFill>
              </a:rPr>
              <a:t>40,00 €</a:t>
            </a:r>
          </a:p>
          <a:p>
            <a:pPr eaLnBrk="1" hangingPunct="1">
              <a:spcBef>
                <a:spcPct val="0"/>
              </a:spcBef>
              <a:buClrTx/>
              <a:buFontTx/>
              <a:buNone/>
            </a:pPr>
            <a:r>
              <a:rPr lang="de-DE" altLang="de-DE" sz="1200">
                <a:solidFill>
                  <a:schemeClr val="bg1"/>
                </a:solidFill>
              </a:rPr>
              <a:t>Arbeitgeberbeitrag</a:t>
            </a:r>
          </a:p>
        </p:txBody>
      </p:sp>
      <p:sp>
        <p:nvSpPr>
          <p:cNvPr id="17" name="Text Box 11"/>
          <p:cNvSpPr txBox="1">
            <a:spLocks noChangeArrowheads="1"/>
          </p:cNvSpPr>
          <p:nvPr/>
        </p:nvSpPr>
        <p:spPr bwMode="auto">
          <a:xfrm>
            <a:off x="1327314" y="2773363"/>
            <a:ext cx="224212"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1.</a:t>
            </a:r>
          </a:p>
        </p:txBody>
      </p:sp>
      <p:sp>
        <p:nvSpPr>
          <p:cNvPr id="21" name="Text Box 15"/>
          <p:cNvSpPr txBox="1">
            <a:spLocks noChangeArrowheads="1"/>
          </p:cNvSpPr>
          <p:nvPr/>
        </p:nvSpPr>
        <p:spPr bwMode="auto">
          <a:xfrm>
            <a:off x="1336839" y="3444875"/>
            <a:ext cx="187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2.</a:t>
            </a:r>
          </a:p>
        </p:txBody>
      </p:sp>
      <p:sp>
        <p:nvSpPr>
          <p:cNvPr id="22" name="AutoShape 16"/>
          <p:cNvSpPr>
            <a:spLocks noChangeArrowheads="1"/>
          </p:cNvSpPr>
          <p:nvPr/>
        </p:nvSpPr>
        <p:spPr bwMode="auto">
          <a:xfrm>
            <a:off x="1660689" y="3378200"/>
            <a:ext cx="2732088"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2">
              <a:lumMod val="75000"/>
            </a:schemeClr>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rgbClr val="FFFFFF"/>
                </a:solidFill>
              </a:rPr>
              <a:t>50,00 € </a:t>
            </a:r>
          </a:p>
          <a:p>
            <a:pPr eaLnBrk="1" hangingPunct="1">
              <a:spcBef>
                <a:spcPct val="0"/>
              </a:spcBef>
              <a:buClrTx/>
              <a:buFontTx/>
              <a:buNone/>
            </a:pPr>
            <a:r>
              <a:rPr lang="de-DE" altLang="de-DE" sz="1200" dirty="0">
                <a:solidFill>
                  <a:srgbClr val="FFFFFF"/>
                </a:solidFill>
              </a:rPr>
              <a:t>Brutto Entgeltumwandlung</a:t>
            </a:r>
          </a:p>
        </p:txBody>
      </p:sp>
      <p:sp>
        <p:nvSpPr>
          <p:cNvPr id="26" name="Text Box 20"/>
          <p:cNvSpPr txBox="1">
            <a:spLocks noChangeArrowheads="1"/>
          </p:cNvSpPr>
          <p:nvPr/>
        </p:nvSpPr>
        <p:spPr bwMode="auto">
          <a:xfrm>
            <a:off x="1333664" y="4121151"/>
            <a:ext cx="187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3.</a:t>
            </a:r>
          </a:p>
        </p:txBody>
      </p:sp>
      <p:sp>
        <p:nvSpPr>
          <p:cNvPr id="27" name="AutoShape 21"/>
          <p:cNvSpPr>
            <a:spLocks noChangeArrowheads="1"/>
          </p:cNvSpPr>
          <p:nvPr/>
        </p:nvSpPr>
        <p:spPr bwMode="auto">
          <a:xfrm>
            <a:off x="1660689" y="4046538"/>
            <a:ext cx="2732088"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5"/>
          </a:solidFill>
          <a:ln>
            <a:noFill/>
          </a:ln>
          <a:effectLst/>
        </p:spPr>
        <p:txBody>
          <a:bodyPr lIns="90000" tIns="46800" rIns="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rgbClr val="FFFFFF"/>
                </a:solidFill>
              </a:rPr>
              <a:t>36,00 € </a:t>
            </a:r>
          </a:p>
          <a:p>
            <a:pPr eaLnBrk="1" hangingPunct="1">
              <a:spcBef>
                <a:spcPct val="0"/>
              </a:spcBef>
              <a:buClrTx/>
              <a:buFontTx/>
              <a:buNone/>
            </a:pPr>
            <a:r>
              <a:rPr lang="de-DE" altLang="de-DE" sz="1200" dirty="0">
                <a:solidFill>
                  <a:srgbClr val="FFFFFF"/>
                </a:solidFill>
              </a:rPr>
              <a:t>Arbeitgeberbeitrag statt 30,00 € VWL</a:t>
            </a:r>
            <a:r>
              <a:rPr lang="de-DE" altLang="de-DE" sz="1200" b="1" baseline="30000" dirty="0">
                <a:solidFill>
                  <a:schemeClr val="bg1"/>
                </a:solidFill>
              </a:rPr>
              <a:t>1</a:t>
            </a:r>
            <a:endParaRPr lang="de-DE" altLang="de-DE" sz="1200" dirty="0">
              <a:solidFill>
                <a:srgbClr val="FFFFFF"/>
              </a:solidFill>
            </a:endParaRPr>
          </a:p>
        </p:txBody>
      </p:sp>
      <p:sp>
        <p:nvSpPr>
          <p:cNvPr id="31" name="Text Box 25"/>
          <p:cNvSpPr txBox="1">
            <a:spLocks noChangeArrowheads="1"/>
          </p:cNvSpPr>
          <p:nvPr/>
        </p:nvSpPr>
        <p:spPr bwMode="auto">
          <a:xfrm>
            <a:off x="1333664" y="4776788"/>
            <a:ext cx="187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4.</a:t>
            </a:r>
          </a:p>
        </p:txBody>
      </p:sp>
      <p:sp>
        <p:nvSpPr>
          <p:cNvPr id="32" name="AutoShape 26"/>
          <p:cNvSpPr>
            <a:spLocks noChangeArrowheads="1"/>
          </p:cNvSpPr>
          <p:nvPr/>
        </p:nvSpPr>
        <p:spPr bwMode="auto">
          <a:xfrm>
            <a:off x="1660689" y="4716463"/>
            <a:ext cx="2732088"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2"/>
          </a:solidFill>
          <a:ln>
            <a:noFill/>
          </a:ln>
          <a:effectLst/>
        </p:spPr>
        <p:txBody>
          <a:bodyPr lIns="90000" tIns="46800" rIns="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rgbClr val="FFFFFF"/>
                </a:solidFill>
              </a:rPr>
              <a:t>10,00 €</a:t>
            </a:r>
          </a:p>
          <a:p>
            <a:pPr eaLnBrk="1" hangingPunct="1">
              <a:spcBef>
                <a:spcPct val="0"/>
              </a:spcBef>
              <a:buClrTx/>
              <a:buFontTx/>
              <a:buNone/>
            </a:pPr>
            <a:r>
              <a:rPr lang="de-DE" altLang="de-DE" sz="1200" dirty="0">
                <a:solidFill>
                  <a:srgbClr val="FFFFFF"/>
                </a:solidFill>
              </a:rPr>
              <a:t>AG-Zuschuss zur Entgeltumwandlung</a:t>
            </a:r>
          </a:p>
        </p:txBody>
      </p:sp>
      <p:sp>
        <p:nvSpPr>
          <p:cNvPr id="34" name="Text Box 28"/>
          <p:cNvSpPr txBox="1">
            <a:spLocks noChangeArrowheads="1"/>
          </p:cNvSpPr>
          <p:nvPr/>
        </p:nvSpPr>
        <p:spPr bwMode="auto">
          <a:xfrm>
            <a:off x="4768318" y="2679700"/>
            <a:ext cx="2700337" cy="1149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b="1" dirty="0"/>
              <a:t>Berechnungsgrundlage: </a:t>
            </a:r>
          </a:p>
          <a:p>
            <a:pPr eaLnBrk="1" hangingPunct="1">
              <a:spcBef>
                <a:spcPct val="0"/>
              </a:spcBef>
              <a:buClrTx/>
              <a:buFontTx/>
              <a:buNone/>
            </a:pPr>
            <a:r>
              <a:rPr lang="de-DE" sz="700" spc="-1" dirty="0">
                <a:latin typeface="Arial"/>
                <a:ea typeface="DejaVu Sans"/>
              </a:rPr>
              <a:t>Steuer- und Sozialversicherungsfreiheit der Beiträge ggf. bis 4 % der BBG (2023: 3.504 €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sz="700" spc="-1" dirty="0" err="1">
                <a:latin typeface="Arial"/>
                <a:ea typeface="DejaVu Sans"/>
              </a:rPr>
              <a:t>bAV</a:t>
            </a:r>
            <a:r>
              <a:rPr lang="de-DE" sz="700" spc="-1" dirty="0">
                <a:latin typeface="Arial"/>
                <a:ea typeface="DejaVu Sans"/>
              </a:rPr>
              <a:t> (2023: 169,75 € p.m./ 20.370 € Kapitalleistung)</a:t>
            </a:r>
          </a:p>
          <a:p>
            <a:pPr eaLnBrk="1" hangingPunct="1">
              <a:spcBef>
                <a:spcPct val="0"/>
              </a:spcBef>
              <a:buClrTx/>
              <a:buFontTx/>
              <a:buNone/>
            </a:pPr>
            <a:endParaRPr lang="de-DE" sz="700" spc="-1" baseline="30000" dirty="0">
              <a:latin typeface="Arial"/>
              <a:ea typeface="DejaVu Sans"/>
            </a:endParaRPr>
          </a:p>
          <a:p>
            <a:pPr eaLnBrk="1" hangingPunct="1">
              <a:spcBef>
                <a:spcPct val="0"/>
              </a:spcBef>
              <a:buClrTx/>
              <a:buFontTx/>
              <a:buNone/>
            </a:pPr>
            <a:r>
              <a:rPr lang="de-DE" sz="700" spc="-1" baseline="30000" dirty="0">
                <a:latin typeface="Arial"/>
                <a:ea typeface="DejaVu Sans"/>
              </a:rPr>
              <a:t>1</a:t>
            </a:r>
            <a:r>
              <a:rPr lang="de-DE" sz="700" spc="-1" dirty="0">
                <a:latin typeface="Arial"/>
                <a:ea typeface="DejaVu Sans"/>
              </a:rPr>
              <a:t> Der Verzicht auf VWL ist ab 01.01.2015 zwingend.</a:t>
            </a:r>
            <a:endParaRPr lang="de-DE" sz="700" spc="-1" dirty="0">
              <a:latin typeface="Arial"/>
            </a:endParaRPr>
          </a:p>
        </p:txBody>
      </p:sp>
    </p:spTree>
    <p:extLst>
      <p:ext uri="{BB962C8B-B14F-4D97-AF65-F5344CB8AC3E}">
        <p14:creationId xmlns:p14="http://schemas.microsoft.com/office/powerpoint/2010/main" val="36495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bAV lohnt sich für Sie:</a:t>
            </a:r>
            <a:br>
              <a:rPr lang="de-DE" altLang="de-DE" dirty="0"/>
            </a:br>
            <a:r>
              <a:rPr lang="de-DE" altLang="de-DE" dirty="0"/>
              <a:t>Bis zu viermal finanzielle Vorteile in der bAV</a:t>
            </a:r>
          </a:p>
        </p:txBody>
      </p:sp>
      <p:sp>
        <p:nvSpPr>
          <p:cNvPr id="4" name="Textplatzhalter 3"/>
          <p:cNvSpPr>
            <a:spLocks noGrp="1"/>
          </p:cNvSpPr>
          <p:nvPr>
            <p:ph type="body" sz="quarter" idx="21"/>
          </p:nvPr>
        </p:nvSpPr>
        <p:spPr/>
        <p:txBody>
          <a:bodyPr/>
          <a:lstStyle/>
          <a:p>
            <a:r>
              <a:rPr lang="de-DE" altLang="de-DE"/>
              <a:t>Ihr Branchentarifvertrag sieht einen Arbeitgeberzuschuss von 20 % vor.</a:t>
            </a:r>
            <a:endParaRPr lang="de-DE" altLang="de-DE" dirty="0"/>
          </a:p>
        </p:txBody>
      </p:sp>
      <p:sp>
        <p:nvSpPr>
          <p:cNvPr id="20" name="Textplatzhalter 19"/>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dirty="0"/>
              <a:t>Umso mehr Sie in die betriebliche Altersversorgung einzahlen, desto mehr profitieren Sie auch von den gesetzlichen Arbeitgeberzuschüssen.</a:t>
            </a:r>
          </a:p>
        </p:txBody>
      </p:sp>
      <p:sp>
        <p:nvSpPr>
          <p:cNvPr id="7" name="Textplatzhalter 6"/>
          <p:cNvSpPr>
            <a:spLocks noGrp="1"/>
          </p:cNvSpPr>
          <p:nvPr>
            <p:ph type="body" sz="quarter" idx="18"/>
          </p:nvPr>
        </p:nvSpPr>
        <p:spPr/>
        <p:txBody>
          <a:bodyPr/>
          <a:lstStyle/>
          <a:p>
            <a:r>
              <a:rPr lang="de-DE"/>
              <a:t>3. </a:t>
            </a:r>
            <a:r>
              <a:rPr lang="de-DE" altLang="de-DE"/>
              <a:t>Die Stufen der Förderung</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12</a:t>
            </a:fld>
            <a:endParaRPr lang="de-DE" dirty="0"/>
          </a:p>
        </p:txBody>
      </p:sp>
      <p:sp>
        <p:nvSpPr>
          <p:cNvPr id="27" name="Rectangle 5"/>
          <p:cNvSpPr>
            <a:spLocks noChangeArrowheads="1"/>
          </p:cNvSpPr>
          <p:nvPr/>
        </p:nvSpPr>
        <p:spPr bwMode="auto">
          <a:xfrm>
            <a:off x="419100" y="2562225"/>
            <a:ext cx="2489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b="1" dirty="0"/>
              <a:t>Berechnungsgrundlage:</a:t>
            </a:r>
            <a:r>
              <a:rPr lang="de-DE" altLang="de-DE" sz="700" dirty="0"/>
              <a:t> </a:t>
            </a:r>
          </a:p>
          <a:p>
            <a:pPr eaLnBrk="1" hangingPunct="1">
              <a:spcBef>
                <a:spcPct val="0"/>
              </a:spcBef>
              <a:buClrTx/>
              <a:buFontTx/>
              <a:buNone/>
            </a:pPr>
            <a:r>
              <a:rPr lang="de-DE" altLang="de-DE" sz="700" dirty="0"/>
              <a:t>Steuerklasse 1, keine Kinder, keine Kirchensteuer, </a:t>
            </a:r>
            <a:br>
              <a:rPr lang="de-DE" altLang="de-DE" sz="700" dirty="0"/>
            </a:br>
            <a:r>
              <a:rPr lang="de-DE" altLang="de-DE" sz="700" dirty="0"/>
              <a:t>KV-Zusatzbeitrag 1,6 %</a:t>
            </a:r>
          </a:p>
          <a:p>
            <a:pPr eaLnBrk="1" hangingPunct="1">
              <a:spcBef>
                <a:spcPct val="0"/>
              </a:spcBef>
              <a:buClrTx/>
              <a:buFontTx/>
              <a:buNone/>
            </a:pPr>
            <a:endParaRPr lang="de-DE" altLang="de-DE" sz="700" dirty="0"/>
          </a:p>
          <a:p>
            <a:pPr eaLnBrk="1" hangingPunct="1">
              <a:spcBef>
                <a:spcPct val="0"/>
              </a:spcBef>
              <a:buClrTx/>
              <a:buFontTx/>
              <a:buNone/>
            </a:pPr>
            <a:r>
              <a:rPr lang="de-DE" altLang="de-DE" sz="700" baseline="30000" dirty="0"/>
              <a:t>1</a:t>
            </a:r>
            <a:r>
              <a:rPr lang="de-DE" altLang="de-DE" sz="700" dirty="0"/>
              <a:t> Der Verzicht auf VWL ist ab 01.01.2015 zwingend.</a:t>
            </a:r>
          </a:p>
        </p:txBody>
      </p:sp>
      <p:grpSp>
        <p:nvGrpSpPr>
          <p:cNvPr id="80" name="Gruppieren 79"/>
          <p:cNvGrpSpPr/>
          <p:nvPr/>
        </p:nvGrpSpPr>
        <p:grpSpPr>
          <a:xfrm>
            <a:off x="1454453" y="2624450"/>
            <a:ext cx="6570360" cy="2625935"/>
            <a:chOff x="1540178" y="2633975"/>
            <a:chExt cx="6570360" cy="2625935"/>
          </a:xfrm>
        </p:grpSpPr>
        <p:grpSp>
          <p:nvGrpSpPr>
            <p:cNvPr id="81" name="Gruppieren 80"/>
            <p:cNvGrpSpPr/>
            <p:nvPr/>
          </p:nvGrpSpPr>
          <p:grpSpPr>
            <a:xfrm>
              <a:off x="6437678" y="2634452"/>
              <a:ext cx="1672860" cy="2440786"/>
              <a:chOff x="6437678" y="2634452"/>
              <a:chExt cx="1672860" cy="2440786"/>
            </a:xfrm>
          </p:grpSpPr>
          <p:sp>
            <p:nvSpPr>
              <p:cNvPr id="103" name="Abgerundetes Rechteck 7"/>
              <p:cNvSpPr/>
              <p:nvPr/>
            </p:nvSpPr>
            <p:spPr>
              <a:xfrm>
                <a:off x="6625765" y="2634452"/>
                <a:ext cx="1296000" cy="2016000"/>
              </a:xfrm>
              <a:custGeom>
                <a:avLst/>
                <a:gdLst>
                  <a:gd name="connsiteX0" fmla="*/ 0 w 1296000"/>
                  <a:gd name="connsiteY0" fmla="*/ 92184 h 1980000"/>
                  <a:gd name="connsiteX1" fmla="*/ 92184 w 1296000"/>
                  <a:gd name="connsiteY1" fmla="*/ 0 h 1980000"/>
                  <a:gd name="connsiteX2" fmla="*/ 1203816 w 1296000"/>
                  <a:gd name="connsiteY2" fmla="*/ 0 h 1980000"/>
                  <a:gd name="connsiteX3" fmla="*/ 1296000 w 1296000"/>
                  <a:gd name="connsiteY3" fmla="*/ 92184 h 1980000"/>
                  <a:gd name="connsiteX4" fmla="*/ 1296000 w 1296000"/>
                  <a:gd name="connsiteY4" fmla="*/ 1887816 h 1980000"/>
                  <a:gd name="connsiteX5" fmla="*/ 1203816 w 1296000"/>
                  <a:gd name="connsiteY5" fmla="*/ 1980000 h 1980000"/>
                  <a:gd name="connsiteX6" fmla="*/ 92184 w 1296000"/>
                  <a:gd name="connsiteY6" fmla="*/ 1980000 h 1980000"/>
                  <a:gd name="connsiteX7" fmla="*/ 0 w 1296000"/>
                  <a:gd name="connsiteY7" fmla="*/ 1887816 h 1980000"/>
                  <a:gd name="connsiteX8" fmla="*/ 0 w 1296000"/>
                  <a:gd name="connsiteY8" fmla="*/ 92184 h 1980000"/>
                  <a:gd name="connsiteX0" fmla="*/ 0 w 1296000"/>
                  <a:gd name="connsiteY0" fmla="*/ 1887816 h 1980000"/>
                  <a:gd name="connsiteX1" fmla="*/ 92184 w 1296000"/>
                  <a:gd name="connsiteY1" fmla="*/ 0 h 1980000"/>
                  <a:gd name="connsiteX2" fmla="*/ 1203816 w 1296000"/>
                  <a:gd name="connsiteY2" fmla="*/ 0 h 1980000"/>
                  <a:gd name="connsiteX3" fmla="*/ 1296000 w 1296000"/>
                  <a:gd name="connsiteY3" fmla="*/ 92184 h 1980000"/>
                  <a:gd name="connsiteX4" fmla="*/ 1296000 w 1296000"/>
                  <a:gd name="connsiteY4" fmla="*/ 1887816 h 1980000"/>
                  <a:gd name="connsiteX5" fmla="*/ 1203816 w 1296000"/>
                  <a:gd name="connsiteY5" fmla="*/ 1980000 h 1980000"/>
                  <a:gd name="connsiteX6" fmla="*/ 92184 w 1296000"/>
                  <a:gd name="connsiteY6" fmla="*/ 1980000 h 1980000"/>
                  <a:gd name="connsiteX7" fmla="*/ 0 w 1296000"/>
                  <a:gd name="connsiteY7" fmla="*/ 1887816 h 1980000"/>
                  <a:gd name="connsiteX0" fmla="*/ 685 w 1296685"/>
                  <a:gd name="connsiteY0" fmla="*/ 1887816 h 1980000"/>
                  <a:gd name="connsiteX1" fmla="*/ 0 w 1296685"/>
                  <a:gd name="connsiteY1" fmla="*/ 0 h 1980000"/>
                  <a:gd name="connsiteX2" fmla="*/ 1204501 w 1296685"/>
                  <a:gd name="connsiteY2" fmla="*/ 0 h 1980000"/>
                  <a:gd name="connsiteX3" fmla="*/ 1296685 w 1296685"/>
                  <a:gd name="connsiteY3" fmla="*/ 92184 h 1980000"/>
                  <a:gd name="connsiteX4" fmla="*/ 1296685 w 1296685"/>
                  <a:gd name="connsiteY4" fmla="*/ 1887816 h 1980000"/>
                  <a:gd name="connsiteX5" fmla="*/ 1204501 w 1296685"/>
                  <a:gd name="connsiteY5" fmla="*/ 1980000 h 1980000"/>
                  <a:gd name="connsiteX6" fmla="*/ 92869 w 1296685"/>
                  <a:gd name="connsiteY6" fmla="*/ 1980000 h 1980000"/>
                  <a:gd name="connsiteX7" fmla="*/ 685 w 1296685"/>
                  <a:gd name="connsiteY7" fmla="*/ 1887816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685" h="1980000">
                    <a:moveTo>
                      <a:pt x="685" y="1887816"/>
                    </a:moveTo>
                    <a:cubicBezTo>
                      <a:pt x="457" y="1258544"/>
                      <a:pt x="228" y="629272"/>
                      <a:pt x="0" y="0"/>
                    </a:cubicBezTo>
                    <a:lnTo>
                      <a:pt x="1204501" y="0"/>
                    </a:lnTo>
                    <a:cubicBezTo>
                      <a:pt x="1255413" y="0"/>
                      <a:pt x="1296685" y="41272"/>
                      <a:pt x="1296685" y="92184"/>
                    </a:cubicBezTo>
                    <a:lnTo>
                      <a:pt x="1296685" y="1887816"/>
                    </a:lnTo>
                    <a:cubicBezTo>
                      <a:pt x="1296685" y="1938728"/>
                      <a:pt x="1255413" y="1980000"/>
                      <a:pt x="1204501" y="1980000"/>
                    </a:cubicBezTo>
                    <a:lnTo>
                      <a:pt x="92869" y="1980000"/>
                    </a:lnTo>
                    <a:cubicBezTo>
                      <a:pt x="41957" y="1980000"/>
                      <a:pt x="685" y="1938728"/>
                      <a:pt x="685" y="1887816"/>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de-DE" sz="2400" b="1" spc="-110" dirty="0"/>
                  <a:t>136,00 €</a:t>
                </a:r>
                <a:endParaRPr lang="de-DE" sz="2200" b="1" spc="-110" dirty="0"/>
              </a:p>
            </p:txBody>
          </p:sp>
          <p:sp>
            <p:nvSpPr>
              <p:cNvPr id="104" name="Rechteck 37"/>
              <p:cNvSpPr>
                <a:spLocks noChangeArrowheads="1"/>
              </p:cNvSpPr>
              <p:nvPr/>
            </p:nvSpPr>
            <p:spPr bwMode="auto">
              <a:xfrm>
                <a:off x="6437678" y="4705919"/>
                <a:ext cx="1672860" cy="3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b="1"/>
                  <a:t>Gesamtbeitrag</a:t>
                </a:r>
                <a:br>
                  <a:rPr lang="de-DE" altLang="de-DE" sz="1200" b="1"/>
                </a:br>
                <a:r>
                  <a:rPr lang="de-DE" altLang="de-DE" sz="1200" b="1"/>
                  <a:t>zur Direktversicherung</a:t>
                </a:r>
                <a:endParaRPr lang="de-DE" altLang="de-DE" sz="1200" b="1">
                  <a:latin typeface="Arial Narrow" pitchFamily="34" charset="0"/>
                </a:endParaRPr>
              </a:p>
            </p:txBody>
          </p:sp>
        </p:grpSp>
        <p:sp>
          <p:nvSpPr>
            <p:cNvPr id="82" name="Rechteck 43"/>
            <p:cNvSpPr>
              <a:spLocks noChangeArrowheads="1"/>
            </p:cNvSpPr>
            <p:nvPr/>
          </p:nvSpPr>
          <p:spPr bwMode="auto">
            <a:xfrm>
              <a:off x="3287607" y="3206480"/>
              <a:ext cx="28575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dirty="0"/>
                <a:t>20 % Arbeitgeberzuschuss auf AN-Beitrag</a:t>
              </a:r>
              <a:endParaRPr lang="de-DE" altLang="de-DE" sz="1200" dirty="0">
                <a:latin typeface="Arial Narrow" pitchFamily="34" charset="0"/>
              </a:endParaRPr>
            </a:p>
          </p:txBody>
        </p:sp>
        <p:sp>
          <p:nvSpPr>
            <p:cNvPr id="83" name="Flussdiagramm: Zusammenführen 82"/>
            <p:cNvSpPr>
              <a:spLocks noChangeAspect="1"/>
            </p:cNvSpPr>
            <p:nvPr/>
          </p:nvSpPr>
          <p:spPr>
            <a:xfrm rot="16200000">
              <a:off x="6333938" y="4337393"/>
              <a:ext cx="216000" cy="146124"/>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4" name="Textfeld 83"/>
            <p:cNvSpPr txBox="1"/>
            <p:nvPr/>
          </p:nvSpPr>
          <p:spPr>
            <a:xfrm>
              <a:off x="4602670" y="4164233"/>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85" name="Abgerundetes Rechteck 4"/>
            <p:cNvSpPr/>
            <p:nvPr/>
          </p:nvSpPr>
          <p:spPr>
            <a:xfrm>
              <a:off x="4068212" y="2633975"/>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10,00 €</a:t>
              </a:r>
            </a:p>
          </p:txBody>
        </p:sp>
        <p:grpSp>
          <p:nvGrpSpPr>
            <p:cNvPr id="86" name="Gruppieren 85"/>
            <p:cNvGrpSpPr/>
            <p:nvPr/>
          </p:nvGrpSpPr>
          <p:grpSpPr>
            <a:xfrm>
              <a:off x="1540178" y="4176454"/>
              <a:ext cx="1296827" cy="1083456"/>
              <a:chOff x="1463978" y="4176454"/>
              <a:chExt cx="1296827" cy="1083456"/>
            </a:xfrm>
          </p:grpSpPr>
          <p:sp>
            <p:nvSpPr>
              <p:cNvPr id="101" name="Rechteck 17"/>
              <p:cNvSpPr>
                <a:spLocks noChangeArrowheads="1"/>
              </p:cNvSpPr>
              <p:nvPr/>
            </p:nvSpPr>
            <p:spPr bwMode="auto">
              <a:xfrm>
                <a:off x="1463978" y="4705912"/>
                <a:ext cx="12968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dirty="0"/>
                  <a:t>Arbeitgeberbeitrag</a:t>
                </a:r>
                <a:br>
                  <a:rPr lang="de-DE" altLang="de-DE" sz="1200" dirty="0"/>
                </a:br>
                <a:r>
                  <a:rPr lang="de-DE" altLang="de-DE" sz="1200" dirty="0"/>
                  <a:t>laut Tarifvertrag</a:t>
                </a:r>
              </a:p>
              <a:p>
                <a:pPr algn="ctr" eaLnBrk="1" hangingPunct="1">
                  <a:spcBef>
                    <a:spcPct val="0"/>
                  </a:spcBef>
                </a:pPr>
                <a:r>
                  <a:rPr lang="de-DE" altLang="de-DE" sz="1200" dirty="0">
                    <a:latin typeface="Arial Narrow" pitchFamily="34" charset="0"/>
                  </a:rPr>
                  <a:t>(inkl. Verzicht VWL</a:t>
                </a:r>
                <a:r>
                  <a:rPr lang="de-DE" altLang="de-DE" sz="1200" baseline="30000" dirty="0">
                    <a:latin typeface="Arial Narrow" pitchFamily="34" charset="0"/>
                  </a:rPr>
                  <a:t>1</a:t>
                </a:r>
                <a:r>
                  <a:rPr lang="de-DE" altLang="de-DE" sz="1200" dirty="0">
                    <a:latin typeface="Arial Narrow" pitchFamily="34" charset="0"/>
                  </a:rPr>
                  <a:t>)</a:t>
                </a:r>
              </a:p>
            </p:txBody>
          </p:sp>
          <p:sp>
            <p:nvSpPr>
              <p:cNvPr id="102" name="Abgerundetes Rechteck 4"/>
              <p:cNvSpPr/>
              <p:nvPr/>
            </p:nvSpPr>
            <p:spPr>
              <a:xfrm>
                <a:off x="1464246" y="4176454"/>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76,00 €</a:t>
                </a:r>
              </a:p>
            </p:txBody>
          </p:sp>
        </p:grpSp>
        <p:grpSp>
          <p:nvGrpSpPr>
            <p:cNvPr id="87" name="Gruppieren 86"/>
            <p:cNvGrpSpPr/>
            <p:nvPr/>
          </p:nvGrpSpPr>
          <p:grpSpPr>
            <a:xfrm>
              <a:off x="3181889" y="4176454"/>
              <a:ext cx="1368564" cy="898784"/>
              <a:chOff x="3170099" y="4176454"/>
              <a:chExt cx="1368564" cy="898784"/>
            </a:xfrm>
          </p:grpSpPr>
          <p:sp>
            <p:nvSpPr>
              <p:cNvPr id="99" name="Rechteck 27"/>
              <p:cNvSpPr>
                <a:spLocks noChangeArrowheads="1"/>
              </p:cNvSpPr>
              <p:nvPr/>
            </p:nvSpPr>
            <p:spPr bwMode="auto">
              <a:xfrm>
                <a:off x="3170099" y="4706028"/>
                <a:ext cx="1368564" cy="3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a:t>Entgeltumwandlung</a:t>
                </a:r>
              </a:p>
              <a:p>
                <a:pPr algn="ctr" eaLnBrk="1" hangingPunct="1">
                  <a:spcBef>
                    <a:spcPct val="0"/>
                  </a:spcBef>
                </a:pPr>
                <a:r>
                  <a:rPr lang="de-DE" altLang="de-DE" sz="1200"/>
                  <a:t>(Netto-Eigenbetrag)</a:t>
                </a:r>
              </a:p>
            </p:txBody>
          </p:sp>
          <p:sp>
            <p:nvSpPr>
              <p:cNvPr id="100" name="Abgerundetes Rechteck 4"/>
              <p:cNvSpPr/>
              <p:nvPr/>
            </p:nvSpPr>
            <p:spPr>
              <a:xfrm>
                <a:off x="3206236" y="4176454"/>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11,39 €</a:t>
                </a:r>
              </a:p>
            </p:txBody>
          </p:sp>
        </p:grpSp>
        <p:grpSp>
          <p:nvGrpSpPr>
            <p:cNvPr id="88" name="Gruppieren 87"/>
            <p:cNvGrpSpPr/>
            <p:nvPr/>
          </p:nvGrpSpPr>
          <p:grpSpPr>
            <a:xfrm>
              <a:off x="4895337" y="4176454"/>
              <a:ext cx="1367982" cy="898784"/>
              <a:chOff x="4901655" y="4176454"/>
              <a:chExt cx="1367982" cy="898784"/>
            </a:xfrm>
          </p:grpSpPr>
          <p:sp>
            <p:nvSpPr>
              <p:cNvPr id="97" name="Rechteck 33"/>
              <p:cNvSpPr>
                <a:spLocks noChangeArrowheads="1"/>
              </p:cNvSpPr>
              <p:nvPr/>
            </p:nvSpPr>
            <p:spPr bwMode="auto">
              <a:xfrm>
                <a:off x="4901655" y="4706028"/>
                <a:ext cx="1367982" cy="3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a:t>Steuer- und Sozial-</a:t>
                </a:r>
                <a:br>
                  <a:rPr lang="de-DE" altLang="de-DE" sz="1200"/>
                </a:br>
                <a:r>
                  <a:rPr lang="de-DE" altLang="de-DE" sz="1200"/>
                  <a:t>abgabenersparnis</a:t>
                </a:r>
                <a:endParaRPr lang="de-DE" altLang="de-DE" sz="1200">
                  <a:latin typeface="Arial Narrow" pitchFamily="34" charset="0"/>
                </a:endParaRPr>
              </a:p>
            </p:txBody>
          </p:sp>
          <p:sp>
            <p:nvSpPr>
              <p:cNvPr id="98" name="Abgerundetes Rechteck 4"/>
              <p:cNvSpPr/>
              <p:nvPr/>
            </p:nvSpPr>
            <p:spPr>
              <a:xfrm>
                <a:off x="4937501" y="4176454"/>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38,61 €</a:t>
                </a:r>
              </a:p>
            </p:txBody>
          </p:sp>
        </p:grpSp>
        <p:sp>
          <p:nvSpPr>
            <p:cNvPr id="89" name="Textfeld 88"/>
            <p:cNvSpPr txBox="1"/>
            <p:nvPr/>
          </p:nvSpPr>
          <p:spPr>
            <a:xfrm>
              <a:off x="2889222" y="4164233"/>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90" name="Flussdiagramm: Zusammenführen 89"/>
            <p:cNvSpPr>
              <a:spLocks noChangeAspect="1"/>
            </p:cNvSpPr>
            <p:nvPr/>
          </p:nvSpPr>
          <p:spPr>
            <a:xfrm>
              <a:off x="4608357" y="3583140"/>
              <a:ext cx="216000" cy="146124"/>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91" name="Gruppieren 90"/>
            <p:cNvGrpSpPr/>
            <p:nvPr/>
          </p:nvGrpSpPr>
          <p:grpSpPr>
            <a:xfrm>
              <a:off x="3213357" y="3792538"/>
              <a:ext cx="3006000" cy="317533"/>
              <a:chOff x="3213357" y="3792538"/>
              <a:chExt cx="3006000" cy="317533"/>
            </a:xfrm>
          </p:grpSpPr>
          <p:sp>
            <p:nvSpPr>
              <p:cNvPr id="92" name="Rechteck 91"/>
              <p:cNvSpPr/>
              <p:nvPr/>
            </p:nvSpPr>
            <p:spPr bwMode="auto">
              <a:xfrm>
                <a:off x="3990975" y="3792538"/>
                <a:ext cx="1387475" cy="184150"/>
              </a:xfrm>
              <a:prstGeom prst="rect">
                <a:avLst/>
              </a:prstGeom>
            </p:spPr>
            <p:txBody>
              <a:bodyPr wrap="none" lIns="0" tIns="0" rIns="0" bIns="0">
                <a:spAutoFit/>
              </a:bodyPr>
              <a:lstStyle/>
              <a:p>
                <a:pPr algn="ctr" eaLnBrk="1" fontAlgn="auto" hangingPunct="1">
                  <a:spcBef>
                    <a:spcPts val="0"/>
                  </a:spcBef>
                  <a:spcAft>
                    <a:spcPts val="0"/>
                  </a:spcAft>
                  <a:defRPr/>
                </a:pPr>
                <a:r>
                  <a:rPr lang="de-DE" sz="1200" dirty="0">
                    <a:solidFill>
                      <a:schemeClr val="accent5"/>
                    </a:solidFill>
                    <a:latin typeface="+mn-lt"/>
                    <a:cs typeface="+mn-cs"/>
                  </a:rPr>
                  <a:t>Arbeitnehmerbeitrag</a:t>
                </a:r>
                <a:endParaRPr lang="de-DE" sz="1200" dirty="0">
                  <a:solidFill>
                    <a:schemeClr val="accent5"/>
                  </a:solidFill>
                  <a:latin typeface="Arial Narrow" pitchFamily="34" charset="0"/>
                  <a:cs typeface="+mn-cs"/>
                </a:endParaRPr>
              </a:p>
            </p:txBody>
          </p:sp>
          <p:grpSp>
            <p:nvGrpSpPr>
              <p:cNvPr id="93" name="Gruppieren 92"/>
              <p:cNvGrpSpPr/>
              <p:nvPr/>
            </p:nvGrpSpPr>
            <p:grpSpPr>
              <a:xfrm>
                <a:off x="3213357" y="3997359"/>
                <a:ext cx="3006000" cy="112712"/>
                <a:chOff x="3213357" y="3997359"/>
                <a:chExt cx="3006000" cy="112712"/>
              </a:xfrm>
            </p:grpSpPr>
            <p:cxnSp>
              <p:nvCxnSpPr>
                <p:cNvPr id="94" name="Gerade Verbindung 93"/>
                <p:cNvCxnSpPr/>
                <p:nvPr/>
              </p:nvCxnSpPr>
              <p:spPr bwMode="auto">
                <a:xfrm>
                  <a:off x="3213357" y="4002121"/>
                  <a:ext cx="300600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Gerade Verbindung 94"/>
                <p:cNvCxnSpPr/>
                <p:nvPr/>
              </p:nvCxnSpPr>
              <p:spPr bwMode="auto">
                <a:xfrm rot="16200000" flipV="1">
                  <a:off x="3168791" y="4051334"/>
                  <a:ext cx="10795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Gerade Verbindung 95"/>
                <p:cNvCxnSpPr/>
                <p:nvPr/>
              </p:nvCxnSpPr>
              <p:spPr bwMode="auto">
                <a:xfrm flipV="1">
                  <a:off x="6209561" y="4002121"/>
                  <a:ext cx="0" cy="10795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203355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bAV lohnt sich für Sie jetzt:</a:t>
            </a:r>
            <a:br>
              <a:rPr lang="de-DE" altLang="de-DE" dirty="0"/>
            </a:br>
            <a:r>
              <a:rPr lang="de-DE" altLang="de-DE" dirty="0"/>
              <a:t>Unterm Strich viel Versorgung für wenig Verzicht</a:t>
            </a:r>
          </a:p>
        </p:txBody>
      </p:sp>
      <p:sp>
        <p:nvSpPr>
          <p:cNvPr id="4" name="Textplatzhalter 3"/>
          <p:cNvSpPr>
            <a:spLocks noGrp="1"/>
          </p:cNvSpPr>
          <p:nvPr>
            <p:ph type="body" sz="quarter" idx="21"/>
          </p:nvPr>
        </p:nvSpPr>
        <p:spPr/>
        <p:txBody>
          <a:bodyPr/>
          <a:lstStyle/>
          <a:p>
            <a:r>
              <a:rPr lang="de-DE" altLang="de-DE"/>
              <a:t>So wirken sich die tarifvertraglichen Leistungen auf Ihre Lohnabrechnung aus:</a:t>
            </a:r>
            <a:endParaRPr lang="de-DE" altLang="de-DE" dirty="0"/>
          </a:p>
        </p:txBody>
      </p:sp>
      <p:sp>
        <p:nvSpPr>
          <p:cNvPr id="17" name="Textplatzhalter 16"/>
          <p:cNvSpPr>
            <a:spLocks noGrp="1"/>
          </p:cNvSpPr>
          <p:nvPr>
            <p:ph type="body" sz="quarter" idx="23"/>
          </p:nvPr>
        </p:nvSpPr>
        <p:spPr/>
        <p:txBody>
          <a:bodyPr/>
          <a:lstStyle/>
          <a:p>
            <a:r>
              <a:rPr lang="de-DE" b="1" dirty="0"/>
              <a:t>Berechnungsgrundlage: </a:t>
            </a:r>
            <a:br>
              <a:rPr lang="de-DE" dirty="0"/>
            </a:br>
            <a:r>
              <a:rPr lang="de-DE" dirty="0"/>
              <a:t>Steuerklasse 1, keine Kinder, keine Kirchensteuer, KV-Zusatzbeitrag 1,6 %</a:t>
            </a:r>
          </a:p>
        </p:txBody>
      </p:sp>
      <p:sp>
        <p:nvSpPr>
          <p:cNvPr id="19" name="Textplatzhalter 18"/>
          <p:cNvSpPr>
            <a:spLocks noGrp="1"/>
          </p:cNvSpPr>
          <p:nvPr>
            <p:ph type="body" sz="quarter" idx="24"/>
          </p:nvPr>
        </p:nvSpPr>
        <p:spPr/>
        <p:txBody>
          <a:bodyPr/>
          <a:lstStyle/>
          <a:p>
            <a:r>
              <a:rPr lang="de-DE" altLang="de-DE" dirty="0"/>
              <a:t>Mithilfe Ihres Arbeitgebers investieren Sie bis zu 136,00 € in die betriebliche Altersversorgung – bei einem Nettoaufwand von gerade einmal 11,39 €.</a:t>
            </a:r>
          </a:p>
        </p:txBody>
      </p:sp>
      <p:sp>
        <p:nvSpPr>
          <p:cNvPr id="7" name="Textplatzhalter 6"/>
          <p:cNvSpPr>
            <a:spLocks noGrp="1"/>
          </p:cNvSpPr>
          <p:nvPr>
            <p:ph type="body" sz="quarter" idx="18"/>
          </p:nvPr>
        </p:nvSpPr>
        <p:spPr/>
        <p:txBody>
          <a:bodyPr/>
          <a:lstStyle/>
          <a:p>
            <a:r>
              <a:rPr lang="de-DE" dirty="0"/>
              <a:t>3. </a:t>
            </a:r>
            <a:r>
              <a:rPr lang="de-DE" altLang="de-DE" dirty="0"/>
              <a:t>Die Stufen der Förderung</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13</a:t>
            </a:fld>
            <a:endParaRPr lang="de-DE" dirty="0"/>
          </a:p>
        </p:txBody>
      </p:sp>
      <p:graphicFrame>
        <p:nvGraphicFramePr>
          <p:cNvPr id="3" name="Diagramm 13">
            <a:extLst>
              <a:ext uri="{FF2B5EF4-FFF2-40B4-BE49-F238E27FC236}">
                <a16:creationId xmlns:a16="http://schemas.microsoft.com/office/drawing/2014/main" id="{ED13FEF7-8615-1496-C286-0A01BEF00AF9}"/>
              </a:ext>
            </a:extLst>
          </p:cNvPr>
          <p:cNvGraphicFramePr>
            <a:graphicFrameLocks/>
          </p:cNvGraphicFramePr>
          <p:nvPr>
            <p:extLst>
              <p:ext uri="{D42A27DB-BD31-4B8C-83A1-F6EECF244321}">
                <p14:modId xmlns:p14="http://schemas.microsoft.com/office/powerpoint/2010/main" val="2442156316"/>
              </p:ext>
            </p:extLst>
          </p:nvPr>
        </p:nvGraphicFramePr>
        <p:xfrm>
          <a:off x="362516" y="3042597"/>
          <a:ext cx="4140200" cy="22612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a:extLst>
              <a:ext uri="{FF2B5EF4-FFF2-40B4-BE49-F238E27FC236}">
                <a16:creationId xmlns:a16="http://schemas.microsoft.com/office/drawing/2014/main" id="{479E7B17-919B-72C9-AD38-DEBD34F07725}"/>
              </a:ext>
            </a:extLst>
          </p:cNvPr>
          <p:cNvSpPr txBox="1"/>
          <p:nvPr/>
        </p:nvSpPr>
        <p:spPr>
          <a:xfrm>
            <a:off x="358775" y="2576513"/>
            <a:ext cx="8443521" cy="261610"/>
          </a:xfrm>
          <a:prstGeom prst="rect">
            <a:avLst/>
          </a:prstGeom>
        </p:spPr>
        <p:txBody>
          <a:bodyPr vert="horz" lIns="0" tIns="0" rIns="0" bIns="0" rtlCol="0">
            <a:spAutoFit/>
          </a:bodyPr>
          <a:lstStyle>
            <a:lvl1pPr marL="0" indent="0">
              <a:spcBef>
                <a:spcPts val="0"/>
              </a:spcBef>
              <a:spcAft>
                <a:spcPts val="1200"/>
              </a:spcAft>
              <a:defRPr lang="de-DE" sz="1700" b="1">
                <a:latin typeface="+mn-lt"/>
                <a:cs typeface="+mn-cs"/>
              </a:defRPr>
            </a:lvl1pPr>
            <a:lvl2pPr marL="269875" indent="-269875">
              <a:spcBef>
                <a:spcPts val="600"/>
              </a:spcBef>
              <a:spcAft>
                <a:spcPts val="600"/>
              </a:spcAft>
              <a:buClr>
                <a:schemeClr val="tx2"/>
              </a:buClr>
              <a:buSzPct val="100000"/>
              <a:buFont typeface="Arial" panose="020B0604020202020204" pitchFamily="34" charset="0"/>
              <a:buChar char="●"/>
              <a:defRPr lang="de-DE" altLang="de-DE" sz="1700" dirty="0" smtClean="0">
                <a:latin typeface="+mn-lt"/>
                <a:cs typeface="+mn-cs"/>
              </a:defRPr>
            </a:lvl2pPr>
            <a:lvl3pPr marL="62547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3pPr>
            <a:lvl4pPr marL="107632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4pPr>
            <a:lvl5pPr marL="269875" indent="-269875">
              <a:spcBef>
                <a:spcPts val="0"/>
              </a:spcBef>
              <a:spcAft>
                <a:spcPts val="600"/>
              </a:spcAft>
              <a:buSzPct val="100000"/>
              <a:buBlip>
                <a:blip r:embed="rId3"/>
              </a:buBlip>
              <a:defRPr lang="de-DE" sz="1700" dirty="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de-DE" b="0" dirty="0"/>
              <a:t>So setzt sich Ihr Gesamtbeitrag zur Ihrer </a:t>
            </a:r>
            <a:r>
              <a:rPr lang="de-DE" b="0" dirty="0" err="1"/>
              <a:t>bAV</a:t>
            </a:r>
            <a:r>
              <a:rPr lang="de-DE" b="0" dirty="0"/>
              <a:t>-Direktversicherung zusammen:</a:t>
            </a:r>
          </a:p>
        </p:txBody>
      </p:sp>
      <p:graphicFrame>
        <p:nvGraphicFramePr>
          <p:cNvPr id="6" name="Tabelle 18">
            <a:extLst>
              <a:ext uri="{FF2B5EF4-FFF2-40B4-BE49-F238E27FC236}">
                <a16:creationId xmlns:a16="http://schemas.microsoft.com/office/drawing/2014/main" id="{FF4E971D-084A-4BB2-DD84-3831BEB5BE38}"/>
              </a:ext>
            </a:extLst>
          </p:cNvPr>
          <p:cNvGraphicFramePr>
            <a:graphicFrameLocks noGrp="1"/>
          </p:cNvGraphicFramePr>
          <p:nvPr>
            <p:extLst>
              <p:ext uri="{D42A27DB-BD31-4B8C-83A1-F6EECF244321}">
                <p14:modId xmlns:p14="http://schemas.microsoft.com/office/powerpoint/2010/main" val="3551159279"/>
              </p:ext>
            </p:extLst>
          </p:nvPr>
        </p:nvGraphicFramePr>
        <p:xfrm>
          <a:off x="4849091" y="3075870"/>
          <a:ext cx="3936134" cy="2036160"/>
        </p:xfrm>
        <a:graphic>
          <a:graphicData uri="http://schemas.openxmlformats.org/drawingml/2006/table">
            <a:tbl>
              <a:tblPr bandRow="1">
                <a:tableStyleId>{5C22544A-7EE6-4342-B048-85BDC9FD1C3A}</a:tableStyleId>
              </a:tblPr>
              <a:tblGrid>
                <a:gridCol w="3050309">
                  <a:extLst>
                    <a:ext uri="{9D8B030D-6E8A-4147-A177-3AD203B41FA5}">
                      <a16:colId xmlns:a16="http://schemas.microsoft.com/office/drawing/2014/main" val="1299724727"/>
                    </a:ext>
                  </a:extLst>
                </a:gridCol>
                <a:gridCol w="885825">
                  <a:extLst>
                    <a:ext uri="{9D8B030D-6E8A-4147-A177-3AD203B41FA5}">
                      <a16:colId xmlns:a16="http://schemas.microsoft.com/office/drawing/2014/main" val="1507387796"/>
                    </a:ext>
                  </a:extLst>
                </a:gridCol>
              </a:tblGrid>
              <a:tr h="147551">
                <a:tc>
                  <a:txBody>
                    <a:bodyPr/>
                    <a:lstStyle/>
                    <a:p>
                      <a:r>
                        <a:rPr lang="de-DE" sz="1200" b="1" dirty="0"/>
                        <a:t>Ihr monatlicher Nettoaufwand</a:t>
                      </a:r>
                    </a:p>
                  </a:txBody>
                  <a:tcPr marT="54000" marB="54000" anchor="ctr"/>
                </a:tc>
                <a:tc>
                  <a:txBody>
                    <a:bodyPr/>
                    <a:lstStyle/>
                    <a:p>
                      <a:pPr algn="r"/>
                      <a:r>
                        <a:rPr lang="de-DE" sz="1200" b="1" dirty="0"/>
                        <a:t>11,39 €</a:t>
                      </a:r>
                    </a:p>
                  </a:txBody>
                  <a:tcPr marT="54000" marB="54000" anchor="ctr"/>
                </a:tc>
                <a:extLst>
                  <a:ext uri="{0D108BD9-81ED-4DB2-BD59-A6C34878D82A}">
                    <a16:rowId xmlns:a16="http://schemas.microsoft.com/office/drawing/2014/main" val="3453470420"/>
                  </a:ext>
                </a:extLst>
              </a:tr>
              <a:tr h="147551">
                <a:tc>
                  <a:txBody>
                    <a:bodyPr/>
                    <a:lstStyle/>
                    <a:p>
                      <a:r>
                        <a:rPr lang="de-DE" sz="1200" dirty="0"/>
                        <a:t>+ Ihre Steuerersparnis</a:t>
                      </a:r>
                    </a:p>
                  </a:txBody>
                  <a:tcPr marT="54000" marB="54000" anchor="ctr"/>
                </a:tc>
                <a:tc>
                  <a:txBody>
                    <a:bodyPr/>
                    <a:lstStyle/>
                    <a:p>
                      <a:pPr algn="r"/>
                      <a:r>
                        <a:rPr lang="de-DE" sz="1200" dirty="0"/>
                        <a:t>17,34 €</a:t>
                      </a:r>
                    </a:p>
                  </a:txBody>
                  <a:tcPr marT="54000" marB="54000" anchor="ctr"/>
                </a:tc>
                <a:extLst>
                  <a:ext uri="{0D108BD9-81ED-4DB2-BD59-A6C34878D82A}">
                    <a16:rowId xmlns:a16="http://schemas.microsoft.com/office/drawing/2014/main" val="2179059699"/>
                  </a:ext>
                </a:extLst>
              </a:tr>
              <a:tr h="147551">
                <a:tc>
                  <a:txBody>
                    <a:bodyPr/>
                    <a:lstStyle/>
                    <a:p>
                      <a:r>
                        <a:rPr lang="de-DE" sz="1200" dirty="0"/>
                        <a:t>+ Ihre Sozialversicherungsersparnis</a:t>
                      </a:r>
                    </a:p>
                  </a:txBody>
                  <a:tcPr marT="54000" marB="54000" anchor="ctr"/>
                </a:tc>
                <a:tc>
                  <a:txBody>
                    <a:bodyPr/>
                    <a:lstStyle/>
                    <a:p>
                      <a:pPr algn="r"/>
                      <a:r>
                        <a:rPr lang="de-DE" sz="1200" dirty="0"/>
                        <a:t>21,27 €</a:t>
                      </a:r>
                    </a:p>
                  </a:txBody>
                  <a:tcPr marT="54000" marB="54000" anchor="ctr"/>
                </a:tc>
                <a:extLst>
                  <a:ext uri="{0D108BD9-81ED-4DB2-BD59-A6C34878D82A}">
                    <a16:rowId xmlns:a16="http://schemas.microsoft.com/office/drawing/2014/main" val="2713163397"/>
                  </a:ext>
                </a:extLst>
              </a:tr>
              <a:tr h="147551">
                <a:tc>
                  <a:txBody>
                    <a:bodyPr/>
                    <a:lstStyle/>
                    <a:p>
                      <a:r>
                        <a:rPr lang="de-DE" sz="1200" b="1" dirty="0"/>
                        <a:t>= Bruttoaufwand (Entgeltumwandlung)</a:t>
                      </a:r>
                    </a:p>
                  </a:txBody>
                  <a:tcPr marT="54000" marB="54000" anchor="ctr"/>
                </a:tc>
                <a:tc>
                  <a:txBody>
                    <a:bodyPr/>
                    <a:lstStyle/>
                    <a:p>
                      <a:pPr algn="r"/>
                      <a:r>
                        <a:rPr lang="de-DE" sz="1200" b="1" dirty="0"/>
                        <a:t>50,00 €</a:t>
                      </a:r>
                    </a:p>
                  </a:txBody>
                  <a:tcPr marT="54000" marB="54000" anchor="ctr"/>
                </a:tc>
                <a:extLst>
                  <a:ext uri="{0D108BD9-81ED-4DB2-BD59-A6C34878D82A}">
                    <a16:rowId xmlns:a16="http://schemas.microsoft.com/office/drawing/2014/main" val="1802714559"/>
                  </a:ext>
                </a:extLst>
              </a:tr>
              <a:tr h="147551">
                <a:tc>
                  <a:txBody>
                    <a:bodyPr/>
                    <a:lstStyle/>
                    <a:p>
                      <a:r>
                        <a:rPr lang="de-DE" sz="1200" dirty="0"/>
                        <a:t>+ Arbeitgeberzuschuss</a:t>
                      </a:r>
                    </a:p>
                  </a:txBody>
                  <a:tcPr marT="54000" marB="54000" anchor="ctr"/>
                </a:tc>
                <a:tc>
                  <a:txBody>
                    <a:bodyPr/>
                    <a:lstStyle/>
                    <a:p>
                      <a:pPr algn="r"/>
                      <a:r>
                        <a:rPr lang="de-DE" sz="1200" dirty="0"/>
                        <a:t>10,00 €</a:t>
                      </a:r>
                    </a:p>
                  </a:txBody>
                  <a:tcPr marT="54000" marB="54000" anchor="ctr"/>
                </a:tc>
                <a:extLst>
                  <a:ext uri="{0D108BD9-81ED-4DB2-BD59-A6C34878D82A}">
                    <a16:rowId xmlns:a16="http://schemas.microsoft.com/office/drawing/2014/main" val="2662717048"/>
                  </a:ext>
                </a:extLst>
              </a:tr>
              <a:tr h="147551">
                <a:tc>
                  <a:txBody>
                    <a:bodyPr/>
                    <a:lstStyle/>
                    <a:p>
                      <a:r>
                        <a:rPr lang="de-DE" sz="1200" dirty="0"/>
                        <a:t>+ Arbeitgeberbeitrag</a:t>
                      </a:r>
                    </a:p>
                  </a:txBody>
                  <a:tcPr marT="54000" marB="54000" anchor="ctr"/>
                </a:tc>
                <a:tc>
                  <a:txBody>
                    <a:bodyPr/>
                    <a:lstStyle/>
                    <a:p>
                      <a:pPr algn="r"/>
                      <a:r>
                        <a:rPr lang="de-DE" sz="1200" dirty="0"/>
                        <a:t>76,00 €</a:t>
                      </a:r>
                    </a:p>
                  </a:txBody>
                  <a:tcPr marT="54000" marB="54000" anchor="ctr"/>
                </a:tc>
                <a:extLst>
                  <a:ext uri="{0D108BD9-81ED-4DB2-BD59-A6C34878D82A}">
                    <a16:rowId xmlns:a16="http://schemas.microsoft.com/office/drawing/2014/main" val="3557578006"/>
                  </a:ext>
                </a:extLst>
              </a:tr>
              <a:tr h="147551">
                <a:tc>
                  <a:txBody>
                    <a:bodyPr/>
                    <a:lstStyle/>
                    <a:p>
                      <a:r>
                        <a:rPr lang="de-DE" sz="1200" b="1" dirty="0"/>
                        <a:t>= Gesamtbeitrag zu Ihrer </a:t>
                      </a:r>
                      <a:r>
                        <a:rPr lang="de-DE" sz="1200" b="1" dirty="0" err="1"/>
                        <a:t>bAV</a:t>
                      </a:r>
                      <a:endParaRPr lang="de-DE" sz="1200" b="1" dirty="0"/>
                    </a:p>
                  </a:txBody>
                  <a:tcPr marT="54000" marB="54000" anchor="ctr"/>
                </a:tc>
                <a:tc>
                  <a:txBody>
                    <a:bodyPr/>
                    <a:lstStyle/>
                    <a:p>
                      <a:pPr algn="r"/>
                      <a:r>
                        <a:rPr lang="de-DE" sz="1200" b="1" dirty="0"/>
                        <a:t>136,00 €</a:t>
                      </a:r>
                    </a:p>
                  </a:txBody>
                  <a:tcPr marT="54000" marB="54000" anchor="ctr"/>
                </a:tc>
                <a:extLst>
                  <a:ext uri="{0D108BD9-81ED-4DB2-BD59-A6C34878D82A}">
                    <a16:rowId xmlns:a16="http://schemas.microsoft.com/office/drawing/2014/main" val="760567268"/>
                  </a:ext>
                </a:extLst>
              </a:tr>
            </a:tbl>
          </a:graphicData>
        </a:graphic>
      </p:graphicFrame>
      <p:sp>
        <p:nvSpPr>
          <p:cNvPr id="11" name="Rechteck 10">
            <a:extLst>
              <a:ext uri="{FF2B5EF4-FFF2-40B4-BE49-F238E27FC236}">
                <a16:creationId xmlns:a16="http://schemas.microsoft.com/office/drawing/2014/main" id="{C021BF03-2A30-CDCE-2F17-9F54327CA34E}"/>
              </a:ext>
            </a:extLst>
          </p:cNvPr>
          <p:cNvSpPr/>
          <p:nvPr/>
        </p:nvSpPr>
        <p:spPr>
          <a:xfrm>
            <a:off x="4641286" y="3147060"/>
            <a:ext cx="144000" cy="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BFA9477-2F72-68CD-B3A7-AA51F2C83B60}"/>
              </a:ext>
            </a:extLst>
          </p:cNvPr>
          <p:cNvSpPr/>
          <p:nvPr/>
        </p:nvSpPr>
        <p:spPr>
          <a:xfrm>
            <a:off x="4641286" y="3438201"/>
            <a:ext cx="144000" cy="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F58BC7D1-B62E-89E7-D1CF-85BC9DF8179B}"/>
              </a:ext>
            </a:extLst>
          </p:cNvPr>
          <p:cNvSpPr/>
          <p:nvPr/>
        </p:nvSpPr>
        <p:spPr>
          <a:xfrm>
            <a:off x="4641286" y="3729342"/>
            <a:ext cx="144000" cy="14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4F4DEDD-65D5-5CF9-E50A-9E1C9285E412}"/>
              </a:ext>
            </a:extLst>
          </p:cNvPr>
          <p:cNvSpPr/>
          <p:nvPr/>
        </p:nvSpPr>
        <p:spPr>
          <a:xfrm>
            <a:off x="4641286" y="4311624"/>
            <a:ext cx="144000" cy="1440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1B6B4909-FF4F-CC78-0E58-95663F7B25B1}"/>
              </a:ext>
            </a:extLst>
          </p:cNvPr>
          <p:cNvSpPr/>
          <p:nvPr/>
        </p:nvSpPr>
        <p:spPr>
          <a:xfrm>
            <a:off x="4641286" y="4602767"/>
            <a:ext cx="144000" cy="144000"/>
          </a:xfrm>
          <a:prstGeom prst="rect">
            <a:avLst/>
          </a:pr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181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Sparbeschleuniger Zinseszins:</a:t>
            </a:r>
            <a:br>
              <a:rPr lang="de-DE" altLang="de-DE"/>
            </a:br>
            <a:r>
              <a:rPr lang="de-DE" altLang="de-DE"/>
              <a:t>Über die Zeit kommt richtig was zusammen</a:t>
            </a:r>
            <a:endParaRPr lang="de-DE" dirty="0"/>
          </a:p>
        </p:txBody>
      </p:sp>
      <p:sp>
        <p:nvSpPr>
          <p:cNvPr id="4" name="Textplatzhalter 3"/>
          <p:cNvSpPr>
            <a:spLocks noGrp="1"/>
          </p:cNvSpPr>
          <p:nvPr>
            <p:ph type="body" sz="quarter" idx="21"/>
          </p:nvPr>
        </p:nvSpPr>
        <p:spPr/>
        <p:txBody>
          <a:bodyPr/>
          <a:lstStyle/>
          <a:p>
            <a:r>
              <a:rPr lang="de-DE" altLang="de-DE"/>
              <a:t>Je länger die Ansparphase, umso stärker ist die Wirkung des Zinseszinseffektes.</a:t>
            </a:r>
            <a:endParaRPr lang="de-DE" altLang="de-DE" dirty="0"/>
          </a:p>
        </p:txBody>
      </p:sp>
      <p:sp>
        <p:nvSpPr>
          <p:cNvPr id="37" name="Textplatzhalter 36"/>
          <p:cNvSpPr>
            <a:spLocks noGrp="1"/>
          </p:cNvSpPr>
          <p:nvPr>
            <p:ph type="body" sz="quarter" idx="23"/>
          </p:nvPr>
        </p:nvSpPr>
        <p:spPr/>
        <p:txBody>
          <a:bodyPr/>
          <a:lstStyle/>
          <a:p>
            <a:pPr marL="52388" indent="-52388"/>
            <a:endParaRPr lang="de-DE" altLang="de-DE" dirty="0"/>
          </a:p>
        </p:txBody>
      </p:sp>
      <p:sp>
        <p:nvSpPr>
          <p:cNvPr id="6" name="Textplatzhalter 5"/>
          <p:cNvSpPr>
            <a:spLocks noGrp="1"/>
          </p:cNvSpPr>
          <p:nvPr>
            <p:ph type="body" sz="quarter" idx="24"/>
          </p:nvPr>
        </p:nvSpPr>
        <p:spPr/>
        <p:txBody>
          <a:bodyPr/>
          <a:lstStyle/>
          <a:p>
            <a:r>
              <a:rPr lang="de-DE" altLang="de-DE" dirty="0"/>
              <a:t>Für 250 € gesamte Rente reicht mit 20 Jahren ein Beitrag von 71,70 €, </a:t>
            </a:r>
            <a:br>
              <a:rPr lang="de-DE" altLang="de-DE" dirty="0"/>
            </a:br>
            <a:r>
              <a:rPr lang="de-DE" altLang="de-DE" dirty="0"/>
              <a:t>mit 40 Jahren müssen schon 183,40 € investiert werden.</a:t>
            </a:r>
          </a:p>
        </p:txBody>
      </p:sp>
      <p:sp>
        <p:nvSpPr>
          <p:cNvPr id="7" name="Textplatzhalter 6"/>
          <p:cNvSpPr>
            <a:spLocks noGrp="1"/>
          </p:cNvSpPr>
          <p:nvPr>
            <p:ph type="body" sz="quarter" idx="18"/>
          </p:nvPr>
        </p:nvSpPr>
        <p:spPr/>
        <p:txBody>
          <a:bodyPr/>
          <a:lstStyle/>
          <a:p>
            <a:r>
              <a:rPr lang="de-DE"/>
              <a:t>3. </a:t>
            </a:r>
            <a:r>
              <a:rPr lang="de-DE" altLang="de-DE"/>
              <a:t>Die Stufen der Förderung</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14</a:t>
            </a:fld>
            <a:endParaRPr lang="de-DE" dirty="0"/>
          </a:p>
        </p:txBody>
      </p:sp>
      <p:sp>
        <p:nvSpPr>
          <p:cNvPr id="14" name="Textfeld 21">
            <a:extLst>
              <a:ext uri="{FF2B5EF4-FFF2-40B4-BE49-F238E27FC236}">
                <a16:creationId xmlns:a16="http://schemas.microsoft.com/office/drawing/2014/main" id="{3EA44291-F1EF-4237-A4BE-DCC52889DA2D}"/>
              </a:ext>
            </a:extLst>
          </p:cNvPr>
          <p:cNvSpPr txBox="1">
            <a:spLocks noChangeArrowheads="1"/>
          </p:cNvSpPr>
          <p:nvPr/>
        </p:nvSpPr>
        <p:spPr bwMode="auto">
          <a:xfrm>
            <a:off x="361655" y="2566988"/>
            <a:ext cx="4572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200" b="1" dirty="0"/>
              <a:t>Voraussichtliche gesamte Rente</a:t>
            </a:r>
            <a:r>
              <a:rPr lang="de-DE" altLang="de-DE" sz="1200" b="1" baseline="30000" dirty="0"/>
              <a:t>1</a:t>
            </a:r>
            <a:r>
              <a:rPr lang="de-DE" altLang="de-DE" sz="1200" b="1" dirty="0"/>
              <a:t>: </a:t>
            </a:r>
          </a:p>
          <a:p>
            <a:pPr eaLnBrk="1" hangingPunct="1">
              <a:spcBef>
                <a:spcPct val="0"/>
              </a:spcBef>
            </a:pPr>
            <a:r>
              <a:rPr lang="de-DE" altLang="de-DE" sz="1200" b="1" dirty="0"/>
              <a:t>250,00 € /Monat</a:t>
            </a:r>
          </a:p>
        </p:txBody>
      </p:sp>
      <p:sp>
        <p:nvSpPr>
          <p:cNvPr id="5" name="Rechteck 28">
            <a:extLst>
              <a:ext uri="{FF2B5EF4-FFF2-40B4-BE49-F238E27FC236}">
                <a16:creationId xmlns:a16="http://schemas.microsoft.com/office/drawing/2014/main" id="{54C9C1FB-9037-7020-B6FC-93C4F9C1CE6E}"/>
              </a:ext>
            </a:extLst>
          </p:cNvPr>
          <p:cNvSpPr>
            <a:spLocks noChangeArrowheads="1"/>
          </p:cNvSpPr>
          <p:nvPr/>
        </p:nvSpPr>
        <p:spPr bwMode="auto">
          <a:xfrm>
            <a:off x="359115" y="3200400"/>
            <a:ext cx="228854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nchor="b"/>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700" b="1" dirty="0"/>
              <a:t>Berechnungsgrundlage: </a:t>
            </a:r>
            <a:br>
              <a:rPr lang="de-DE" altLang="de-DE" sz="700" b="1" dirty="0"/>
            </a:br>
            <a:r>
              <a:rPr lang="de-DE" altLang="de-DE" sz="700" dirty="0"/>
              <a:t>Rentenbeginn 67, Todesfallleistung aus Rentengarantiezeit 10 Jahre, dynamische Rente, Tarif 76BO (01/2023), Tarifgruppe KG7E, unterstellte jährliche Wertentwicklung von 4 % (ohne Berücksichtigung von Fondskosten) und unveränderte Überschussbeteiligung zu Vertragsabschluss im Jahre 2023 für die gesamte Laufzeit.</a:t>
            </a:r>
          </a:p>
          <a:p>
            <a:pPr eaLnBrk="1" hangingPunct="1">
              <a:spcBef>
                <a:spcPct val="0"/>
              </a:spcBef>
            </a:pPr>
            <a:endParaRPr lang="de-DE" altLang="de-DE" sz="700" dirty="0"/>
          </a:p>
          <a:p>
            <a:pPr marL="57150" indent="-57150" eaLnBrk="1" hangingPunct="1">
              <a:spcBef>
                <a:spcPct val="0"/>
              </a:spcBef>
            </a:pPr>
            <a:r>
              <a:rPr lang="de-DE" altLang="de-DE" sz="700" baseline="30000" dirty="0"/>
              <a:t>1</a:t>
            </a:r>
            <a:r>
              <a:rPr lang="de-DE" altLang="de-DE" sz="700" dirty="0"/>
              <a:t> Die Werte berücksichtigen die Überschussbeteiligung. Außerdem basieren sie auf fiktiven Annahmen zur Wertentwicklung des Vertragsguthabens vor Beginn der Rentenzahlung. Wir können diese Werte nicht garantieren.</a:t>
            </a:r>
          </a:p>
        </p:txBody>
      </p:sp>
      <p:graphicFrame>
        <p:nvGraphicFramePr>
          <p:cNvPr id="11" name="Diagramm 10">
            <a:extLst>
              <a:ext uri="{FF2B5EF4-FFF2-40B4-BE49-F238E27FC236}">
                <a16:creationId xmlns:a16="http://schemas.microsoft.com/office/drawing/2014/main" id="{852FBE51-257F-216E-AEDA-2708500F2C2F}"/>
              </a:ext>
            </a:extLst>
          </p:cNvPr>
          <p:cNvGraphicFramePr>
            <a:graphicFrameLocks/>
          </p:cNvGraphicFramePr>
          <p:nvPr/>
        </p:nvGraphicFramePr>
        <p:xfrm>
          <a:off x="2561001" y="2475311"/>
          <a:ext cx="6119812" cy="277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190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4.</a:t>
            </a:r>
          </a:p>
        </p:txBody>
      </p:sp>
      <p:sp>
        <p:nvSpPr>
          <p:cNvPr id="5"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Schutz im Fall von Arbeitslosigkeit und Insolvenz</a:t>
            </a:r>
            <a:endParaRPr lang="de-DE" dirty="0"/>
          </a:p>
        </p:txBody>
      </p:sp>
    </p:spTree>
    <p:extLst>
      <p:ext uri="{BB962C8B-B14F-4D97-AF65-F5344CB8AC3E}">
        <p14:creationId xmlns:p14="http://schemas.microsoft.com/office/powerpoint/2010/main" val="157774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altLang="de-DE"/>
              <a:t>Fit für den Wandel – speziell für Frauen.</a:t>
            </a:r>
            <a:br>
              <a:rPr lang="de-DE" altLang="de-DE"/>
            </a:br>
            <a:r>
              <a:rPr lang="de-DE" altLang="de-DE"/>
              <a:t>Auch kleine Veränderungen macht Ihre bAV mit</a:t>
            </a:r>
            <a:endParaRPr lang="de-DE" dirty="0"/>
          </a:p>
        </p:txBody>
      </p:sp>
      <p:sp>
        <p:nvSpPr>
          <p:cNvPr id="23" name="Textplatzhalter 22"/>
          <p:cNvSpPr>
            <a:spLocks noGrp="1"/>
          </p:cNvSpPr>
          <p:nvPr>
            <p:ph type="body" sz="quarter" idx="17"/>
          </p:nvPr>
        </p:nvSpPr>
        <p:spPr>
          <a:xfrm>
            <a:off x="358775" y="2087563"/>
            <a:ext cx="8426450" cy="523220"/>
          </a:xfrm>
        </p:spPr>
        <p:txBody>
          <a:bodyPr/>
          <a:lstStyle/>
          <a:p>
            <a:r>
              <a:rPr lang="de-DE" altLang="de-DE" dirty="0"/>
              <a:t>Ihre betriebliche Altersversorgung (Direktversicherung) bleibt sicher – </a:t>
            </a:r>
            <a:br>
              <a:rPr lang="de-DE" altLang="de-DE" dirty="0"/>
            </a:br>
            <a:r>
              <a:rPr lang="de-DE" altLang="de-DE" dirty="0"/>
              <a:t>egal, was die Zukunft bringt.</a:t>
            </a:r>
          </a:p>
        </p:txBody>
      </p:sp>
      <p:sp>
        <p:nvSpPr>
          <p:cNvPr id="24" name="Textplatzhalter 23"/>
          <p:cNvSpPr>
            <a:spLocks noGrp="1"/>
          </p:cNvSpPr>
          <p:nvPr>
            <p:ph type="body" sz="quarter" idx="19"/>
          </p:nvPr>
        </p:nvSpPr>
        <p:spPr>
          <a:xfrm>
            <a:off x="358775" y="2778125"/>
            <a:ext cx="8426450" cy="3140075"/>
          </a:xfrm>
        </p:spPr>
        <p:txBody>
          <a:bodyPr/>
          <a:lstStyle/>
          <a:p>
            <a:pPr lvl="1"/>
            <a:r>
              <a:rPr lang="de-DE" altLang="de-DE" dirty="0"/>
              <a:t>Beitragsunterbrechung bei Elternzeit möglich (Flexibilität).</a:t>
            </a:r>
          </a:p>
          <a:p>
            <a:pPr lvl="1"/>
            <a:r>
              <a:rPr lang="de-DE" altLang="de-DE" dirty="0"/>
              <a:t>Beitragsreduzierungen möglich (Mindestbeiträge sind zu beachten).</a:t>
            </a:r>
          </a:p>
          <a:p>
            <a:pPr lvl="1"/>
            <a:r>
              <a:rPr lang="de-DE" altLang="de-DE" dirty="0"/>
              <a:t>Bereits mit geringen monatlichen Beiträgen möglich.</a:t>
            </a:r>
          </a:p>
          <a:p>
            <a:pPr lvl="1"/>
            <a:r>
              <a:rPr lang="de-DE" altLang="de-DE" dirty="0"/>
              <a:t>Eine Fortsetzung der betrieblichen Altersversorgung ist grundsätzlich auch bei einem neuen Arbeitgeber möglich.</a:t>
            </a:r>
          </a:p>
          <a:p>
            <a:pPr lvl="1"/>
            <a:r>
              <a:rPr lang="de-DE" altLang="de-DE" dirty="0"/>
              <a:t>Die betriebliche Altersversorgung funktioniert in Teil- und Vollzeit. Auch ein Statuswechsel ist möglich.</a:t>
            </a:r>
          </a:p>
        </p:txBody>
      </p:sp>
      <p:sp>
        <p:nvSpPr>
          <p:cNvPr id="5" name="Textplatzhalter 4"/>
          <p:cNvSpPr>
            <a:spLocks noGrp="1"/>
          </p:cNvSpPr>
          <p:nvPr>
            <p:ph type="body" sz="quarter" idx="18"/>
          </p:nvPr>
        </p:nvSpPr>
        <p:spPr/>
        <p:txBody>
          <a:bodyPr/>
          <a:lstStyle/>
          <a:p>
            <a:r>
              <a:rPr lang="de-DE" dirty="0"/>
              <a:t>4. </a:t>
            </a:r>
            <a:r>
              <a:rPr lang="de-DE" altLang="de-DE" dirty="0"/>
              <a:t>Schutz im Fall von Arbeitslosigkeit und Insolvenz</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16</a:t>
            </a:fld>
            <a:endParaRPr lang="de-DE" dirty="0"/>
          </a:p>
        </p:txBody>
      </p:sp>
      <p:sp>
        <p:nvSpPr>
          <p:cNvPr id="33" name="Textplatzhalter 32"/>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205844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500" dirty="0"/>
              <a:t>Eine sichere Sache:</a:t>
            </a:r>
            <a:br>
              <a:rPr lang="de-DE" altLang="de-DE" sz="2500" dirty="0"/>
            </a:br>
            <a:r>
              <a:rPr lang="de-DE" altLang="de-DE" sz="2500" dirty="0"/>
              <a:t>Ihre Direktversicherung ist durch das Gesetz geschützt</a:t>
            </a:r>
            <a:endParaRPr lang="de-DE" sz="2500" dirty="0"/>
          </a:p>
        </p:txBody>
      </p:sp>
      <p:sp>
        <p:nvSpPr>
          <p:cNvPr id="16" name="Textplatzhalter 15"/>
          <p:cNvSpPr>
            <a:spLocks noGrp="1"/>
          </p:cNvSpPr>
          <p:nvPr>
            <p:ph type="body" sz="quarter" idx="17"/>
          </p:nvPr>
        </p:nvSpPr>
        <p:spPr>
          <a:xfrm>
            <a:off x="358774" y="2486025"/>
            <a:ext cx="8426449" cy="2952750"/>
          </a:xfrm>
        </p:spPr>
        <p:txBody>
          <a:bodyPr>
            <a:normAutofit/>
          </a:bodyPr>
          <a:lstStyle/>
          <a:p>
            <a:pPr lvl="1"/>
            <a:r>
              <a:rPr lang="de-DE" altLang="de-DE" sz="1600" dirty="0"/>
              <a:t>Altersleistungen dürfen ab Vollendung des 62. Lebensjahres in Anspruch genommen werden.</a:t>
            </a:r>
          </a:p>
          <a:p>
            <a:pPr lvl="1"/>
            <a:r>
              <a:rPr lang="de-DE" altLang="de-DE" sz="1600" dirty="0"/>
              <a:t>Keine Verwendung der betrieblichen Altersversorgung für andere Zwecke</a:t>
            </a:r>
            <a:br>
              <a:rPr lang="de-DE" altLang="de-DE" sz="1600" dirty="0"/>
            </a:br>
            <a:r>
              <a:rPr lang="de-DE" altLang="de-DE" sz="1600" dirty="0"/>
              <a:t>(Abtretung, Pfändung, Beleihung …).</a:t>
            </a:r>
          </a:p>
          <a:p>
            <a:pPr lvl="1"/>
            <a:r>
              <a:rPr lang="de-DE" altLang="de-DE" sz="1600" dirty="0"/>
              <a:t>Keine Verwertung der durch den Arbeitgeber angesparten Altersversorgung im </a:t>
            </a:r>
            <a:br>
              <a:rPr lang="de-DE" altLang="de-DE" sz="1600" dirty="0"/>
            </a:br>
            <a:r>
              <a:rPr lang="de-DE" altLang="de-DE" sz="1600" dirty="0"/>
              <a:t>Hartz-IV-Fall.</a:t>
            </a:r>
          </a:p>
          <a:p>
            <a:pPr lvl="1"/>
            <a:r>
              <a:rPr lang="de-DE" altLang="de-DE" sz="1600" dirty="0"/>
              <a:t>Die Direktversicherung durch Entgeltverzicht „gehört“ Ihnen (sofortige Unverfallbarkeit).</a:t>
            </a:r>
          </a:p>
          <a:p>
            <a:pPr lvl="1"/>
            <a:r>
              <a:rPr lang="de-DE" altLang="de-DE" sz="1600" dirty="0"/>
              <a:t>Bei Arbeitgeberwechsel ist die Übertragung auf einen neuen Arbeitgeber</a:t>
            </a:r>
            <a:br>
              <a:rPr lang="de-DE" altLang="de-DE" sz="1600" dirty="0"/>
            </a:br>
            <a:r>
              <a:rPr lang="de-DE" altLang="de-DE" sz="1600" dirty="0"/>
              <a:t>(Übernahme des Übertragungswertes) gesetzlich geregelt.</a:t>
            </a:r>
          </a:p>
        </p:txBody>
      </p:sp>
      <p:sp>
        <p:nvSpPr>
          <p:cNvPr id="17" name="Textplatzhalter 16"/>
          <p:cNvSpPr>
            <a:spLocks noGrp="1"/>
          </p:cNvSpPr>
          <p:nvPr>
            <p:ph type="body" sz="quarter" idx="21"/>
          </p:nvPr>
        </p:nvSpPr>
        <p:spPr/>
        <p:txBody>
          <a:bodyPr/>
          <a:lstStyle/>
          <a:p>
            <a:r>
              <a:rPr lang="de-DE" altLang="de-DE"/>
              <a:t>Ihre Direktversicherung ist durch das Betriebsrentengesetz (BetrAVG) geschützt.</a:t>
            </a:r>
            <a:endParaRPr lang="de-DE" altLang="de-DE" dirty="0"/>
          </a:p>
        </p:txBody>
      </p:sp>
      <p:sp>
        <p:nvSpPr>
          <p:cNvPr id="28" name="Textplatzhalter 2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a:t>Mehr erfahren Sie im Einzelgespräch zu Ihrer bAV.</a:t>
            </a:r>
            <a:endParaRPr lang="de-DE" dirty="0"/>
          </a:p>
        </p:txBody>
      </p:sp>
      <p:sp>
        <p:nvSpPr>
          <p:cNvPr id="7" name="Textplatzhalter 6"/>
          <p:cNvSpPr>
            <a:spLocks noGrp="1"/>
          </p:cNvSpPr>
          <p:nvPr>
            <p:ph type="body" sz="quarter" idx="18"/>
          </p:nvPr>
        </p:nvSpPr>
        <p:spPr/>
        <p:txBody>
          <a:bodyPr/>
          <a:lstStyle/>
          <a:p>
            <a:r>
              <a:rPr lang="de-DE" dirty="0"/>
              <a:t>4. </a:t>
            </a:r>
            <a:r>
              <a:rPr lang="de-DE" altLang="de-DE" dirty="0"/>
              <a:t>Schutz im Fall von Arbeitslosigkeit und Insolvenz</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17</a:t>
            </a:fld>
            <a:endParaRPr lang="de-DE" dirty="0"/>
          </a:p>
        </p:txBody>
      </p:sp>
    </p:spTree>
    <p:extLst>
      <p:ext uri="{BB962C8B-B14F-4D97-AF65-F5344CB8AC3E}">
        <p14:creationId xmlns:p14="http://schemas.microsoft.com/office/powerpoint/2010/main" val="197644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Eine sichere Sache:</a:t>
            </a:r>
            <a:br>
              <a:rPr lang="de-DE" altLang="de-DE"/>
            </a:br>
            <a:r>
              <a:rPr lang="de-DE" altLang="de-DE"/>
              <a:t>Die Direktversicherung ergänzt die gesetzliche Rente</a:t>
            </a:r>
            <a:endParaRPr lang="de-DE" dirty="0"/>
          </a:p>
        </p:txBody>
      </p:sp>
      <p:sp>
        <p:nvSpPr>
          <p:cNvPr id="31" name="Textplatzhalter 30"/>
          <p:cNvSpPr>
            <a:spLocks noGrp="1"/>
          </p:cNvSpPr>
          <p:nvPr>
            <p:ph type="body" sz="quarter" idx="17"/>
          </p:nvPr>
        </p:nvSpPr>
        <p:spPr/>
        <p:txBody>
          <a:bodyPr/>
          <a:lstStyle/>
          <a:p>
            <a:endParaRPr lang="de-DE"/>
          </a:p>
        </p:txBody>
      </p:sp>
      <p:sp>
        <p:nvSpPr>
          <p:cNvPr id="22" name="Textplatzhalter 21"/>
          <p:cNvSpPr>
            <a:spLocks noGrp="1"/>
          </p:cNvSpPr>
          <p:nvPr>
            <p:ph type="body" sz="quarter" idx="19"/>
          </p:nvPr>
        </p:nvSpPr>
        <p:spPr/>
        <p:txBody>
          <a:bodyPr/>
          <a:lstStyle/>
          <a:p>
            <a:pPr lvl="1"/>
            <a:r>
              <a:rPr lang="de-DE" altLang="de-DE" dirty="0"/>
              <a:t>Von der gesetzlichen Rente müssen Sie gegebenenfalls Steuern und</a:t>
            </a:r>
            <a:br>
              <a:rPr lang="de-DE" altLang="de-DE" dirty="0"/>
            </a:br>
            <a:r>
              <a:rPr lang="de-DE" altLang="de-DE" dirty="0"/>
              <a:t>Sozialabgaben zahlen.</a:t>
            </a:r>
          </a:p>
          <a:p>
            <a:pPr lvl="1"/>
            <a:r>
              <a:rPr lang="de-DE" altLang="de-DE" dirty="0"/>
              <a:t>Dies gilt grundsätzlich auch für die Direktversicherung</a:t>
            </a:r>
            <a:r>
              <a:rPr lang="de-DE" altLang="de-DE" baseline="30000" dirty="0"/>
              <a:t>1</a:t>
            </a:r>
            <a:r>
              <a:rPr lang="de-DE" altLang="de-DE" dirty="0"/>
              <a:t>.</a:t>
            </a:r>
          </a:p>
          <a:p>
            <a:pPr lvl="1"/>
            <a:r>
              <a:rPr lang="de-DE" altLang="de-DE" dirty="0"/>
              <a:t>Gesetzliche Rente und Direktversicherung ermöglichen zusammen einen guten Lebensstandard.</a:t>
            </a:r>
          </a:p>
        </p:txBody>
      </p:sp>
      <p:sp>
        <p:nvSpPr>
          <p:cNvPr id="13" name="Textplatzhalter 12"/>
          <p:cNvSpPr>
            <a:spLocks noGrp="1"/>
          </p:cNvSpPr>
          <p:nvPr>
            <p:ph type="body" sz="quarter" idx="18"/>
          </p:nvPr>
        </p:nvSpPr>
        <p:spPr/>
        <p:txBody>
          <a:bodyPr/>
          <a:lstStyle/>
          <a:p>
            <a:r>
              <a:rPr lang="de-DE"/>
              <a:t>4. </a:t>
            </a:r>
            <a:r>
              <a:rPr lang="de-DE" altLang="de-DE"/>
              <a:t>Schutz im Fall von Arbeitslosigkeit und Insolvenz</a:t>
            </a:r>
            <a:endParaRPr lang="de-DE" dirty="0"/>
          </a:p>
        </p:txBody>
      </p:sp>
      <p:sp>
        <p:nvSpPr>
          <p:cNvPr id="7" name="Datumsplatzhalter 6"/>
          <p:cNvSpPr>
            <a:spLocks noGrp="1"/>
          </p:cNvSpPr>
          <p:nvPr>
            <p:ph type="dt" sz="half" idx="20"/>
          </p:nvPr>
        </p:nvSpPr>
        <p:spPr/>
        <p:txBody>
          <a:bodyPr/>
          <a:lstStyle/>
          <a:p>
            <a:r>
              <a:rPr lang="de-DE"/>
              <a:t>01.01.2023</a:t>
            </a:r>
            <a:endParaRPr lang="de-DE" dirty="0"/>
          </a:p>
        </p:txBody>
      </p:sp>
      <p:sp>
        <p:nvSpPr>
          <p:cNvPr id="8" name="Fußzeilenplatzhalter 7"/>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2"/>
          </p:nvPr>
        </p:nvSpPr>
        <p:spPr/>
        <p:txBody>
          <a:bodyPr/>
          <a:lstStyle/>
          <a:p>
            <a:fld id="{BFE8ADF1-837C-463F-9856-54C2D771B21B}" type="slidenum">
              <a:rPr lang="de-DE" smtClean="0"/>
              <a:pPr/>
              <a:t>18</a:t>
            </a:fld>
            <a:endParaRPr lang="de-DE" dirty="0"/>
          </a:p>
        </p:txBody>
      </p:sp>
      <p:sp>
        <p:nvSpPr>
          <p:cNvPr id="23" name="Textplatzhalter 22"/>
          <p:cNvSpPr>
            <a:spLocks noGrp="1"/>
          </p:cNvSpPr>
          <p:nvPr>
            <p:ph type="body" sz="quarter" idx="23"/>
          </p:nvPr>
        </p:nvSpPr>
        <p:spPr/>
        <p:txBody>
          <a:bodyPr/>
          <a:lstStyle/>
          <a:p>
            <a:pPr marL="61913" indent="-61913"/>
            <a:r>
              <a:rPr lang="de-DE" altLang="de-DE" baseline="30000" dirty="0"/>
              <a:t>1</a:t>
            </a:r>
            <a:r>
              <a:rPr lang="de-DE" altLang="de-DE" dirty="0"/>
              <a:t>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dirty="0" err="1"/>
              <a:t>bAV</a:t>
            </a:r>
            <a:r>
              <a:rPr lang="de-DE" altLang="de-DE" dirty="0"/>
              <a:t> (</a:t>
            </a:r>
            <a:r>
              <a:rPr lang="en-US" altLang="de-DE" dirty="0"/>
              <a:t>2022: 164,50 € p.m./ 19.740 €</a:t>
            </a:r>
            <a:r>
              <a:rPr lang="de-DE" altLang="de-DE" dirty="0"/>
              <a:t> Kapitalleistung).</a:t>
            </a:r>
          </a:p>
        </p:txBody>
      </p:sp>
    </p:spTree>
    <p:extLst>
      <p:ext uri="{BB962C8B-B14F-4D97-AF65-F5344CB8AC3E}">
        <p14:creationId xmlns:p14="http://schemas.microsoft.com/office/powerpoint/2010/main" val="70839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Hinweise zur Entgeltumwandlung</a:t>
            </a:r>
            <a:endParaRPr lang="de-DE" altLang="de-DE" dirty="0"/>
          </a:p>
        </p:txBody>
      </p:sp>
      <p:sp>
        <p:nvSpPr>
          <p:cNvPr id="24" name="Textplatzhalter 23"/>
          <p:cNvSpPr>
            <a:spLocks noGrp="1"/>
          </p:cNvSpPr>
          <p:nvPr>
            <p:ph type="body" sz="quarter" idx="17"/>
          </p:nvPr>
        </p:nvSpPr>
        <p:spPr/>
        <p:txBody>
          <a:bodyPr/>
          <a:lstStyle/>
          <a:p>
            <a:endParaRPr lang="de-DE"/>
          </a:p>
        </p:txBody>
      </p:sp>
      <p:sp>
        <p:nvSpPr>
          <p:cNvPr id="22" name="Textplatzhalter 21"/>
          <p:cNvSpPr>
            <a:spLocks noGrp="1"/>
          </p:cNvSpPr>
          <p:nvPr>
            <p:ph type="body" sz="quarter" idx="19"/>
          </p:nvPr>
        </p:nvSpPr>
        <p:spPr/>
        <p:txBody>
          <a:bodyPr/>
          <a:lstStyle/>
          <a:p>
            <a:pPr lvl="1"/>
            <a:r>
              <a:rPr lang="de-DE" altLang="de-DE"/>
              <a:t>In der Ansparphase erhöht die Sozialversicherungsersparnis Ihren Versorgungsbeitrag. Dadurch kann eine Minderung der Sozialversicherungsansprüche eintreten, soweit durch die Entgeltumwandlung das sozialversicherungspflichtige Arbeitseinkommen reduziert wird. Dies betrifft z. B. Krankentagegeld, gesetzliche Rente, Arbeitslosengeld.</a:t>
            </a:r>
          </a:p>
          <a:p>
            <a:pPr lvl="1"/>
            <a:r>
              <a:rPr lang="de-DE" altLang="de-DE"/>
              <a:t>Durch Entgeltumwandlung kann die Versicherungspflichtgrenze in der Gesetzlichen Krankenversicherung (GKV) unterschritten werden.</a:t>
            </a:r>
            <a:br>
              <a:rPr lang="de-DE" altLang="de-DE"/>
            </a:br>
            <a:r>
              <a:rPr lang="de-DE" altLang="de-DE"/>
              <a:t>Hierdurch kann eine erneute Versicherungspflicht in der GKV ausgelöst werden.</a:t>
            </a:r>
            <a:endParaRPr lang="de-DE" altLang="de-DE" dirty="0"/>
          </a:p>
        </p:txBody>
      </p:sp>
      <p:sp>
        <p:nvSpPr>
          <p:cNvPr id="13" name="Textplatzhalter 12"/>
          <p:cNvSpPr>
            <a:spLocks noGrp="1"/>
          </p:cNvSpPr>
          <p:nvPr>
            <p:ph type="body" sz="quarter" idx="18"/>
          </p:nvPr>
        </p:nvSpPr>
        <p:spPr/>
        <p:txBody>
          <a:bodyPr/>
          <a:lstStyle/>
          <a:p>
            <a:r>
              <a:rPr lang="de-DE"/>
              <a:t>4. </a:t>
            </a:r>
            <a:r>
              <a:rPr lang="de-DE" altLang="de-DE"/>
              <a:t>Schutz im Fall von Arbeitslosigkeit und Insolvenz</a:t>
            </a:r>
            <a:endParaRPr lang="de-DE" dirty="0"/>
          </a:p>
        </p:txBody>
      </p:sp>
      <p:sp>
        <p:nvSpPr>
          <p:cNvPr id="7" name="Datumsplatzhalter 6"/>
          <p:cNvSpPr>
            <a:spLocks noGrp="1"/>
          </p:cNvSpPr>
          <p:nvPr>
            <p:ph type="dt" sz="half" idx="20"/>
          </p:nvPr>
        </p:nvSpPr>
        <p:spPr/>
        <p:txBody>
          <a:bodyPr/>
          <a:lstStyle/>
          <a:p>
            <a:r>
              <a:rPr lang="de-DE"/>
              <a:t>01.01.2023</a:t>
            </a:r>
            <a:endParaRPr lang="de-DE" dirty="0"/>
          </a:p>
        </p:txBody>
      </p:sp>
      <p:sp>
        <p:nvSpPr>
          <p:cNvPr id="8" name="Fußzeilenplatzhalter 7"/>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2"/>
          </p:nvPr>
        </p:nvSpPr>
        <p:spPr/>
        <p:txBody>
          <a:bodyPr/>
          <a:lstStyle/>
          <a:p>
            <a:fld id="{BFE8ADF1-837C-463F-9856-54C2D771B21B}" type="slidenum">
              <a:rPr lang="de-DE" smtClean="0"/>
              <a:pPr/>
              <a:t>19</a:t>
            </a:fld>
            <a:endParaRPr lang="de-DE" dirty="0"/>
          </a:p>
        </p:txBody>
      </p:sp>
      <p:sp>
        <p:nvSpPr>
          <p:cNvPr id="25" name="Textplatzhalter 24"/>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257108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Textplatzhalter 2"/>
          <p:cNvSpPr>
            <a:spLocks noGrp="1"/>
          </p:cNvSpPr>
          <p:nvPr>
            <p:ph type="body" sz="quarter" idx="17"/>
          </p:nvPr>
        </p:nvSpPr>
        <p:spPr/>
        <p:txBody>
          <a:bodyPr>
            <a:normAutofit/>
          </a:bodyPr>
          <a:lstStyle/>
          <a:p>
            <a:r>
              <a:rPr lang="de-DE" altLang="de-DE" dirty="0"/>
              <a:t>Warum überhaupt bAV?</a:t>
            </a:r>
          </a:p>
          <a:p>
            <a:r>
              <a:rPr lang="de-DE" altLang="de-DE" dirty="0"/>
              <a:t>Ihre gesetzlichen und tarifvertraglichen Ansprüche</a:t>
            </a:r>
          </a:p>
          <a:p>
            <a:r>
              <a:rPr lang="de-DE" altLang="de-DE" dirty="0"/>
              <a:t>Die Stufen der Förderung</a:t>
            </a:r>
          </a:p>
          <a:p>
            <a:r>
              <a:rPr lang="de-DE" altLang="de-DE" dirty="0"/>
              <a:t>Schutz im Fall von Arbeitslosigkeit und Insolvenz</a:t>
            </a:r>
          </a:p>
          <a:p>
            <a:r>
              <a:rPr lang="de-DE" altLang="de-DE" dirty="0"/>
              <a:t>So funktioniert die Direktversicherung</a:t>
            </a:r>
          </a:p>
          <a:p>
            <a:r>
              <a:rPr lang="de-DE" altLang="de-DE" dirty="0"/>
              <a:t>Die Stuttgarter – Partner für Ihre bAV</a:t>
            </a:r>
          </a:p>
        </p:txBody>
      </p:sp>
    </p:spTree>
    <p:extLst>
      <p:ext uri="{BB962C8B-B14F-4D97-AF65-F5344CB8AC3E}">
        <p14:creationId xmlns:p14="http://schemas.microsoft.com/office/powerpoint/2010/main" val="324432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sz="2250" dirty="0"/>
              <a:t>Sichere Versorgung:</a:t>
            </a:r>
            <a:br>
              <a:rPr lang="de-DE" altLang="de-DE" sz="2250" dirty="0"/>
            </a:br>
            <a:r>
              <a:rPr lang="de-DE" altLang="de-DE" sz="2250" dirty="0"/>
              <a:t>Auch in Krisenzeiten ist Ihre bAV (Direktversicherung) sicher</a:t>
            </a:r>
          </a:p>
        </p:txBody>
      </p:sp>
      <p:sp>
        <p:nvSpPr>
          <p:cNvPr id="13" name="Textplatzhalter 12"/>
          <p:cNvSpPr>
            <a:spLocks noGrp="1"/>
          </p:cNvSpPr>
          <p:nvPr>
            <p:ph type="body" sz="quarter" idx="18"/>
          </p:nvPr>
        </p:nvSpPr>
        <p:spPr/>
        <p:txBody>
          <a:bodyPr/>
          <a:lstStyle/>
          <a:p>
            <a:r>
              <a:rPr lang="de-DE"/>
              <a:t>4. </a:t>
            </a:r>
            <a:r>
              <a:rPr lang="de-DE" altLang="de-DE"/>
              <a:t>Schutz im Fall von Arbeitslosigkeit und Insolvenz</a:t>
            </a:r>
            <a:endParaRPr lang="de-DE" dirty="0"/>
          </a:p>
        </p:txBody>
      </p:sp>
      <p:sp>
        <p:nvSpPr>
          <p:cNvPr id="7" name="Datumsplatzhalter 6"/>
          <p:cNvSpPr>
            <a:spLocks noGrp="1"/>
          </p:cNvSpPr>
          <p:nvPr>
            <p:ph type="dt" sz="half" idx="20"/>
          </p:nvPr>
        </p:nvSpPr>
        <p:spPr/>
        <p:txBody>
          <a:bodyPr/>
          <a:lstStyle/>
          <a:p>
            <a:r>
              <a:rPr lang="de-DE"/>
              <a:t>01.01.2023</a:t>
            </a:r>
            <a:endParaRPr lang="de-DE" dirty="0"/>
          </a:p>
        </p:txBody>
      </p:sp>
      <p:sp>
        <p:nvSpPr>
          <p:cNvPr id="8" name="Fußzeilenplatzhalter 7"/>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2"/>
          </p:nvPr>
        </p:nvSpPr>
        <p:spPr/>
        <p:txBody>
          <a:bodyPr/>
          <a:lstStyle/>
          <a:p>
            <a:fld id="{BFE8ADF1-837C-463F-9856-54C2D771B21B}" type="slidenum">
              <a:rPr lang="de-DE" smtClean="0"/>
              <a:pPr/>
              <a:t>20</a:t>
            </a:fld>
            <a:endParaRPr lang="de-DE" dirty="0"/>
          </a:p>
        </p:txBody>
      </p:sp>
      <p:sp>
        <p:nvSpPr>
          <p:cNvPr id="14" name="Textplatzhalter 13"/>
          <p:cNvSpPr>
            <a:spLocks noGrp="1"/>
          </p:cNvSpPr>
          <p:nvPr>
            <p:ph type="body" sz="quarter" idx="23"/>
          </p:nvPr>
        </p:nvSpPr>
        <p:spPr/>
        <p:txBody>
          <a:bodyPr/>
          <a:lstStyle/>
          <a:p>
            <a:endParaRPr lang="de-DE"/>
          </a:p>
        </p:txBody>
      </p:sp>
      <p:sp>
        <p:nvSpPr>
          <p:cNvPr id="12" name="Textplatzhalter 2"/>
          <p:cNvSpPr>
            <a:spLocks noGrp="1"/>
          </p:cNvSpPr>
          <p:nvPr>
            <p:ph type="body" sz="quarter" idx="19"/>
          </p:nvPr>
        </p:nvSpPr>
        <p:spPr>
          <a:xfrm>
            <a:off x="358775" y="2082801"/>
            <a:ext cx="8426450" cy="4117974"/>
          </a:xfrm>
        </p:spPr>
        <p:txBody>
          <a:bodyPr>
            <a:normAutofit fontScale="92500" lnSpcReduction="20000"/>
          </a:bodyPr>
          <a:lstStyle/>
          <a:p>
            <a:pPr lvl="1"/>
            <a:r>
              <a:rPr lang="de-DE" altLang="de-DE" b="1" dirty="0"/>
              <a:t>Insolvenz des Arbeitgebers:</a:t>
            </a:r>
            <a:r>
              <a:rPr lang="de-DE" altLang="de-DE" dirty="0"/>
              <a:t> Sie haben von Anfang an unwiderrufliche Ansprüche (Entgeltumwandlung).</a:t>
            </a:r>
          </a:p>
          <a:p>
            <a:pPr lvl="1"/>
            <a:r>
              <a:rPr lang="de-DE" altLang="de-DE" b="1" dirty="0"/>
              <a:t>Insolvenz des Versicherers:</a:t>
            </a:r>
            <a:r>
              <a:rPr lang="de-DE" altLang="de-DE" dirty="0"/>
              <a:t> Sicherung Ihres Vertrages ggf. durch den gesetzlichen Sicherungsfonds Protektor.</a:t>
            </a:r>
          </a:p>
          <a:p>
            <a:pPr lvl="1"/>
            <a:r>
              <a:rPr lang="de-DE" altLang="de-DE" b="1" dirty="0"/>
              <a:t>Tod:</a:t>
            </a:r>
            <a:r>
              <a:rPr lang="de-DE" altLang="de-DE" dirty="0"/>
              <a:t> Die Todesfallleistung steht den versorgungsberechtigten Hinterbliebenen zu. Dies sind die/der </a:t>
            </a:r>
          </a:p>
          <a:p>
            <a:pPr lvl="2">
              <a:spcAft>
                <a:spcPts val="0"/>
              </a:spcAft>
            </a:pPr>
            <a:r>
              <a:rPr lang="de-DE" altLang="de-DE" sz="1500" dirty="0"/>
              <a:t>Witwe/Witwer, mit dem die versorgungsberechtigte Person zum Zeitpunkt ihres Todes verheiratet war oder </a:t>
            </a:r>
          </a:p>
          <a:p>
            <a:pPr lvl="2">
              <a:spcAft>
                <a:spcPts val="0"/>
              </a:spcAft>
            </a:pPr>
            <a:r>
              <a:rPr lang="de-DE" altLang="de-DE" sz="1500" dirty="0"/>
              <a:t>Lebenspartnerin/Lebenspartner, mit dem die versorgungsberechtigte Person zum Zeitpunkt ihres Todes in einer eingetragenen Lebenspartnerschaft nach dem Lebenspartnerschaftsgesetz (</a:t>
            </a:r>
            <a:r>
              <a:rPr lang="de-DE" altLang="de-DE" sz="1500" dirty="0" err="1"/>
              <a:t>LPartG</a:t>
            </a:r>
            <a:r>
              <a:rPr lang="de-DE" altLang="de-DE" sz="1500" dirty="0"/>
              <a:t>) lebte oder </a:t>
            </a:r>
          </a:p>
          <a:p>
            <a:pPr lvl="2">
              <a:spcAft>
                <a:spcPts val="0"/>
              </a:spcAft>
            </a:pPr>
            <a:r>
              <a:rPr lang="de-DE" altLang="de-DE" sz="1500" dirty="0"/>
              <a:t>Kinder im Sinne des § 32 Absatz 1 bis 3, 4 Satz 1 Nr. 1 bis 3 und Absatz 5 Einkommensteuergesetz (EStG) der versorgungsberechtigten Person und diesen in der betrieblichen Altersversorgung steuerrechtlich Gleichgestellte oder </a:t>
            </a:r>
          </a:p>
          <a:p>
            <a:pPr lvl="2">
              <a:spcAft>
                <a:spcPts val="0"/>
              </a:spcAft>
            </a:pPr>
            <a:r>
              <a:rPr lang="de-DE" altLang="de-DE" sz="1500" dirty="0"/>
              <a:t>Lebensgefährtin/Lebensgefährte der versorgungsberechtigten Person wenn diese vor dem Todesfall fristgerecht benannt wurden und gemeinsame Haushaltsführung zum Zeitpunkt des Todesfalls bestanden hat.</a:t>
            </a:r>
          </a:p>
          <a:p>
            <a:pPr marL="266700" lvl="1" indent="0">
              <a:buNone/>
            </a:pPr>
            <a:r>
              <a:rPr lang="de-DE" altLang="de-DE" dirty="0"/>
              <a:t>Einzelheiten entnehmen Sie dem Antrag.</a:t>
            </a:r>
          </a:p>
        </p:txBody>
      </p:sp>
    </p:spTree>
    <p:extLst>
      <p:ext uri="{BB962C8B-B14F-4D97-AF65-F5344CB8AC3E}">
        <p14:creationId xmlns:p14="http://schemas.microsoft.com/office/powerpoint/2010/main" val="122432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4" name="Textplatzhalter 3"/>
          <p:cNvSpPr>
            <a:spLocks noGrp="1"/>
          </p:cNvSpPr>
          <p:nvPr>
            <p:ph type="body" sz="quarter" idx="10"/>
          </p:nvPr>
        </p:nvSpPr>
        <p:spPr/>
        <p:txBody>
          <a:bodyPr/>
          <a:lstStyle/>
          <a:p>
            <a:r>
              <a:rPr lang="de-DE" dirty="0"/>
              <a:t>5.</a:t>
            </a:r>
          </a:p>
        </p:txBody>
      </p:sp>
      <p:sp>
        <p:nvSpPr>
          <p:cNvPr id="6"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1848668" y="4840181"/>
            <a:ext cx="5604645" cy="812016"/>
          </a:xfrm>
        </p:spPr>
        <p:txBody>
          <a:bodyPr/>
          <a:lstStyle/>
          <a:p>
            <a:r>
              <a:rPr lang="de-DE" altLang="de-DE" dirty="0"/>
              <a:t>So funktioniert die Direktversicherung</a:t>
            </a:r>
            <a:endParaRPr lang="de-DE" dirty="0"/>
          </a:p>
        </p:txBody>
      </p:sp>
    </p:spTree>
    <p:extLst>
      <p:ext uri="{BB962C8B-B14F-4D97-AF65-F5344CB8AC3E}">
        <p14:creationId xmlns:p14="http://schemas.microsoft.com/office/powerpoint/2010/main" val="175351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altLang="de-DE"/>
              <a:t>Versorgungskonzept:</a:t>
            </a:r>
            <a:br>
              <a:rPr lang="de-DE" altLang="de-DE"/>
            </a:br>
            <a:r>
              <a:rPr lang="de-DE" altLang="de-DE"/>
              <a:t>Ihr Arbeitgeber hat sich DIREKT entschieden</a:t>
            </a:r>
            <a:endParaRPr lang="de-DE" dirty="0"/>
          </a:p>
        </p:txBody>
      </p:sp>
      <p:sp>
        <p:nvSpPr>
          <p:cNvPr id="26" name="Textplatzhalter 25"/>
          <p:cNvSpPr>
            <a:spLocks noGrp="1"/>
          </p:cNvSpPr>
          <p:nvPr>
            <p:ph type="body" sz="quarter" idx="21"/>
          </p:nvPr>
        </p:nvSpPr>
        <p:spPr/>
        <p:txBody>
          <a:bodyPr/>
          <a:lstStyle/>
          <a:p>
            <a:r>
              <a:rPr lang="de-DE" altLang="de-DE"/>
              <a:t>Ihre betriebliche Altersversorgung erfolgt auf dem Weg der Direktversicherung.</a:t>
            </a:r>
            <a:endParaRPr lang="de-DE" altLang="de-DE" dirty="0"/>
          </a:p>
        </p:txBody>
      </p:sp>
      <p:sp>
        <p:nvSpPr>
          <p:cNvPr id="37" name="Textplatzhalter 36"/>
          <p:cNvSpPr>
            <a:spLocks noGrp="1"/>
          </p:cNvSpPr>
          <p:nvPr>
            <p:ph type="body" sz="quarter" idx="23"/>
          </p:nvPr>
        </p:nvSpPr>
        <p:spPr/>
        <p:txBody>
          <a:bodyPr/>
          <a:lstStyle/>
          <a:p>
            <a:endParaRPr lang="de-DE"/>
          </a:p>
        </p:txBody>
      </p:sp>
      <p:sp>
        <p:nvSpPr>
          <p:cNvPr id="28" name="Textplatzhalter 27"/>
          <p:cNvSpPr>
            <a:spLocks noGrp="1"/>
          </p:cNvSpPr>
          <p:nvPr>
            <p:ph type="body" sz="quarter" idx="24"/>
          </p:nvPr>
        </p:nvSpPr>
        <p:spPr/>
        <p:txBody>
          <a:bodyPr/>
          <a:lstStyle/>
          <a:p>
            <a:r>
              <a:rPr lang="de-DE" altLang="de-DE"/>
              <a:t>In der Direktversicherung erfolgt die betriebliche Altersversorgung für Sie ganz bequem, denn Ihr Arbeitgeber kümmert sich um die gesamte Abwicklung.</a:t>
            </a:r>
            <a:endParaRPr lang="de-DE" dirty="0"/>
          </a:p>
        </p:txBody>
      </p:sp>
      <p:sp>
        <p:nvSpPr>
          <p:cNvPr id="7" name="Textplatzhalter 6"/>
          <p:cNvSpPr>
            <a:spLocks noGrp="1"/>
          </p:cNvSpPr>
          <p:nvPr>
            <p:ph type="body" sz="quarter" idx="18"/>
          </p:nvPr>
        </p:nvSpPr>
        <p:spPr/>
        <p:txBody>
          <a:bodyPr/>
          <a:lstStyle/>
          <a:p>
            <a:r>
              <a:rPr lang="de-DE"/>
              <a:t>5. </a:t>
            </a:r>
            <a:r>
              <a:rPr lang="de-DE" altLang="de-DE"/>
              <a:t>So funktioniert die Direktversicherung</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22</a:t>
            </a:fld>
            <a:endParaRPr lang="de-DE" dirty="0"/>
          </a:p>
        </p:txBody>
      </p:sp>
      <p:pic>
        <p:nvPicPr>
          <p:cNvPr id="2" name="Grafik 1">
            <a:extLst>
              <a:ext uri="{FF2B5EF4-FFF2-40B4-BE49-F238E27FC236}">
                <a16:creationId xmlns:a16="http://schemas.microsoft.com/office/drawing/2014/main" id="{B6BBEDCF-AF07-FD71-FD76-6556C6B0E449}"/>
              </a:ext>
            </a:extLst>
          </p:cNvPr>
          <p:cNvPicPr/>
          <p:nvPr/>
        </p:nvPicPr>
        <p:blipFill rotWithShape="1">
          <a:blip r:embed="rId2">
            <a:clrChange>
              <a:clrFrom>
                <a:srgbClr val="F6F6F6"/>
              </a:clrFrom>
              <a:clrTo>
                <a:srgbClr val="F6F6F6">
                  <a:alpha val="0"/>
                </a:srgbClr>
              </a:clrTo>
            </a:clrChange>
          </a:blip>
          <a:srcRect t="6856" b="6856"/>
          <a:stretch/>
        </p:blipFill>
        <p:spPr>
          <a:xfrm>
            <a:off x="2159285" y="2452356"/>
            <a:ext cx="4825430" cy="2838972"/>
          </a:xfrm>
          <a:prstGeom prst="rect">
            <a:avLst/>
          </a:prstGeom>
          <a:ln>
            <a:noFill/>
          </a:ln>
        </p:spPr>
      </p:pic>
    </p:spTree>
    <p:extLst>
      <p:ext uri="{BB962C8B-B14F-4D97-AF65-F5344CB8AC3E}">
        <p14:creationId xmlns:p14="http://schemas.microsoft.com/office/powerpoint/2010/main" val="304237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9893FE2-A10E-4A62-967C-D39638DBA9C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08" y="812298"/>
            <a:ext cx="9144000" cy="6049242"/>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6.</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Die Stuttgarter – Partner für Ihre bAV</a:t>
            </a:r>
            <a:endParaRPr lang="de-DE" dirty="0"/>
          </a:p>
        </p:txBody>
      </p:sp>
    </p:spTree>
    <p:extLst>
      <p:ext uri="{BB962C8B-B14F-4D97-AF65-F5344CB8AC3E}">
        <p14:creationId xmlns:p14="http://schemas.microsoft.com/office/powerpoint/2010/main" val="35975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r>
              <a:rPr lang="de-DE" altLang="de-DE"/>
              <a:t>Die Stuttgarter:</a:t>
            </a:r>
            <a:br>
              <a:rPr lang="de-DE" altLang="de-DE"/>
            </a:br>
            <a:r>
              <a:rPr lang="de-DE" altLang="de-DE"/>
              <a:t>Darauf können Sie sich in Zukunft verlassen</a:t>
            </a:r>
            <a:endParaRPr lang="de-DE" dirty="0"/>
          </a:p>
        </p:txBody>
      </p:sp>
      <p:sp>
        <p:nvSpPr>
          <p:cNvPr id="42" name="Textplatzhalter 41"/>
          <p:cNvSpPr>
            <a:spLocks noGrp="1"/>
          </p:cNvSpPr>
          <p:nvPr>
            <p:ph type="body" sz="quarter" idx="21"/>
          </p:nvPr>
        </p:nvSpPr>
        <p:spPr/>
        <p:txBody>
          <a:bodyPr/>
          <a:lstStyle/>
          <a:p>
            <a:r>
              <a:rPr lang="de-DE" altLang="de-DE"/>
              <a:t>Ihr Arbeitgeber hat sich für einen leistungsstarken bAV-Versicherer entschieden.</a:t>
            </a:r>
            <a:endParaRPr lang="de-DE" altLang="de-DE" dirty="0"/>
          </a:p>
        </p:txBody>
      </p:sp>
      <p:sp>
        <p:nvSpPr>
          <p:cNvPr id="44" name="Textplatzhalter 43"/>
          <p:cNvSpPr>
            <a:spLocks noGrp="1"/>
          </p:cNvSpPr>
          <p:nvPr>
            <p:ph type="body" sz="quarter" idx="24"/>
          </p:nvPr>
        </p:nvSpPr>
        <p:spPr/>
        <p:txBody>
          <a:bodyPr/>
          <a:lstStyle/>
          <a:p>
            <a:r>
              <a:rPr lang="de-DE" altLang="de-DE"/>
              <a:t>Die Stuttgarter setzt sich seit über 100 Jahren für die Interessen ihrer Kunden ein: leistungsstark und vertrauenswürdig.</a:t>
            </a:r>
            <a:endParaRPr lang="de-DE" altLang="de-DE" dirty="0"/>
          </a:p>
        </p:txBody>
      </p:sp>
      <p:sp>
        <p:nvSpPr>
          <p:cNvPr id="54" name="Textplatzhalter 53"/>
          <p:cNvSpPr>
            <a:spLocks noGrp="1"/>
          </p:cNvSpPr>
          <p:nvPr>
            <p:ph type="body" sz="quarter" idx="23"/>
          </p:nvPr>
        </p:nvSpPr>
        <p:spPr/>
        <p:txBody>
          <a:bodyPr/>
          <a:lstStyle/>
          <a:p>
            <a:endParaRPr lang="de-DE"/>
          </a:p>
        </p:txBody>
      </p:sp>
      <p:sp>
        <p:nvSpPr>
          <p:cNvPr id="20" name="Textplatzhalter 19"/>
          <p:cNvSpPr>
            <a:spLocks noGrp="1"/>
          </p:cNvSpPr>
          <p:nvPr>
            <p:ph type="body" sz="quarter" idx="18"/>
          </p:nvPr>
        </p:nvSpPr>
        <p:spPr/>
        <p:txBody>
          <a:bodyPr/>
          <a:lstStyle/>
          <a:p>
            <a:r>
              <a:rPr lang="de-DE" dirty="0"/>
              <a:t>6. </a:t>
            </a:r>
            <a:r>
              <a:rPr lang="de-DE" altLang="de-DE" dirty="0"/>
              <a:t>Die Stuttgarter – Partner für Ihre bAV</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8" name="Fußzeilenplatzhalter 7"/>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24</a:t>
            </a:fld>
            <a:endParaRPr lang="de-DE" dirty="0"/>
          </a:p>
        </p:txBody>
      </p:sp>
      <p:sp>
        <p:nvSpPr>
          <p:cNvPr id="4" name="Textplatzhalter 3">
            <a:extLst>
              <a:ext uri="{FF2B5EF4-FFF2-40B4-BE49-F238E27FC236}">
                <a16:creationId xmlns:a16="http://schemas.microsoft.com/office/drawing/2014/main" id="{72921EB9-E8F4-4F07-B8B9-83DA69757FC1}"/>
              </a:ext>
            </a:extLst>
          </p:cNvPr>
          <p:cNvSpPr>
            <a:spLocks noGrp="1"/>
          </p:cNvSpPr>
          <p:nvPr>
            <p:ph type="body" sz="quarter" idx="17"/>
          </p:nvPr>
        </p:nvSpPr>
        <p:spPr/>
        <p:txBody>
          <a:bodyPr/>
          <a:lstStyle/>
          <a:p>
            <a:pPr lvl="1"/>
            <a:r>
              <a:rPr lang="de-DE" dirty="0"/>
              <a:t>Leistung „Made in Germany“: </a:t>
            </a:r>
            <a:br>
              <a:rPr lang="de-DE" dirty="0"/>
            </a:br>
            <a:r>
              <a:rPr lang="de-DE" dirty="0"/>
              <a:t>Die Stuttgarter ist traditionell,</a:t>
            </a:r>
            <a:br>
              <a:rPr lang="de-DE" dirty="0"/>
            </a:br>
            <a:r>
              <a:rPr lang="de-DE" dirty="0"/>
              <a:t>solide und finanzstark.</a:t>
            </a:r>
          </a:p>
          <a:p>
            <a:pPr lvl="1"/>
            <a:r>
              <a:rPr lang="de-DE" dirty="0"/>
              <a:t>Als Versicherungsverein auf Gegenseitigkeit ist Die Stuttgarter </a:t>
            </a:r>
            <a:br>
              <a:rPr lang="de-DE" dirty="0"/>
            </a:br>
            <a:r>
              <a:rPr lang="de-DE" dirty="0"/>
              <a:t>ihren Kunden verpflichtet.</a:t>
            </a:r>
          </a:p>
        </p:txBody>
      </p:sp>
      <p:sp>
        <p:nvSpPr>
          <p:cNvPr id="36" name="Textplatzhalter 6">
            <a:extLst>
              <a:ext uri="{FF2B5EF4-FFF2-40B4-BE49-F238E27FC236}">
                <a16:creationId xmlns:a16="http://schemas.microsoft.com/office/drawing/2014/main" id="{1B8DBCCE-98B7-460D-9336-4EDEEB37A23B}"/>
              </a:ext>
            </a:extLst>
          </p:cNvPr>
          <p:cNvSpPr txBox="1">
            <a:spLocks/>
          </p:cNvSpPr>
          <p:nvPr/>
        </p:nvSpPr>
        <p:spPr>
          <a:xfrm>
            <a:off x="358775" y="2600325"/>
            <a:ext cx="4033838" cy="2736850"/>
          </a:xfrm>
          <a:prstGeom prst="rect">
            <a:avLst/>
          </a:prstGeom>
        </p:spPr>
        <p:txBody>
          <a:bodyPr vert="horz" lIns="0" tIns="0" rIns="0" bIns="0" rtlCol="0">
            <a:norm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smtClean="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de-DE" dirty="0"/>
          </a:p>
        </p:txBody>
      </p:sp>
      <p:grpSp>
        <p:nvGrpSpPr>
          <p:cNvPr id="2" name="Gruppieren 1">
            <a:extLst>
              <a:ext uri="{FF2B5EF4-FFF2-40B4-BE49-F238E27FC236}">
                <a16:creationId xmlns:a16="http://schemas.microsoft.com/office/drawing/2014/main" id="{4BB274ED-FBB8-7073-619E-9E05C650654A}"/>
              </a:ext>
            </a:extLst>
          </p:cNvPr>
          <p:cNvGrpSpPr/>
          <p:nvPr/>
        </p:nvGrpSpPr>
        <p:grpSpPr>
          <a:xfrm>
            <a:off x="4512240" y="2504438"/>
            <a:ext cx="4046400" cy="2760202"/>
            <a:chOff x="4512240" y="2504438"/>
            <a:chExt cx="4046400" cy="2760202"/>
          </a:xfrm>
        </p:grpSpPr>
        <p:pic>
          <p:nvPicPr>
            <p:cNvPr id="3" name="Grafik 28">
              <a:extLst>
                <a:ext uri="{FF2B5EF4-FFF2-40B4-BE49-F238E27FC236}">
                  <a16:creationId xmlns:a16="http://schemas.microsoft.com/office/drawing/2014/main" id="{197A7D9A-64A6-8FEB-90A8-520F1A42A2C1}"/>
                </a:ext>
              </a:extLst>
            </p:cNvPr>
            <p:cNvPicPr/>
            <p:nvPr/>
          </p:nvPicPr>
          <p:blipFill>
            <a:blip r:embed="rId3"/>
            <a:stretch/>
          </p:blipFill>
          <p:spPr>
            <a:xfrm>
              <a:off x="6929100" y="4017600"/>
              <a:ext cx="1455120" cy="1247040"/>
            </a:xfrm>
            <a:prstGeom prst="rect">
              <a:avLst/>
            </a:prstGeom>
            <a:ln>
              <a:noFill/>
            </a:ln>
          </p:spPr>
        </p:pic>
        <p:pic>
          <p:nvPicPr>
            <p:cNvPr id="5" name="Grafik 29">
              <a:extLst>
                <a:ext uri="{FF2B5EF4-FFF2-40B4-BE49-F238E27FC236}">
                  <a16:creationId xmlns:a16="http://schemas.microsoft.com/office/drawing/2014/main" id="{A5AD262B-6FBE-CDD2-F304-8711CEA1640F}"/>
                </a:ext>
              </a:extLst>
            </p:cNvPr>
            <p:cNvPicPr/>
            <p:nvPr/>
          </p:nvPicPr>
          <p:blipFill>
            <a:blip r:embed="rId4"/>
            <a:stretch/>
          </p:blipFill>
          <p:spPr>
            <a:xfrm>
              <a:off x="4559580" y="2594160"/>
              <a:ext cx="1946160" cy="1267200"/>
            </a:xfrm>
            <a:prstGeom prst="rect">
              <a:avLst/>
            </a:prstGeom>
            <a:ln>
              <a:noFill/>
            </a:ln>
          </p:spPr>
        </p:pic>
        <p:pic>
          <p:nvPicPr>
            <p:cNvPr id="6" name="Grafik 30">
              <a:extLst>
                <a:ext uri="{FF2B5EF4-FFF2-40B4-BE49-F238E27FC236}">
                  <a16:creationId xmlns:a16="http://schemas.microsoft.com/office/drawing/2014/main" id="{292C1AC2-AD13-33D0-6041-477323F1FF4D}"/>
                </a:ext>
              </a:extLst>
            </p:cNvPr>
            <p:cNvPicPr/>
            <p:nvPr/>
          </p:nvPicPr>
          <p:blipFill>
            <a:blip r:embed="rId5"/>
            <a:stretch/>
          </p:blipFill>
          <p:spPr>
            <a:xfrm>
              <a:off x="4512240" y="4017600"/>
              <a:ext cx="2040840" cy="1247040"/>
            </a:xfrm>
            <a:prstGeom prst="rect">
              <a:avLst/>
            </a:prstGeom>
            <a:ln>
              <a:noFill/>
            </a:ln>
          </p:spPr>
        </p:pic>
        <p:pic>
          <p:nvPicPr>
            <p:cNvPr id="10" name="Grafik 9">
              <a:extLst>
                <a:ext uri="{FF2B5EF4-FFF2-40B4-BE49-F238E27FC236}">
                  <a16:creationId xmlns:a16="http://schemas.microsoft.com/office/drawing/2014/main" id="{FB35BCD2-21B4-5D0E-8A5F-1B1F94C005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8640" y="2504438"/>
              <a:ext cx="1800000" cy="1499682"/>
            </a:xfrm>
            <a:prstGeom prst="rect">
              <a:avLst/>
            </a:prstGeom>
          </p:spPr>
        </p:pic>
      </p:grpSp>
    </p:spTree>
    <p:extLst>
      <p:ext uri="{BB962C8B-B14F-4D97-AF65-F5344CB8AC3E}">
        <p14:creationId xmlns:p14="http://schemas.microsoft.com/office/powerpoint/2010/main" val="677247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Persönliches Gespräch:</a:t>
            </a:r>
            <a:br>
              <a:rPr lang="de-DE" altLang="de-DE"/>
            </a:br>
            <a:r>
              <a:rPr lang="de-DE" altLang="de-DE"/>
              <a:t>Lassen Sie uns gemeinsam ins Detail gehen</a:t>
            </a:r>
            <a:endParaRPr lang="de-DE" dirty="0"/>
          </a:p>
        </p:txBody>
      </p:sp>
      <p:sp>
        <p:nvSpPr>
          <p:cNvPr id="17" name="Textplatzhalter 16"/>
          <p:cNvSpPr>
            <a:spLocks noGrp="1"/>
          </p:cNvSpPr>
          <p:nvPr>
            <p:ph type="body" sz="quarter" idx="21"/>
          </p:nvPr>
        </p:nvSpPr>
        <p:spPr/>
        <p:txBody>
          <a:bodyPr/>
          <a:lstStyle/>
          <a:p>
            <a:r>
              <a:rPr lang="de-DE" altLang="de-DE"/>
              <a:t>Informieren Sie sich über Ihre individuellen Vorteile und Beiträge in der bAV.</a:t>
            </a:r>
            <a:endParaRPr lang="de-DE" altLang="de-DE" dirty="0"/>
          </a:p>
        </p:txBody>
      </p:sp>
      <p:sp>
        <p:nvSpPr>
          <p:cNvPr id="28" name="Textplatzhalter 2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a:t>Lassen Sie uns für Sie rechnen!</a:t>
            </a:r>
            <a:endParaRPr lang="de-DE" altLang="de-DE" dirty="0"/>
          </a:p>
        </p:txBody>
      </p:sp>
      <p:sp>
        <p:nvSpPr>
          <p:cNvPr id="7" name="Textplatzhalter 6"/>
          <p:cNvSpPr>
            <a:spLocks noGrp="1"/>
          </p:cNvSpPr>
          <p:nvPr>
            <p:ph type="body" sz="quarter" idx="18"/>
          </p:nvPr>
        </p:nvSpPr>
        <p:spPr/>
        <p:txBody>
          <a:bodyPr/>
          <a:lstStyle/>
          <a:p>
            <a:r>
              <a:rPr lang="de-DE"/>
              <a:t>6. </a:t>
            </a:r>
            <a:r>
              <a:rPr lang="de-DE" altLang="de-DE"/>
              <a:t>Die Stuttgarter – Partner für Ihre bAV</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25</a:t>
            </a:fld>
            <a:endParaRPr lang="de-DE" dirty="0"/>
          </a:p>
        </p:txBody>
      </p:sp>
      <p:pic>
        <p:nvPicPr>
          <p:cNvPr id="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000">
            <a:off x="1330325" y="2601913"/>
            <a:ext cx="6480175" cy="2776537"/>
          </a:xfrm>
          <a:prstGeom prst="rect">
            <a:avLst/>
          </a:prstGeom>
          <a:noFill/>
          <a:ln w="9360" cap="sq">
            <a:solidFill>
              <a:srgbClr val="B3B3B3"/>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1086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4039118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p:cNvSpPr txBox="1">
            <a:spLocks/>
          </p:cNvSpPr>
          <p:nvPr/>
        </p:nvSpPr>
        <p:spPr bwMode="auto">
          <a:xfrm>
            <a:off x="358775" y="3456780"/>
            <a:ext cx="595471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des Vermittlers zum Zeitpunkt der Erstellung der Unterlagen. Die Unterlagen dienen ausschließlich zu Informationszwecken und ersetzen keine individuelle Beratung. Eine Gewähr für die Richtigkeit und Vollständigkeit kann nicht übernommen werden. Durch die Überlassung der Unterlagen wird eine Haftung gegenüber dem Empfänger, Teilnehmer oder Dritten nicht begründet. </a:t>
            </a:r>
          </a:p>
          <a:p>
            <a:pPr eaLnBrk="1" hangingPunct="1"/>
            <a:r>
              <a:rPr lang="de-DE" altLang="de-DE" sz="1000" b="1" dirty="0"/>
              <a:t>Copyright </a:t>
            </a:r>
            <a:r>
              <a:rPr lang="de-DE" altLang="de-DE" sz="1000" b="1" dirty="0" err="1"/>
              <a:t>by</a:t>
            </a:r>
            <a:r>
              <a:rPr lang="de-DE" altLang="de-DE" sz="1000" b="1" dirty="0"/>
              <a:t> Vermittler</a:t>
            </a:r>
            <a:r>
              <a:rPr lang="de-DE" altLang="de-DE" sz="1000" dirty="0"/>
              <a:t>. </a:t>
            </a:r>
            <a:br>
              <a:rPr lang="de-DE" altLang="de-DE" sz="1000" dirty="0"/>
            </a:br>
            <a:r>
              <a:rPr lang="de-DE" altLang="de-DE" sz="1000" dirty="0"/>
              <a:t>Alle Rechte vorbehalten. Jedes Veräußern, Verleihen oder sonstiges Verbreiten, auch auszugsweise, bedarf der Zustimmung des Vermittlers.</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92794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Mustervermittler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nSpc>
                <a:spcPct val="110000"/>
              </a:lnSpc>
              <a:spcBef>
                <a:spcPts val="600"/>
              </a:spcBef>
            </a:pPr>
            <a:r>
              <a:rPr lang="de-DE" sz="1500" dirty="0">
                <a:solidFill>
                  <a:schemeClr val="tx1"/>
                </a:solidFill>
              </a:rPr>
              <a:t>martin-mustervermittler@mustervermittler.de</a:t>
            </a:r>
            <a:br>
              <a:rPr lang="de-DE" sz="1500" dirty="0">
                <a:solidFill>
                  <a:schemeClr val="tx1"/>
                </a:solidFill>
              </a:rPr>
            </a:br>
            <a:r>
              <a:rPr lang="de-DE" sz="1500" dirty="0">
                <a:solidFill>
                  <a:schemeClr val="tx1"/>
                </a:solidFill>
              </a:rPr>
              <a:t>www.mustervermittler.de</a:t>
            </a:r>
          </a:p>
        </p:txBody>
      </p:sp>
    </p:spTree>
    <p:extLst>
      <p:ext uri="{BB962C8B-B14F-4D97-AF65-F5344CB8AC3E}">
        <p14:creationId xmlns:p14="http://schemas.microsoft.com/office/powerpoint/2010/main" val="141003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1.</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Warum überhaupt bAV?</a:t>
            </a:r>
            <a:endParaRPr lang="de-DE" dirty="0"/>
          </a:p>
        </p:txBody>
      </p:sp>
    </p:spTree>
    <p:extLst>
      <p:ext uri="{BB962C8B-B14F-4D97-AF65-F5344CB8AC3E}">
        <p14:creationId xmlns:p14="http://schemas.microsoft.com/office/powerpoint/2010/main" val="11479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Eigene Altersversorgung:</a:t>
            </a:r>
            <a:br>
              <a:rPr lang="de-DE" altLang="de-DE" dirty="0"/>
            </a:br>
            <a:r>
              <a:rPr lang="de-DE" altLang="de-DE" dirty="0"/>
              <a:t>Als Rentnerin gut leben können</a:t>
            </a:r>
            <a:endParaRPr lang="de-DE" dirty="0"/>
          </a:p>
        </p:txBody>
      </p:sp>
      <p:sp>
        <p:nvSpPr>
          <p:cNvPr id="4" name="Textplatzhalter 3"/>
          <p:cNvSpPr>
            <a:spLocks noGrp="1"/>
          </p:cNvSpPr>
          <p:nvPr>
            <p:ph type="body" sz="quarter" idx="17"/>
          </p:nvPr>
        </p:nvSpPr>
        <p:spPr>
          <a:xfrm>
            <a:off x="358774" y="2600325"/>
            <a:ext cx="4213225" cy="2736850"/>
          </a:xfrm>
        </p:spPr>
        <p:txBody>
          <a:bodyPr/>
          <a:lstStyle/>
          <a:p>
            <a:pPr lvl="1"/>
            <a:r>
              <a:rPr lang="de-DE" altLang="de-DE" dirty="0"/>
              <a:t>Rechnen Sie damit, dass Ihre staatliche Rente im Alter </a:t>
            </a:r>
            <a:r>
              <a:rPr lang="de-DE" altLang="de-DE" b="1" dirty="0"/>
              <a:t>nicht zum Leben reicht</a:t>
            </a:r>
            <a:r>
              <a:rPr lang="de-DE" altLang="de-DE" dirty="0"/>
              <a:t>.</a:t>
            </a:r>
          </a:p>
          <a:p>
            <a:pPr lvl="1"/>
            <a:r>
              <a:rPr lang="de-DE" altLang="de-DE" dirty="0"/>
              <a:t>Mit eigener Altersversorgung schließen Sie die </a:t>
            </a:r>
            <a:r>
              <a:rPr lang="de-DE" altLang="de-DE" b="1" dirty="0"/>
              <a:t>Lücke</a:t>
            </a:r>
            <a:r>
              <a:rPr lang="de-DE" altLang="de-DE" dirty="0"/>
              <a:t> zwischen späterer gesetzlicher Rente und Ihrem tatsächlichen Bedarf.</a:t>
            </a:r>
          </a:p>
        </p:txBody>
      </p:sp>
      <p:sp>
        <p:nvSpPr>
          <p:cNvPr id="3" name="Textplatzhalter 2"/>
          <p:cNvSpPr>
            <a:spLocks noGrp="1"/>
          </p:cNvSpPr>
          <p:nvPr>
            <p:ph type="body" sz="quarter" idx="21"/>
          </p:nvPr>
        </p:nvSpPr>
        <p:spPr/>
        <p:txBody>
          <a:bodyPr/>
          <a:lstStyle/>
          <a:p>
            <a:r>
              <a:rPr lang="de-DE" altLang="de-DE" dirty="0"/>
              <a:t>Von der gesetzlichen Rente können Sie vielleicht schon bald nicht mehr leben.</a:t>
            </a:r>
          </a:p>
        </p:txBody>
      </p:sp>
      <p:sp>
        <p:nvSpPr>
          <p:cNvPr id="28" name="Textplatzhalter 27"/>
          <p:cNvSpPr>
            <a:spLocks noGrp="1"/>
          </p:cNvSpPr>
          <p:nvPr>
            <p:ph type="body" sz="quarter" idx="24"/>
          </p:nvPr>
        </p:nvSpPr>
        <p:spPr/>
        <p:txBody>
          <a:bodyPr/>
          <a:lstStyle/>
          <a:p>
            <a:r>
              <a:rPr lang="de-DE" sz="1600" dirty="0"/>
              <a:t>Die betriebliche Altersversorgung bietet Ihnen als Arbeitnehmer eine besonders gute Möglichkeit, frühzeitig etwas gegen die drohende Altersarmut zu unternehmen.</a:t>
            </a:r>
          </a:p>
        </p:txBody>
      </p:sp>
      <p:sp>
        <p:nvSpPr>
          <p:cNvPr id="10" name="Textplatzhalter 9"/>
          <p:cNvSpPr>
            <a:spLocks noGrp="1"/>
          </p:cNvSpPr>
          <p:nvPr>
            <p:ph type="body" sz="quarter" idx="23"/>
          </p:nvPr>
        </p:nvSpPr>
        <p:spPr/>
        <p:txBody>
          <a:bodyPr/>
          <a:lstStyle/>
          <a:p>
            <a:r>
              <a:rPr lang="de-DE" dirty="0"/>
              <a:t>Quelle: Statistik der Deutschen Rentenversicherung - Altersrenten im Zeitablauf 2022, Stand: 2021</a:t>
            </a:r>
          </a:p>
        </p:txBody>
      </p:sp>
      <p:sp>
        <p:nvSpPr>
          <p:cNvPr id="6" name="Textplatzhalter 5"/>
          <p:cNvSpPr>
            <a:spLocks noGrp="1"/>
          </p:cNvSpPr>
          <p:nvPr>
            <p:ph type="body" sz="quarter" idx="18"/>
          </p:nvPr>
        </p:nvSpPr>
        <p:spPr/>
        <p:txBody>
          <a:bodyPr/>
          <a:lstStyle/>
          <a:p>
            <a:r>
              <a:rPr lang="de-DE"/>
              <a:t>1. Warum überhaupt bAV?</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8" name="Fußzeilenplatzhalter 7"/>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4</a:t>
            </a:fld>
            <a:endParaRPr lang="de-DE" dirty="0"/>
          </a:p>
        </p:txBody>
      </p:sp>
      <p:grpSp>
        <p:nvGrpSpPr>
          <p:cNvPr id="11" name="Gruppieren 10">
            <a:extLst>
              <a:ext uri="{FF2B5EF4-FFF2-40B4-BE49-F238E27FC236}">
                <a16:creationId xmlns:a16="http://schemas.microsoft.com/office/drawing/2014/main" id="{CBEA0EFD-74FC-FEC3-ED76-C032715A9B62}"/>
              </a:ext>
            </a:extLst>
          </p:cNvPr>
          <p:cNvGrpSpPr/>
          <p:nvPr/>
        </p:nvGrpSpPr>
        <p:grpSpPr>
          <a:xfrm>
            <a:off x="4946929" y="2653736"/>
            <a:ext cx="3348000" cy="2628000"/>
            <a:chOff x="4946929" y="2653736"/>
            <a:chExt cx="3348000" cy="2628000"/>
          </a:xfrm>
        </p:grpSpPr>
        <p:sp>
          <p:nvSpPr>
            <p:cNvPr id="13" name="Eine Ecke des Rechtecks abrunden 11">
              <a:extLst>
                <a:ext uri="{FF2B5EF4-FFF2-40B4-BE49-F238E27FC236}">
                  <a16:creationId xmlns:a16="http://schemas.microsoft.com/office/drawing/2014/main" id="{CB164651-2586-CF17-8E8E-DEBB2BD08146}"/>
                </a:ext>
              </a:extLst>
            </p:cNvPr>
            <p:cNvSpPr/>
            <p:nvPr/>
          </p:nvSpPr>
          <p:spPr>
            <a:xfrm>
              <a:off x="4946929" y="2653736"/>
              <a:ext cx="1607589" cy="2352091"/>
            </a:xfrm>
            <a:prstGeom prst="round1Rect">
              <a:avLst>
                <a:gd name="adj" fmla="val 72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grpSp>
          <p:nvGrpSpPr>
            <p:cNvPr id="15" name="Gruppieren 14">
              <a:extLst>
                <a:ext uri="{FF2B5EF4-FFF2-40B4-BE49-F238E27FC236}">
                  <a16:creationId xmlns:a16="http://schemas.microsoft.com/office/drawing/2014/main" id="{F09D2B5D-947F-1C40-7058-0FB2504E8D72}"/>
                </a:ext>
              </a:extLst>
            </p:cNvPr>
            <p:cNvGrpSpPr>
              <a:grpSpLocks/>
            </p:cNvGrpSpPr>
            <p:nvPr/>
          </p:nvGrpSpPr>
          <p:grpSpPr bwMode="auto">
            <a:xfrm>
              <a:off x="6676652" y="3600365"/>
              <a:ext cx="1607590" cy="1405462"/>
              <a:chOff x="6780213" y="3694758"/>
              <a:chExt cx="1671638" cy="1463675"/>
            </a:xfrm>
          </p:grpSpPr>
          <p:sp>
            <p:nvSpPr>
              <p:cNvPr id="39" name="Rechteck 38">
                <a:extLst>
                  <a:ext uri="{FF2B5EF4-FFF2-40B4-BE49-F238E27FC236}">
                    <a16:creationId xmlns:a16="http://schemas.microsoft.com/office/drawing/2014/main" id="{369E6568-C616-8FDF-F12E-4BC9A366D9EE}"/>
                  </a:ext>
                </a:extLst>
              </p:cNvPr>
              <p:cNvSpPr/>
              <p:nvPr/>
            </p:nvSpPr>
            <p:spPr>
              <a:xfrm>
                <a:off x="6780213" y="3694758"/>
                <a:ext cx="1671638" cy="14636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0" name="Textfeld 23">
                <a:extLst>
                  <a:ext uri="{FF2B5EF4-FFF2-40B4-BE49-F238E27FC236}">
                    <a16:creationId xmlns:a16="http://schemas.microsoft.com/office/drawing/2014/main" id="{8910FF3F-D038-2213-574D-31C5CD57A190}"/>
                  </a:ext>
                </a:extLst>
              </p:cNvPr>
              <p:cNvSpPr txBox="1">
                <a:spLocks noChangeArrowheads="1"/>
              </p:cNvSpPr>
              <p:nvPr/>
            </p:nvSpPr>
            <p:spPr bwMode="auto">
              <a:xfrm>
                <a:off x="6780213" y="3694758"/>
                <a:ext cx="1656000" cy="61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a:solidFill>
                      <a:schemeClr val="bg1"/>
                    </a:solidFill>
                  </a:rPr>
                  <a:t>gesetzliche</a:t>
                </a:r>
                <a:br>
                  <a:rPr lang="de-DE" altLang="de-DE" sz="1300" b="1">
                    <a:solidFill>
                      <a:schemeClr val="bg1"/>
                    </a:solidFill>
                  </a:rPr>
                </a:br>
                <a:r>
                  <a:rPr lang="de-DE" altLang="de-DE" sz="1300" b="1">
                    <a:solidFill>
                      <a:schemeClr val="bg1"/>
                    </a:solidFill>
                  </a:rPr>
                  <a:t>Nettorente</a:t>
                </a:r>
              </a:p>
            </p:txBody>
          </p:sp>
        </p:grpSp>
        <p:sp>
          <p:nvSpPr>
            <p:cNvPr id="24" name="Eine Ecke des Rechtecks abrunden 22">
              <a:extLst>
                <a:ext uri="{FF2B5EF4-FFF2-40B4-BE49-F238E27FC236}">
                  <a16:creationId xmlns:a16="http://schemas.microsoft.com/office/drawing/2014/main" id="{5912A267-FE65-8924-60EA-771D2097D4F6}"/>
                </a:ext>
              </a:extLst>
            </p:cNvPr>
            <p:cNvSpPr/>
            <p:nvPr/>
          </p:nvSpPr>
          <p:spPr bwMode="auto">
            <a:xfrm>
              <a:off x="6676652" y="3107996"/>
              <a:ext cx="1607590" cy="446639"/>
            </a:xfrm>
            <a:prstGeom prst="round1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7" name="Textfeld 26">
              <a:extLst>
                <a:ext uri="{FF2B5EF4-FFF2-40B4-BE49-F238E27FC236}">
                  <a16:creationId xmlns:a16="http://schemas.microsoft.com/office/drawing/2014/main" id="{87560DEB-A37B-6502-2A61-CBADDDE02840}"/>
                </a:ext>
              </a:extLst>
            </p:cNvPr>
            <p:cNvSpPr txBox="1"/>
            <p:nvPr/>
          </p:nvSpPr>
          <p:spPr>
            <a:xfrm rot="21180000">
              <a:off x="6939088" y="4279583"/>
              <a:ext cx="1212486" cy="516530"/>
            </a:xfrm>
            <a:prstGeom prst="roundRect">
              <a:avLst>
                <a:gd name="adj" fmla="val 9773"/>
              </a:avLst>
            </a:prstGeom>
            <a:solidFill>
              <a:schemeClr val="bg1">
                <a:lumMod val="85000"/>
              </a:schemeClr>
            </a:solidFill>
            <a:ln>
              <a:solidFill>
                <a:schemeClr val="bg1"/>
              </a:solidFill>
            </a:ln>
          </p:spPr>
          <p:txBody>
            <a:bodyPr wrap="none" lIns="72000" tIns="36000" rIns="36000" bIns="36000">
              <a:spAutoFit/>
            </a:bodyPr>
            <a:lstStyle/>
            <a:p>
              <a:pPr eaLnBrk="1" hangingPunct="1">
                <a:defRPr/>
              </a:pPr>
              <a:r>
                <a:rPr lang="de-DE" sz="1100" dirty="0">
                  <a:latin typeface="Arial" charset="0"/>
                  <a:cs typeface="Arial" charset="0"/>
                </a:rPr>
                <a:t>monatlich 993,- €</a:t>
              </a:r>
            </a:p>
            <a:p>
              <a:pPr eaLnBrk="1" hangingPunct="1">
                <a:defRPr/>
              </a:pPr>
              <a:r>
                <a:rPr lang="de-DE" sz="800" dirty="0">
                  <a:latin typeface="Arial" charset="0"/>
                  <a:cs typeface="Arial" charset="0"/>
                </a:rPr>
                <a:t>Durchschnittsrente</a:t>
              </a:r>
              <a:br>
                <a:rPr lang="de-DE" sz="800" dirty="0">
                  <a:latin typeface="Arial" charset="0"/>
                  <a:cs typeface="Arial" charset="0"/>
                </a:rPr>
              </a:br>
              <a:r>
                <a:rPr lang="de-DE" sz="800" dirty="0">
                  <a:latin typeface="Arial" charset="0"/>
                  <a:cs typeface="Arial" charset="0"/>
                </a:rPr>
                <a:t>in Deutschland</a:t>
              </a:r>
            </a:p>
          </p:txBody>
        </p:sp>
        <p:grpSp>
          <p:nvGrpSpPr>
            <p:cNvPr id="29" name="Gruppieren 28">
              <a:extLst>
                <a:ext uri="{FF2B5EF4-FFF2-40B4-BE49-F238E27FC236}">
                  <a16:creationId xmlns:a16="http://schemas.microsoft.com/office/drawing/2014/main" id="{77650CCF-B6E6-20A8-30BC-38E346684759}"/>
                </a:ext>
              </a:extLst>
            </p:cNvPr>
            <p:cNvGrpSpPr>
              <a:grpSpLocks/>
            </p:cNvGrpSpPr>
            <p:nvPr/>
          </p:nvGrpSpPr>
          <p:grpSpPr bwMode="auto">
            <a:xfrm>
              <a:off x="4946929" y="5089666"/>
              <a:ext cx="1607589" cy="192070"/>
              <a:chOff x="4981575" y="5245169"/>
              <a:chExt cx="1671638" cy="200055"/>
            </a:xfrm>
          </p:grpSpPr>
          <p:cxnSp>
            <p:nvCxnSpPr>
              <p:cNvPr id="37" name="Gerade Verbindung mit Pfeil 36">
                <a:extLst>
                  <a:ext uri="{FF2B5EF4-FFF2-40B4-BE49-F238E27FC236}">
                    <a16:creationId xmlns:a16="http://schemas.microsoft.com/office/drawing/2014/main" id="{D03A29B8-8ABD-799B-189F-706B50E518DB}"/>
                  </a:ext>
                </a:extLst>
              </p:cNvPr>
              <p:cNvCxnSpPr/>
              <p:nvPr/>
            </p:nvCxnSpPr>
            <p:spPr>
              <a:xfrm>
                <a:off x="4981575" y="5345197"/>
                <a:ext cx="1671638" cy="0"/>
              </a:xfrm>
              <a:prstGeom prst="straightConnector1">
                <a:avLst/>
              </a:prstGeom>
              <a:ln>
                <a:solidFill>
                  <a:schemeClr val="tx2"/>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Textfeld 7">
                <a:extLst>
                  <a:ext uri="{FF2B5EF4-FFF2-40B4-BE49-F238E27FC236}">
                    <a16:creationId xmlns:a16="http://schemas.microsoft.com/office/drawing/2014/main" id="{B0DE683D-E802-364D-24C4-412437DB353F}"/>
                  </a:ext>
                </a:extLst>
              </p:cNvPr>
              <p:cNvSpPr txBox="1">
                <a:spLocks noChangeArrowheads="1"/>
              </p:cNvSpPr>
              <p:nvPr/>
            </p:nvSpPr>
            <p:spPr bwMode="auto">
              <a:xfrm>
                <a:off x="5210374" y="5245169"/>
                <a:ext cx="1214041" cy="20005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tx2"/>
                    </a:solidFill>
                  </a:rPr>
                  <a:t>Erwerbsphase</a:t>
                </a:r>
              </a:p>
            </p:txBody>
          </p:sp>
        </p:grpSp>
        <p:grpSp>
          <p:nvGrpSpPr>
            <p:cNvPr id="31" name="Gruppieren 30">
              <a:extLst>
                <a:ext uri="{FF2B5EF4-FFF2-40B4-BE49-F238E27FC236}">
                  <a16:creationId xmlns:a16="http://schemas.microsoft.com/office/drawing/2014/main" id="{1F0AE00E-3F20-6D71-1B8E-292F549E3385}"/>
                </a:ext>
              </a:extLst>
            </p:cNvPr>
            <p:cNvGrpSpPr>
              <a:grpSpLocks/>
            </p:cNvGrpSpPr>
            <p:nvPr/>
          </p:nvGrpSpPr>
          <p:grpSpPr bwMode="auto">
            <a:xfrm>
              <a:off x="6687340" y="5089666"/>
              <a:ext cx="1607589" cy="192070"/>
              <a:chOff x="6791325" y="5245169"/>
              <a:chExt cx="1671638" cy="200055"/>
            </a:xfrm>
          </p:grpSpPr>
          <p:cxnSp>
            <p:nvCxnSpPr>
              <p:cNvPr id="35" name="Gerade Verbindung mit Pfeil 34">
                <a:extLst>
                  <a:ext uri="{FF2B5EF4-FFF2-40B4-BE49-F238E27FC236}">
                    <a16:creationId xmlns:a16="http://schemas.microsoft.com/office/drawing/2014/main" id="{8E0F33ED-4CBA-88C9-1D9A-5743B914A1BE}"/>
                  </a:ext>
                </a:extLst>
              </p:cNvPr>
              <p:cNvCxnSpPr/>
              <p:nvPr/>
            </p:nvCxnSpPr>
            <p:spPr>
              <a:xfrm>
                <a:off x="6791325" y="5337258"/>
                <a:ext cx="1671638" cy="0"/>
              </a:xfrm>
              <a:prstGeom prst="straightConnector1">
                <a:avLst/>
              </a:prstGeom>
              <a:ln>
                <a:solidFill>
                  <a:schemeClr val="accent5"/>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6" name="Textfeld 35">
                <a:extLst>
                  <a:ext uri="{FF2B5EF4-FFF2-40B4-BE49-F238E27FC236}">
                    <a16:creationId xmlns:a16="http://schemas.microsoft.com/office/drawing/2014/main" id="{359A4429-9591-755D-DE97-558167650063}"/>
                  </a:ext>
                </a:extLst>
              </p:cNvPr>
              <p:cNvSpPr txBox="1"/>
              <p:nvPr/>
            </p:nvSpPr>
            <p:spPr>
              <a:xfrm>
                <a:off x="7064375" y="5245169"/>
                <a:ext cx="1125538" cy="200055"/>
              </a:xfrm>
              <a:prstGeom prst="rect">
                <a:avLst/>
              </a:prstGeom>
              <a:solidFill>
                <a:srgbClr val="F0F0F0"/>
              </a:solidFill>
            </p:spPr>
            <p:txBody>
              <a:bodyPr wrap="none" lIns="36000" tIns="0" rIns="36000" bIns="0">
                <a:spAutoFit/>
              </a:bodyPr>
              <a:lstStyle/>
              <a:p>
                <a:pPr eaLnBrk="1" hangingPunct="1">
                  <a:defRPr/>
                </a:pPr>
                <a:r>
                  <a:rPr lang="de-DE" sz="1300" b="1" dirty="0">
                    <a:solidFill>
                      <a:schemeClr val="accent5"/>
                    </a:solidFill>
                    <a:latin typeface="Arial" charset="0"/>
                    <a:cs typeface="Arial" charset="0"/>
                  </a:rPr>
                  <a:t>Rentenphase</a:t>
                </a:r>
              </a:p>
            </p:txBody>
          </p:sp>
        </p:grpSp>
        <p:sp>
          <p:nvSpPr>
            <p:cNvPr id="33" name="Textfeld 20">
              <a:extLst>
                <a:ext uri="{FF2B5EF4-FFF2-40B4-BE49-F238E27FC236}">
                  <a16:creationId xmlns:a16="http://schemas.microsoft.com/office/drawing/2014/main" id="{5A58D724-4231-2385-BB88-505EB0CAFFAF}"/>
                </a:ext>
              </a:extLst>
            </p:cNvPr>
            <p:cNvSpPr txBox="1">
              <a:spLocks noChangeArrowheads="1"/>
            </p:cNvSpPr>
            <p:nvPr/>
          </p:nvSpPr>
          <p:spPr bwMode="auto">
            <a:xfrm>
              <a:off x="4946929" y="2653736"/>
              <a:ext cx="1592323" cy="4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bg1"/>
                  </a:solidFill>
                </a:rPr>
                <a:t>Nettoeinkommen</a:t>
              </a:r>
            </a:p>
          </p:txBody>
        </p:sp>
        <p:sp>
          <p:nvSpPr>
            <p:cNvPr id="34" name="Textfeld 24">
              <a:extLst>
                <a:ext uri="{FF2B5EF4-FFF2-40B4-BE49-F238E27FC236}">
                  <a16:creationId xmlns:a16="http://schemas.microsoft.com/office/drawing/2014/main" id="{DFAE2C23-5F64-9583-1C23-9F92875F8540}"/>
                </a:ext>
              </a:extLst>
            </p:cNvPr>
            <p:cNvSpPr txBox="1">
              <a:spLocks noChangeArrowheads="1"/>
            </p:cNvSpPr>
            <p:nvPr/>
          </p:nvSpPr>
          <p:spPr bwMode="auto">
            <a:xfrm>
              <a:off x="6676652" y="3117069"/>
              <a:ext cx="1592551" cy="4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2000" b="1" dirty="0" err="1">
                  <a:solidFill>
                    <a:schemeClr val="bg1"/>
                  </a:solidFill>
                </a:rPr>
                <a:t>bAV</a:t>
              </a:r>
              <a:endParaRPr lang="de-DE" altLang="de-DE" sz="2000" b="1" dirty="0">
                <a:solidFill>
                  <a:schemeClr val="bg1"/>
                </a:solidFill>
              </a:endParaRPr>
            </a:p>
          </p:txBody>
        </p:sp>
      </p:grpSp>
    </p:spTree>
    <p:extLst>
      <p:ext uri="{BB962C8B-B14F-4D97-AF65-F5344CB8AC3E}">
        <p14:creationId xmlns:p14="http://schemas.microsoft.com/office/powerpoint/2010/main" val="137581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2.</a:t>
            </a:r>
          </a:p>
        </p:txBody>
      </p:sp>
      <p:sp>
        <p:nvSpPr>
          <p:cNvPr id="5"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Ihre gesetzlichen und tarifvertraglichen Ansprüche</a:t>
            </a:r>
            <a:endParaRPr lang="de-DE" dirty="0"/>
          </a:p>
        </p:txBody>
      </p:sp>
    </p:spTree>
    <p:extLst>
      <p:ext uri="{BB962C8B-B14F-4D97-AF65-F5344CB8AC3E}">
        <p14:creationId xmlns:p14="http://schemas.microsoft.com/office/powerpoint/2010/main" val="101076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Betriebliche Altersversorgung:</a:t>
            </a:r>
            <a:br>
              <a:rPr lang="de-DE" altLang="de-DE" dirty="0"/>
            </a:br>
            <a:r>
              <a:rPr lang="de-DE" altLang="de-DE" dirty="0"/>
              <a:t>Ihr gutes Recht auf wirklich gutes Geld</a:t>
            </a:r>
            <a:endParaRPr lang="de-DE" dirty="0"/>
          </a:p>
        </p:txBody>
      </p:sp>
      <p:sp>
        <p:nvSpPr>
          <p:cNvPr id="3" name="Textplatzhalter 2"/>
          <p:cNvSpPr>
            <a:spLocks noGrp="1"/>
          </p:cNvSpPr>
          <p:nvPr>
            <p:ph type="body" sz="quarter" idx="17"/>
          </p:nvPr>
        </p:nvSpPr>
        <p:spPr>
          <a:xfrm>
            <a:off x="358775" y="2087563"/>
            <a:ext cx="8426450" cy="512762"/>
          </a:xfrm>
        </p:spPr>
        <p:txBody>
          <a:bodyPr>
            <a:normAutofit/>
          </a:bodyPr>
          <a:lstStyle/>
          <a:p>
            <a:r>
              <a:rPr lang="de-DE" altLang="de-DE" dirty="0"/>
              <a:t>Ihr Anspruch auf betriebliche Altersversorgung ist gesetzlich fest verankert.</a:t>
            </a:r>
          </a:p>
          <a:p>
            <a:endParaRPr lang="de-DE" dirty="0"/>
          </a:p>
        </p:txBody>
      </p:sp>
      <p:sp>
        <p:nvSpPr>
          <p:cNvPr id="5" name="Textplatzhalter 4"/>
          <p:cNvSpPr>
            <a:spLocks noGrp="1"/>
          </p:cNvSpPr>
          <p:nvPr>
            <p:ph type="body" sz="quarter" idx="21"/>
          </p:nvPr>
        </p:nvSpPr>
        <p:spPr>
          <a:xfrm>
            <a:off x="358774" y="2600325"/>
            <a:ext cx="4649954" cy="2736850"/>
          </a:xfrm>
        </p:spPr>
        <p:txBody>
          <a:bodyPr/>
          <a:lstStyle/>
          <a:p>
            <a:pPr lvl="1"/>
            <a:r>
              <a:rPr lang="de-DE" altLang="de-DE" dirty="0"/>
              <a:t>Gemäß Betriebsrentengesetz hat jeder sozialversicherungspflichtige Arbeitnehmer </a:t>
            </a:r>
            <a:r>
              <a:rPr lang="de-DE" altLang="de-DE" b="1" dirty="0"/>
              <a:t>Anspruch auf Entgeltumwandlung</a:t>
            </a:r>
            <a:r>
              <a:rPr lang="de-DE" altLang="de-DE" dirty="0"/>
              <a:t>.</a:t>
            </a:r>
          </a:p>
          <a:p>
            <a:pPr lvl="1"/>
            <a:r>
              <a:rPr lang="de-DE" altLang="de-DE" dirty="0"/>
              <a:t>Sie verzichten auf einen Teil Ihres Entgelts zugunsten einer betrieblichen Altersversorgung.</a:t>
            </a:r>
          </a:p>
          <a:p>
            <a:pPr lvl="1"/>
            <a:r>
              <a:rPr lang="de-DE" altLang="de-DE" dirty="0"/>
              <a:t> "Vater Staat" fördert dies.</a:t>
            </a:r>
          </a:p>
        </p:txBody>
      </p:sp>
      <p:sp>
        <p:nvSpPr>
          <p:cNvPr id="23" name="Textplatzhalter 22"/>
          <p:cNvSpPr>
            <a:spLocks noGrp="1"/>
          </p:cNvSpPr>
          <p:nvPr>
            <p:ph type="body" sz="quarter" idx="24"/>
          </p:nvPr>
        </p:nvSpPr>
        <p:spPr/>
        <p:txBody>
          <a:bodyPr/>
          <a:lstStyle/>
          <a:p>
            <a:pPr eaLnBrk="1" fontAlgn="auto" hangingPunct="1">
              <a:spcAft>
                <a:spcPts val="0"/>
              </a:spcAft>
              <a:defRPr/>
            </a:pPr>
            <a:r>
              <a:rPr lang="de-DE" dirty="0"/>
              <a:t>Das Betriebsrentengesetz ermöglicht es Ihnen, im Rahmen der betrieblichen Altersversorgung staatlich gefördert für Ihren Lebensabend vorzusorgen.</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dirty="0"/>
              <a:t>2. Ihre gesetzlichen und tarifvertraglichen Ansprüche</a:t>
            </a:r>
          </a:p>
        </p:txBody>
      </p:sp>
      <p:sp>
        <p:nvSpPr>
          <p:cNvPr id="10" name="Datumsplatzhalter 9"/>
          <p:cNvSpPr>
            <a:spLocks noGrp="1"/>
          </p:cNvSpPr>
          <p:nvPr>
            <p:ph type="dt" sz="half" idx="25"/>
          </p:nvPr>
        </p:nvSpPr>
        <p:spPr/>
        <p:txBody>
          <a:bodyPr/>
          <a:lstStyle/>
          <a:p>
            <a:r>
              <a:rPr lang="de-DE"/>
              <a:t>01.01.2023</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6</a:t>
            </a:fld>
            <a:endParaRPr lang="de-DE" dirty="0"/>
          </a:p>
        </p:txBody>
      </p:sp>
      <p:pic>
        <p:nvPicPr>
          <p:cNvPr id="24" name="Inhaltsplatzhalter 29"/>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423530" y="2743200"/>
            <a:ext cx="1352550" cy="2185988"/>
          </a:xfrm>
          <a:prstGeom prst="rect">
            <a:avLst/>
          </a:prstGeom>
        </p:spPr>
      </p:pic>
    </p:spTree>
    <p:extLst>
      <p:ext uri="{BB962C8B-B14F-4D97-AF65-F5344CB8AC3E}">
        <p14:creationId xmlns:p14="http://schemas.microsoft.com/office/powerpoint/2010/main" val="272517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dirty="0">
                <a:solidFill>
                  <a:srgbClr val="009EE0"/>
                </a:solidFill>
              </a:rPr>
              <a:t>Betriebliche Altersversorgung:</a:t>
            </a:r>
            <a:br>
              <a:rPr lang="de-DE" altLang="de-DE" dirty="0">
                <a:solidFill>
                  <a:srgbClr val="009EE0"/>
                </a:solidFill>
              </a:rPr>
            </a:br>
            <a:r>
              <a:rPr lang="de-DE" altLang="de-DE" dirty="0">
                <a:solidFill>
                  <a:srgbClr val="009EE0"/>
                </a:solidFill>
              </a:rPr>
              <a:t>Ihr Arbeitgeber steht in der (Beitrags-)Pflicht</a:t>
            </a:r>
          </a:p>
        </p:txBody>
      </p:sp>
      <p:sp>
        <p:nvSpPr>
          <p:cNvPr id="3" name="Textplatzhalter 2"/>
          <p:cNvSpPr>
            <a:spLocks noGrp="1"/>
          </p:cNvSpPr>
          <p:nvPr>
            <p:ph type="body" sz="quarter" idx="17"/>
          </p:nvPr>
        </p:nvSpPr>
        <p:spPr>
          <a:xfrm>
            <a:off x="358775" y="2087563"/>
            <a:ext cx="8426450" cy="512762"/>
          </a:xfrm>
        </p:spPr>
        <p:txBody>
          <a:bodyPr>
            <a:normAutofit/>
          </a:bodyPr>
          <a:lstStyle/>
          <a:p>
            <a:pPr eaLnBrk="1" hangingPunct="1">
              <a:buClrTx/>
              <a:buFontTx/>
              <a:buNone/>
            </a:pPr>
            <a:r>
              <a:rPr lang="de-DE" altLang="de-DE"/>
              <a:t>Der Tarifvertrag beteiligt Ihren Arbeitgeber aktiv an Ihrer Altersversorgung.</a:t>
            </a:r>
            <a:endParaRPr lang="de-DE" altLang="de-DE" dirty="0"/>
          </a:p>
        </p:txBody>
      </p:sp>
      <p:sp>
        <p:nvSpPr>
          <p:cNvPr id="5" name="Textplatzhalter 4"/>
          <p:cNvSpPr>
            <a:spLocks noGrp="1"/>
          </p:cNvSpPr>
          <p:nvPr>
            <p:ph type="body" sz="quarter" idx="21"/>
          </p:nvPr>
        </p:nvSpPr>
        <p:spPr>
          <a:xfrm>
            <a:off x="358773" y="2600325"/>
            <a:ext cx="5605299" cy="2736850"/>
          </a:xfrm>
        </p:spPr>
        <p:txBody>
          <a:bodyPr>
            <a:normAutofit/>
          </a:bodyPr>
          <a:lstStyle/>
          <a:p>
            <a:pPr lvl="1" eaLnBrk="1" hangingPunct="1">
              <a:spcBef>
                <a:spcPts val="1200"/>
              </a:spcBef>
              <a:buClr>
                <a:srgbClr val="000000"/>
              </a:buClr>
              <a:buBlip>
                <a:blip r:embed="rId2"/>
              </a:buBlip>
              <a:defRPr/>
            </a:pPr>
            <a:r>
              <a:rPr lang="de-DE" altLang="de-DE" dirty="0"/>
              <a:t>Seit 1. Juli 2011 regelt der „Tarifvertrag zur betrieblichen Altersversorgung und Entgeltumwandlung“ – aktuelle Fassung vom 01.04.2016 – die </a:t>
            </a:r>
            <a:r>
              <a:rPr lang="de-DE" altLang="de-DE" dirty="0" err="1"/>
              <a:t>bAV</a:t>
            </a:r>
            <a:r>
              <a:rPr lang="de-DE" altLang="de-DE" dirty="0"/>
              <a:t> für Medizinische Fachangestellte/Arzthelferinnen.</a:t>
            </a:r>
          </a:p>
          <a:p>
            <a:pPr lvl="1" eaLnBrk="1" hangingPunct="1">
              <a:spcBef>
                <a:spcPts val="1200"/>
              </a:spcBef>
              <a:buClr>
                <a:srgbClr val="000000"/>
              </a:buClr>
              <a:buBlip>
                <a:blip r:embed="rId2"/>
              </a:buBlip>
              <a:defRPr/>
            </a:pPr>
            <a:r>
              <a:rPr lang="de-DE" altLang="de-DE" dirty="0"/>
              <a:t>Dieser gesonderte „Tarifvertrag“ regelt verbindlich Ihren Anspruch auf einen Arbeitgeberbeitrag und ggf. -zuschüsse zur betrieblichen Altersversorgung.</a:t>
            </a:r>
          </a:p>
        </p:txBody>
      </p:sp>
      <p:sp>
        <p:nvSpPr>
          <p:cNvPr id="23" name="Textplatzhalter 22"/>
          <p:cNvSpPr>
            <a:spLocks noGrp="1"/>
          </p:cNvSpPr>
          <p:nvPr>
            <p:ph type="body" sz="quarter" idx="24"/>
          </p:nvPr>
        </p:nvSpPr>
        <p:spPr/>
        <p:txBody>
          <a:bodyPr/>
          <a:lstStyle/>
          <a:p>
            <a:pPr eaLnBrk="1" hangingPunct="1">
              <a:buClr>
                <a:srgbClr val="FF6600"/>
              </a:buClr>
            </a:pPr>
            <a:r>
              <a:rPr lang="de-DE" altLang="de-DE" dirty="0"/>
              <a:t>Neben dem Anspruch auf einen fixen Arbeitgeberbeitrag können Sie sich im Rahmen der Entgeltumwandlung weitere Arbeitgeberzuschüsse sichern.</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a:t>2. Ihre gesetzlichen und tarifvertraglichen Ansprüche</a:t>
            </a:r>
            <a:endParaRPr lang="de-DE" altLang="de-DE" dirty="0"/>
          </a:p>
        </p:txBody>
      </p:sp>
      <p:sp>
        <p:nvSpPr>
          <p:cNvPr id="10" name="Datumsplatzhalter 9"/>
          <p:cNvSpPr>
            <a:spLocks noGrp="1"/>
          </p:cNvSpPr>
          <p:nvPr>
            <p:ph type="dt" sz="half" idx="25"/>
          </p:nvPr>
        </p:nvSpPr>
        <p:spPr/>
        <p:txBody>
          <a:bodyPr/>
          <a:lstStyle/>
          <a:p>
            <a:r>
              <a:rPr lang="de-DE"/>
              <a:t>01.01.2023</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7</a:t>
            </a:fld>
            <a:endParaRPr lang="de-DE" dirty="0"/>
          </a:p>
        </p:txBody>
      </p:sp>
      <p:pic>
        <p:nvPicPr>
          <p:cNvPr id="24" name="Inhaltsplatzhalter 29"/>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6423530" y="2743200"/>
            <a:ext cx="1352550" cy="2185988"/>
          </a:xfrm>
          <a:prstGeom prst="rect">
            <a:avLst/>
          </a:prstGeom>
        </p:spPr>
      </p:pic>
    </p:spTree>
    <p:extLst>
      <p:ext uri="{BB962C8B-B14F-4D97-AF65-F5344CB8AC3E}">
        <p14:creationId xmlns:p14="http://schemas.microsoft.com/office/powerpoint/2010/main" val="90850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dirty="0">
                <a:solidFill>
                  <a:srgbClr val="009EE0"/>
                </a:solidFill>
              </a:rPr>
              <a:t>Betriebliche Altersversorgung:</a:t>
            </a:r>
            <a:br>
              <a:rPr lang="de-DE" altLang="de-DE" dirty="0">
                <a:solidFill>
                  <a:srgbClr val="009EE0"/>
                </a:solidFill>
              </a:rPr>
            </a:br>
            <a:r>
              <a:rPr lang="de-DE" altLang="de-DE" dirty="0">
                <a:solidFill>
                  <a:srgbClr val="009EE0"/>
                </a:solidFill>
              </a:rPr>
              <a:t>Ihr Arbeitgeber steht in der (Beitrags-)Pflicht</a:t>
            </a:r>
          </a:p>
        </p:txBody>
      </p:sp>
      <p:sp>
        <p:nvSpPr>
          <p:cNvPr id="3" name="Textplatzhalter 2"/>
          <p:cNvSpPr>
            <a:spLocks noGrp="1"/>
          </p:cNvSpPr>
          <p:nvPr>
            <p:ph type="body" sz="quarter" idx="17"/>
          </p:nvPr>
        </p:nvSpPr>
        <p:spPr>
          <a:xfrm>
            <a:off x="358775" y="2114859"/>
            <a:ext cx="8426450" cy="512762"/>
          </a:xfrm>
        </p:spPr>
        <p:txBody>
          <a:bodyPr>
            <a:normAutofit lnSpcReduction="10000"/>
          </a:bodyPr>
          <a:lstStyle/>
          <a:p>
            <a:pPr eaLnBrk="1" hangingPunct="1">
              <a:buClrTx/>
              <a:buFontTx/>
              <a:buNone/>
            </a:pPr>
            <a:r>
              <a:rPr lang="de-DE" altLang="de-DE" dirty="0"/>
              <a:t>Der fixe Arbeitgeberbeitrag ist abhängig von Ihrer Wochenarbeitszeit gestaffelt. Der Verzicht auf vermögenswirksame Leistungen ist seit 01.01.2015 zwingend.</a:t>
            </a:r>
          </a:p>
        </p:txBody>
      </p:sp>
      <p:sp>
        <p:nvSpPr>
          <p:cNvPr id="23" name="Textplatzhalter 22"/>
          <p:cNvSpPr>
            <a:spLocks noGrp="1"/>
          </p:cNvSpPr>
          <p:nvPr>
            <p:ph type="body" sz="quarter" idx="24"/>
          </p:nvPr>
        </p:nvSpPr>
        <p:spPr/>
        <p:txBody>
          <a:bodyPr/>
          <a:lstStyle/>
          <a:p>
            <a:pPr eaLnBrk="1" hangingPunct="1">
              <a:buClr>
                <a:srgbClr val="FF6600"/>
              </a:buClr>
            </a:pPr>
            <a:r>
              <a:rPr lang="de-DE" altLang="de-DE" dirty="0"/>
              <a:t>Profitieren Sie besonders von der betrieblichen Altersversorgung und sichern Sie sich Monat für Monat die tarifvertraglich vereinbarten Arbeitgeberbeiträge.</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a:t>2. Ihre gesetzlichen und tarifvertraglichen Ansprüche</a:t>
            </a:r>
            <a:endParaRPr lang="de-DE" altLang="de-DE" dirty="0"/>
          </a:p>
        </p:txBody>
      </p:sp>
      <p:sp>
        <p:nvSpPr>
          <p:cNvPr id="10" name="Datumsplatzhalter 9"/>
          <p:cNvSpPr>
            <a:spLocks noGrp="1"/>
          </p:cNvSpPr>
          <p:nvPr>
            <p:ph type="dt" sz="half" idx="25"/>
          </p:nvPr>
        </p:nvSpPr>
        <p:spPr/>
        <p:txBody>
          <a:bodyPr/>
          <a:lstStyle/>
          <a:p>
            <a:r>
              <a:rPr lang="de-DE"/>
              <a:t>01.01.2023</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8</a:t>
            </a:fld>
            <a:endParaRPr lang="de-DE" dirty="0"/>
          </a:p>
        </p:txBody>
      </p:sp>
      <p:grpSp>
        <p:nvGrpSpPr>
          <p:cNvPr id="26" name="Gruppieren 25"/>
          <p:cNvGrpSpPr/>
          <p:nvPr/>
        </p:nvGrpSpPr>
        <p:grpSpPr>
          <a:xfrm>
            <a:off x="1115616" y="2993204"/>
            <a:ext cx="6741860" cy="1781211"/>
            <a:chOff x="1083880" y="2291338"/>
            <a:chExt cx="6741860" cy="1781211"/>
          </a:xfrm>
        </p:grpSpPr>
        <p:grpSp>
          <p:nvGrpSpPr>
            <p:cNvPr id="27" name="Gruppieren 26"/>
            <p:cNvGrpSpPr/>
            <p:nvPr/>
          </p:nvGrpSpPr>
          <p:grpSpPr>
            <a:xfrm>
              <a:off x="1083880" y="2571931"/>
              <a:ext cx="4988145" cy="360000"/>
              <a:chOff x="1083880" y="2571931"/>
              <a:chExt cx="4988145" cy="360000"/>
            </a:xfrm>
          </p:grpSpPr>
          <p:sp>
            <p:nvSpPr>
              <p:cNvPr id="63" name="Abgerundetes Rechteck 7"/>
              <p:cNvSpPr/>
              <p:nvPr/>
            </p:nvSpPr>
            <p:spPr bwMode="auto">
              <a:xfrm>
                <a:off x="1083880" y="2572544"/>
                <a:ext cx="3604020" cy="358775"/>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solidFill>
                  </a:rPr>
                  <a:t>Wöchentliche Arbeitszeit	</a:t>
                </a:r>
                <a:r>
                  <a:rPr lang="de-DE" altLang="de-DE" sz="1400" b="1" dirty="0">
                    <a:solidFill>
                      <a:schemeClr val="accent2"/>
                    </a:solidFill>
                  </a:rPr>
                  <a:t> ≥</a:t>
                </a:r>
                <a:r>
                  <a:rPr lang="de-DE" sz="1400" b="1" dirty="0">
                    <a:solidFill>
                      <a:schemeClr val="accent2"/>
                    </a:solidFill>
                  </a:rPr>
                  <a:t> 18 Std.</a:t>
                </a:r>
              </a:p>
            </p:txBody>
          </p:sp>
          <p:sp>
            <p:nvSpPr>
              <p:cNvPr id="64" name="Abgerundetes Rechteck 4"/>
              <p:cNvSpPr/>
              <p:nvPr/>
            </p:nvSpPr>
            <p:spPr>
              <a:xfrm>
                <a:off x="5280025" y="2571931"/>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76,00 €</a:t>
                </a:r>
                <a:endParaRPr lang="de-DE" altLang="de-DE" sz="1050" baseline="30000" dirty="0">
                  <a:solidFill>
                    <a:schemeClr val="bg1"/>
                  </a:solidFill>
                </a:endParaRPr>
              </a:p>
            </p:txBody>
          </p:sp>
          <p:sp>
            <p:nvSpPr>
              <p:cNvPr id="65" name="Flussdiagramm: Zusammenführen 64"/>
              <p:cNvSpPr>
                <a:spLocks noChangeAspect="1"/>
              </p:cNvSpPr>
              <p:nvPr/>
            </p:nvSpPr>
            <p:spPr>
              <a:xfrm rot="16200000">
                <a:off x="4923672" y="2697931"/>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8" name="Gruppieren 27"/>
            <p:cNvGrpSpPr/>
            <p:nvPr/>
          </p:nvGrpSpPr>
          <p:grpSpPr>
            <a:xfrm>
              <a:off x="6199879" y="2291338"/>
              <a:ext cx="1625861" cy="1124216"/>
              <a:chOff x="6199879" y="2291338"/>
              <a:chExt cx="1625861" cy="1124216"/>
            </a:xfrm>
          </p:grpSpPr>
          <p:sp>
            <p:nvSpPr>
              <p:cNvPr id="61" name="Rechteck 17"/>
              <p:cNvSpPr>
                <a:spLocks noChangeArrowheads="1"/>
              </p:cNvSpPr>
              <p:nvPr/>
            </p:nvSpPr>
            <p:spPr bwMode="auto">
              <a:xfrm>
                <a:off x="6236653" y="3015674"/>
                <a:ext cx="1589087" cy="39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300" b="1" dirty="0">
                    <a:solidFill>
                      <a:schemeClr val="accent2">
                        <a:lumMod val="50000"/>
                      </a:schemeClr>
                    </a:solidFill>
                  </a:rPr>
                  <a:t>Fixe </a:t>
                </a:r>
              </a:p>
              <a:p>
                <a:pPr eaLnBrk="1" hangingPunct="1">
                  <a:spcBef>
                    <a:spcPct val="0"/>
                  </a:spcBef>
                </a:pPr>
                <a:r>
                  <a:rPr lang="de-DE" altLang="de-DE" sz="1300" b="1" dirty="0">
                    <a:solidFill>
                      <a:schemeClr val="accent2">
                        <a:lumMod val="50000"/>
                      </a:schemeClr>
                    </a:solidFill>
                  </a:rPr>
                  <a:t>Arbeitgeberbeiträge</a:t>
                </a:r>
                <a:endParaRPr lang="de-DE" altLang="de-DE" sz="1300" b="1" dirty="0">
                  <a:solidFill>
                    <a:schemeClr val="accent2">
                      <a:lumMod val="50000"/>
                    </a:schemeClr>
                  </a:solidFill>
                  <a:latin typeface="Arial Narrow" pitchFamily="32" charset="0"/>
                </a:endParaRPr>
              </a:p>
            </p:txBody>
          </p:sp>
          <p:pic>
            <p:nvPicPr>
              <p:cNvPr id="62" name="Grafik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879" y="2291338"/>
                <a:ext cx="688446" cy="731474"/>
              </a:xfrm>
              <a:prstGeom prst="rect">
                <a:avLst/>
              </a:prstGeom>
            </p:spPr>
          </p:pic>
        </p:grpSp>
        <p:sp>
          <p:nvSpPr>
            <p:cNvPr id="29" name="Rechteck 17"/>
            <p:cNvSpPr>
              <a:spLocks noChangeArrowheads="1"/>
            </p:cNvSpPr>
            <p:nvPr/>
          </p:nvSpPr>
          <p:spPr bwMode="auto">
            <a:xfrm>
              <a:off x="6437386" y="2494466"/>
              <a:ext cx="185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2600" b="1" dirty="0">
                  <a:solidFill>
                    <a:schemeClr val="accent2">
                      <a:lumMod val="50000"/>
                    </a:schemeClr>
                  </a:solidFill>
                </a:rPr>
                <a:t>€</a:t>
              </a:r>
              <a:endParaRPr lang="de-DE" altLang="de-DE" sz="2600" b="1" dirty="0">
                <a:solidFill>
                  <a:schemeClr val="accent2">
                    <a:lumMod val="50000"/>
                  </a:schemeClr>
                </a:solidFill>
                <a:latin typeface="Arial Narrow" pitchFamily="32" charset="0"/>
              </a:endParaRPr>
            </a:p>
          </p:txBody>
        </p:sp>
        <p:grpSp>
          <p:nvGrpSpPr>
            <p:cNvPr id="30" name="Gruppieren 29"/>
            <p:cNvGrpSpPr/>
            <p:nvPr/>
          </p:nvGrpSpPr>
          <p:grpSpPr>
            <a:xfrm>
              <a:off x="1083880" y="3031928"/>
              <a:ext cx="4990542" cy="360362"/>
              <a:chOff x="1083880" y="3031928"/>
              <a:chExt cx="4990542" cy="360362"/>
            </a:xfrm>
          </p:grpSpPr>
          <p:sp>
            <p:nvSpPr>
              <p:cNvPr id="58" name="Abgerundetes Rechteck 7"/>
              <p:cNvSpPr/>
              <p:nvPr/>
            </p:nvSpPr>
            <p:spPr bwMode="auto">
              <a:xfrm>
                <a:off x="1083880" y="3031928"/>
                <a:ext cx="3604020" cy="360362"/>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solidFill>
                  </a:rPr>
                  <a:t>Wöchentliche Arbeitszeit	 &lt; 18 Std.</a:t>
                </a:r>
              </a:p>
            </p:txBody>
          </p:sp>
          <p:sp>
            <p:nvSpPr>
              <p:cNvPr id="59" name="Abgerundetes Rechteck 4"/>
              <p:cNvSpPr/>
              <p:nvPr/>
            </p:nvSpPr>
            <p:spPr>
              <a:xfrm>
                <a:off x="5282422" y="3032109"/>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43,00 €</a:t>
                </a:r>
                <a:endParaRPr lang="de-DE" altLang="de-DE" sz="1050" baseline="30000" dirty="0">
                  <a:solidFill>
                    <a:schemeClr val="bg1"/>
                  </a:solidFill>
                </a:endParaRPr>
              </a:p>
            </p:txBody>
          </p:sp>
          <p:sp>
            <p:nvSpPr>
              <p:cNvPr id="60" name="Flussdiagramm: Zusammenführen 59"/>
              <p:cNvSpPr>
                <a:spLocks noChangeAspect="1"/>
              </p:cNvSpPr>
              <p:nvPr/>
            </p:nvSpPr>
            <p:spPr>
              <a:xfrm rot="16200000">
                <a:off x="4923925" y="3158109"/>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33" name="Gruppieren 32"/>
            <p:cNvGrpSpPr/>
            <p:nvPr/>
          </p:nvGrpSpPr>
          <p:grpSpPr>
            <a:xfrm>
              <a:off x="1083880" y="3712549"/>
              <a:ext cx="4992876" cy="360000"/>
              <a:chOff x="1083880" y="3712549"/>
              <a:chExt cx="4992876" cy="360000"/>
            </a:xfrm>
          </p:grpSpPr>
          <p:sp>
            <p:nvSpPr>
              <p:cNvPr id="34" name="Abgerundetes Rechteck 7"/>
              <p:cNvSpPr/>
              <p:nvPr/>
            </p:nvSpPr>
            <p:spPr bwMode="auto">
              <a:xfrm>
                <a:off x="1083880" y="3713162"/>
                <a:ext cx="3604020" cy="358775"/>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lumMod val="50000"/>
                      </a:schemeClr>
                    </a:solidFill>
                  </a:rPr>
                  <a:t>Azubis nach Probezeit</a:t>
                </a:r>
              </a:p>
            </p:txBody>
          </p:sp>
          <p:sp>
            <p:nvSpPr>
              <p:cNvPr id="35" name="Flussdiagramm: Zusammenführen 34"/>
              <p:cNvSpPr>
                <a:spLocks noChangeAspect="1"/>
              </p:cNvSpPr>
              <p:nvPr/>
            </p:nvSpPr>
            <p:spPr>
              <a:xfrm rot="16200000">
                <a:off x="4923417" y="3838549"/>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Abgerundetes Rechteck 4"/>
              <p:cNvSpPr/>
              <p:nvPr/>
            </p:nvSpPr>
            <p:spPr>
              <a:xfrm>
                <a:off x="5284756" y="3712549"/>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53,00 €</a:t>
                </a:r>
                <a:endParaRPr lang="de-DE" altLang="de-DE" sz="1050" baseline="30000" dirty="0">
                  <a:solidFill>
                    <a:schemeClr val="bg1"/>
                  </a:solidFill>
                </a:endParaRPr>
              </a:p>
            </p:txBody>
          </p:sp>
        </p:grpSp>
      </p:grpSp>
    </p:spTree>
    <p:extLst>
      <p:ext uri="{BB962C8B-B14F-4D97-AF65-F5344CB8AC3E}">
        <p14:creationId xmlns:p14="http://schemas.microsoft.com/office/powerpoint/2010/main" val="380386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dirty="0">
                <a:solidFill>
                  <a:srgbClr val="009EE0"/>
                </a:solidFill>
              </a:rPr>
              <a:t>Betriebliche Altersversorgung:</a:t>
            </a:r>
            <a:br>
              <a:rPr lang="de-DE" altLang="de-DE" dirty="0">
                <a:solidFill>
                  <a:srgbClr val="009EE0"/>
                </a:solidFill>
              </a:rPr>
            </a:br>
            <a:r>
              <a:rPr lang="de-DE" altLang="de-DE" dirty="0">
                <a:solidFill>
                  <a:srgbClr val="009EE0"/>
                </a:solidFill>
              </a:rPr>
              <a:t>Ihr Arbeitgeber steht in der (Beitrags-)Pflicht</a:t>
            </a:r>
          </a:p>
        </p:txBody>
      </p:sp>
      <p:sp>
        <p:nvSpPr>
          <p:cNvPr id="3" name="Textplatzhalter 2"/>
          <p:cNvSpPr>
            <a:spLocks noGrp="1"/>
          </p:cNvSpPr>
          <p:nvPr>
            <p:ph type="body" sz="quarter" idx="17"/>
          </p:nvPr>
        </p:nvSpPr>
        <p:spPr>
          <a:xfrm>
            <a:off x="358775" y="2087563"/>
            <a:ext cx="8426450" cy="512762"/>
          </a:xfrm>
        </p:spPr>
        <p:txBody>
          <a:bodyPr>
            <a:normAutofit/>
          </a:bodyPr>
          <a:lstStyle/>
          <a:p>
            <a:pPr eaLnBrk="1" hangingPunct="1">
              <a:buClrTx/>
              <a:buFontTx/>
              <a:buNone/>
            </a:pPr>
            <a:r>
              <a:rPr lang="de-DE" altLang="de-DE"/>
              <a:t>Der Tarifvertrag beteiligt Ihren Arbeitgeber aktiv an Ihrer Altersversorgung.</a:t>
            </a:r>
            <a:endParaRPr lang="de-DE" altLang="de-DE" dirty="0"/>
          </a:p>
        </p:txBody>
      </p:sp>
      <p:sp>
        <p:nvSpPr>
          <p:cNvPr id="5" name="Textplatzhalter 4"/>
          <p:cNvSpPr>
            <a:spLocks noGrp="1"/>
          </p:cNvSpPr>
          <p:nvPr>
            <p:ph type="body" sz="quarter" idx="21"/>
          </p:nvPr>
        </p:nvSpPr>
        <p:spPr>
          <a:xfrm>
            <a:off x="358773" y="2600325"/>
            <a:ext cx="4786433" cy="2736850"/>
          </a:xfrm>
        </p:spPr>
        <p:txBody>
          <a:bodyPr>
            <a:normAutofit/>
          </a:bodyPr>
          <a:lstStyle/>
          <a:p>
            <a:pPr lvl="1" eaLnBrk="1" hangingPunct="1">
              <a:buFont typeface="Times New Roman" pitchFamily="16" charset="0"/>
              <a:buBlip>
                <a:blip r:embed="rId2"/>
              </a:buBlip>
            </a:pPr>
            <a:r>
              <a:rPr lang="de-DE" altLang="de-DE" dirty="0"/>
              <a:t>Sie haben gesetzlich Anspruch auf Entgeltumwandlung bis insgesamt 4 % </a:t>
            </a:r>
            <a:br>
              <a:rPr lang="de-DE" altLang="de-DE" dirty="0"/>
            </a:br>
            <a:r>
              <a:rPr lang="de-DE" altLang="de-DE" dirty="0"/>
              <a:t>der Beitragsbemessungsgrenze der gesetzlichen Rentenversicherung.</a:t>
            </a:r>
          </a:p>
          <a:p>
            <a:pPr lvl="1" eaLnBrk="1" hangingPunct="1">
              <a:buFont typeface="Times New Roman" pitchFamily="16" charset="0"/>
              <a:buBlip>
                <a:blip r:embed="rId2"/>
              </a:buBlip>
            </a:pPr>
            <a:r>
              <a:rPr lang="de-DE" altLang="de-DE" dirty="0"/>
              <a:t>Tarifvertraglich gesichert erhalten Sie einen zusätzlichen Arbeitgeberzuschuss </a:t>
            </a:r>
            <a:br>
              <a:rPr lang="de-DE" altLang="de-DE" dirty="0"/>
            </a:br>
            <a:r>
              <a:rPr lang="de-DE" altLang="de-DE" dirty="0"/>
              <a:t>in Höhe von 20 % der Entgeltumwandlung, jedoch mindestens 10 Euro monatlich.</a:t>
            </a:r>
          </a:p>
        </p:txBody>
      </p:sp>
      <p:sp>
        <p:nvSpPr>
          <p:cNvPr id="23" name="Textplatzhalter 22"/>
          <p:cNvSpPr>
            <a:spLocks noGrp="1"/>
          </p:cNvSpPr>
          <p:nvPr>
            <p:ph type="body" sz="quarter" idx="24"/>
          </p:nvPr>
        </p:nvSpPr>
        <p:spPr/>
        <p:txBody>
          <a:bodyPr/>
          <a:lstStyle/>
          <a:p>
            <a:pPr eaLnBrk="1" hangingPunct="1">
              <a:buClr>
                <a:srgbClr val="FF6600"/>
              </a:buClr>
            </a:pPr>
            <a:r>
              <a:rPr lang="de-DE" altLang="de-DE" dirty="0"/>
              <a:t>Neben dem Anspruch auf einen fixen Arbeitgeberbeitrag können Sie sich im Rahmen der Entgeltumwandlung weitere Arbeitgeberzuschüsse sichern.</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a:t>2. Ihre gesetzlichen und tarifvertraglichen Ansprüche</a:t>
            </a:r>
            <a:endParaRPr lang="de-DE" altLang="de-DE" dirty="0"/>
          </a:p>
        </p:txBody>
      </p:sp>
      <p:sp>
        <p:nvSpPr>
          <p:cNvPr id="10" name="Datumsplatzhalter 9"/>
          <p:cNvSpPr>
            <a:spLocks noGrp="1"/>
          </p:cNvSpPr>
          <p:nvPr>
            <p:ph type="dt" sz="half" idx="25"/>
          </p:nvPr>
        </p:nvSpPr>
        <p:spPr/>
        <p:txBody>
          <a:bodyPr/>
          <a:lstStyle/>
          <a:p>
            <a:r>
              <a:rPr lang="de-DE"/>
              <a:t>01.01.2023</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9</a:t>
            </a:fld>
            <a:endParaRPr lang="de-DE" dirty="0"/>
          </a:p>
        </p:txBody>
      </p:sp>
      <p:grpSp>
        <p:nvGrpSpPr>
          <p:cNvPr id="26" name="Gruppieren 25"/>
          <p:cNvGrpSpPr/>
          <p:nvPr/>
        </p:nvGrpSpPr>
        <p:grpSpPr>
          <a:xfrm>
            <a:off x="5446534" y="2358443"/>
            <a:ext cx="2356037" cy="2380001"/>
            <a:chOff x="5378500" y="2422394"/>
            <a:chExt cx="2356037" cy="2380001"/>
          </a:xfrm>
        </p:grpSpPr>
        <p:grpSp>
          <p:nvGrpSpPr>
            <p:cNvPr id="27" name="Gruppieren 26"/>
            <p:cNvGrpSpPr/>
            <p:nvPr/>
          </p:nvGrpSpPr>
          <p:grpSpPr>
            <a:xfrm>
              <a:off x="5378500" y="2754700"/>
              <a:ext cx="2016009" cy="2047695"/>
              <a:chOff x="6676650" y="2946070"/>
              <a:chExt cx="2016009" cy="2047695"/>
            </a:xfrm>
          </p:grpSpPr>
          <p:sp>
            <p:nvSpPr>
              <p:cNvPr id="33" name="Rechteck 32"/>
              <p:cNvSpPr/>
              <p:nvPr/>
            </p:nvSpPr>
            <p:spPr bwMode="auto">
              <a:xfrm>
                <a:off x="6676659" y="3625765"/>
                <a:ext cx="2016000" cy="136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400" b="1" dirty="0"/>
                  <a:t>Entgeltumwandlung</a:t>
                </a:r>
              </a:p>
              <a:p>
                <a:pPr algn="ctr" eaLnBrk="1" hangingPunct="1">
                  <a:defRPr/>
                </a:pPr>
                <a:r>
                  <a:rPr lang="de-DE" sz="1300" dirty="0"/>
                  <a:t>(Ihr Beitrag zur bAV </a:t>
                </a:r>
                <a:br>
                  <a:rPr lang="de-DE" sz="1300" dirty="0"/>
                </a:br>
                <a:r>
                  <a:rPr lang="de-DE" sz="1300" dirty="0"/>
                  <a:t>vom Bruttolohn)</a:t>
                </a:r>
              </a:p>
            </p:txBody>
          </p:sp>
          <p:sp>
            <p:nvSpPr>
              <p:cNvPr id="34" name="Eine Ecke des Rechtecks abrunden 33"/>
              <p:cNvSpPr/>
              <p:nvPr/>
            </p:nvSpPr>
            <p:spPr bwMode="auto">
              <a:xfrm>
                <a:off x="6676650" y="2946070"/>
                <a:ext cx="2016000" cy="648000"/>
              </a:xfrm>
              <a:prstGeom prst="round1Rect">
                <a:avLst>
                  <a:gd name="adj" fmla="val 1240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400" b="1" dirty="0">
                    <a:solidFill>
                      <a:schemeClr val="bg1"/>
                    </a:solidFill>
                  </a:rPr>
                  <a:t>Garantierter Arbeitgeberzuschuss</a:t>
                </a:r>
                <a:endParaRPr lang="de-DE" sz="1400" dirty="0"/>
              </a:p>
            </p:txBody>
          </p:sp>
        </p:grpSp>
        <p:grpSp>
          <p:nvGrpSpPr>
            <p:cNvPr id="30" name="Gruppieren 29"/>
            <p:cNvGrpSpPr/>
            <p:nvPr/>
          </p:nvGrpSpPr>
          <p:grpSpPr>
            <a:xfrm>
              <a:off x="7122537" y="2422394"/>
              <a:ext cx="612000" cy="650250"/>
              <a:chOff x="7722355" y="3218418"/>
              <a:chExt cx="612000" cy="650250"/>
            </a:xfrm>
          </p:grpSpPr>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355" y="3218418"/>
                <a:ext cx="612000" cy="650250"/>
              </a:xfrm>
              <a:prstGeom prst="rect">
                <a:avLst/>
              </a:prstGeom>
            </p:spPr>
          </p:pic>
          <p:sp>
            <p:nvSpPr>
              <p:cNvPr id="32" name="Rechteck 17"/>
              <p:cNvSpPr>
                <a:spLocks noChangeArrowheads="1"/>
              </p:cNvSpPr>
              <p:nvPr/>
            </p:nvSpPr>
            <p:spPr bwMode="auto">
              <a:xfrm>
                <a:off x="7831393" y="3526321"/>
                <a:ext cx="408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400" b="1" dirty="0">
                    <a:solidFill>
                      <a:schemeClr val="accent6"/>
                    </a:solidFill>
                  </a:rPr>
                  <a:t>20 %</a:t>
                </a:r>
                <a:endParaRPr lang="de-DE" altLang="de-DE" sz="1400" b="1" dirty="0">
                  <a:solidFill>
                    <a:schemeClr val="accent6"/>
                  </a:solidFill>
                  <a:latin typeface="Arial Narrow" pitchFamily="32" charset="0"/>
                </a:endParaRPr>
              </a:p>
            </p:txBody>
          </p:sp>
        </p:grpSp>
      </p:grpSp>
    </p:spTree>
    <p:extLst>
      <p:ext uri="{BB962C8B-B14F-4D97-AF65-F5344CB8AC3E}">
        <p14:creationId xmlns:p14="http://schemas.microsoft.com/office/powerpoint/2010/main" val="4038588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2214</Words>
  <Application>Microsoft Office PowerPoint</Application>
  <PresentationFormat>Bildschirmpräsentation (4:3)</PresentationFormat>
  <Paragraphs>260</Paragraphs>
  <Slides>28</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3" baseType="lpstr">
      <vt:lpstr>Arial</vt:lpstr>
      <vt:lpstr>Arial Narrow</vt:lpstr>
      <vt:lpstr>Times New Roman</vt:lpstr>
      <vt:lpstr>Die Stuttgarter_PP_Template_09.12.2011_vs_04</vt:lpstr>
      <vt:lpstr>think-cell Folie</vt:lpstr>
      <vt:lpstr>Mehr Rente durch bAV für Tarifvertrag Medizinische Fachangestellte/Arzthelferinnen</vt:lpstr>
      <vt:lpstr>Inhalt</vt:lpstr>
      <vt:lpstr>Warum überhaupt bAV?</vt:lpstr>
      <vt:lpstr>Eigene Altersversorgung: Als Rentnerin gut leben können</vt:lpstr>
      <vt:lpstr>Ihre gesetzlichen und tarifvertraglichen Ansprüche</vt:lpstr>
      <vt:lpstr>Betriebliche Altersversorgung: Ihr gutes Recht auf wirklich gutes Geld</vt:lpstr>
      <vt:lpstr>Betriebliche Altersversorgung: Ihr Arbeitgeber steht in der (Beitrags-)Pflicht</vt:lpstr>
      <vt:lpstr>Betriebliche Altersversorgung: Ihr Arbeitgeber steht in der (Beitrags-)Pflicht</vt:lpstr>
      <vt:lpstr>Betriebliche Altersversorgung: Ihr Arbeitgeber steht in der (Beitrags-)Pflicht</vt:lpstr>
      <vt:lpstr>Die Stufen der Förderung</vt:lpstr>
      <vt:lpstr>Viermal unterstützt und gefördert: Wertvolle Vorteile, die sich später für Sie auszahlen</vt:lpstr>
      <vt:lpstr>bAV lohnt sich für Sie: Bis zu viermal finanzielle Vorteile in der bAV</vt:lpstr>
      <vt:lpstr>bAV lohnt sich für Sie jetzt: Unterm Strich viel Versorgung für wenig Verzicht</vt:lpstr>
      <vt:lpstr>Sparbeschleuniger Zinseszins: Über die Zeit kommt richtig was zusammen</vt:lpstr>
      <vt:lpstr>Schutz im Fall von Arbeitslosigkeit und Insolvenz</vt:lpstr>
      <vt:lpstr>Fit für den Wandel – speziell für Frauen. Auch kleine Veränderungen macht Ihre bAV mit</vt:lpstr>
      <vt:lpstr>Eine sichere Sache: Ihre Direktversicherung ist durch das Gesetz geschützt</vt:lpstr>
      <vt:lpstr>Eine sichere Sache: Die Direktversicherung ergänzt die gesetzliche Rente</vt:lpstr>
      <vt:lpstr>Hinweise zur Entgeltumwandlung</vt:lpstr>
      <vt:lpstr>Sichere Versorgung: Auch in Krisenzeiten ist Ihre bAV (Direktversicherung) sicher</vt:lpstr>
      <vt:lpstr>So funktioniert die Direktversicherung</vt:lpstr>
      <vt:lpstr>Versorgungskonzept: Ihr Arbeitgeber hat sich DIREKT entschieden</vt:lpstr>
      <vt:lpstr>Die Stuttgarter – Partner für Ihre bAV</vt:lpstr>
      <vt:lpstr>Die Stuttgarter: Darauf können Sie sich in Zukunft verlassen</vt:lpstr>
      <vt:lpstr>Persönliches Gespräch: Lassen Sie uns gemeinsam ins Detail gehen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praesentation-an-arzthelferinnen-mfa</dc:title>
  <dc:creator>Stuttgarter Vorsorge-Management GmbH</dc:creator>
  <cp:lastModifiedBy>Volker Stelzl</cp:lastModifiedBy>
  <cp:revision>406</cp:revision>
  <cp:lastPrinted>2018-11-17T13:16:30Z</cp:lastPrinted>
  <dcterms:created xsi:type="dcterms:W3CDTF">2011-12-30T14:46:55Z</dcterms:created>
  <dcterms:modified xsi:type="dcterms:W3CDTF">2022-12-22T09:56:43Z</dcterms:modified>
</cp:coreProperties>
</file>