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98" r:id="rId3"/>
    <p:sldId id="299" r:id="rId4"/>
    <p:sldId id="300" r:id="rId5"/>
    <p:sldId id="301" r:id="rId6"/>
    <p:sldId id="302" r:id="rId7"/>
    <p:sldId id="303" r:id="rId8"/>
    <p:sldId id="304" r:id="rId9"/>
    <p:sldId id="350" r:id="rId10"/>
    <p:sldId id="305" r:id="rId11"/>
    <p:sldId id="339" r:id="rId12"/>
    <p:sldId id="346" r:id="rId13"/>
    <p:sldId id="342" r:id="rId14"/>
    <p:sldId id="351" r:id="rId15"/>
    <p:sldId id="309" r:id="rId16"/>
    <p:sldId id="322" r:id="rId17"/>
    <p:sldId id="323" r:id="rId18"/>
    <p:sldId id="324" r:id="rId19"/>
    <p:sldId id="310" r:id="rId20"/>
    <p:sldId id="325" r:id="rId21"/>
    <p:sldId id="352" r:id="rId22"/>
    <p:sldId id="326" r:id="rId23"/>
    <p:sldId id="329" r:id="rId24"/>
    <p:sldId id="330" r:id="rId25"/>
    <p:sldId id="331" r:id="rId26"/>
    <p:sldId id="332" r:id="rId27"/>
    <p:sldId id="333" r:id="rId28"/>
    <p:sldId id="334" r:id="rId29"/>
    <p:sldId id="335" r:id="rId30"/>
    <p:sldId id="336" r:id="rId31"/>
    <p:sldId id="337" r:id="rId32"/>
    <p:sldId id="338" r:id="rId33"/>
  </p:sldIdLst>
  <p:sldSz cx="9144000" cy="6858000" type="screen4x3"/>
  <p:notesSz cx="7099300" cy="10234613"/>
  <p:custDataLst>
    <p:tags r:id="rId36"/>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5" pos="2880">
          <p15:clr>
            <a:srgbClr val="A4A3A4"/>
          </p15:clr>
        </p15:guide>
        <p15:guide id="6" pos="226">
          <p15:clr>
            <a:srgbClr val="A4A3A4"/>
          </p15:clr>
        </p15:guide>
        <p15:guide id="7" orient="horz" pos="216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F"/>
    <a:srgbClr val="B3B3B3"/>
    <a:srgbClr val="A6A6A6"/>
    <a:srgbClr val="0078A9"/>
    <a:srgbClr val="F2F2F2"/>
    <a:srgbClr val="E3EEF7"/>
    <a:srgbClr val="EBF7FE"/>
    <a:srgbClr val="FFF7ED"/>
    <a:srgbClr val="FFECDB"/>
    <a:srgbClr val="FEE1C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0" autoAdjust="0"/>
    <p:restoredTop sz="89116" autoAdjust="0"/>
  </p:normalViewPr>
  <p:slideViewPr>
    <p:cSldViewPr snapToGrid="0" snapToObjects="1" showGuides="1">
      <p:cViewPr>
        <p:scale>
          <a:sx n="66" d="100"/>
          <a:sy n="66" d="100"/>
        </p:scale>
        <p:origin x="696" y="60"/>
      </p:cViewPr>
      <p:guideLst>
        <p:guide pos="2880"/>
        <p:guide pos="226"/>
        <p:guide orient="horz" pos="2160"/>
      </p:guideLst>
    </p:cSldViewPr>
  </p:slideViewPr>
  <p:notesTextViewPr>
    <p:cViewPr>
      <p:scale>
        <a:sx n="100" d="100"/>
        <a:sy n="100" d="100"/>
      </p:scale>
      <p:origin x="0" y="0"/>
    </p:cViewPr>
  </p:notesTextViewPr>
  <p:sorterViewPr>
    <p:cViewPr>
      <p:scale>
        <a:sx n="100" d="100"/>
        <a:sy n="100" d="100"/>
      </p:scale>
      <p:origin x="0" y="5742"/>
    </p:cViewPr>
  </p:sorter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3770296004071"/>
          <c:y val="0.12911309621240008"/>
          <c:w val="0.44823192955178209"/>
          <c:h val="0.7229617181256569"/>
        </c:manualLayout>
      </c:layout>
      <c:doughnutChart>
        <c:varyColors val="1"/>
        <c:ser>
          <c:idx val="0"/>
          <c:order val="0"/>
          <c:tx>
            <c:strRef>
              <c:f>Tabelle1!$B$1</c:f>
              <c:strCache>
                <c:ptCount val="1"/>
                <c:pt idx="0">
                  <c:v>Spalte1</c:v>
                </c:pt>
              </c:strCache>
            </c:strRef>
          </c:tx>
          <c:spPr>
            <a:solidFill>
              <a:schemeClr val="accent2"/>
            </a:solidFill>
          </c:spPr>
          <c:dPt>
            <c:idx val="0"/>
            <c:bubble3D val="0"/>
            <c:extLst>
              <c:ext xmlns:c16="http://schemas.microsoft.com/office/drawing/2014/chart" uri="{C3380CC4-5D6E-409C-BE32-E72D297353CC}">
                <c16:uniqueId val="{00000000-99BF-4D49-81C8-A02F882875A5}"/>
              </c:ext>
            </c:extLst>
          </c:dPt>
          <c:dPt>
            <c:idx val="1"/>
            <c:bubble3D val="0"/>
            <c:spPr>
              <a:solidFill>
                <a:schemeClr val="accent5"/>
              </a:solidFill>
            </c:spPr>
            <c:extLst>
              <c:ext xmlns:c16="http://schemas.microsoft.com/office/drawing/2014/chart" uri="{C3380CC4-5D6E-409C-BE32-E72D297353CC}">
                <c16:uniqueId val="{00000001-99BF-4D49-81C8-A02F882875A5}"/>
              </c:ext>
            </c:extLst>
          </c:dPt>
          <c:cat>
            <c:strRef>
              <c:f>Tabelle1!$A$2:$A$3</c:f>
              <c:strCache>
                <c:ptCount val="2"/>
                <c:pt idx="0">
                  <c:v>Großunternehmen</c:v>
                </c:pt>
                <c:pt idx="1">
                  <c:v>klein</c:v>
                </c:pt>
              </c:strCache>
            </c:strRef>
          </c:cat>
          <c:val>
            <c:numRef>
              <c:f>Tabelle1!$B$2:$B$3</c:f>
              <c:numCache>
                <c:formatCode>0.0%</c:formatCode>
                <c:ptCount val="2"/>
                <c:pt idx="0">
                  <c:v>0.44</c:v>
                </c:pt>
                <c:pt idx="1">
                  <c:v>0.56000000000000005</c:v>
                </c:pt>
              </c:numCache>
            </c:numRef>
          </c:val>
          <c:extLst>
            <c:ext xmlns:c16="http://schemas.microsoft.com/office/drawing/2014/chart" uri="{C3380CC4-5D6E-409C-BE32-E72D297353CC}">
              <c16:uniqueId val="{00000002-99BF-4D49-81C8-A02F882875A5}"/>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55355233901632"/>
          <c:y val="0.21376916519339431"/>
          <c:w val="0.36684535005844693"/>
          <c:h val="0.5723735324985243"/>
        </c:manualLayout>
      </c:layout>
      <c:doughnutChart>
        <c:varyColors val="1"/>
        <c:ser>
          <c:idx val="0"/>
          <c:order val="0"/>
          <c:tx>
            <c:strRef>
              <c:f>Tabelle1!$B$1</c:f>
              <c:strCache>
                <c:ptCount val="1"/>
                <c:pt idx="0">
                  <c:v>Spalte1</c:v>
                </c:pt>
              </c:strCache>
            </c:strRef>
          </c:tx>
          <c:spPr>
            <a:solidFill>
              <a:schemeClr val="accent3"/>
            </a:solidFill>
          </c:spPr>
          <c:dPt>
            <c:idx val="0"/>
            <c:bubble3D val="0"/>
            <c:spPr>
              <a:solidFill>
                <a:srgbClr val="00749F"/>
              </a:solidFill>
            </c:spPr>
            <c:extLst>
              <c:ext xmlns:c16="http://schemas.microsoft.com/office/drawing/2014/chart" uri="{C3380CC4-5D6E-409C-BE32-E72D297353CC}">
                <c16:uniqueId val="{00000000-7429-4F26-9C4A-676B96F31714}"/>
              </c:ext>
            </c:extLst>
          </c:dPt>
          <c:dPt>
            <c:idx val="1"/>
            <c:bubble3D val="0"/>
            <c:spPr>
              <a:solidFill>
                <a:schemeClr val="tx2"/>
              </a:solidFill>
            </c:spPr>
            <c:extLst>
              <c:ext xmlns:c16="http://schemas.microsoft.com/office/drawing/2014/chart" uri="{C3380CC4-5D6E-409C-BE32-E72D297353CC}">
                <c16:uniqueId val="{00000001-7429-4F26-9C4A-676B96F31714}"/>
              </c:ext>
            </c:extLst>
          </c:dPt>
          <c:dPt>
            <c:idx val="2"/>
            <c:bubble3D val="0"/>
            <c:spPr>
              <a:solidFill>
                <a:schemeClr val="accent5"/>
              </a:solidFill>
            </c:spPr>
            <c:extLst>
              <c:ext xmlns:c16="http://schemas.microsoft.com/office/drawing/2014/chart" uri="{C3380CC4-5D6E-409C-BE32-E72D297353CC}">
                <c16:uniqueId val="{00000002-7429-4F26-9C4A-676B96F31714}"/>
              </c:ext>
            </c:extLst>
          </c:dPt>
          <c:cat>
            <c:strRef>
              <c:f>Tabelle1!$A$2:$A$4</c:f>
              <c:strCache>
                <c:ptCount val="3"/>
                <c:pt idx="0">
                  <c:v>kleine</c:v>
                </c:pt>
                <c:pt idx="1">
                  <c:v>kleinst</c:v>
                </c:pt>
                <c:pt idx="2">
                  <c:v>mittlere</c:v>
                </c:pt>
              </c:strCache>
            </c:strRef>
          </c:cat>
          <c:val>
            <c:numRef>
              <c:f>Tabelle1!$B$2:$B$4</c:f>
              <c:numCache>
                <c:formatCode>0.0%</c:formatCode>
                <c:ptCount val="3"/>
                <c:pt idx="0">
                  <c:v>0.21</c:v>
                </c:pt>
                <c:pt idx="1">
                  <c:v>0.18</c:v>
                </c:pt>
                <c:pt idx="2">
                  <c:v>0.17</c:v>
                </c:pt>
              </c:numCache>
            </c:numRef>
          </c:val>
          <c:extLst>
            <c:ext xmlns:c16="http://schemas.microsoft.com/office/drawing/2014/chart" uri="{C3380CC4-5D6E-409C-BE32-E72D297353CC}">
              <c16:uniqueId val="{00000003-7429-4F26-9C4A-676B96F31714}"/>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4">
          <a:solidFill>
            <a:schemeClr val="tx1"/>
          </a:solidFill>
          <a:latin typeface="Arial Narrow" pitchFamily="34" charset="0"/>
        </a:defRPr>
      </a:pPr>
      <a:endParaRPr lang="de-DE"/>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0.01325</cdr:x>
      <cdr:y>0.27755</cdr:y>
    </cdr:from>
    <cdr:to>
      <cdr:x>0.24164</cdr:x>
      <cdr:y>0.45342</cdr:y>
    </cdr:to>
    <cdr:sp macro="" textlink="">
      <cdr:nvSpPr>
        <cdr:cNvPr id="2" name="Textfeld 1"/>
        <cdr:cNvSpPr txBox="1"/>
      </cdr:nvSpPr>
      <cdr:spPr>
        <a:xfrm xmlns:a="http://schemas.openxmlformats.org/drawingml/2006/main">
          <a:off x="64820" y="746571"/>
          <a:ext cx="1117293" cy="47307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r>
            <a:rPr lang="de-DE" sz="1800" b="1" dirty="0">
              <a:solidFill>
                <a:schemeClr val="tx1"/>
              </a:solidFill>
            </a:rPr>
            <a:t>44%</a:t>
          </a:r>
        </a:p>
        <a:p xmlns:a="http://schemas.openxmlformats.org/drawingml/2006/main">
          <a:pPr algn="r"/>
          <a:r>
            <a:rPr lang="de-DE" sz="1300" dirty="0">
              <a:solidFill>
                <a:schemeClr val="tx1"/>
              </a:solidFill>
              <a:latin typeface="Arial Narrow" pitchFamily="34" charset="0"/>
            </a:rPr>
            <a:t>Großunternehmen</a:t>
          </a:r>
        </a:p>
      </cdr:txBody>
    </cdr:sp>
  </cdr:relSizeAnchor>
  <cdr:relSizeAnchor xmlns:cdr="http://schemas.openxmlformats.org/drawingml/2006/chartDrawing">
    <cdr:from>
      <cdr:x>0.68585</cdr:x>
      <cdr:y>0.48586</cdr:y>
    </cdr:from>
    <cdr:to>
      <cdr:x>0.99526</cdr:x>
      <cdr:y>0.73661</cdr:y>
    </cdr:to>
    <cdr:sp macro="" textlink="">
      <cdr:nvSpPr>
        <cdr:cNvPr id="3" name="Textfeld 2"/>
        <cdr:cNvSpPr txBox="1"/>
      </cdr:nvSpPr>
      <cdr:spPr>
        <a:xfrm xmlns:a="http://schemas.openxmlformats.org/drawingml/2006/main">
          <a:off x="3357819" y="1311986"/>
          <a:ext cx="1514838" cy="67710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solidFill>
                <a:schemeClr val="tx1"/>
              </a:solidFill>
            </a:rPr>
            <a:t>56%</a:t>
          </a:r>
        </a:p>
        <a:p xmlns:a="http://schemas.openxmlformats.org/drawingml/2006/main">
          <a:pPr algn="l"/>
          <a:r>
            <a:rPr lang="de-DE" sz="1300" dirty="0">
              <a:solidFill>
                <a:schemeClr val="tx1"/>
              </a:solidFill>
              <a:latin typeface="Arial Narrow" pitchFamily="34" charset="0"/>
            </a:rPr>
            <a:t>klein- und mittel-</a:t>
          </a:r>
          <a:br>
            <a:rPr lang="de-DE" sz="1300" dirty="0">
              <a:solidFill>
                <a:schemeClr val="tx1"/>
              </a:solidFill>
              <a:latin typeface="Arial Narrow" pitchFamily="34" charset="0"/>
            </a:rPr>
          </a:br>
          <a:r>
            <a:rPr lang="de-DE" sz="1300" dirty="0">
              <a:solidFill>
                <a:schemeClr val="tx1"/>
              </a:solidFill>
              <a:latin typeface="Arial Narrow" pitchFamily="34" charset="0"/>
            </a:rPr>
            <a:t>ständische Unternehmen</a:t>
          </a:r>
        </a:p>
      </cdr:txBody>
    </cdr:sp>
  </cdr:relSizeAnchor>
</c:userShapes>
</file>

<file path=ppt/drawings/drawing2.xml><?xml version="1.0" encoding="utf-8"?>
<c:userShapes xmlns:c="http://schemas.openxmlformats.org/drawingml/2006/chart">
  <cdr:relSizeAnchor xmlns:cdr="http://schemas.openxmlformats.org/drawingml/2006/chartDrawing">
    <cdr:from>
      <cdr:x>0.06615</cdr:x>
      <cdr:y>0.24913</cdr:y>
    </cdr:from>
    <cdr:to>
      <cdr:x>0.3553</cdr:x>
      <cdr:y>0.425</cdr:y>
    </cdr:to>
    <cdr:sp macro="" textlink="">
      <cdr:nvSpPr>
        <cdr:cNvPr id="2" name="Textfeld 1"/>
        <cdr:cNvSpPr txBox="1"/>
      </cdr:nvSpPr>
      <cdr:spPr>
        <a:xfrm xmlns:a="http://schemas.openxmlformats.org/drawingml/2006/main">
          <a:off x="278247" y="670125"/>
          <a:ext cx="1216230" cy="47307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r>
            <a:rPr lang="de-DE" sz="1800" b="1" dirty="0"/>
            <a:t>18%</a:t>
          </a:r>
        </a:p>
        <a:p xmlns:a="http://schemas.openxmlformats.org/drawingml/2006/main">
          <a:pPr algn="r"/>
          <a:r>
            <a:rPr lang="de-DE" sz="1300" dirty="0">
              <a:latin typeface="Arial Narrow" pitchFamily="34" charset="0"/>
            </a:rPr>
            <a:t>Kleinstunternehmen</a:t>
          </a:r>
        </a:p>
      </cdr:txBody>
    </cdr:sp>
  </cdr:relSizeAnchor>
  <cdr:relSizeAnchor xmlns:cdr="http://schemas.openxmlformats.org/drawingml/2006/chartDrawing">
    <cdr:from>
      <cdr:x>0.75035</cdr:x>
      <cdr:y>0.24913</cdr:y>
    </cdr:from>
    <cdr:to>
      <cdr:x>0.9473</cdr:x>
      <cdr:y>0.49611</cdr:y>
    </cdr:to>
    <cdr:sp macro="" textlink="">
      <cdr:nvSpPr>
        <cdr:cNvPr id="3" name="Textfeld 2"/>
        <cdr:cNvSpPr txBox="1"/>
      </cdr:nvSpPr>
      <cdr:spPr>
        <a:xfrm xmlns:a="http://schemas.openxmlformats.org/drawingml/2006/main">
          <a:off x="3156152" y="670125"/>
          <a:ext cx="828432" cy="66434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t>21%</a:t>
          </a:r>
        </a:p>
        <a:p xmlns:a="http://schemas.openxmlformats.org/drawingml/2006/main">
          <a:pPr algn="l"/>
          <a:r>
            <a:rPr lang="de-DE" sz="1300" dirty="0">
              <a:latin typeface="Arial Narrow" pitchFamily="34" charset="0"/>
            </a:rPr>
            <a:t>kleine </a:t>
          </a:r>
          <a:br>
            <a:rPr lang="de-DE" sz="1300" dirty="0">
              <a:latin typeface="Arial Narrow" pitchFamily="34" charset="0"/>
            </a:rPr>
          </a:br>
          <a:r>
            <a:rPr lang="de-DE" sz="1300" dirty="0">
              <a:latin typeface="Arial Narrow" pitchFamily="34" charset="0"/>
            </a:rPr>
            <a:t>Unternehmen</a:t>
          </a:r>
        </a:p>
      </cdr:txBody>
    </cdr:sp>
  </cdr:relSizeAnchor>
  <cdr:relSizeAnchor xmlns:cdr="http://schemas.openxmlformats.org/drawingml/2006/chartDrawing">
    <cdr:from>
      <cdr:x>0.63482</cdr:x>
      <cdr:y>0.75371</cdr:y>
    </cdr:from>
    <cdr:to>
      <cdr:x>0.9474</cdr:x>
      <cdr:y>0.92958</cdr:y>
    </cdr:to>
    <cdr:sp macro="" textlink="">
      <cdr:nvSpPr>
        <cdr:cNvPr id="4" name="Textfeld 3"/>
        <cdr:cNvSpPr txBox="1"/>
      </cdr:nvSpPr>
      <cdr:spPr>
        <a:xfrm xmlns:a="http://schemas.openxmlformats.org/drawingml/2006/main">
          <a:off x="2674639" y="2035271"/>
          <a:ext cx="1316970" cy="47490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r>
            <a:rPr lang="de-DE" sz="1800" b="1" dirty="0"/>
            <a:t>17%</a:t>
          </a:r>
        </a:p>
        <a:p xmlns:a="http://schemas.openxmlformats.org/drawingml/2006/main">
          <a:pPr algn="l"/>
          <a:r>
            <a:rPr lang="de-DE" sz="1300" dirty="0">
              <a:latin typeface="Arial Narrow" pitchFamily="34" charset="0"/>
            </a:rPr>
            <a:t>mittlere Unternehmen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dirty="0"/>
              <a:t>Präsentation Geschäftspartner bAV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 name="Datumsplatzhalter 1"/>
          <p:cNvSpPr>
            <a:spLocks noGrp="1"/>
          </p:cNvSpPr>
          <p:nvPr>
            <p:ph type="dt" sz="quarter" idx="1"/>
          </p:nvPr>
        </p:nvSpPr>
        <p:spPr/>
        <p:txBody>
          <a:bodyPr/>
          <a:lstStyle/>
          <a:p>
            <a:pPr>
              <a:defRPr/>
            </a:pPr>
            <a:r>
              <a:rPr lang="de-DE">
                <a:solidFill>
                  <a:prstClr val="black"/>
                </a:solidFill>
              </a:rPr>
              <a:t>01.01.2014</a:t>
            </a:r>
          </a:p>
        </p:txBody>
      </p:sp>
      <p:sp>
        <p:nvSpPr>
          <p:cNvPr id="3" name="Fußzeilenplatzhalter 2"/>
          <p:cNvSpPr>
            <a:spLocks noGrp="1"/>
          </p:cNvSpPr>
          <p:nvPr>
            <p:ph type="ftr" sz="quarter" idx="4"/>
          </p:nvPr>
        </p:nvSpPr>
        <p:spPr/>
        <p:txBody>
          <a:bodyPr/>
          <a:lstStyle/>
          <a:p>
            <a:pPr>
              <a:defRPr/>
            </a:pPr>
            <a:r>
              <a:rPr lang="de-DE" dirty="0">
                <a:solidFill>
                  <a:prstClr val="black"/>
                </a:solidFill>
              </a:rPr>
              <a:t>Präsentation Geschäftspartner bAV - Teil 4</a:t>
            </a:r>
          </a:p>
        </p:txBody>
      </p:sp>
      <p:sp>
        <p:nvSpPr>
          <p:cNvPr id="1229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E4FCD4-4DD1-4C41-926C-75A17C97F720}" type="slidenum">
              <a:rPr lang="de-DE" altLang="de-DE" sz="1300" smtClean="0">
                <a:solidFill>
                  <a:prstClr val="black"/>
                </a:solidFill>
              </a:rPr>
              <a:pPr>
                <a:spcBef>
                  <a:spcPct val="0"/>
                </a:spcBef>
              </a:pPr>
              <a:t>1</a:t>
            </a:fld>
            <a:endParaRPr lang="de-DE" altLang="de-DE" sz="13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2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think-cell Folie" r:id="rId5" imgW="216" imgH="216" progId="TCLayout.ActiveDocument.1">
                  <p:embed/>
                </p:oleObj>
              </mc:Choice>
              <mc:Fallback>
                <p:oleObj name="think-cell Folie" r:id="rId5" imgW="216" imgH="216" progId="TCLayout.ActiveDocument.1">
                  <p:embed/>
                  <p:pic>
                    <p:nvPicPr>
                      <p:cNvPr id="5"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pic>
        <p:nvPicPr>
          <p:cNvPr id="11" name="Grafik 10">
            <a:extLst>
              <a:ext uri="{FF2B5EF4-FFF2-40B4-BE49-F238E27FC236}">
                <a16:creationId xmlns:a16="http://schemas.microsoft.com/office/drawing/2014/main" id="{49749279-9CD3-41CF-A951-C38F9EE57C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63425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len Dank! (ohne Bil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18"/>
          <p:cNvSpPr/>
          <p:nvPr userDrawn="1"/>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A782B9A6-71FA-48CD-ADB2-20571DD3F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201276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ntakt Mustermaklerbetreuer (ohne Bild)">
    <p:spTree>
      <p:nvGrpSpPr>
        <p:cNvPr id="1" name=""/>
        <p:cNvGrpSpPr/>
        <p:nvPr/>
      </p:nvGrpSpPr>
      <p:grpSpPr>
        <a:xfrm>
          <a:off x="0" y="0"/>
          <a:ext cx="0" cy="0"/>
          <a:chOff x="0" y="0"/>
          <a:chExt cx="0" cy="0"/>
        </a:xfrm>
      </p:grpSpPr>
      <p:sp>
        <p:nvSpPr>
          <p:cNvPr id="5" name="Rechteck 4"/>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DE614CC-69E9-4876-8F70-5F4EA66444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377518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8" name="Datumsplatzhalter 7"/>
          <p:cNvSpPr>
            <a:spLocks noGrp="1"/>
          </p:cNvSpPr>
          <p:nvPr>
            <p:ph type="dt" sz="half" idx="14"/>
          </p:nvPr>
        </p:nvSpPr>
        <p:spPr>
          <a:xfrm>
            <a:off x="0" y="6462000"/>
            <a:ext cx="1115616" cy="396000"/>
          </a:xfrm>
          <a:prstGeom prst="rect">
            <a:avLst/>
          </a:prstGeom>
        </p:spPr>
        <p:txBody>
          <a:bodyPr/>
          <a:lstStyle/>
          <a:p>
            <a:r>
              <a:rPr lang="de-DE"/>
              <a:t>01.01.2022</a:t>
            </a:r>
            <a:endParaRPr lang="de-DE" dirty="0"/>
          </a:p>
        </p:txBody>
      </p:sp>
      <p:sp>
        <p:nvSpPr>
          <p:cNvPr id="10" name="Foliennummernplatzhalter 9"/>
          <p:cNvSpPr>
            <a:spLocks noGrp="1"/>
          </p:cNvSpPr>
          <p:nvPr>
            <p:ph type="sldNum" sz="quarter" idx="16"/>
          </p:nvPr>
        </p:nvSpPr>
        <p:spPr/>
        <p:txBody>
          <a:bodyPr/>
          <a:lstStyle/>
          <a:p>
            <a:fld id="{BFE8ADF1-837C-463F-9856-54C2D771B21B}" type="slidenum">
              <a:rPr lang="de-DE" smtClean="0"/>
              <a:pPr/>
              <a:t>‹Nr.›</a:t>
            </a:fld>
            <a:endParaRPr lang="de-DE" dirty="0"/>
          </a:p>
        </p:txBody>
      </p:sp>
      <p:sp>
        <p:nvSpPr>
          <p:cNvPr id="5" name="Rechteck 4"/>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4"/>
          <p:cNvSpPr txBox="1">
            <a:spLocks/>
          </p:cNvSpPr>
          <p:nvPr userDrawn="1"/>
        </p:nvSpPr>
        <p:spPr bwMode="auto">
          <a:xfrm>
            <a:off x="358775" y="3302892"/>
            <a:ext cx="5954713"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der </a:t>
            </a:r>
            <a:br>
              <a:rPr lang="de-DE" altLang="de-DE" sz="1000" dirty="0"/>
            </a:br>
            <a:r>
              <a:rPr lang="de-DE" altLang="de-DE" sz="1000" dirty="0"/>
              <a:t>Stuttgarter Vorsorge-Management GmbH zum Zeitpunkt der Erstellung der Unterlagen. </a:t>
            </a:r>
            <a:br>
              <a:rPr lang="de-DE" altLang="de-DE" sz="1000" dirty="0"/>
            </a:br>
            <a:r>
              <a:rPr lang="de-DE" altLang="de-DE" sz="1000" dirty="0"/>
              <a:t>Die Unterlagen dienen ausschließlich zu Informationszwecken und ersetzen keine individuelle Beratung.</a:t>
            </a:r>
            <a:br>
              <a:rPr lang="de-DE" altLang="de-DE" sz="1000" dirty="0"/>
            </a:br>
            <a:r>
              <a:rPr lang="de-DE" altLang="de-DE" sz="1000" dirty="0"/>
              <a:t>Eine Gewähr für die Richtigkeit und Vollständigkeit kann nicht übernommen werden. Durch die Überlassung der Unterlagen wird eine Haftung gegenüber dem Empfänger, Teilnehmer oder Dritten </a:t>
            </a:r>
            <a:br>
              <a:rPr lang="de-DE" altLang="de-DE" sz="1000" dirty="0"/>
            </a:br>
            <a:r>
              <a:rPr lang="de-DE" altLang="de-DE" sz="1000" dirty="0"/>
              <a:t>nicht begründet.</a:t>
            </a:r>
          </a:p>
          <a:p>
            <a:pPr eaLnBrk="1" hangingPunct="1"/>
            <a:r>
              <a:rPr lang="de-DE" altLang="de-DE" sz="1000" b="1" dirty="0"/>
              <a:t>Copyright </a:t>
            </a:r>
            <a:r>
              <a:rPr lang="de-DE" altLang="de-DE" sz="1000" b="1" dirty="0" err="1"/>
              <a:t>by</a:t>
            </a:r>
            <a:r>
              <a:rPr lang="de-DE" altLang="de-DE" sz="1000" b="1" dirty="0"/>
              <a:t> Stuttgarter Vorsorge-Management GmbH</a:t>
            </a:r>
            <a:r>
              <a:rPr lang="de-DE" altLang="de-DE" sz="1000" dirty="0"/>
              <a:t>. </a:t>
            </a:r>
            <a:br>
              <a:rPr lang="de-DE" altLang="de-DE" sz="1000" dirty="0"/>
            </a:br>
            <a:r>
              <a:rPr lang="de-DE" altLang="de-DE" sz="1000" dirty="0"/>
              <a:t>Alle Rechte vorbehalten. Jedes Veräußern, Verleihen oder sonstiges Verbreiten, auch auszugsweise, bedarf der Zustimmung der Stuttgarter Vorsorge-Management GmbH.</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pic>
        <p:nvPicPr>
          <p:cNvPr id="11" name="Grafik 10">
            <a:extLst>
              <a:ext uri="{FF2B5EF4-FFF2-40B4-BE49-F238E27FC236}">
                <a16:creationId xmlns:a16="http://schemas.microsoft.com/office/drawing/2014/main" id="{81117301-9EB3-4B76-97BE-0BF844726E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14086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1"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pic>
        <p:nvPicPr>
          <p:cNvPr id="9" name="Grafik 8">
            <a:extLst>
              <a:ext uri="{FF2B5EF4-FFF2-40B4-BE49-F238E27FC236}">
                <a16:creationId xmlns:a16="http://schemas.microsoft.com/office/drawing/2014/main" id="{BDE40A1E-8E85-468D-8F29-0F77616F2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5"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pic>
        <p:nvPicPr>
          <p:cNvPr id="9" name="Grafik 8">
            <a:extLst>
              <a:ext uri="{FF2B5EF4-FFF2-40B4-BE49-F238E27FC236}">
                <a16:creationId xmlns:a16="http://schemas.microsoft.com/office/drawing/2014/main" id="{5FC8ADEB-9CF0-455B-BDB1-92B1710EFA2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9"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pic>
        <p:nvPicPr>
          <p:cNvPr id="9" name="Grafik 8">
            <a:extLst>
              <a:ext uri="{FF2B5EF4-FFF2-40B4-BE49-F238E27FC236}">
                <a16:creationId xmlns:a16="http://schemas.microsoft.com/office/drawing/2014/main" id="{810BB5F3-8324-43D9-ADE1-0F05B0C560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0"/>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7"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spTree>
    <p:extLst>
      <p:ext uri="{BB962C8B-B14F-4D97-AF65-F5344CB8AC3E}">
        <p14:creationId xmlns:p14="http://schemas.microsoft.com/office/powerpoint/2010/main" val="27127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1"/>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9"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spTree>
    <p:extLst>
      <p:ext uri="{BB962C8B-B14F-4D97-AF65-F5344CB8AC3E}">
        <p14:creationId xmlns:p14="http://schemas.microsoft.com/office/powerpoint/2010/main" val="27758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5" name="Fußzeilenplatzhalter 4"/>
          <p:cNvSpPr>
            <a:spLocks noGrp="1"/>
          </p:cNvSpPr>
          <p:nvPr>
            <p:ph type="ftr" sz="quarter" idx="24"/>
          </p:nvPr>
        </p:nvSpPr>
        <p:spPr/>
        <p:txBody>
          <a:bodyPr/>
          <a:lstStyle/>
          <a:p>
            <a:r>
              <a:rPr lang="de-DE" dirty="0"/>
              <a:t>bAV-Workshop für Geschäftspartner Teil 4: Vertriebsansätze bAV</a:t>
            </a:r>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spTree>
    <p:extLst>
      <p:ext uri="{BB962C8B-B14F-4D97-AF65-F5344CB8AC3E}">
        <p14:creationId xmlns:p14="http://schemas.microsoft.com/office/powerpoint/2010/main" val="492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Fußzeilenplatzhalter 3"/>
          <p:cNvSpPr>
            <a:spLocks noGrp="1"/>
          </p:cNvSpPr>
          <p:nvPr>
            <p:ph type="ftr" sz="quarter" idx="26"/>
          </p:nvPr>
        </p:nvSpPr>
        <p:spPr/>
        <p:txBody>
          <a:bodyPr/>
          <a:lstStyle/>
          <a:p>
            <a:r>
              <a:rPr lang="de-DE" dirty="0"/>
              <a:t>bAV-Workshop für Geschäftspartner Teil 4: Vertriebsansätze bAV</a:t>
            </a:r>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
        <p:nvSpPr>
          <p:cNvPr id="14"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spTree>
    <p:extLst>
      <p:ext uri="{BB962C8B-B14F-4D97-AF65-F5344CB8AC3E}">
        <p14:creationId xmlns:p14="http://schemas.microsoft.com/office/powerpoint/2010/main" val="328126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 name="think-cell Folie" r:id="rId16" imgW="216" imgH="216" progId="TCLayout.ActiveDocument.1">
                  <p:embed/>
                </p:oleObj>
              </mc:Choice>
              <mc:Fallback>
                <p:oleObj name="think-cell Folie" r:id="rId16" imgW="216" imgH="216" progId="TCLayout.ActiveDocument.1">
                  <p:embed/>
                  <p:pic>
                    <p:nvPicPr>
                      <p:cNvPr id="0" name="Objekt 1"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a:hlinkClick r:id="rId18" action="ppaction://hlinksldjump"/>
          </p:cNvPr>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bAV-Workshop für Geschäftspartner – Teil 4</a:t>
            </a:r>
          </a:p>
        </p:txBody>
      </p:sp>
      <p:sp>
        <p:nvSpPr>
          <p:cNvPr id="10" name="Textfeld 9"/>
          <p:cNvSpPr txBox="1"/>
          <p:nvPr userDrawn="1"/>
        </p:nvSpPr>
        <p:spPr>
          <a:xfrm>
            <a:off x="-1564105" y="992605"/>
            <a:ext cx="1161047" cy="776037"/>
          </a:xfrm>
          <a:prstGeom prst="rect">
            <a:avLst/>
          </a:prstGeom>
          <a:noFill/>
        </p:spPr>
        <p:txBody>
          <a:bodyPr wrap="square" lIns="0" tIns="0" rIns="0" bIns="0" rtlCol="0">
            <a:noAutofit/>
          </a:bodyPr>
          <a:lstStyle/>
          <a:p>
            <a:endParaRPr lang="de-DE" dirty="0"/>
          </a:p>
        </p:txBody>
      </p:sp>
      <p:sp>
        <p:nvSpPr>
          <p:cNvPr id="2" name="Fußzeilenplatzhalter 1"/>
          <p:cNvSpPr>
            <a:spLocks noGrp="1"/>
          </p:cNvSpPr>
          <p:nvPr>
            <p:ph type="ftr" sz="quarter" idx="3"/>
          </p:nvPr>
        </p:nvSpPr>
        <p:spPr>
          <a:xfrm>
            <a:off x="2604837" y="6462000"/>
            <a:ext cx="3934326" cy="396000"/>
          </a:xfrm>
          <a:prstGeom prst="rect">
            <a:avLst/>
          </a:prstGeom>
        </p:spPr>
        <p:txBody>
          <a:bodyPr vert="horz" lIns="0" tIns="0" rIns="0" bIns="0" rtlCol="0" anchor="ctr"/>
          <a:lstStyle>
            <a:lvl1pPr algn="ctr">
              <a:defRPr lang="de-DE" sz="1000" b="0">
                <a:solidFill>
                  <a:srgbClr val="646464"/>
                </a:solidFill>
              </a:defRPr>
            </a:lvl1pPr>
          </a:lstStyle>
          <a:p>
            <a:r>
              <a:rPr lang="de-DE" dirty="0"/>
              <a:t>bAV-Workshop für Geschäftspartner Teil 4: Vertriebsansätze bAV</a:t>
            </a:r>
          </a:p>
        </p:txBody>
      </p:sp>
      <p:sp>
        <p:nvSpPr>
          <p:cNvPr id="15" name="Datumsplatzhalter 6"/>
          <p:cNvSpPr>
            <a:spLocks noGrp="1"/>
          </p:cNvSpPr>
          <p:nvPr>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01.01.2022</a:t>
            </a:r>
            <a:endParaRPr lang="de-DE" dirty="0"/>
          </a:p>
        </p:txBody>
      </p:sp>
      <p:pic>
        <p:nvPicPr>
          <p:cNvPr id="16" name="Grafik 15">
            <a:extLst>
              <a:ext uri="{FF2B5EF4-FFF2-40B4-BE49-F238E27FC236}">
                <a16:creationId xmlns:a16="http://schemas.microsoft.com/office/drawing/2014/main" id="{B5F969D2-599C-46ED-8B90-51BBA3F8AAF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63306" y="221227"/>
            <a:ext cx="2016000" cy="366546"/>
          </a:xfrm>
          <a:prstGeom prst="rect">
            <a:avLst/>
          </a:prstGeom>
        </p:spPr>
      </p:pic>
    </p:spTree>
  </p:cSld>
  <p:clrMap bg1="lt1" tx1="dk1" bg2="lt2" tx2="dk2" accent1="accent1" accent2="accent2" accent3="accent3" accent4="accent4" accent5="accent5" accent6="accent6" hlink="hlink" folHlink="folHlink"/>
  <p:sldLayoutIdLst>
    <p:sldLayoutId id="2147484291" r:id="rId1"/>
    <p:sldLayoutId id="2147484295" r:id="rId2"/>
    <p:sldLayoutId id="2147484314" r:id="rId3"/>
    <p:sldLayoutId id="2147484315" r:id="rId4"/>
    <p:sldLayoutId id="2147484316" r:id="rId5"/>
    <p:sldLayoutId id="2147484301" r:id="rId6"/>
    <p:sldLayoutId id="2147484294" r:id="rId7"/>
    <p:sldLayoutId id="2147484307" r:id="rId8"/>
    <p:sldLayoutId id="2147484306" r:id="rId9"/>
    <p:sldLayoutId id="2147484310" r:id="rId10"/>
    <p:sldLayoutId id="2147484321" r:id="rId11"/>
    <p:sldLayoutId id="2147484303" r:id="rId12"/>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0"/>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4245175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3"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Untertitel 4"/>
          <p:cNvSpPr>
            <a:spLocks noGrp="1"/>
          </p:cNvSpPr>
          <p:nvPr>
            <p:ph type="subTitle" idx="1"/>
          </p:nvPr>
        </p:nvSpPr>
        <p:spPr/>
        <p:txBody>
          <a:bodyPr>
            <a:normAutofit/>
          </a:bodyPr>
          <a:lstStyle/>
          <a:p>
            <a:pPr eaLnBrk="1" hangingPunct="1"/>
            <a:r>
              <a:rPr lang="de-DE" altLang="de-DE" dirty="0"/>
              <a:t>Einführungsworkshop für Geschäftspartner</a:t>
            </a:r>
          </a:p>
        </p:txBody>
      </p:sp>
      <p:sp>
        <p:nvSpPr>
          <p:cNvPr id="11266" name="Titel 3"/>
          <p:cNvSpPr>
            <a:spLocks noGrp="1"/>
          </p:cNvSpPr>
          <p:nvPr>
            <p:ph type="title"/>
          </p:nvPr>
        </p:nvSpPr>
        <p:spPr/>
        <p:txBody>
          <a:bodyPr/>
          <a:lstStyle/>
          <a:p>
            <a:r>
              <a:rPr lang="de-DE" altLang="de-DE" dirty="0"/>
              <a:t>Betriebliche Altersversorgung: </a:t>
            </a:r>
            <a:br>
              <a:rPr lang="de-DE" altLang="de-DE" dirty="0"/>
            </a:br>
            <a:r>
              <a:rPr lang="de-DE" altLang="de-DE" dirty="0"/>
              <a:t>Die Stuttgarter </a:t>
            </a:r>
            <a:r>
              <a:rPr lang="de-DE" altLang="de-DE" dirty="0" err="1"/>
              <a:t>bAV</a:t>
            </a:r>
            <a:r>
              <a:rPr lang="de-DE" altLang="de-DE" dirty="0"/>
              <a:t>-Lösung</a:t>
            </a:r>
          </a:p>
        </p:txBody>
      </p:sp>
      <p:sp>
        <p:nvSpPr>
          <p:cNvPr id="6" name="Textplatzhalter 5"/>
          <p:cNvSpPr>
            <a:spLocks noGrp="1"/>
          </p:cNvSpPr>
          <p:nvPr>
            <p:ph type="body" sz="quarter" idx="10"/>
          </p:nvPr>
        </p:nvSpPr>
        <p:spPr/>
        <p:txBody>
          <a:bodyPr/>
          <a:lstStyle/>
          <a:p>
            <a:r>
              <a:rPr lang="de-DE" altLang="de-DE" b="1" dirty="0">
                <a:solidFill>
                  <a:schemeClr val="tx2"/>
                </a:solidFill>
              </a:rPr>
              <a:t>Teil 4: </a:t>
            </a:r>
            <a:r>
              <a:rPr lang="de-DE" altLang="de-DE" b="1" dirty="0"/>
              <a:t>	</a:t>
            </a:r>
            <a:r>
              <a:rPr lang="de-DE" altLang="de-DE" dirty="0"/>
              <a:t>Vertriebsansätze für die erfolgreiche Vermittlung </a:t>
            </a:r>
            <a:br>
              <a:rPr lang="de-DE" altLang="de-DE" dirty="0"/>
            </a:br>
            <a:r>
              <a:rPr lang="de-DE" altLang="de-DE" dirty="0"/>
              <a:t>der betrieblichen Altersversorgung (bAV)</a:t>
            </a:r>
          </a:p>
        </p:txBody>
      </p:sp>
    </p:spTree>
    <p:extLst>
      <p:ext uri="{BB962C8B-B14F-4D97-AF65-F5344CB8AC3E}">
        <p14:creationId xmlns:p14="http://schemas.microsoft.com/office/powerpoint/2010/main" val="102870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2.</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Die bAV-Architektur</a:t>
            </a:r>
            <a:endParaRPr lang="de-DE" dirty="0"/>
          </a:p>
        </p:txBody>
      </p:sp>
    </p:spTree>
    <p:extLst>
      <p:ext uri="{BB962C8B-B14F-4D97-AF65-F5344CB8AC3E}">
        <p14:creationId xmlns:p14="http://schemas.microsoft.com/office/powerpoint/2010/main" val="165536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11</a:t>
            </a:fld>
            <a:endParaRPr lang="de-DE" dirty="0"/>
          </a:p>
        </p:txBody>
      </p:sp>
      <p:sp>
        <p:nvSpPr>
          <p:cNvPr id="4" name="Titel 3"/>
          <p:cNvSpPr>
            <a:spLocks noGrp="1"/>
          </p:cNvSpPr>
          <p:nvPr>
            <p:ph type="title"/>
          </p:nvPr>
        </p:nvSpPr>
        <p:spPr/>
        <p:txBody>
          <a:bodyPr/>
          <a:lstStyle/>
          <a:p>
            <a:r>
              <a:rPr lang="de-DE" dirty="0"/>
              <a:t>Das BRSG</a:t>
            </a:r>
            <a:r>
              <a:rPr lang="de-DE" baseline="30000" dirty="0"/>
              <a:t>1</a:t>
            </a:r>
            <a:r>
              <a:rPr lang="de-DE" dirty="0"/>
              <a:t> erforderte ein Umdenken</a:t>
            </a:r>
          </a:p>
        </p:txBody>
      </p:sp>
      <p:sp>
        <p:nvSpPr>
          <p:cNvPr id="5" name="Textplatzhalter 4"/>
          <p:cNvSpPr>
            <a:spLocks noGrp="1"/>
          </p:cNvSpPr>
          <p:nvPr>
            <p:ph type="body" sz="quarter" idx="17"/>
          </p:nvPr>
        </p:nvSpPr>
        <p:spPr/>
        <p:txBody>
          <a:bodyPr/>
          <a:lstStyle/>
          <a:p>
            <a:endParaRPr lang="de-DE"/>
          </a:p>
        </p:txBody>
      </p:sp>
      <p:sp>
        <p:nvSpPr>
          <p:cNvPr id="6" name="Textplatzhalter 5"/>
          <p:cNvSpPr>
            <a:spLocks noGrp="1"/>
          </p:cNvSpPr>
          <p:nvPr>
            <p:ph type="body" sz="quarter" idx="19"/>
          </p:nvPr>
        </p:nvSpPr>
        <p:spPr>
          <a:xfrm>
            <a:off x="358775" y="2600325"/>
            <a:ext cx="8152179" cy="3127375"/>
          </a:xfrm>
        </p:spPr>
        <p:txBody>
          <a:bodyPr/>
          <a:lstStyle/>
          <a:p>
            <a:pPr marL="233363" lvl="1" indent="-233363" eaLnBrk="1" hangingPunct="1">
              <a:spcBef>
                <a:spcPts val="800"/>
              </a:spcBef>
            </a:pPr>
            <a:r>
              <a:rPr lang="de-DE" altLang="de-DE" dirty="0"/>
              <a:t>Entgeltumwandlung wurde attraktiver</a:t>
            </a:r>
          </a:p>
          <a:p>
            <a:pPr marL="233363" lvl="1" indent="-233363" eaLnBrk="1" hangingPunct="1">
              <a:spcBef>
                <a:spcPts val="800"/>
              </a:spcBef>
            </a:pPr>
            <a:r>
              <a:rPr lang="de-DE" altLang="de-DE" dirty="0"/>
              <a:t>Neue Regelungen für einen AG-Zuschuss zur Entgeltumwandlung</a:t>
            </a:r>
          </a:p>
          <a:p>
            <a:pPr marL="233363" lvl="1" indent="-233363" eaLnBrk="1" hangingPunct="1">
              <a:spcBef>
                <a:spcPts val="800"/>
              </a:spcBef>
            </a:pPr>
            <a:r>
              <a:rPr lang="de-DE" altLang="de-DE" dirty="0"/>
              <a:t>Zusätzliche Fördermöglichkeiten für Arbeitgeber: Beiträge zu einer Arbeitgeber-Rente für Arbeitnehmer mit laufendem Arbeitslohn bis 2.575 Euro</a:t>
            </a:r>
            <a:r>
              <a:rPr lang="de-DE" altLang="de-DE" baseline="30000" dirty="0"/>
              <a:t>2</a:t>
            </a:r>
            <a:r>
              <a:rPr lang="de-DE" altLang="de-DE" dirty="0"/>
              <a:t> monatlich werden gefördert</a:t>
            </a:r>
          </a:p>
          <a:p>
            <a:pPr marL="0" lvl="1" indent="0" eaLnBrk="1" hangingPunct="1">
              <a:spcBef>
                <a:spcPts val="800"/>
              </a:spcBef>
              <a:buNone/>
            </a:pPr>
            <a:endParaRPr lang="de-DE" altLang="de-DE" dirty="0"/>
          </a:p>
        </p:txBody>
      </p:sp>
      <p:sp>
        <p:nvSpPr>
          <p:cNvPr id="7" name="Textplatzhalter 6"/>
          <p:cNvSpPr>
            <a:spLocks noGrp="1"/>
          </p:cNvSpPr>
          <p:nvPr>
            <p:ph type="body" sz="quarter" idx="18"/>
          </p:nvPr>
        </p:nvSpPr>
        <p:spPr/>
        <p:txBody>
          <a:bodyPr/>
          <a:lstStyle/>
          <a:p>
            <a:r>
              <a:rPr lang="de-DE" altLang="de-DE" dirty="0"/>
              <a:t>2. Die bAV-Architektur</a:t>
            </a:r>
            <a:endParaRPr lang="de-DE" dirty="0"/>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
        <p:nvSpPr>
          <p:cNvPr id="16" name="Textplatzhalter 6"/>
          <p:cNvSpPr txBox="1">
            <a:spLocks/>
          </p:cNvSpPr>
          <p:nvPr/>
        </p:nvSpPr>
        <p:spPr>
          <a:xfrm>
            <a:off x="359808" y="6163610"/>
            <a:ext cx="8425416" cy="107722"/>
          </a:xfrm>
          <a:prstGeom prst="rect">
            <a:avLst/>
          </a:prstGeom>
        </p:spPr>
        <p:txBody>
          <a:bodyPr vert="horz" lIns="0" tIns="0" rIns="0" bIns="0" rtlCol="0" anchor="b">
            <a:noAutofit/>
          </a:bodyPr>
          <a:lstStyle>
            <a:lvl1pPr marL="0" indent="0">
              <a:spcBef>
                <a:spcPts val="0"/>
              </a:spcBef>
              <a:spcAft>
                <a:spcPts val="1200"/>
              </a:spcAft>
              <a:defRPr kumimoji="0" lang="de-DE" sz="700" b="0" i="0" u="none" strike="noStrike" cap="none" spc="0" normalizeH="0" baseline="0" dirty="0">
                <a:ln>
                  <a:noFill/>
                </a:ln>
                <a:solidFill>
                  <a:prstClr val="white">
                    <a:lumMod val="50000"/>
                  </a:prstClr>
                </a:solidFill>
                <a:effectLst/>
                <a:uLnTx/>
                <a:uFillTx/>
                <a:latin typeface="Arial"/>
              </a:defRPr>
            </a:lvl1pPr>
            <a:lvl2pPr marL="269875" indent="-269875">
              <a:spcBef>
                <a:spcPts val="600"/>
              </a:spcBef>
              <a:spcAft>
                <a:spcPts val="600"/>
              </a:spcAft>
              <a:buClr>
                <a:schemeClr val="tx2"/>
              </a:buClr>
              <a:buSzPct val="100000"/>
              <a:buFont typeface="Arial" panose="020B0604020202020204" pitchFamily="34" charset="0"/>
              <a:buChar char="●"/>
              <a:defRPr lang="de-DE" altLang="de-DE" sz="1700" dirty="0" smtClean="0">
                <a:latin typeface="+mn-lt"/>
                <a:cs typeface="+mn-cs"/>
              </a:defRPr>
            </a:lvl2pPr>
            <a:lvl3pPr marL="62547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3pPr>
            <a:lvl4pPr marL="107632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4pPr>
            <a:lvl5pPr marL="269875" indent="-269875">
              <a:spcBef>
                <a:spcPts val="0"/>
              </a:spcBef>
              <a:spcAft>
                <a:spcPts val="600"/>
              </a:spcAft>
              <a:buSzPct val="100000"/>
              <a:buBlip>
                <a:blip r:embed="rId2"/>
              </a:buBlip>
              <a:defRPr lang="de-DE" sz="1700" dirty="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de-DE" baseline="30000" dirty="0"/>
              <a:t>1 </a:t>
            </a:r>
            <a:r>
              <a:rPr lang="de-DE" dirty="0"/>
              <a:t>Betriebsrentenstärkungsgesetz, seit 1.1.2018 in Kraft</a:t>
            </a:r>
            <a:br>
              <a:rPr lang="de-DE" dirty="0"/>
            </a:br>
            <a:r>
              <a:rPr lang="de-DE" baseline="30000" dirty="0"/>
              <a:t>2 </a:t>
            </a:r>
            <a:r>
              <a:rPr lang="de-DE" dirty="0"/>
              <a:t>gemäß § 100 Abs. 3 EStG</a:t>
            </a:r>
          </a:p>
        </p:txBody>
      </p:sp>
    </p:spTree>
    <p:extLst>
      <p:ext uri="{BB962C8B-B14F-4D97-AF65-F5344CB8AC3E}">
        <p14:creationId xmlns:p14="http://schemas.microsoft.com/office/powerpoint/2010/main" val="172359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12</a:t>
            </a:fld>
            <a:endParaRPr lang="de-DE" dirty="0"/>
          </a:p>
        </p:txBody>
      </p:sp>
      <p:sp>
        <p:nvSpPr>
          <p:cNvPr id="4" name="Titel 3"/>
          <p:cNvSpPr>
            <a:spLocks noGrp="1"/>
          </p:cNvSpPr>
          <p:nvPr>
            <p:ph type="title"/>
          </p:nvPr>
        </p:nvSpPr>
        <p:spPr/>
        <p:txBody>
          <a:bodyPr/>
          <a:lstStyle/>
          <a:p>
            <a:r>
              <a:rPr lang="de-DE" dirty="0"/>
              <a:t>Die Stuttgarter </a:t>
            </a:r>
            <a:r>
              <a:rPr lang="de-DE" dirty="0" err="1"/>
              <a:t>bAV</a:t>
            </a:r>
            <a:r>
              <a:rPr lang="de-DE" dirty="0"/>
              <a:t>-Architektur: </a:t>
            </a:r>
            <a:br>
              <a:rPr lang="de-DE" dirty="0"/>
            </a:br>
            <a:r>
              <a:rPr lang="de-DE" dirty="0"/>
              <a:t>alle Facetten vereint in einem sinnvollen Ganzen</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8" name="Fußzeilenplatzhalter 7"/>
          <p:cNvSpPr>
            <a:spLocks noGrp="1"/>
          </p:cNvSpPr>
          <p:nvPr>
            <p:ph type="ftr" sz="quarter" idx="20"/>
          </p:nvPr>
        </p:nvSpPr>
        <p:spPr/>
        <p:txBody>
          <a:bodyPr/>
          <a:lstStyle/>
          <a:p>
            <a:r>
              <a:rPr lang="de-DE"/>
              <a:t>bAV-Workshop für Geschäftspartner Teil 4: Vertriebsansätze bAV</a:t>
            </a:r>
            <a:endParaRPr lang="de-DE" dirty="0"/>
          </a:p>
        </p:txBody>
      </p:sp>
      <p:sp>
        <p:nvSpPr>
          <p:cNvPr id="47" name="Rechteck 46"/>
          <p:cNvSpPr/>
          <p:nvPr/>
        </p:nvSpPr>
        <p:spPr>
          <a:xfrm>
            <a:off x="358775" y="2795128"/>
            <a:ext cx="8536944" cy="629785"/>
          </a:xfrm>
          <a:prstGeom prst="rect">
            <a:avLst/>
          </a:prstGeom>
          <a:solidFill>
            <a:srgbClr val="FEE1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echteck 47"/>
          <p:cNvSpPr/>
          <p:nvPr/>
        </p:nvSpPr>
        <p:spPr>
          <a:xfrm>
            <a:off x="358775" y="3427253"/>
            <a:ext cx="8536944" cy="629785"/>
          </a:xfrm>
          <a:prstGeom prst="rect">
            <a:avLst/>
          </a:prstGeom>
          <a:solidFill>
            <a:srgbClr val="FF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echteck 48"/>
          <p:cNvSpPr/>
          <p:nvPr/>
        </p:nvSpPr>
        <p:spPr>
          <a:xfrm>
            <a:off x="369613" y="4057038"/>
            <a:ext cx="8536944" cy="629785"/>
          </a:xfrm>
          <a:prstGeom prst="rect">
            <a:avLst/>
          </a:prstGeom>
          <a:solidFill>
            <a:srgbClr val="FFF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49"/>
          <p:cNvSpPr/>
          <p:nvPr/>
        </p:nvSpPr>
        <p:spPr>
          <a:xfrm>
            <a:off x="1439863" y="2709650"/>
            <a:ext cx="1728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51" name="Rechteck 50"/>
          <p:cNvSpPr/>
          <p:nvPr/>
        </p:nvSpPr>
        <p:spPr>
          <a:xfrm>
            <a:off x="3243930" y="2709650"/>
            <a:ext cx="1872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2" name="Rechteck 51"/>
          <p:cNvSpPr/>
          <p:nvPr/>
        </p:nvSpPr>
        <p:spPr>
          <a:xfrm>
            <a:off x="5191997" y="2709650"/>
            <a:ext cx="1800000" cy="1977173"/>
          </a:xfrm>
          <a:prstGeom prst="rect">
            <a:avLst/>
          </a:prstGeom>
          <a:solidFill>
            <a:srgbClr val="E3EEF7"/>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3" name="Rechteck 52"/>
          <p:cNvSpPr/>
          <p:nvPr/>
        </p:nvSpPr>
        <p:spPr>
          <a:xfrm>
            <a:off x="7068063" y="2709650"/>
            <a:ext cx="1728000" cy="1977173"/>
          </a:xfrm>
          <a:prstGeom prst="rect">
            <a:avLst/>
          </a:prstGeom>
          <a:solidFill>
            <a:schemeClr val="bg1">
              <a:lumMod val="9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58" name="Eine Ecke des Rechtecks abrunden 57"/>
          <p:cNvSpPr/>
          <p:nvPr/>
        </p:nvSpPr>
        <p:spPr>
          <a:xfrm>
            <a:off x="3243930" y="2154750"/>
            <a:ext cx="1872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Arbeitgeberfinanzierter</a:t>
            </a:r>
          </a:p>
          <a:p>
            <a:r>
              <a:rPr lang="de-DE" sz="900" b="1" dirty="0"/>
              <a:t>Zuschuss zur Entgeltumwandlung</a:t>
            </a:r>
            <a:br>
              <a:rPr lang="de-DE" sz="900" b="1" dirty="0"/>
            </a:br>
            <a:r>
              <a:rPr lang="de-DE" sz="800" dirty="0"/>
              <a:t>(§ 1a Abs. 1a BetrAVG)</a:t>
            </a:r>
          </a:p>
        </p:txBody>
      </p:sp>
      <p:sp>
        <p:nvSpPr>
          <p:cNvPr id="59" name="Eine Ecke des Rechtecks abrunden 58"/>
          <p:cNvSpPr/>
          <p:nvPr/>
        </p:nvSpPr>
        <p:spPr>
          <a:xfrm>
            <a:off x="5191997" y="2154750"/>
            <a:ext cx="1800000" cy="640418"/>
          </a:xfrm>
          <a:prstGeom prst="round1Rect">
            <a:avLst/>
          </a:prstGeom>
          <a:solidFill>
            <a:schemeClr val="accent2">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Arbeitgeber-Rente</a:t>
            </a:r>
            <a:br>
              <a:rPr lang="de-DE" sz="900" b="1" dirty="0"/>
            </a:br>
            <a:r>
              <a:rPr lang="de-DE" sz="800" dirty="0"/>
              <a:t>(rein arbeitgeberfinanziert,</a:t>
            </a:r>
            <a:br>
              <a:rPr lang="de-DE" sz="800" dirty="0"/>
            </a:br>
            <a:r>
              <a:rPr lang="de-DE" sz="800" dirty="0"/>
              <a:t>§ 100 EStG, </a:t>
            </a:r>
            <a:r>
              <a:rPr lang="de-DE" sz="800" dirty="0" err="1"/>
              <a:t>ungezillmerte</a:t>
            </a:r>
            <a:r>
              <a:rPr lang="de-DE" sz="800" dirty="0"/>
              <a:t> Tarife)</a:t>
            </a:r>
          </a:p>
        </p:txBody>
      </p:sp>
      <p:sp>
        <p:nvSpPr>
          <p:cNvPr id="60" name="Eine Ecke des Rechtecks abrunden 59"/>
          <p:cNvSpPr/>
          <p:nvPr/>
        </p:nvSpPr>
        <p:spPr>
          <a:xfrm>
            <a:off x="7068063" y="2154750"/>
            <a:ext cx="1728000" cy="640418"/>
          </a:xfrm>
          <a:prstGeom prst="round1Rect">
            <a:avLst/>
          </a:prstGeom>
          <a:solidFill>
            <a:schemeClr val="bg1">
              <a:lumMod val="6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Privat finanzierte Rentenversicherung</a:t>
            </a:r>
          </a:p>
        </p:txBody>
      </p:sp>
      <p:sp>
        <p:nvSpPr>
          <p:cNvPr id="61" name="Textfeld 60"/>
          <p:cNvSpPr txBox="1"/>
          <p:nvPr/>
        </p:nvSpPr>
        <p:spPr>
          <a:xfrm>
            <a:off x="347937" y="2795128"/>
            <a:ext cx="1081088" cy="629787"/>
          </a:xfrm>
          <a:prstGeom prst="rect">
            <a:avLst/>
          </a:prstGeom>
          <a:noFill/>
        </p:spPr>
        <p:txBody>
          <a:bodyPr wrap="square" lIns="0" tIns="0" rIns="432000" bIns="0" rtlCol="0" anchor="ctr">
            <a:noAutofit/>
          </a:bodyPr>
          <a:lstStyle/>
          <a:p>
            <a:pPr algn="r"/>
            <a:r>
              <a:rPr lang="de-DE" sz="900" dirty="0"/>
              <a:t>Monatliches Einkommen z.B. 7.500</a:t>
            </a:r>
          </a:p>
          <a:p>
            <a:pPr algn="r"/>
            <a:r>
              <a:rPr lang="de-DE" sz="900" dirty="0"/>
              <a:t>EUR</a:t>
            </a:r>
          </a:p>
        </p:txBody>
      </p:sp>
      <p:sp>
        <p:nvSpPr>
          <p:cNvPr id="62" name="Textfeld 61"/>
          <p:cNvSpPr txBox="1"/>
          <p:nvPr/>
        </p:nvSpPr>
        <p:spPr>
          <a:xfrm>
            <a:off x="347937" y="3427253"/>
            <a:ext cx="1081088" cy="629787"/>
          </a:xfrm>
          <a:prstGeom prst="rect">
            <a:avLst/>
          </a:prstGeom>
          <a:noFill/>
        </p:spPr>
        <p:txBody>
          <a:bodyPr wrap="square" lIns="0" tIns="0" rIns="432000" bIns="0" rtlCol="0" anchor="ctr">
            <a:noAutofit/>
          </a:bodyPr>
          <a:lstStyle/>
          <a:p>
            <a:pPr algn="r"/>
            <a:r>
              <a:rPr lang="de-DE" sz="900" dirty="0"/>
              <a:t>Monatliches Einkommen z.B. 3.000</a:t>
            </a:r>
          </a:p>
          <a:p>
            <a:pPr algn="r"/>
            <a:r>
              <a:rPr lang="de-DE" sz="900" dirty="0"/>
              <a:t>EUR</a:t>
            </a:r>
          </a:p>
        </p:txBody>
      </p:sp>
      <p:sp>
        <p:nvSpPr>
          <p:cNvPr id="63" name="Textfeld 62"/>
          <p:cNvSpPr txBox="1"/>
          <p:nvPr/>
        </p:nvSpPr>
        <p:spPr>
          <a:xfrm>
            <a:off x="347937" y="4057038"/>
            <a:ext cx="1081088" cy="629787"/>
          </a:xfrm>
          <a:prstGeom prst="rect">
            <a:avLst/>
          </a:prstGeom>
          <a:noFill/>
        </p:spPr>
        <p:txBody>
          <a:bodyPr wrap="square" lIns="0" tIns="0" rIns="432000" bIns="0" rtlCol="0" anchor="ctr">
            <a:noAutofit/>
          </a:bodyPr>
          <a:lstStyle/>
          <a:p>
            <a:pPr algn="r"/>
            <a:r>
              <a:rPr lang="de-DE" sz="900" dirty="0"/>
              <a:t>Monatliches Einkommen z.B. 2.000</a:t>
            </a:r>
          </a:p>
          <a:p>
            <a:pPr algn="r"/>
            <a:r>
              <a:rPr lang="de-DE" sz="900" dirty="0"/>
              <a:t>EUR</a:t>
            </a:r>
          </a:p>
        </p:txBody>
      </p:sp>
      <p:sp>
        <p:nvSpPr>
          <p:cNvPr id="64" name="Textfeld 63"/>
          <p:cNvSpPr txBox="1"/>
          <p:nvPr/>
        </p:nvSpPr>
        <p:spPr>
          <a:xfrm>
            <a:off x="3176" y="5139434"/>
            <a:ext cx="1436687" cy="276999"/>
          </a:xfrm>
          <a:prstGeom prst="rect">
            <a:avLst/>
          </a:prstGeom>
          <a:noFill/>
        </p:spPr>
        <p:txBody>
          <a:bodyPr wrap="square" lIns="0" tIns="0" rIns="108000" bIns="0" rtlCol="0" anchor="ctr">
            <a:spAutoFit/>
          </a:bodyPr>
          <a:lstStyle/>
          <a:p>
            <a:pPr algn="r"/>
            <a:r>
              <a:rPr lang="de-DE" sz="900" dirty="0"/>
              <a:t>Bausteine für Ihre ganzheitliche Beratung</a:t>
            </a:r>
          </a:p>
        </p:txBody>
      </p:sp>
      <p:sp>
        <p:nvSpPr>
          <p:cNvPr id="65" name="Eine Ecke des Rechtecks abrunden 64"/>
          <p:cNvSpPr/>
          <p:nvPr/>
        </p:nvSpPr>
        <p:spPr>
          <a:xfrm>
            <a:off x="1439863" y="2154750"/>
            <a:ext cx="1728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Arbeitnehmerfinanzierte</a:t>
            </a:r>
          </a:p>
          <a:p>
            <a:r>
              <a:rPr lang="de-DE" sz="900" b="1" dirty="0"/>
              <a:t>Entgeltumwandlung</a:t>
            </a:r>
          </a:p>
          <a:p>
            <a:r>
              <a:rPr lang="de-DE" sz="800" dirty="0"/>
              <a:t>(§ 3 Nr. 63 EStG)</a:t>
            </a:r>
            <a:endParaRPr lang="de-DE" sz="900" dirty="0"/>
          </a:p>
        </p:txBody>
      </p:sp>
      <p:sp>
        <p:nvSpPr>
          <p:cNvPr id="66" name="Textfeld 65"/>
          <p:cNvSpPr txBox="1"/>
          <p:nvPr/>
        </p:nvSpPr>
        <p:spPr>
          <a:xfrm>
            <a:off x="1439863" y="2795128"/>
            <a:ext cx="1728000" cy="629787"/>
          </a:xfrm>
          <a:prstGeom prst="rect">
            <a:avLst/>
          </a:prstGeom>
          <a:noFill/>
        </p:spPr>
        <p:txBody>
          <a:bodyPr wrap="square" lIns="108000" tIns="144000" rIns="108000" bIns="72000" rtlCol="0" anchor="t">
            <a:noAutofit/>
          </a:bodyPr>
          <a:lstStyle/>
          <a:p>
            <a:r>
              <a:rPr lang="de-DE" sz="1000" b="1" dirty="0">
                <a:solidFill>
                  <a:schemeClr val="accent2"/>
                </a:solidFill>
              </a:rPr>
              <a:t>Beitragshöhe:</a:t>
            </a:r>
          </a:p>
          <a:p>
            <a:r>
              <a:rPr lang="de-DE" sz="1000" b="1" dirty="0">
                <a:solidFill>
                  <a:schemeClr val="accent2"/>
                </a:solidFill>
              </a:rPr>
              <a:t>4–8 % BBG</a:t>
            </a:r>
          </a:p>
        </p:txBody>
      </p:sp>
      <p:sp>
        <p:nvSpPr>
          <p:cNvPr id="67" name="Textfeld 66"/>
          <p:cNvSpPr txBox="1"/>
          <p:nvPr/>
        </p:nvSpPr>
        <p:spPr>
          <a:xfrm>
            <a:off x="1439863" y="342491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Beitragshöhe:</a:t>
            </a:r>
          </a:p>
          <a:p>
            <a:r>
              <a:rPr lang="de-DE" sz="1000" b="1" dirty="0">
                <a:solidFill>
                  <a:schemeClr val="accent2"/>
                </a:solidFill>
              </a:rPr>
              <a:t>bis zu 4 % BBG</a:t>
            </a:r>
          </a:p>
          <a:p>
            <a:pPr>
              <a:spcBef>
                <a:spcPts val="600"/>
              </a:spcBef>
            </a:pPr>
            <a:r>
              <a:rPr lang="de-DE" sz="800" dirty="0">
                <a:solidFill>
                  <a:schemeClr val="accent1"/>
                </a:solidFill>
              </a:rPr>
              <a:t>abzgl. Beiträgen des </a:t>
            </a:r>
            <a:br>
              <a:rPr lang="de-DE" sz="800" dirty="0">
                <a:solidFill>
                  <a:schemeClr val="accent1"/>
                </a:solidFill>
              </a:rPr>
            </a:br>
            <a:r>
              <a:rPr lang="de-DE" sz="800" dirty="0">
                <a:solidFill>
                  <a:schemeClr val="accent1"/>
                </a:solidFill>
              </a:rPr>
              <a:t>Arbeitgeber-Zuschusses und </a:t>
            </a:r>
            <a:br>
              <a:rPr lang="de-DE" sz="800" dirty="0">
                <a:solidFill>
                  <a:schemeClr val="accent1"/>
                </a:solidFill>
              </a:rPr>
            </a:br>
            <a:r>
              <a:rPr lang="de-DE" sz="800" dirty="0">
                <a:solidFill>
                  <a:schemeClr val="accent1"/>
                </a:solidFill>
              </a:rPr>
              <a:t>der Arbeitgeber-Rente</a:t>
            </a:r>
            <a:endParaRPr lang="de-DE" sz="1000" dirty="0">
              <a:solidFill>
                <a:schemeClr val="accent1"/>
              </a:solidFill>
            </a:endParaRPr>
          </a:p>
        </p:txBody>
      </p:sp>
      <p:sp>
        <p:nvSpPr>
          <p:cNvPr id="68" name="Textfeld 67"/>
          <p:cNvSpPr txBox="1"/>
          <p:nvPr/>
        </p:nvSpPr>
        <p:spPr>
          <a:xfrm>
            <a:off x="3243930" y="342491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Pauschaler AG-Zuschuss</a:t>
            </a:r>
          </a:p>
          <a:p>
            <a:r>
              <a:rPr lang="de-DE" sz="1000" b="1" dirty="0">
                <a:solidFill>
                  <a:schemeClr val="accent2"/>
                </a:solidFill>
              </a:rPr>
              <a:t>für alle Arbeitnehmer</a:t>
            </a:r>
          </a:p>
          <a:p>
            <a:pPr>
              <a:spcBef>
                <a:spcPts val="600"/>
              </a:spcBef>
            </a:pPr>
            <a:r>
              <a:rPr lang="de-DE" sz="800" dirty="0">
                <a:solidFill>
                  <a:schemeClr val="accent1"/>
                </a:solidFill>
              </a:rPr>
              <a:t>15 % des Entgeltumwandlungs-betrags</a:t>
            </a:r>
            <a:endParaRPr lang="de-DE" sz="1000" dirty="0">
              <a:solidFill>
                <a:schemeClr val="accent1"/>
              </a:solidFill>
            </a:endParaRPr>
          </a:p>
        </p:txBody>
      </p:sp>
      <p:sp>
        <p:nvSpPr>
          <p:cNvPr id="69" name="Textfeld 68"/>
          <p:cNvSpPr txBox="1"/>
          <p:nvPr/>
        </p:nvSpPr>
        <p:spPr>
          <a:xfrm>
            <a:off x="5191997" y="3424914"/>
            <a:ext cx="1876066" cy="1261910"/>
          </a:xfrm>
          <a:prstGeom prst="rect">
            <a:avLst/>
          </a:prstGeom>
          <a:noFill/>
        </p:spPr>
        <p:txBody>
          <a:bodyPr wrap="square" lIns="108000" tIns="108000" rIns="72000" bIns="72000" rtlCol="0" anchor="t">
            <a:noAutofit/>
          </a:bodyPr>
          <a:lstStyle/>
          <a:p>
            <a:r>
              <a:rPr lang="de-DE" sz="1000" b="1" dirty="0">
                <a:solidFill>
                  <a:schemeClr val="tx2">
                    <a:lumMod val="75000"/>
                  </a:schemeClr>
                </a:solidFill>
              </a:rPr>
              <a:t>Doppelte Förderung</a:t>
            </a:r>
          </a:p>
          <a:p>
            <a:r>
              <a:rPr lang="de-DE" sz="1000" b="1" dirty="0">
                <a:solidFill>
                  <a:schemeClr val="tx2">
                    <a:lumMod val="75000"/>
                  </a:schemeClr>
                </a:solidFill>
              </a:rPr>
              <a:t>für Arbeitgeber</a:t>
            </a:r>
          </a:p>
          <a:p>
            <a:pPr>
              <a:spcBef>
                <a:spcPts val="600"/>
              </a:spcBef>
            </a:pPr>
            <a:r>
              <a:rPr lang="de-DE" sz="800" dirty="0">
                <a:solidFill>
                  <a:schemeClr val="accent1"/>
                </a:solidFill>
              </a:rPr>
              <a:t>Doppelt gefördert durch</a:t>
            </a:r>
          </a:p>
          <a:p>
            <a:r>
              <a:rPr lang="de-DE" sz="800" dirty="0">
                <a:solidFill>
                  <a:schemeClr val="accent1"/>
                </a:solidFill>
              </a:rPr>
              <a:t>Betriebsausgabenabzug und ggf. bAV-Förderbetrag für Einkommen</a:t>
            </a:r>
          </a:p>
          <a:p>
            <a:r>
              <a:rPr lang="de-DE" sz="800" dirty="0">
                <a:solidFill>
                  <a:schemeClr val="accent1"/>
                </a:solidFill>
              </a:rPr>
              <a:t>bis 2.575 EUR/Monat</a:t>
            </a:r>
            <a:endParaRPr lang="de-DE" sz="1000" dirty="0">
              <a:solidFill>
                <a:schemeClr val="accent1"/>
              </a:solidFill>
            </a:endParaRPr>
          </a:p>
        </p:txBody>
      </p:sp>
      <p:sp>
        <p:nvSpPr>
          <p:cNvPr id="70" name="Textfeld 69"/>
          <p:cNvSpPr txBox="1"/>
          <p:nvPr/>
        </p:nvSpPr>
        <p:spPr>
          <a:xfrm>
            <a:off x="7068063" y="2795129"/>
            <a:ext cx="1728000" cy="1765336"/>
          </a:xfrm>
          <a:prstGeom prst="rect">
            <a:avLst/>
          </a:prstGeom>
          <a:noFill/>
        </p:spPr>
        <p:txBody>
          <a:bodyPr wrap="square" lIns="108000" tIns="144000" rIns="108000" bIns="72000" rtlCol="0" anchor="t">
            <a:noAutofit/>
          </a:bodyPr>
          <a:lstStyle/>
          <a:p>
            <a:r>
              <a:rPr lang="de-DE" sz="1000" b="1" dirty="0">
                <a:solidFill>
                  <a:schemeClr val="bg1">
                    <a:lumMod val="50000"/>
                  </a:schemeClr>
                </a:solidFill>
              </a:rPr>
              <a:t>Private</a:t>
            </a:r>
          </a:p>
          <a:p>
            <a:r>
              <a:rPr lang="de-DE" sz="1000" b="1" dirty="0">
                <a:solidFill>
                  <a:schemeClr val="bg1">
                    <a:lumMod val="50000"/>
                  </a:schemeClr>
                </a:solidFill>
              </a:rPr>
              <a:t>Rentenversicherung</a:t>
            </a:r>
          </a:p>
          <a:p>
            <a:pPr>
              <a:spcBef>
                <a:spcPts val="600"/>
              </a:spcBef>
            </a:pPr>
            <a:r>
              <a:rPr lang="de-DE" sz="800" dirty="0">
                <a:solidFill>
                  <a:schemeClr val="accent1"/>
                </a:solidFill>
              </a:rPr>
              <a:t>im Arbeitgeber-Rahmenvertrag</a:t>
            </a:r>
          </a:p>
        </p:txBody>
      </p:sp>
      <p:sp>
        <p:nvSpPr>
          <p:cNvPr id="71" name="Richtungspfeil 70"/>
          <p:cNvSpPr/>
          <p:nvPr/>
        </p:nvSpPr>
        <p:spPr>
          <a:xfrm rot="5400000">
            <a:off x="2173376" y="4007228"/>
            <a:ext cx="260974" cy="1728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2" name="Richtungspfeil 71"/>
          <p:cNvSpPr/>
          <p:nvPr/>
        </p:nvSpPr>
        <p:spPr>
          <a:xfrm rot="5400000">
            <a:off x="4049443" y="3935228"/>
            <a:ext cx="260974" cy="1872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3" name="Richtungspfeil 72"/>
          <p:cNvSpPr/>
          <p:nvPr/>
        </p:nvSpPr>
        <p:spPr>
          <a:xfrm rot="5400000">
            <a:off x="5961510" y="3971228"/>
            <a:ext cx="260974" cy="1800000"/>
          </a:xfrm>
          <a:prstGeom prst="homePlate">
            <a:avLst>
              <a:gd name="adj" fmla="val 100000"/>
            </a:avLst>
          </a:prstGeom>
          <a:solidFill>
            <a:srgbClr val="E3EEF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Richtungspfeil 73"/>
          <p:cNvSpPr/>
          <p:nvPr/>
        </p:nvSpPr>
        <p:spPr>
          <a:xfrm rot="5400000">
            <a:off x="7801576" y="4007228"/>
            <a:ext cx="260974" cy="1728000"/>
          </a:xfrm>
          <a:prstGeom prst="homePlate">
            <a:avLst>
              <a:gd name="adj" fmla="val 100000"/>
            </a:avLst>
          </a:prstGeom>
          <a:solidFill>
            <a:srgbClr val="F2F2F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5" name="Textfeld 74"/>
          <p:cNvSpPr txBox="1"/>
          <p:nvPr/>
        </p:nvSpPr>
        <p:spPr>
          <a:xfrm>
            <a:off x="1429025" y="5112897"/>
            <a:ext cx="1728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AN-Beitrag</a:t>
            </a:r>
          </a:p>
        </p:txBody>
      </p:sp>
      <p:sp>
        <p:nvSpPr>
          <p:cNvPr id="76" name="Textfeld 75"/>
          <p:cNvSpPr txBox="1"/>
          <p:nvPr/>
        </p:nvSpPr>
        <p:spPr>
          <a:xfrm>
            <a:off x="3243930" y="5112897"/>
            <a:ext cx="1872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AG-Zuschuss</a:t>
            </a:r>
          </a:p>
        </p:txBody>
      </p:sp>
      <p:sp>
        <p:nvSpPr>
          <p:cNvPr id="77" name="Textfeld 76"/>
          <p:cNvSpPr txBox="1"/>
          <p:nvPr/>
        </p:nvSpPr>
        <p:spPr>
          <a:xfrm>
            <a:off x="5191997" y="5112897"/>
            <a:ext cx="1800000" cy="330072"/>
          </a:xfrm>
          <a:prstGeom prst="round1Rect">
            <a:avLst/>
          </a:prstGeom>
          <a:solidFill>
            <a:srgbClr val="0078A9"/>
          </a:solidFill>
        </p:spPr>
        <p:txBody>
          <a:bodyPr wrap="none" lIns="72000" tIns="72000" rIns="72000" bIns="72000" rtlCol="0" anchor="ctr">
            <a:noAutofit/>
          </a:bodyPr>
          <a:lstStyle/>
          <a:p>
            <a:pPr algn="ctr"/>
            <a:r>
              <a:rPr lang="de-DE" sz="1000" b="1" dirty="0">
                <a:solidFill>
                  <a:schemeClr val="bg1"/>
                </a:solidFill>
              </a:rPr>
              <a:t>AG-Rente</a:t>
            </a:r>
          </a:p>
        </p:txBody>
      </p:sp>
      <p:sp>
        <p:nvSpPr>
          <p:cNvPr id="78" name="Textfeld 77"/>
          <p:cNvSpPr txBox="1"/>
          <p:nvPr/>
        </p:nvSpPr>
        <p:spPr>
          <a:xfrm>
            <a:off x="7068063" y="5112897"/>
            <a:ext cx="1728000" cy="330072"/>
          </a:xfrm>
          <a:prstGeom prst="round1Rect">
            <a:avLst/>
          </a:prstGeom>
          <a:solidFill>
            <a:srgbClr val="A6A6A6"/>
          </a:solidFill>
        </p:spPr>
        <p:txBody>
          <a:bodyPr wrap="none" lIns="72000" tIns="72000" rIns="72000" bIns="72000" rtlCol="0" anchor="ctr">
            <a:noAutofit/>
          </a:bodyPr>
          <a:lstStyle/>
          <a:p>
            <a:pPr algn="ctr"/>
            <a:r>
              <a:rPr lang="de-DE" sz="1000" b="1" dirty="0">
                <a:solidFill>
                  <a:schemeClr val="bg1"/>
                </a:solidFill>
              </a:rPr>
              <a:t>AN-Vorsorge privat</a:t>
            </a:r>
          </a:p>
        </p:txBody>
      </p:sp>
      <p:sp>
        <p:nvSpPr>
          <p:cNvPr id="79" name="Rechteck 78"/>
          <p:cNvSpPr/>
          <p:nvPr/>
        </p:nvSpPr>
        <p:spPr>
          <a:xfrm>
            <a:off x="1439863" y="3424913"/>
            <a:ext cx="5552134" cy="1261910"/>
          </a:xfrm>
          <a:prstGeom prst="rect">
            <a:avLst/>
          </a:prstGeom>
          <a:noFill/>
          <a:ln w="19050">
            <a:solidFill>
              <a:schemeClr val="accent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Textfeld 79"/>
          <p:cNvSpPr txBox="1"/>
          <p:nvPr/>
        </p:nvSpPr>
        <p:spPr>
          <a:xfrm>
            <a:off x="5728780" y="4493797"/>
            <a:ext cx="1263217" cy="247554"/>
          </a:xfrm>
          <a:prstGeom prst="rect">
            <a:avLst/>
          </a:prstGeom>
          <a:noFill/>
        </p:spPr>
        <p:txBody>
          <a:bodyPr wrap="none" lIns="0" tIns="0" rIns="108000" bIns="108000" rtlCol="0" anchor="ctr">
            <a:spAutoFit/>
          </a:bodyPr>
          <a:lstStyle/>
          <a:p>
            <a:pPr algn="r"/>
            <a:r>
              <a:rPr lang="de-DE" sz="900" b="1" dirty="0">
                <a:solidFill>
                  <a:schemeClr val="accent6"/>
                </a:solidFill>
              </a:rPr>
              <a:t>SV-rechtlich flankiert</a:t>
            </a:r>
          </a:p>
        </p:txBody>
      </p:sp>
      <p:pic>
        <p:nvPicPr>
          <p:cNvPr id="81" name="Grafik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81" y="2920758"/>
            <a:ext cx="260605" cy="359665"/>
          </a:xfrm>
          <a:prstGeom prst="rect">
            <a:avLst/>
          </a:prstGeom>
        </p:spPr>
      </p:pic>
      <p:pic>
        <p:nvPicPr>
          <p:cNvPr id="82" name="Grafik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81" y="3676354"/>
            <a:ext cx="260605" cy="201168"/>
          </a:xfrm>
          <a:prstGeom prst="rect">
            <a:avLst/>
          </a:prstGeom>
        </p:spPr>
      </p:pic>
      <p:pic>
        <p:nvPicPr>
          <p:cNvPr id="83" name="Grafik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981" y="4385387"/>
            <a:ext cx="260605" cy="121920"/>
          </a:xfrm>
          <a:prstGeom prst="rect">
            <a:avLst/>
          </a:prstGeom>
        </p:spPr>
      </p:pic>
      <p:pic>
        <p:nvPicPr>
          <p:cNvPr id="84" name="Grafik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397" y="5175825"/>
            <a:ext cx="518161" cy="204216"/>
          </a:xfrm>
          <a:prstGeom prst="rect">
            <a:avLst/>
          </a:prstGeom>
          <a:effectLst>
            <a:outerShdw blurRad="25400" dist="25400" dir="2700000" algn="tl" rotWithShape="0">
              <a:schemeClr val="bg1"/>
            </a:outerShdw>
          </a:effectLst>
        </p:spPr>
      </p:pic>
      <p:sp>
        <p:nvSpPr>
          <p:cNvPr id="85" name="Textfeld 84"/>
          <p:cNvSpPr txBox="1"/>
          <p:nvPr/>
        </p:nvSpPr>
        <p:spPr>
          <a:xfrm>
            <a:off x="5033739" y="501671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sp>
        <p:nvSpPr>
          <p:cNvPr id="86" name="Textfeld 85"/>
          <p:cNvSpPr txBox="1"/>
          <p:nvPr/>
        </p:nvSpPr>
        <p:spPr>
          <a:xfrm>
            <a:off x="6909805" y="501671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spTree>
    <p:extLst>
      <p:ext uri="{BB962C8B-B14F-4D97-AF65-F5344CB8AC3E}">
        <p14:creationId xmlns:p14="http://schemas.microsoft.com/office/powerpoint/2010/main" val="121951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13</a:t>
            </a:fld>
            <a:endParaRPr lang="de-DE" dirty="0"/>
          </a:p>
        </p:txBody>
      </p:sp>
      <p:sp>
        <p:nvSpPr>
          <p:cNvPr id="4" name="Titel 3"/>
          <p:cNvSpPr>
            <a:spLocks noGrp="1"/>
          </p:cNvSpPr>
          <p:nvPr>
            <p:ph type="title"/>
          </p:nvPr>
        </p:nvSpPr>
        <p:spPr/>
        <p:txBody>
          <a:bodyPr/>
          <a:lstStyle/>
          <a:p>
            <a:r>
              <a:rPr lang="de-DE" dirty="0"/>
              <a:t>Die Stuttgarter </a:t>
            </a:r>
            <a:r>
              <a:rPr lang="de-DE" dirty="0" err="1"/>
              <a:t>bAV</a:t>
            </a:r>
            <a:r>
              <a:rPr lang="de-DE" dirty="0"/>
              <a:t>-Architektur im Überblick</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6" name="Fußzeilenplatzhalter 5"/>
          <p:cNvSpPr>
            <a:spLocks noGrp="1"/>
          </p:cNvSpPr>
          <p:nvPr>
            <p:ph type="ftr" sz="quarter" idx="20"/>
          </p:nvPr>
        </p:nvSpPr>
        <p:spPr/>
        <p:txBody>
          <a:bodyPr/>
          <a:lstStyle/>
          <a:p>
            <a:r>
              <a:rPr lang="de-DE"/>
              <a:t>bAV-Workshop für Geschäftspartner Teil 4: Vertriebsansätze bAV</a:t>
            </a:r>
            <a:endParaRPr lang="de-DE" dirty="0"/>
          </a:p>
        </p:txBody>
      </p:sp>
      <p:graphicFrame>
        <p:nvGraphicFramePr>
          <p:cNvPr id="8" name="Inhaltsplatzhalter 6"/>
          <p:cNvGraphicFramePr>
            <a:graphicFrameLocks/>
          </p:cNvGraphicFramePr>
          <p:nvPr>
            <p:extLst>
              <p:ext uri="{D42A27DB-BD31-4B8C-83A1-F6EECF244321}">
                <p14:modId xmlns:p14="http://schemas.microsoft.com/office/powerpoint/2010/main" val="2001340300"/>
              </p:ext>
            </p:extLst>
          </p:nvPr>
        </p:nvGraphicFramePr>
        <p:xfrm>
          <a:off x="358775" y="2094756"/>
          <a:ext cx="8426450" cy="3731040"/>
        </p:xfrm>
        <a:graphic>
          <a:graphicData uri="http://schemas.openxmlformats.org/drawingml/2006/table">
            <a:tbl>
              <a:tblPr firstRow="1" bandRow="1">
                <a:tableStyleId>{00A15C55-8517-42AA-B614-E9B94910E393}</a:tableStyleId>
              </a:tblPr>
              <a:tblGrid>
                <a:gridCol w="1827307">
                  <a:extLst>
                    <a:ext uri="{9D8B030D-6E8A-4147-A177-3AD203B41FA5}">
                      <a16:colId xmlns:a16="http://schemas.microsoft.com/office/drawing/2014/main" val="20000"/>
                    </a:ext>
                  </a:extLst>
                </a:gridCol>
                <a:gridCol w="1659243">
                  <a:extLst>
                    <a:ext uri="{9D8B030D-6E8A-4147-A177-3AD203B41FA5}">
                      <a16:colId xmlns:a16="http://schemas.microsoft.com/office/drawing/2014/main" val="3475591465"/>
                    </a:ext>
                  </a:extLst>
                </a:gridCol>
                <a:gridCol w="1535102">
                  <a:extLst>
                    <a:ext uri="{9D8B030D-6E8A-4147-A177-3AD203B41FA5}">
                      <a16:colId xmlns:a16="http://schemas.microsoft.com/office/drawing/2014/main" val="3607140234"/>
                    </a:ext>
                  </a:extLst>
                </a:gridCol>
                <a:gridCol w="1589602">
                  <a:extLst>
                    <a:ext uri="{9D8B030D-6E8A-4147-A177-3AD203B41FA5}">
                      <a16:colId xmlns:a16="http://schemas.microsoft.com/office/drawing/2014/main" val="20001"/>
                    </a:ext>
                  </a:extLst>
                </a:gridCol>
                <a:gridCol w="1815196">
                  <a:extLst>
                    <a:ext uri="{9D8B030D-6E8A-4147-A177-3AD203B41FA5}">
                      <a16:colId xmlns:a16="http://schemas.microsoft.com/office/drawing/2014/main" val="20002"/>
                    </a:ext>
                  </a:extLst>
                </a:gridCol>
              </a:tblGrid>
              <a:tr h="36000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fontAlgn="b"/>
                      <a:r>
                        <a:rPr lang="de-DE" sz="1200" b="1" u="none" strike="noStrike" kern="1200" dirty="0">
                          <a:solidFill>
                            <a:schemeClr val="bg1"/>
                          </a:solidFill>
                          <a:effectLst/>
                          <a:latin typeface="+mn-lt"/>
                          <a:ea typeface="+mn-ea"/>
                          <a:cs typeface="+mn-cs"/>
                        </a:rPr>
                        <a:t>Betriebliche Altersversorgung</a:t>
                      </a:r>
                    </a:p>
                  </a:txBody>
                  <a:tcPr marL="72000" marR="72000" marT="72000" marB="72000" anchor="ctr">
                    <a:lnL w="12700" cmpd="sng">
                      <a:noFill/>
                    </a:lnL>
                    <a:solidFill>
                      <a:schemeClr val="accent2"/>
                    </a:solidFill>
                  </a:tcPr>
                </a:tc>
                <a:tc hMerge="1">
                  <a:txBody>
                    <a:bodyPr/>
                    <a:lstStyle/>
                    <a:p>
                      <a:pPr algn="ctr" fontAlgn="b"/>
                      <a:endParaRPr lang="de-DE" sz="1200" b="1" i="0" u="none" strike="noStrike" baseline="30000" dirty="0">
                        <a:solidFill>
                          <a:schemeClr val="bg1"/>
                        </a:solidFill>
                        <a:effectLst/>
                        <a:latin typeface="+mn-lt"/>
                      </a:endParaRPr>
                    </a:p>
                  </a:txBody>
                  <a:tcPr marL="72000" marR="72000" marT="36000" marB="36000" anchor="ctr">
                    <a:solidFill>
                      <a:schemeClr val="accent2"/>
                    </a:solidFill>
                  </a:tcPr>
                </a:tc>
                <a:tc hMerge="1">
                  <a:txBody>
                    <a:bodyPr/>
                    <a:lstStyle/>
                    <a:p>
                      <a:pPr algn="ctr" fontAlgn="b"/>
                      <a:endParaRPr lang="de-DE" sz="1200" b="1" i="0" u="none" strike="noStrike" baseline="30000" dirty="0">
                        <a:solidFill>
                          <a:schemeClr val="bg1"/>
                        </a:solidFill>
                        <a:effectLst/>
                        <a:latin typeface="+mn-lt"/>
                      </a:endParaRPr>
                    </a:p>
                  </a:txBody>
                  <a:tcPr marL="72000" marR="72000" marT="36000" marB="36000" anchor="ctr">
                    <a:solidFill>
                      <a:schemeClr val="accent2"/>
                    </a:solidFill>
                  </a:tcPr>
                </a:tc>
                <a:tc>
                  <a:txBody>
                    <a:bodyPr/>
                    <a:lstStyle/>
                    <a:p>
                      <a:pPr algn="ctr" fontAlgn="b"/>
                      <a:r>
                        <a:rPr lang="de-DE" sz="1200" b="1" u="none" strike="noStrike" kern="1200" dirty="0">
                          <a:solidFill>
                            <a:schemeClr val="bg1"/>
                          </a:solidFill>
                          <a:effectLst/>
                          <a:latin typeface="+mn-lt"/>
                          <a:ea typeface="+mn-ea"/>
                          <a:cs typeface="+mn-cs"/>
                        </a:rPr>
                        <a:t>Private Altersvorsorge</a:t>
                      </a:r>
                    </a:p>
                    <a:p>
                      <a:pPr algn="ctr" fontAlgn="b"/>
                      <a:r>
                        <a:rPr lang="de-DE" sz="1200" b="0" u="none" strike="noStrike" kern="1200" dirty="0">
                          <a:solidFill>
                            <a:schemeClr val="bg1"/>
                          </a:solidFill>
                          <a:effectLst/>
                          <a:latin typeface="+mn-lt"/>
                          <a:ea typeface="+mn-ea"/>
                          <a:cs typeface="+mn-cs"/>
                        </a:rPr>
                        <a:t>im betrieblichen Rahmen </a:t>
                      </a:r>
                    </a:p>
                  </a:txBody>
                  <a:tcPr marL="72000" marR="72000" marT="72000" marB="72000" anchor="ctr">
                    <a:solidFill>
                      <a:schemeClr val="bg1">
                        <a:lumMod val="65000"/>
                      </a:schemeClr>
                    </a:solidFill>
                  </a:tcPr>
                </a:tc>
                <a:extLst>
                  <a:ext uri="{0D108BD9-81ED-4DB2-BD59-A6C34878D82A}">
                    <a16:rowId xmlns:a16="http://schemas.microsoft.com/office/drawing/2014/main" val="10000"/>
                  </a:ext>
                </a:extLst>
              </a:tr>
              <a:tr h="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Arbeitnehmer-</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Finanzierung</a:t>
                      </a:r>
                      <a:r>
                        <a:rPr lang="de-DE" sz="1200" b="1" u="none" strike="noStrike" kern="1200" baseline="0" dirty="0">
                          <a:solidFill>
                            <a:schemeClr val="bg1"/>
                          </a:solidFill>
                          <a:effectLst/>
                          <a:latin typeface="+mn-lt"/>
                          <a:ea typeface="+mn-ea"/>
                          <a:cs typeface="+mn-cs"/>
                        </a:rPr>
                        <a:t> </a:t>
                      </a:r>
                      <a:r>
                        <a:rPr lang="de-DE" sz="1200" b="1" u="none" strike="noStrike" kern="1200" dirty="0">
                          <a:solidFill>
                            <a:schemeClr val="bg1"/>
                          </a:solidFill>
                          <a:effectLst/>
                          <a:latin typeface="+mn-lt"/>
                          <a:ea typeface="+mn-ea"/>
                          <a:cs typeface="+mn-cs"/>
                        </a:rPr>
                        <a:t>/</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Entgeltumwandlung</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(nach § 3 Nr. 63 EStG)</a:t>
                      </a:r>
                    </a:p>
                  </a:txBody>
                  <a:tcPr marL="72000" marR="72000" marT="72000" marB="72000" anchor="ctr">
                    <a:lnL w="12700" cmpd="sng">
                      <a:noFill/>
                    </a:lnL>
                    <a:solidFill>
                      <a:schemeClr val="accent2"/>
                    </a:solidFill>
                  </a:tcPr>
                </a:tc>
                <a:tc grid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Arbeitgeber-Finanzierung</a:t>
                      </a:r>
                    </a:p>
                  </a:txBody>
                  <a:tcPr marL="72000" marR="72000" marT="72000" marB="72000" anchor="ctr">
                    <a:solidFill>
                      <a:schemeClr val="accent2"/>
                    </a:solidFill>
                  </a:tcPr>
                </a:tc>
                <a:tc hMerge="1">
                  <a:txBody>
                    <a:bodyPr/>
                    <a:lstStyle/>
                    <a:p>
                      <a:pPr marL="0" marR="0" indent="0" algn="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u="none" strike="noStrike" kern="1200" dirty="0">
                        <a:solidFill>
                          <a:schemeClr val="dk1"/>
                        </a:solidFill>
                        <a:effectLst/>
                        <a:latin typeface="+mn-lt"/>
                        <a:ea typeface="+mn-ea"/>
                        <a:cs typeface="+mn-cs"/>
                      </a:endParaRPr>
                    </a:p>
                  </a:txBody>
                  <a:tcPr marL="72000" marR="72000" marT="36000" marB="36000" anchor="ctr"/>
                </a:tc>
                <a:tc rowSpan="2">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Rentenversicherung</a:t>
                      </a:r>
                      <a:endParaRPr lang="de-DE" sz="1200" b="0" u="none" strike="noStrike" kern="1200" dirty="0">
                        <a:solidFill>
                          <a:schemeClr val="bg1"/>
                        </a:solidFill>
                        <a:effectLst/>
                        <a:latin typeface="+mn-lt"/>
                        <a:ea typeface="+mn-ea"/>
                        <a:cs typeface="+mn-cs"/>
                      </a:endParaRPr>
                    </a:p>
                  </a:txBody>
                  <a:tcPr marL="72000" marR="72000" marT="72000" marB="72000" anchor="ctr">
                    <a:solidFill>
                      <a:schemeClr val="bg1">
                        <a:lumMod val="65000"/>
                      </a:schemeClr>
                    </a:solidFill>
                  </a:tcPr>
                </a:tc>
                <a:extLst>
                  <a:ext uri="{0D108BD9-81ED-4DB2-BD59-A6C34878D82A}">
                    <a16:rowId xmlns:a16="http://schemas.microsoft.com/office/drawing/2014/main" val="10001"/>
                  </a:ext>
                </a:extLst>
              </a:tr>
              <a:tr h="0">
                <a:tc>
                  <a:txBody>
                    <a:bodyPr/>
                    <a:lstStyle/>
                    <a:p>
                      <a:pPr algn="l" fontAlgn="b"/>
                      <a:endParaRPr lang="de-DE" sz="1200" u="none" strike="noStrike" kern="1200" dirty="0">
                        <a:solidFill>
                          <a:schemeClr val="dk1"/>
                        </a:solidFill>
                        <a:effectLst/>
                        <a:latin typeface="+mn-lt"/>
                        <a:ea typeface="+mn-ea"/>
                        <a:cs typeface="+mn-cs"/>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u="none" strike="noStrike" kern="1200" dirty="0">
                        <a:solidFill>
                          <a:schemeClr val="dk1"/>
                        </a:solidFill>
                        <a:effectLst/>
                        <a:latin typeface="+mn-lt"/>
                        <a:ea typeface="+mn-ea"/>
                        <a:cs typeface="+mn-cs"/>
                      </a:endParaRPr>
                    </a:p>
                  </a:txBody>
                  <a:tcPr marL="72000" marR="72000" marT="36000" marB="36000" anchor="ctr"/>
                </a:tc>
                <a:tc>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Zuschuss</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 1a Abs. 1a BetrAVG)</a:t>
                      </a:r>
                    </a:p>
                  </a:txBody>
                  <a:tcPr marL="72000" marR="72000" marT="72000" marB="72000">
                    <a:solidFill>
                      <a:schemeClr val="accent2"/>
                    </a:solidFill>
                  </a:tcPr>
                </a:tc>
                <a:tc>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1" u="none" strike="noStrike" kern="1200" dirty="0">
                          <a:solidFill>
                            <a:schemeClr val="bg1"/>
                          </a:solidFill>
                          <a:effectLst/>
                          <a:latin typeface="+mn-lt"/>
                          <a:ea typeface="+mn-ea"/>
                          <a:cs typeface="+mn-cs"/>
                        </a:rPr>
                        <a:t>Arbeitgeber-Beitrag</a:t>
                      </a:r>
                    </a:p>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r>
                        <a:rPr lang="de-DE" sz="1200" b="0" u="none" strike="noStrike" kern="1200" dirty="0">
                          <a:solidFill>
                            <a:schemeClr val="bg1"/>
                          </a:solidFill>
                          <a:effectLst/>
                          <a:latin typeface="+mn-lt"/>
                          <a:ea typeface="+mn-ea"/>
                          <a:cs typeface="+mn-cs"/>
                        </a:rPr>
                        <a:t>(nach § 3</a:t>
                      </a:r>
                      <a:r>
                        <a:rPr lang="de-DE" sz="1200" b="0" u="none" strike="noStrike" kern="1200" baseline="0" dirty="0">
                          <a:solidFill>
                            <a:schemeClr val="bg1"/>
                          </a:solidFill>
                          <a:effectLst/>
                          <a:latin typeface="+mn-lt"/>
                          <a:ea typeface="+mn-ea"/>
                          <a:cs typeface="+mn-cs"/>
                        </a:rPr>
                        <a:t> Nr. </a:t>
                      </a:r>
                      <a:r>
                        <a:rPr lang="de-DE" sz="1200" b="0" u="none" strike="noStrike" kern="1200" dirty="0">
                          <a:solidFill>
                            <a:schemeClr val="bg1"/>
                          </a:solidFill>
                          <a:effectLst/>
                          <a:latin typeface="+mn-lt"/>
                          <a:ea typeface="+mn-ea"/>
                          <a:cs typeface="+mn-cs"/>
                        </a:rPr>
                        <a:t>63</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EStG</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oder § 100</a:t>
                      </a:r>
                      <a:r>
                        <a:rPr lang="de-DE" sz="1200" b="0" u="none" strike="noStrike" kern="1200" baseline="0" dirty="0">
                          <a:solidFill>
                            <a:schemeClr val="bg1"/>
                          </a:solidFill>
                          <a:effectLst/>
                          <a:latin typeface="+mn-lt"/>
                          <a:ea typeface="+mn-ea"/>
                          <a:cs typeface="+mn-cs"/>
                        </a:rPr>
                        <a:t> </a:t>
                      </a:r>
                      <a:r>
                        <a:rPr lang="de-DE" sz="1200" b="0" u="none" strike="noStrike" kern="1200" dirty="0">
                          <a:solidFill>
                            <a:schemeClr val="bg1"/>
                          </a:solidFill>
                          <a:effectLst/>
                          <a:latin typeface="+mn-lt"/>
                          <a:ea typeface="+mn-ea"/>
                          <a:cs typeface="+mn-cs"/>
                        </a:rPr>
                        <a:t>EStG)</a:t>
                      </a:r>
                    </a:p>
                  </a:txBody>
                  <a:tcPr marL="72000" marR="72000" marT="72000" marB="72000">
                    <a:solidFill>
                      <a:schemeClr val="tx2">
                        <a:lumMod val="75000"/>
                      </a:schemeClr>
                    </a:solidFill>
                  </a:tcPr>
                </a:tc>
                <a:tc vMerge="1">
                  <a:txBody>
                    <a:bodyPr/>
                    <a:lstStyle/>
                    <a:p>
                      <a:pPr marL="0" marR="0" indent="0" algn="ctr" rtl="0" eaLnBrk="1" fontAlgn="base" latinLnBrk="0" hangingPunct="1">
                        <a:lnSpc>
                          <a:spcPct val="100000"/>
                        </a:lnSpc>
                        <a:spcBef>
                          <a:spcPts val="0"/>
                        </a:spcBef>
                        <a:spcAft>
                          <a:spcPts val="0"/>
                        </a:spcAft>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pPr>
                      <a:endParaRPr lang="de-DE" sz="1200" b="0" u="none" strike="noStrike" kern="1200" dirty="0">
                        <a:solidFill>
                          <a:schemeClr val="bg1"/>
                        </a:solidFill>
                        <a:effectLst/>
                        <a:latin typeface="+mn-lt"/>
                        <a:ea typeface="+mn-ea"/>
                        <a:cs typeface="+mn-cs"/>
                      </a:endParaRPr>
                    </a:p>
                  </a:txBody>
                  <a:tcPr marL="72000" marR="72000" marT="36000" marB="36000">
                    <a:solidFill>
                      <a:schemeClr val="bg1">
                        <a:lumMod val="65000"/>
                      </a:schemeClr>
                    </a:solidFill>
                  </a:tcPr>
                </a:tc>
                <a:extLst>
                  <a:ext uri="{0D108BD9-81ED-4DB2-BD59-A6C34878D82A}">
                    <a16:rowId xmlns:a16="http://schemas.microsoft.com/office/drawing/2014/main" val="10002"/>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7.500 EUR / Monat</a:t>
                      </a:r>
                    </a:p>
                  </a:txBody>
                  <a:tcPr marL="72000" marR="72000" marT="72000" marB="72000" anchor="ctr">
                    <a:lnT w="12700" cmpd="sng">
                      <a:noFill/>
                    </a:lnT>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3 Nr. 63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EE1C9"/>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EE1C9"/>
                    </a:solidFill>
                  </a:tcPr>
                </a:tc>
                <a:extLst>
                  <a:ext uri="{0D108BD9-81ED-4DB2-BD59-A6C34878D82A}">
                    <a16:rowId xmlns:a16="http://schemas.microsoft.com/office/drawing/2014/main" val="2448174349"/>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3.000 EUR / Monat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3 Nr. 63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FECDB"/>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ECDB"/>
                    </a:solidFill>
                  </a:tcPr>
                </a:tc>
                <a:extLst>
                  <a:ext uri="{0D108BD9-81ED-4DB2-BD59-A6C34878D82A}">
                    <a16:rowId xmlns:a16="http://schemas.microsoft.com/office/drawing/2014/main" val="1467370523"/>
                  </a:ext>
                </a:extLst>
              </a:tr>
              <a:tr h="612000">
                <a:tc>
                  <a:txBody>
                    <a:bodyPr/>
                    <a:lstStyle/>
                    <a:p>
                      <a:pPr algn="l" fontAlgn="b"/>
                      <a:r>
                        <a:rPr lang="de-DE" sz="1200" u="none" strike="noStrike" kern="1200" dirty="0">
                          <a:solidFill>
                            <a:schemeClr val="dk1"/>
                          </a:solidFill>
                          <a:effectLst/>
                          <a:latin typeface="+mn-lt"/>
                          <a:ea typeface="+mn-ea"/>
                          <a:cs typeface="+mn-cs"/>
                        </a:rPr>
                        <a:t>Einkommen</a:t>
                      </a:r>
                    </a:p>
                    <a:p>
                      <a:pPr algn="l" fontAlgn="b"/>
                      <a:r>
                        <a:rPr lang="de-DE" sz="1200" u="none" strike="noStrike" kern="1200" dirty="0">
                          <a:solidFill>
                            <a:schemeClr val="dk1"/>
                          </a:solidFill>
                          <a:effectLst/>
                          <a:latin typeface="+mn-lt"/>
                          <a:ea typeface="+mn-ea"/>
                          <a:cs typeface="+mn-cs"/>
                        </a:rPr>
                        <a:t>z.B. 2.000 EUR / Monat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100 EStG)</a:t>
                      </a:r>
                      <a:endParaRPr kumimoji="0" lang="de-D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endParaRPr>
                    </a:p>
                  </a:txBody>
                  <a:tcPr marL="72000" marR="72000" marT="72000" marB="72000" anchor="ctr">
                    <a:solidFill>
                      <a:srgbClr val="FFF7ED"/>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tab pos="0" algn="l"/>
                          <a:tab pos="447675" algn="l"/>
                          <a:tab pos="897001" algn="l"/>
                          <a:tab pos="1346200" algn="l"/>
                          <a:tab pos="1795526" algn="l"/>
                          <a:tab pos="2244725" algn="l"/>
                          <a:tab pos="2694051" algn="l"/>
                          <a:tab pos="3143250" algn="l"/>
                          <a:tab pos="3592576" algn="l"/>
                          <a:tab pos="4041775" algn="l"/>
                          <a:tab pos="4491101" algn="l"/>
                          <a:tab pos="4940300" algn="l"/>
                          <a:tab pos="5389626" algn="l"/>
                          <a:tab pos="5838825" algn="l"/>
                          <a:tab pos="6288151" algn="l"/>
                          <a:tab pos="6737350" algn="l"/>
                          <a:tab pos="7186676" algn="l"/>
                          <a:tab pos="7635875" algn="l"/>
                          <a:tab pos="8085201" algn="l"/>
                          <a:tab pos="8534400" algn="l"/>
                          <a:tab pos="8983726" algn="l"/>
                        </a:tabLst>
                        <a:defRPr/>
                      </a:pPr>
                      <a:r>
                        <a:rPr kumimoji="0" lang="de-DE" sz="1600" b="1" i="0" u="none" strike="noStrike" kern="1200" cap="none" spc="0" normalizeH="0" baseline="0" noProof="0" dirty="0">
                          <a:ln>
                            <a:noFill/>
                          </a:ln>
                          <a:solidFill>
                            <a:schemeClr val="accent2"/>
                          </a:solidFill>
                          <a:effectLst/>
                          <a:uLnTx/>
                          <a:uFillTx/>
                          <a:latin typeface="Arial"/>
                          <a:ea typeface="+mn-ea"/>
                          <a:cs typeface="+mn-cs"/>
                          <a:sym typeface="Wingdings" panose="05000000000000000000" pitchFamily="2" charset="2"/>
                        </a:rPr>
                        <a:t></a:t>
                      </a:r>
                    </a:p>
                  </a:txBody>
                  <a:tcPr marL="72000" marR="72000" marT="72000" marB="72000" anchor="ctr">
                    <a:solidFill>
                      <a:srgbClr val="FFF7ED"/>
                    </a:solidFill>
                  </a:tcPr>
                </a:tc>
                <a:extLst>
                  <a:ext uri="{0D108BD9-81ED-4DB2-BD59-A6C34878D82A}">
                    <a16:rowId xmlns:a16="http://schemas.microsoft.com/office/drawing/2014/main" val="525213958"/>
                  </a:ext>
                </a:extLst>
              </a:tr>
            </a:tbl>
          </a:graphicData>
        </a:graphic>
      </p:graphicFrame>
    </p:spTree>
    <p:extLst>
      <p:ext uri="{BB962C8B-B14F-4D97-AF65-F5344CB8AC3E}">
        <p14:creationId xmlns:p14="http://schemas.microsoft.com/office/powerpoint/2010/main" val="13246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1"/>
          </p:nvPr>
        </p:nvSpPr>
        <p:spPr>
          <a:xfrm>
            <a:off x="8280412" y="6462000"/>
            <a:ext cx="863588" cy="396000"/>
          </a:xfrm>
        </p:spPr>
        <p:txBody>
          <a:bodyPr/>
          <a:lstStyle/>
          <a:p>
            <a:fld id="{BFE8ADF1-837C-463F-9856-54C2D771B21B}" type="slidenum">
              <a:rPr lang="de-DE" smtClean="0"/>
              <a:pPr/>
              <a:t>14</a:t>
            </a:fld>
            <a:endParaRPr lang="de-DE" dirty="0"/>
          </a:p>
        </p:txBody>
      </p:sp>
      <p:sp>
        <p:nvSpPr>
          <p:cNvPr id="4" name="Titel 3"/>
          <p:cNvSpPr>
            <a:spLocks noGrp="1"/>
          </p:cNvSpPr>
          <p:nvPr>
            <p:ph type="title"/>
          </p:nvPr>
        </p:nvSpPr>
        <p:spPr/>
        <p:txBody>
          <a:bodyPr/>
          <a:lstStyle/>
          <a:p>
            <a:r>
              <a:rPr lang="de-DE" dirty="0"/>
              <a:t>Die Bausteine für ein durchdachtes bAV-Konzept</a:t>
            </a:r>
          </a:p>
        </p:txBody>
      </p:sp>
      <p:sp>
        <p:nvSpPr>
          <p:cNvPr id="5" name="Textplatzhalter 4"/>
          <p:cNvSpPr>
            <a:spLocks noGrp="1"/>
          </p:cNvSpPr>
          <p:nvPr>
            <p:ph type="body" sz="quarter" idx="18"/>
          </p:nvPr>
        </p:nvSpPr>
        <p:spPr/>
        <p:txBody>
          <a:bodyPr/>
          <a:lstStyle/>
          <a:p>
            <a:r>
              <a:rPr lang="de-DE" altLang="de-DE" dirty="0"/>
              <a:t>2. Die bAV-Architektur</a:t>
            </a:r>
            <a:endParaRPr lang="de-DE" dirty="0"/>
          </a:p>
        </p:txBody>
      </p:sp>
      <p:sp>
        <p:nvSpPr>
          <p:cNvPr id="6" name="Fußzeilenplatzhalter 5"/>
          <p:cNvSpPr>
            <a:spLocks noGrp="1"/>
          </p:cNvSpPr>
          <p:nvPr>
            <p:ph type="ftr" sz="quarter" idx="20"/>
          </p:nvPr>
        </p:nvSpPr>
        <p:spPr/>
        <p:txBody>
          <a:bodyPr/>
          <a:lstStyle/>
          <a:p>
            <a:r>
              <a:rPr lang="de-DE"/>
              <a:t>bAV-Workshop für Geschäftspartner Teil 4: Vertriebsansätze bAV</a:t>
            </a:r>
            <a:endParaRPr lang="de-DE" dirty="0"/>
          </a:p>
        </p:txBody>
      </p:sp>
      <p:sp>
        <p:nvSpPr>
          <p:cNvPr id="21" name="Rechteck 20"/>
          <p:cNvSpPr/>
          <p:nvPr/>
        </p:nvSpPr>
        <p:spPr>
          <a:xfrm>
            <a:off x="358775" y="2353123"/>
            <a:ext cx="617399" cy="307777"/>
          </a:xfrm>
          <a:prstGeom prst="rect">
            <a:avLst/>
          </a:prstGeom>
        </p:spPr>
        <p:txBody>
          <a:bodyPr wrap="none" lIns="108000">
            <a:spAutoFit/>
          </a:bodyPr>
          <a:lstStyle/>
          <a:p>
            <a:r>
              <a:rPr lang="de-DE" sz="1400" b="1" dirty="0">
                <a:latin typeface="+mn-lt"/>
              </a:rPr>
              <a:t>bAV:</a:t>
            </a:r>
          </a:p>
        </p:txBody>
      </p:sp>
      <p:sp>
        <p:nvSpPr>
          <p:cNvPr id="22" name="Rechteck 21"/>
          <p:cNvSpPr/>
          <p:nvPr/>
        </p:nvSpPr>
        <p:spPr>
          <a:xfrm>
            <a:off x="358775" y="4468555"/>
            <a:ext cx="1475775" cy="954107"/>
          </a:xfrm>
          <a:prstGeom prst="rect">
            <a:avLst/>
          </a:prstGeom>
        </p:spPr>
        <p:txBody>
          <a:bodyPr wrap="none" lIns="108000">
            <a:spAutoFit/>
          </a:bodyPr>
          <a:lstStyle/>
          <a:p>
            <a:r>
              <a:rPr lang="de-DE" sz="1400" b="1" dirty="0">
                <a:latin typeface="+mn-lt"/>
              </a:rPr>
              <a:t>private</a:t>
            </a:r>
          </a:p>
          <a:p>
            <a:r>
              <a:rPr lang="de-DE" sz="1400" b="1" dirty="0">
                <a:latin typeface="+mn-lt"/>
              </a:rPr>
              <a:t>Altersvorsorge</a:t>
            </a:r>
          </a:p>
          <a:p>
            <a:r>
              <a:rPr lang="de-DE" sz="1400" dirty="0"/>
              <a:t>im Arbeitgeber-</a:t>
            </a:r>
          </a:p>
          <a:p>
            <a:r>
              <a:rPr lang="de-DE" sz="1400" dirty="0"/>
              <a:t>Rahmenvertrag:</a:t>
            </a:r>
          </a:p>
        </p:txBody>
      </p:sp>
      <p:sp>
        <p:nvSpPr>
          <p:cNvPr id="29" name="Textfeld 28"/>
          <p:cNvSpPr txBox="1">
            <a:spLocks noChangeAspect="1"/>
          </p:cNvSpPr>
          <p:nvPr/>
        </p:nvSpPr>
        <p:spPr>
          <a:xfrm>
            <a:off x="7128693" y="2353123"/>
            <a:ext cx="1260000" cy="1260000"/>
          </a:xfrm>
          <a:prstGeom prst="roundRect">
            <a:avLst>
              <a:gd name="adj" fmla="val 9098"/>
            </a:avLst>
          </a:prstGeom>
          <a:solidFill>
            <a:schemeClr val="accent6"/>
          </a:solidFill>
        </p:spPr>
        <p:txBody>
          <a:bodyPr wrap="none" lIns="72000" tIns="72000" rIns="72000" bIns="72000" rtlCol="0" anchor="ctr">
            <a:noAutofit/>
          </a:bodyPr>
          <a:lstStyle/>
          <a:p>
            <a:pPr algn="ctr"/>
            <a:r>
              <a:rPr lang="de-DE" sz="1200" b="1" dirty="0">
                <a:solidFill>
                  <a:schemeClr val="bg1"/>
                </a:solidFill>
              </a:rPr>
              <a:t>Arbeitgeber:</a:t>
            </a:r>
          </a:p>
          <a:p>
            <a:pPr algn="ctr"/>
            <a:r>
              <a:rPr lang="de-DE" sz="1100" dirty="0">
                <a:solidFill>
                  <a:schemeClr val="bg1"/>
                </a:solidFill>
              </a:rPr>
              <a:t>Teilweise</a:t>
            </a:r>
          </a:p>
          <a:p>
            <a:pPr algn="ctr"/>
            <a:r>
              <a:rPr lang="de-DE" sz="1100" dirty="0">
                <a:solidFill>
                  <a:schemeClr val="bg1"/>
                </a:solidFill>
              </a:rPr>
              <a:t>Gegenfinanzierung</a:t>
            </a:r>
          </a:p>
          <a:p>
            <a:pPr algn="ctr"/>
            <a:r>
              <a:rPr lang="de-DE" sz="1100" dirty="0">
                <a:solidFill>
                  <a:schemeClr val="bg1"/>
                </a:solidFill>
              </a:rPr>
              <a:t>der AG-Leistungen</a:t>
            </a:r>
            <a:endParaRPr lang="de-DE" sz="1200" dirty="0">
              <a:solidFill>
                <a:schemeClr val="bg1"/>
              </a:solidFill>
            </a:endParaRPr>
          </a:p>
          <a:p>
            <a:pPr algn="ctr">
              <a:spcBef>
                <a:spcPts val="600"/>
              </a:spcBef>
            </a:pPr>
            <a:r>
              <a:rPr lang="de-DE" sz="1200" b="1" dirty="0">
                <a:solidFill>
                  <a:schemeClr val="bg1"/>
                </a:solidFill>
              </a:rPr>
              <a:t>Arbeitnehmer:</a:t>
            </a:r>
          </a:p>
          <a:p>
            <a:pPr algn="ctr"/>
            <a:r>
              <a:rPr lang="de-DE" sz="1100" dirty="0">
                <a:solidFill>
                  <a:schemeClr val="bg1"/>
                </a:solidFill>
              </a:rPr>
              <a:t>Attraktive </a:t>
            </a:r>
            <a:r>
              <a:rPr lang="de-DE" sz="1100" dirty="0" err="1">
                <a:solidFill>
                  <a:schemeClr val="bg1"/>
                </a:solidFill>
              </a:rPr>
              <a:t>bAV</a:t>
            </a:r>
            <a:endParaRPr lang="de-DE" sz="1100" dirty="0">
              <a:solidFill>
                <a:schemeClr val="bg1"/>
              </a:solidFill>
            </a:endParaRPr>
          </a:p>
        </p:txBody>
      </p:sp>
      <p:sp>
        <p:nvSpPr>
          <p:cNvPr id="37" name="Flussdiagramm: Zusammenführen 36"/>
          <p:cNvSpPr/>
          <p:nvPr/>
        </p:nvSpPr>
        <p:spPr>
          <a:xfrm rot="16200000">
            <a:off x="6779918" y="2881304"/>
            <a:ext cx="301020" cy="20364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Textfeld 37"/>
          <p:cNvSpPr txBox="1"/>
          <p:nvPr/>
        </p:nvSpPr>
        <p:spPr>
          <a:xfrm>
            <a:off x="3626585" y="4468555"/>
            <a:ext cx="1334604" cy="1334604"/>
          </a:xfrm>
          <a:prstGeom prst="roundRect">
            <a:avLst>
              <a:gd name="adj" fmla="val 9098"/>
            </a:avLst>
          </a:prstGeom>
          <a:solidFill>
            <a:srgbClr val="B3B3B3"/>
          </a:solidFill>
        </p:spPr>
        <p:txBody>
          <a:bodyPr wrap="none" lIns="72000" tIns="72000" rIns="72000" bIns="72000" rtlCol="0" anchor="ctr">
            <a:noAutofit/>
          </a:bodyPr>
          <a:lstStyle>
            <a:defPPr>
              <a:defRPr lang="de-DE"/>
            </a:defPPr>
            <a:lvl1pPr algn="ctr">
              <a:defRPr sz="1000" b="1">
                <a:solidFill>
                  <a:schemeClr val="bg1"/>
                </a:solidFill>
              </a:defRPr>
            </a:lvl1pPr>
          </a:lstStyle>
          <a:p>
            <a:r>
              <a:rPr lang="de-DE" sz="1200" b="0" dirty="0"/>
              <a:t>Zusätzliche </a:t>
            </a:r>
            <a:br>
              <a:rPr lang="de-DE" sz="1200" b="0" dirty="0"/>
            </a:br>
            <a:r>
              <a:rPr lang="de-DE" sz="1200" b="0" dirty="0"/>
              <a:t>private</a:t>
            </a:r>
          </a:p>
          <a:p>
            <a:r>
              <a:rPr lang="de-DE" sz="1200" b="0" dirty="0"/>
              <a:t>Vorsorge</a:t>
            </a:r>
            <a:endParaRPr lang="de-DE" sz="1200" dirty="0"/>
          </a:p>
        </p:txBody>
      </p:sp>
      <p:sp>
        <p:nvSpPr>
          <p:cNvPr id="39" name="Textfeld 38"/>
          <p:cNvSpPr txBox="1">
            <a:spLocks noChangeAspect="1"/>
          </p:cNvSpPr>
          <p:nvPr/>
        </p:nvSpPr>
        <p:spPr>
          <a:xfrm>
            <a:off x="3663887"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AG-Zuschuss</a:t>
            </a:r>
          </a:p>
        </p:txBody>
      </p:sp>
      <p:sp>
        <p:nvSpPr>
          <p:cNvPr id="40" name="Textfeld 39"/>
          <p:cNvSpPr txBox="1">
            <a:spLocks noChangeAspect="1"/>
          </p:cNvSpPr>
          <p:nvPr/>
        </p:nvSpPr>
        <p:spPr>
          <a:xfrm>
            <a:off x="547216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AG-Rente</a:t>
            </a:r>
          </a:p>
        </p:txBody>
      </p:sp>
      <p:sp>
        <p:nvSpPr>
          <p:cNvPr id="41" name="Textfeld 40"/>
          <p:cNvSpPr txBox="1"/>
          <p:nvPr/>
        </p:nvSpPr>
        <p:spPr>
          <a:xfrm>
            <a:off x="5096452" y="2736902"/>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42" name="Textfeld 41"/>
          <p:cNvSpPr txBox="1">
            <a:spLocks noChangeAspect="1"/>
          </p:cNvSpPr>
          <p:nvPr/>
        </p:nvSpPr>
        <p:spPr>
          <a:xfrm>
            <a:off x="193021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AN-Beitrag</a:t>
            </a:r>
          </a:p>
        </p:txBody>
      </p:sp>
      <p:sp>
        <p:nvSpPr>
          <p:cNvPr id="43" name="Textfeld 42"/>
          <p:cNvSpPr txBox="1"/>
          <p:nvPr/>
        </p:nvSpPr>
        <p:spPr>
          <a:xfrm>
            <a:off x="4173662" y="3813268"/>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44" name="Abgerundetes Rechteck 43"/>
          <p:cNvSpPr/>
          <p:nvPr/>
        </p:nvSpPr>
        <p:spPr>
          <a:xfrm>
            <a:off x="366317" y="2173123"/>
            <a:ext cx="8418907"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45" name="Abgerundetes Rechteck 44"/>
          <p:cNvSpPr/>
          <p:nvPr/>
        </p:nvSpPr>
        <p:spPr>
          <a:xfrm>
            <a:off x="366317" y="4327737"/>
            <a:ext cx="8418907"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pic>
        <p:nvPicPr>
          <p:cNvPr id="46" name="Grafik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191" y="2847995"/>
            <a:ext cx="685719" cy="270256"/>
          </a:xfrm>
          <a:prstGeom prst="rect">
            <a:avLst/>
          </a:prstGeom>
          <a:effectLst>
            <a:outerShdw dist="12700" dir="2700000" algn="tl" rotWithShape="0">
              <a:schemeClr val="bg1">
                <a:alpha val="99000"/>
              </a:schemeClr>
            </a:outerShdw>
          </a:effectLst>
        </p:spPr>
      </p:pic>
    </p:spTree>
    <p:extLst>
      <p:ext uri="{BB962C8B-B14F-4D97-AF65-F5344CB8AC3E}">
        <p14:creationId xmlns:p14="http://schemas.microsoft.com/office/powerpoint/2010/main" val="286511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871E7-55F8-4572-BB78-F4FB1750C6B6}"/>
              </a:ext>
            </a:extLst>
          </p:cNvPr>
          <p:cNvPicPr/>
          <p:nvPr/>
        </p:nvPicPr>
        <p:blipFill>
          <a:blip r:embed="rId2">
            <a:extLst>
              <a:ext uri="{28A0092B-C50C-407E-A947-70E740481C1C}">
                <a14:useLocalDpi xmlns:a14="http://schemas.microsoft.com/office/drawing/2010/main" val="0"/>
              </a:ext>
            </a:extLst>
          </a:blip>
          <a:stretch>
            <a:fillRect/>
          </a:stretch>
        </p:blipFill>
        <p:spPr>
          <a:xfrm>
            <a:off x="0" y="810375"/>
            <a:ext cx="9142200" cy="6044010"/>
          </a:xfrm>
          <a:prstGeom prst="rect">
            <a:avLst/>
          </a:prstGeom>
          <a:ln>
            <a:noFill/>
          </a:ln>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3.</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Die Stuttgarter </a:t>
            </a:r>
            <a:r>
              <a:rPr lang="de-DE" altLang="de-DE" dirty="0" err="1"/>
              <a:t>bAV</a:t>
            </a:r>
            <a:r>
              <a:rPr lang="de-DE" altLang="de-DE" dirty="0"/>
              <a:t>-Lösung</a:t>
            </a:r>
          </a:p>
        </p:txBody>
      </p:sp>
    </p:spTree>
    <p:extLst>
      <p:ext uri="{BB962C8B-B14F-4D97-AF65-F5344CB8AC3E}">
        <p14:creationId xmlns:p14="http://schemas.microsoft.com/office/powerpoint/2010/main" val="225979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16</a:t>
            </a:fld>
            <a:endParaRPr lang="de-DE" dirty="0"/>
          </a:p>
        </p:txBody>
      </p:sp>
      <p:sp>
        <p:nvSpPr>
          <p:cNvPr id="9" name="Titel 8"/>
          <p:cNvSpPr>
            <a:spLocks noGrp="1"/>
          </p:cNvSpPr>
          <p:nvPr>
            <p:ph type="title"/>
          </p:nvPr>
        </p:nvSpPr>
        <p:spPr/>
        <p:txBody>
          <a:bodyPr/>
          <a:lstStyle/>
          <a:p>
            <a:r>
              <a:rPr lang="de-DE" altLang="de-DE" dirty="0"/>
              <a:t>Die Stuttgarter </a:t>
            </a:r>
            <a:r>
              <a:rPr lang="de-DE" altLang="de-DE" dirty="0" err="1"/>
              <a:t>bAV</a:t>
            </a:r>
            <a:r>
              <a:rPr lang="de-DE" altLang="de-DE" dirty="0"/>
              <a:t>-Lösung:</a:t>
            </a:r>
            <a:br>
              <a:rPr lang="de-DE" altLang="de-DE" dirty="0"/>
            </a:br>
            <a:r>
              <a:rPr lang="de-DE" altLang="de-DE" dirty="0"/>
              <a:t>Einfach beraten in 4 Schritten</a:t>
            </a:r>
            <a:endParaRPr lang="de-DE" dirty="0"/>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Die Lösung zur </a:t>
            </a:r>
            <a:r>
              <a:rPr lang="de-DE" altLang="de-DE" dirty="0" err="1"/>
              <a:t>bAV</a:t>
            </a:r>
            <a:r>
              <a:rPr lang="de-DE" altLang="de-DE" dirty="0"/>
              <a:t>-Beratung kleiner und mittlerer Unternehmen.</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So beraten Sie einfach kompetent – von der Erfassung des Bedarfs </a:t>
            </a:r>
            <a:br>
              <a:rPr lang="de-DE" dirty="0"/>
            </a:br>
            <a:r>
              <a:rPr lang="de-DE" dirty="0"/>
              <a:t>bis zur Umsetzung der individuellen betrieblichen Altersversorgung. </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grpSp>
        <p:nvGrpSpPr>
          <p:cNvPr id="15" name="Gruppieren 14"/>
          <p:cNvGrpSpPr/>
          <p:nvPr/>
        </p:nvGrpSpPr>
        <p:grpSpPr>
          <a:xfrm>
            <a:off x="960438" y="2873089"/>
            <a:ext cx="7219950" cy="2122488"/>
            <a:chOff x="960438" y="2968625"/>
            <a:chExt cx="7219950" cy="2122488"/>
          </a:xfrm>
        </p:grpSpPr>
        <p:pic>
          <p:nvPicPr>
            <p:cNvPr id="16" name="Grafik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2513" y="3249613"/>
              <a:ext cx="7778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249613"/>
              <a:ext cx="4984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2968625"/>
              <a:ext cx="1377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2968625"/>
              <a:ext cx="11938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6638" y="3278188"/>
              <a:ext cx="1644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54513" y="3278188"/>
              <a:ext cx="16446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278188"/>
              <a:ext cx="16462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6488" y="3278188"/>
              <a:ext cx="13668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76934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17</a:t>
            </a:fld>
            <a:endParaRPr lang="de-DE" dirty="0"/>
          </a:p>
        </p:txBody>
      </p:sp>
      <p:sp>
        <p:nvSpPr>
          <p:cNvPr id="9" name="Titel 8"/>
          <p:cNvSpPr>
            <a:spLocks noGrp="1"/>
          </p:cNvSpPr>
          <p:nvPr>
            <p:ph type="title"/>
          </p:nvPr>
        </p:nvSpPr>
        <p:spPr/>
        <p:txBody>
          <a:bodyPr/>
          <a:lstStyle/>
          <a:p>
            <a:r>
              <a:rPr lang="de-DE" altLang="de-DE" dirty="0"/>
              <a:t>Ihr Einstieg und Türöffner zum Unternehmer</a:t>
            </a:r>
            <a:endParaRPr lang="de-DE" dirty="0"/>
          </a:p>
        </p:txBody>
      </p:sp>
      <p:sp>
        <p:nvSpPr>
          <p:cNvPr id="10" name="Textplatzhalter 9"/>
          <p:cNvSpPr>
            <a:spLocks noGrp="1"/>
          </p:cNvSpPr>
          <p:nvPr>
            <p:ph type="body" sz="quarter" idx="17"/>
          </p:nvPr>
        </p:nvSpPr>
        <p:spPr/>
        <p:txBody>
          <a:bodyPr/>
          <a:lstStyle/>
          <a:p>
            <a:pPr marL="233363" lvl="1" indent="-233363" eaLnBrk="1" hangingPunct="1">
              <a:spcBef>
                <a:spcPts val="800"/>
              </a:spcBef>
            </a:pPr>
            <a:r>
              <a:rPr lang="de-DE" altLang="de-DE" dirty="0"/>
              <a:t>Hintergrund: Viele Betriebe bieten die bAV nicht systematisch an oder haben sehr geringe Teilnehmerzahlen („Durchdringungsquote“).</a:t>
            </a:r>
          </a:p>
          <a:p>
            <a:pPr marL="233363" lvl="1" indent="-233363" eaLnBrk="1" hangingPunct="1">
              <a:spcBef>
                <a:spcPts val="800"/>
              </a:spcBef>
            </a:pPr>
            <a:r>
              <a:rPr lang="de-DE" altLang="de-DE" dirty="0"/>
              <a:t>Liegt die Teilnehmerzahl unter 50%, ist mit dem Unternehmen nie systematisch </a:t>
            </a:r>
            <a:br>
              <a:rPr lang="de-DE" altLang="de-DE" dirty="0"/>
            </a:br>
            <a:r>
              <a:rPr lang="de-DE" altLang="de-DE" dirty="0"/>
              <a:t>über die bAV gesprochen worden.</a:t>
            </a:r>
          </a:p>
          <a:p>
            <a:endParaRPr lang="de-DE" dirty="0"/>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Viele Unternehmen schöpfen die Möglichkeiten einer bAV (noch) nicht voll aus.</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Jede Frage, die der Unternehmer Ihnen beantwortet, bringt dem Unternehmer, </a:t>
            </a:r>
            <a:br>
              <a:rPr lang="de-DE" dirty="0"/>
            </a:br>
            <a:r>
              <a:rPr lang="de-DE" dirty="0"/>
              <a:t>den Mitarbeitern und Ihnen am Ende bares Geld.</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sp>
        <p:nvSpPr>
          <p:cNvPr id="5" name="Fußzeilenplatzhalter 4"/>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9577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18</a:t>
            </a:fld>
            <a:endParaRPr lang="de-DE" dirty="0"/>
          </a:p>
        </p:txBody>
      </p:sp>
      <p:sp>
        <p:nvSpPr>
          <p:cNvPr id="9" name="Titel 8"/>
          <p:cNvSpPr>
            <a:spLocks noGrp="1"/>
          </p:cNvSpPr>
          <p:nvPr>
            <p:ph type="title"/>
          </p:nvPr>
        </p:nvSpPr>
        <p:spPr/>
        <p:txBody>
          <a:bodyPr/>
          <a:lstStyle/>
          <a:p>
            <a:r>
              <a:rPr lang="de-DE" altLang="de-DE" dirty="0"/>
              <a:t>1, 2, 3, 4 Schritte zu Ihrem </a:t>
            </a:r>
            <a:r>
              <a:rPr lang="de-DE" altLang="de-DE" dirty="0" err="1"/>
              <a:t>bAV</a:t>
            </a:r>
            <a:r>
              <a:rPr lang="de-DE" altLang="de-DE" dirty="0"/>
              <a:t>-Erfolg:</a:t>
            </a:r>
            <a:br>
              <a:rPr lang="de-DE" altLang="de-DE" dirty="0"/>
            </a:br>
            <a:r>
              <a:rPr lang="de-DE" altLang="de-DE" dirty="0"/>
              <a:t>Jede Reise beginnt mit dem allerersten Schritt</a:t>
            </a:r>
            <a:endParaRPr lang="de-DE" dirty="0"/>
          </a:p>
        </p:txBody>
      </p:sp>
      <p:sp>
        <p:nvSpPr>
          <p:cNvPr id="10" name="Textplatzhalter 9"/>
          <p:cNvSpPr>
            <a:spLocks noGrp="1"/>
          </p:cNvSpPr>
          <p:nvPr>
            <p:ph type="body" sz="quarter" idx="17"/>
          </p:nvPr>
        </p:nvSpPr>
        <p:spPr>
          <a:xfrm>
            <a:off x="358775" y="2600325"/>
            <a:ext cx="8163434" cy="2952750"/>
          </a:xfrm>
        </p:spPr>
        <p:txBody>
          <a:bodyPr/>
          <a:lstStyle/>
          <a:p>
            <a:pPr marL="233363" lvl="1" indent="-233363" eaLnBrk="1" hangingPunct="1"/>
            <a:r>
              <a:rPr lang="de-DE" altLang="de-DE" dirty="0"/>
              <a:t>Wir analysieren gemeinsam Ansatzpunkte in Ihrem Kundenkreis.</a:t>
            </a:r>
          </a:p>
          <a:p>
            <a:pPr marL="233363" lvl="1" indent="-233363" eaLnBrk="1" hangingPunct="1"/>
            <a:r>
              <a:rPr lang="de-DE" altLang="de-DE" dirty="0"/>
              <a:t>Wir machen eine erste </a:t>
            </a:r>
            <a:r>
              <a:rPr lang="de-DE" altLang="de-DE" dirty="0" err="1"/>
              <a:t>bAV</a:t>
            </a:r>
            <a:r>
              <a:rPr lang="de-DE" altLang="de-DE" dirty="0"/>
              <a:t>-Erfassung beim Unternehmen – auf Wunsch gemeinsam.</a:t>
            </a:r>
          </a:p>
          <a:p>
            <a:pPr marL="233363" lvl="1" indent="-233363" eaLnBrk="1" hangingPunct="1"/>
            <a:r>
              <a:rPr lang="de-DE" altLang="de-DE" dirty="0"/>
              <a:t>Wir unterstützen Sie bei allen weiteren Schritten.</a:t>
            </a:r>
          </a:p>
        </p:txBody>
      </p:sp>
      <p:sp>
        <p:nvSpPr>
          <p:cNvPr id="12" name="Textplatzhalter 11"/>
          <p:cNvSpPr>
            <a:spLocks noGrp="1"/>
          </p:cNvSpPr>
          <p:nvPr>
            <p:ph type="body" sz="quarter" idx="21"/>
          </p:nvPr>
        </p:nvSpPr>
        <p:spPr>
          <a:xfrm>
            <a:off x="358775" y="2087563"/>
            <a:ext cx="8426449" cy="261610"/>
          </a:xfrm>
        </p:spPr>
        <p:txBody>
          <a:bodyPr/>
          <a:lstStyle/>
          <a:p>
            <a:r>
              <a:rPr lang="de-DE" altLang="de-DE" dirty="0"/>
              <a:t>Sie vereinbaren einen Termin mit einem Vertriebsunterstützer bAV </a:t>
            </a:r>
            <a:r>
              <a:rPr lang="de-DE" dirty="0"/>
              <a:t>der Stuttgarter</a:t>
            </a:r>
            <a:r>
              <a:rPr lang="de-DE" altLang="de-DE" dirty="0"/>
              <a:t>.</a:t>
            </a:r>
          </a:p>
        </p:txBody>
      </p:sp>
      <p:sp>
        <p:nvSpPr>
          <p:cNvPr id="13" name="Textplatzhalter 12"/>
          <p:cNvSpPr>
            <a:spLocks noGrp="1"/>
          </p:cNvSpPr>
          <p:nvPr>
            <p:ph type="body" sz="quarter" idx="23"/>
          </p:nvPr>
        </p:nvSpPr>
        <p:spPr/>
        <p:txBody>
          <a:bodyPr/>
          <a:lstStyle/>
          <a:p>
            <a:endParaRPr lang="de-DE"/>
          </a:p>
        </p:txBody>
      </p:sp>
      <p:sp>
        <p:nvSpPr>
          <p:cNvPr id="14" name="Textplatzhalter 13"/>
          <p:cNvSpPr>
            <a:spLocks noGrp="1"/>
          </p:cNvSpPr>
          <p:nvPr>
            <p:ph type="body" sz="quarter" idx="24"/>
          </p:nvPr>
        </p:nvSpPr>
        <p:spPr/>
        <p:txBody>
          <a:bodyPr/>
          <a:lstStyle/>
          <a:p>
            <a:r>
              <a:rPr lang="de-DE" dirty="0"/>
              <a:t>Setzen Sie mit uns Die Stuttgarter </a:t>
            </a:r>
            <a:r>
              <a:rPr lang="de-DE" dirty="0" err="1"/>
              <a:t>bAV</a:t>
            </a:r>
            <a:r>
              <a:rPr lang="de-DE" dirty="0"/>
              <a:t>-Lösung "1, 2, 3, 4 – einfach gut versorgt" jetzt um.</a:t>
            </a:r>
          </a:p>
        </p:txBody>
      </p:sp>
      <p:sp>
        <p:nvSpPr>
          <p:cNvPr id="11" name="Textplatzhalter 10"/>
          <p:cNvSpPr>
            <a:spLocks noGrp="1"/>
          </p:cNvSpPr>
          <p:nvPr>
            <p:ph type="body" sz="quarter" idx="18"/>
          </p:nvPr>
        </p:nvSpPr>
        <p:spPr/>
        <p:txBody>
          <a:bodyPr/>
          <a:lstStyle/>
          <a:p>
            <a:r>
              <a:rPr lang="de-DE" altLang="de-DE" dirty="0"/>
              <a:t>3. Die Stuttgarter </a:t>
            </a:r>
            <a:r>
              <a:rPr lang="de-DE" altLang="de-DE" dirty="0" err="1"/>
              <a:t>bAV</a:t>
            </a:r>
            <a:r>
              <a:rPr lang="de-DE" altLang="de-DE" dirty="0"/>
              <a:t>-Lösung</a:t>
            </a:r>
          </a:p>
        </p:txBody>
      </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9577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4.</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Kritikpunkte wirksam diskutieren</a:t>
            </a:r>
            <a:endParaRPr lang="de-DE" dirty="0"/>
          </a:p>
        </p:txBody>
      </p:sp>
    </p:spTree>
    <p:extLst>
      <p:ext uri="{BB962C8B-B14F-4D97-AF65-F5344CB8AC3E}">
        <p14:creationId xmlns:p14="http://schemas.microsoft.com/office/powerpoint/2010/main" val="225979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Textplatzhalter 2"/>
          <p:cNvSpPr>
            <a:spLocks noGrp="1"/>
          </p:cNvSpPr>
          <p:nvPr>
            <p:ph type="body" sz="quarter" idx="17"/>
          </p:nvPr>
        </p:nvSpPr>
        <p:spPr>
          <a:xfrm>
            <a:off x="1439862" y="2600325"/>
            <a:ext cx="6282137" cy="3513872"/>
          </a:xfrm>
        </p:spPr>
        <p:txBody>
          <a:bodyPr/>
          <a:lstStyle/>
          <a:p>
            <a:pPr eaLnBrk="1" hangingPunct="1">
              <a:spcBef>
                <a:spcPts val="800"/>
              </a:spcBef>
              <a:spcAft>
                <a:spcPts val="800"/>
              </a:spcAft>
              <a:buFontTx/>
              <a:buAutoNum type="arabicPeriod"/>
            </a:pPr>
            <a:r>
              <a:rPr lang="de-DE" altLang="de-DE" dirty="0"/>
              <a:t>Grundlagen und Vorbereitung</a:t>
            </a:r>
          </a:p>
          <a:p>
            <a:pPr eaLnBrk="1" hangingPunct="1">
              <a:spcBef>
                <a:spcPts val="800"/>
              </a:spcBef>
              <a:spcAft>
                <a:spcPts val="800"/>
              </a:spcAft>
              <a:buFontTx/>
              <a:buAutoNum type="arabicPeriod"/>
            </a:pPr>
            <a:r>
              <a:rPr lang="de-DE" altLang="de-DE" dirty="0"/>
              <a:t>Die bAV-Architektur</a:t>
            </a:r>
          </a:p>
          <a:p>
            <a:pPr eaLnBrk="1" hangingPunct="1">
              <a:spcBef>
                <a:spcPts val="800"/>
              </a:spcBef>
              <a:spcAft>
                <a:spcPts val="800"/>
              </a:spcAft>
              <a:buFontTx/>
              <a:buAutoNum type="arabicPeriod"/>
            </a:pPr>
            <a:r>
              <a:rPr lang="de-DE" dirty="0"/>
              <a:t>Die Stuttgarter </a:t>
            </a:r>
            <a:r>
              <a:rPr lang="de-DE" dirty="0" err="1"/>
              <a:t>bAV</a:t>
            </a:r>
            <a:r>
              <a:rPr lang="de-DE" dirty="0"/>
              <a:t>-Lösung</a:t>
            </a:r>
          </a:p>
          <a:p>
            <a:pPr eaLnBrk="1" hangingPunct="1">
              <a:spcBef>
                <a:spcPts val="800"/>
              </a:spcBef>
              <a:spcAft>
                <a:spcPts val="800"/>
              </a:spcAft>
              <a:buFontTx/>
              <a:buAutoNum type="arabicPeriod"/>
            </a:pPr>
            <a:r>
              <a:rPr lang="de-DE" altLang="de-DE" dirty="0"/>
              <a:t>Kritikpunkte wirksam diskutieren</a:t>
            </a:r>
            <a:endParaRPr lang="de-DE" dirty="0"/>
          </a:p>
        </p:txBody>
      </p:sp>
    </p:spTree>
    <p:extLst>
      <p:ext uri="{BB962C8B-B14F-4D97-AF65-F5344CB8AC3E}">
        <p14:creationId xmlns:p14="http://schemas.microsoft.com/office/powerpoint/2010/main" val="266710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20</a:t>
            </a:fld>
            <a:endParaRPr lang="de-DE" dirty="0"/>
          </a:p>
        </p:txBody>
      </p:sp>
      <p:sp>
        <p:nvSpPr>
          <p:cNvPr id="4" name="Titel 3"/>
          <p:cNvSpPr>
            <a:spLocks noGrp="1"/>
          </p:cNvSpPr>
          <p:nvPr>
            <p:ph type="title"/>
          </p:nvPr>
        </p:nvSpPr>
        <p:spPr/>
        <p:txBody>
          <a:bodyPr/>
          <a:lstStyle/>
          <a:p>
            <a:r>
              <a:rPr lang="de-DE" altLang="de-DE" dirty="0"/>
              <a:t>Mögliche Kritik aus Arbeitnehmer-Sicht</a:t>
            </a:r>
            <a:endParaRPr lang="de-DE" dirty="0"/>
          </a:p>
        </p:txBody>
      </p:sp>
      <p:sp>
        <p:nvSpPr>
          <p:cNvPr id="5" name="Textplatzhalter 4"/>
          <p:cNvSpPr>
            <a:spLocks noGrp="1"/>
          </p:cNvSpPr>
          <p:nvPr>
            <p:ph type="body" sz="quarter" idx="17"/>
          </p:nvPr>
        </p:nvSpPr>
        <p:spPr>
          <a:xfrm>
            <a:off x="358775" y="2087563"/>
            <a:ext cx="8426450" cy="261610"/>
          </a:xfrm>
        </p:spPr>
        <p:txBody>
          <a:bodyPr/>
          <a:lstStyle/>
          <a:p>
            <a:r>
              <a:rPr lang="de-DE" altLang="de-DE" dirty="0"/>
              <a:t>„Eine Direktversicherung ist für mich nicht attraktiv, denn ...</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Abgerundete rechteckige Legende 7"/>
          <p:cNvSpPr/>
          <p:nvPr/>
        </p:nvSpPr>
        <p:spPr>
          <a:xfrm>
            <a:off x="600075" y="2738438"/>
            <a:ext cx="3011488" cy="1068387"/>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Leistungen sind in vollem Umfang einkommensteuer-pflichtig.“</a:t>
            </a:r>
          </a:p>
        </p:txBody>
      </p:sp>
      <p:sp>
        <p:nvSpPr>
          <p:cNvPr id="9" name="Abgerundete rechteckige Legende 8"/>
          <p:cNvSpPr/>
          <p:nvPr/>
        </p:nvSpPr>
        <p:spPr>
          <a:xfrm>
            <a:off x="4073525" y="2738438"/>
            <a:ext cx="4719638" cy="1414462"/>
          </a:xfrm>
          <a:prstGeom prst="wedgeRoundRectCallout">
            <a:avLst>
              <a:gd name="adj1" fmla="val 3803"/>
              <a:gd name="adj2" fmla="val 6568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durch Entgeltumwandlung kann eine gewisse Minderung der Sozialversicherungsansprüche (z. B. Kranken-, Arbeitslosen-, Elterngeld, Ansprüche aus der allgemeinen Rentenversicherung) eintreten.“</a:t>
            </a:r>
          </a:p>
        </p:txBody>
      </p:sp>
      <p:sp>
        <p:nvSpPr>
          <p:cNvPr id="10" name="Abgerundete rechteckige Legende 9"/>
          <p:cNvSpPr/>
          <p:nvPr/>
        </p:nvSpPr>
        <p:spPr>
          <a:xfrm>
            <a:off x="774700" y="4303713"/>
            <a:ext cx="3011488" cy="1141412"/>
          </a:xfrm>
          <a:prstGeom prst="wedgeRoundRectCallout">
            <a:avLst>
              <a:gd name="adj1" fmla="val 5703"/>
              <a:gd name="adj2" fmla="val 73963"/>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die Leistungen sind in der KV/PV zu verbeitragen.</a:t>
            </a:r>
          </a:p>
        </p:txBody>
      </p:sp>
      <p:sp>
        <p:nvSpPr>
          <p:cNvPr id="11" name="Abgerundete rechteckige Legende 10"/>
          <p:cNvSpPr/>
          <p:nvPr/>
        </p:nvSpPr>
        <p:spPr>
          <a:xfrm>
            <a:off x="4572000" y="4630738"/>
            <a:ext cx="3011488" cy="1141412"/>
          </a:xfrm>
          <a:prstGeom prst="wedgeRoundRectCallout">
            <a:avLst>
              <a:gd name="adj1" fmla="val -5030"/>
              <a:gd name="adj2" fmla="val 67490"/>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für ältere Arbeitnehmer lohnt sich das aufgrund kürzerer Laufzeit nicht.“</a:t>
            </a:r>
          </a:p>
        </p:txBody>
      </p:sp>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95642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5"/>
          </p:nvPr>
        </p:nvSpPr>
        <p:spPr>
          <a:xfrm>
            <a:off x="8280412" y="6462000"/>
            <a:ext cx="863588" cy="396000"/>
          </a:xfrm>
        </p:spPr>
        <p:txBody>
          <a:bodyPr/>
          <a:lstStyle/>
          <a:p>
            <a:fld id="{BFE8ADF1-837C-463F-9856-54C2D771B21B}" type="slidenum">
              <a:rPr lang="de-DE" smtClean="0"/>
              <a:pPr/>
              <a:t>21</a:t>
            </a:fld>
            <a:endParaRPr lang="de-DE" dirty="0"/>
          </a:p>
        </p:txBody>
      </p:sp>
      <p:sp>
        <p:nvSpPr>
          <p:cNvPr id="4" name="Titel 3"/>
          <p:cNvSpPr>
            <a:spLocks noGrp="1"/>
          </p:cNvSpPr>
          <p:nvPr>
            <p:ph type="title"/>
          </p:nvPr>
        </p:nvSpPr>
        <p:spPr/>
        <p:txBody>
          <a:bodyPr/>
          <a:lstStyle/>
          <a:p>
            <a:r>
              <a:rPr lang="de-DE" altLang="de-DE" dirty="0"/>
              <a:t>Direktversicherung vs. private Rentenversicherung</a:t>
            </a:r>
            <a:endParaRPr lang="de-DE" dirty="0"/>
          </a:p>
        </p:txBody>
      </p:sp>
      <p:sp>
        <p:nvSpPr>
          <p:cNvPr id="7" name="Textplatzhalter 6"/>
          <p:cNvSpPr>
            <a:spLocks noGrp="1"/>
          </p:cNvSpPr>
          <p:nvPr>
            <p:ph type="body" sz="quarter" idx="19"/>
          </p:nvPr>
        </p:nvSpPr>
        <p:spPr>
          <a:xfrm>
            <a:off x="358776" y="2087563"/>
            <a:ext cx="4213224" cy="4113211"/>
          </a:xfrm>
        </p:spPr>
        <p:txBody>
          <a:bodyPr/>
          <a:lstStyle/>
          <a:p>
            <a:pPr algn="ctr" eaLnBrk="1" hangingPunct="1">
              <a:spcBef>
                <a:spcPts val="1600"/>
              </a:spcBef>
              <a:defRPr/>
            </a:pPr>
            <a:r>
              <a:rPr lang="de-DE" dirty="0">
                <a:solidFill>
                  <a:prstClr val="black"/>
                </a:solidFill>
              </a:rPr>
              <a:t>Direktversicherung nach § 3 Nr. 63 EStG</a:t>
            </a:r>
          </a:p>
        </p:txBody>
      </p:sp>
      <p:sp>
        <p:nvSpPr>
          <p:cNvPr id="6" name="Textplatzhalter 5"/>
          <p:cNvSpPr>
            <a:spLocks noGrp="1"/>
          </p:cNvSpPr>
          <p:nvPr>
            <p:ph type="body" sz="quarter" idx="20"/>
          </p:nvPr>
        </p:nvSpPr>
        <p:spPr/>
        <p:txBody>
          <a:bodyPr/>
          <a:lstStyle/>
          <a:p>
            <a:pPr algn="ctr"/>
            <a:r>
              <a:rPr lang="de-DE" dirty="0">
                <a:solidFill>
                  <a:prstClr val="black"/>
                </a:solidFill>
              </a:rPr>
              <a:t>Private Rentenversicherung (</a:t>
            </a:r>
            <a:r>
              <a:rPr lang="de-DE" dirty="0" err="1">
                <a:solidFill>
                  <a:prstClr val="black"/>
                </a:solidFill>
              </a:rPr>
              <a:t>pAV</a:t>
            </a:r>
            <a:r>
              <a:rPr lang="de-DE" dirty="0">
                <a:solidFill>
                  <a:prstClr val="black"/>
                </a:solidFill>
              </a:rPr>
              <a:t>)</a:t>
            </a:r>
            <a:endParaRPr lang="de-DE" dirty="0"/>
          </a:p>
        </p:txBody>
      </p:sp>
      <p:sp>
        <p:nvSpPr>
          <p:cNvPr id="5" name="Textplatzhalter 4"/>
          <p:cNvSpPr>
            <a:spLocks noGrp="1"/>
          </p:cNvSpPr>
          <p:nvPr>
            <p:ph type="body" sz="quarter" idx="18"/>
          </p:nvPr>
        </p:nvSpPr>
        <p:spPr/>
        <p:txBody>
          <a:bodyPr/>
          <a:lstStyle/>
          <a:p>
            <a:pPr eaLnBrk="1" hangingPunct="1"/>
            <a:r>
              <a:rPr lang="de-DE" altLang="de-DE" dirty="0"/>
              <a:t>4. Kritikpunkte wirksam diskutieren</a:t>
            </a:r>
          </a:p>
        </p:txBody>
      </p:sp>
      <p:grpSp>
        <p:nvGrpSpPr>
          <p:cNvPr id="14" name="Gruppieren 13"/>
          <p:cNvGrpSpPr/>
          <p:nvPr/>
        </p:nvGrpSpPr>
        <p:grpSpPr>
          <a:xfrm>
            <a:off x="431800" y="2565400"/>
            <a:ext cx="3960813" cy="3211513"/>
            <a:chOff x="431800" y="2425700"/>
            <a:chExt cx="3960813" cy="3211513"/>
          </a:xfrm>
        </p:grpSpPr>
        <p:sp>
          <p:nvSpPr>
            <p:cNvPr id="15" name="Rechteck 14"/>
            <p:cNvSpPr/>
            <p:nvPr/>
          </p:nvSpPr>
          <p:spPr>
            <a:xfrm>
              <a:off x="431800" y="2425700"/>
              <a:ext cx="1979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Beiträge</a:t>
              </a:r>
            </a:p>
          </p:txBody>
        </p:sp>
        <p:sp>
          <p:nvSpPr>
            <p:cNvPr id="16" name="Rechteck 15"/>
            <p:cNvSpPr/>
            <p:nvPr/>
          </p:nvSpPr>
          <p:spPr>
            <a:xfrm>
              <a:off x="2411413" y="2425700"/>
              <a:ext cx="1981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Leistungen</a:t>
              </a:r>
            </a:p>
          </p:txBody>
        </p:sp>
        <p:cxnSp>
          <p:nvCxnSpPr>
            <p:cNvPr id="17" name="Gerader Verbinder 9"/>
            <p:cNvCxnSpPr/>
            <p:nvPr/>
          </p:nvCxnSpPr>
          <p:spPr>
            <a:xfrm>
              <a:off x="431800" y="4987925"/>
              <a:ext cx="3960813"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Rechteck 17"/>
            <p:cNvSpPr/>
            <p:nvPr/>
          </p:nvSpPr>
          <p:spPr>
            <a:xfrm>
              <a:off x="431800" y="5083175"/>
              <a:ext cx="19796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 und ggf. SV-Pflicht des Beitrages </a:t>
              </a:r>
              <a:br>
                <a:rPr lang="de-DE" sz="1200" dirty="0">
                  <a:solidFill>
                    <a:srgbClr val="000000"/>
                  </a:solidFill>
                  <a:latin typeface="Arial"/>
                  <a:ea typeface="ＭＳ Ｐゴシック" pitchFamily="34" charset="-128"/>
                </a:rPr>
              </a:br>
              <a:r>
                <a:rPr lang="de-DE" sz="1200" dirty="0">
                  <a:solidFill>
                    <a:srgbClr val="000000"/>
                  </a:solidFill>
                  <a:latin typeface="Arial"/>
                  <a:ea typeface="ＭＳ Ｐゴシック" pitchFamily="34" charset="-128"/>
                </a:rPr>
                <a:t>(bis 4 % der BBG West)</a:t>
              </a:r>
            </a:p>
          </p:txBody>
        </p:sp>
        <p:sp>
          <p:nvSpPr>
            <p:cNvPr id="19" name="Rechteck 18"/>
            <p:cNvSpPr/>
            <p:nvPr/>
          </p:nvSpPr>
          <p:spPr>
            <a:xfrm>
              <a:off x="2411413" y="5083175"/>
              <a:ext cx="1981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Steuer¹ und </a:t>
              </a:r>
              <a:r>
                <a:rPr lang="de-DE" sz="1200" dirty="0" err="1">
                  <a:solidFill>
                    <a:srgbClr val="000000"/>
                  </a:solidFill>
                  <a:latin typeface="Arial"/>
                  <a:ea typeface="ＭＳ Ｐゴシック" pitchFamily="34" charset="-128"/>
                </a:rPr>
                <a:t>KVdR</a:t>
              </a:r>
              <a:r>
                <a:rPr lang="de-DE" sz="1200" dirty="0">
                  <a:solidFill>
                    <a:srgbClr val="000000"/>
                  </a:solidFill>
                  <a:latin typeface="Arial"/>
                  <a:ea typeface="ＭＳ Ｐゴシック" pitchFamily="34" charset="-128"/>
                </a:rPr>
                <a:t>-Pflicht (Freigrenze / Freibetrag wird berücksichtigt)</a:t>
              </a:r>
            </a:p>
          </p:txBody>
        </p:sp>
        <p:sp>
          <p:nvSpPr>
            <p:cNvPr id="20" name="Rechteck 19"/>
            <p:cNvSpPr/>
            <p:nvPr/>
          </p:nvSpPr>
          <p:spPr>
            <a:xfrm>
              <a:off x="2862263" y="2827338"/>
              <a:ext cx="1079500" cy="21605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21" name="Rechteck 20"/>
            <p:cNvSpPr/>
            <p:nvPr/>
          </p:nvSpPr>
          <p:spPr>
            <a:xfrm>
              <a:off x="881063" y="4630738"/>
              <a:ext cx="1081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0 %</a:t>
              </a:r>
            </a:p>
          </p:txBody>
        </p:sp>
        <p:sp>
          <p:nvSpPr>
            <p:cNvPr id="22" name="Rechteck 21"/>
            <p:cNvSpPr/>
            <p:nvPr/>
          </p:nvSpPr>
          <p:spPr>
            <a:xfrm>
              <a:off x="2862263" y="3783013"/>
              <a:ext cx="1079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100 %</a:t>
              </a:r>
            </a:p>
          </p:txBody>
        </p:sp>
      </p:grpSp>
      <p:grpSp>
        <p:nvGrpSpPr>
          <p:cNvPr id="23" name="Gruppieren 22"/>
          <p:cNvGrpSpPr/>
          <p:nvPr/>
        </p:nvGrpSpPr>
        <p:grpSpPr>
          <a:xfrm>
            <a:off x="4752975" y="2565400"/>
            <a:ext cx="3960813" cy="3027363"/>
            <a:chOff x="4752975" y="2425700"/>
            <a:chExt cx="3960813" cy="3027363"/>
          </a:xfrm>
        </p:grpSpPr>
        <p:sp>
          <p:nvSpPr>
            <p:cNvPr id="24" name="Rechteck 23"/>
            <p:cNvSpPr/>
            <p:nvPr/>
          </p:nvSpPr>
          <p:spPr>
            <a:xfrm>
              <a:off x="4752975" y="2425700"/>
              <a:ext cx="1979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Beiträge</a:t>
              </a:r>
            </a:p>
          </p:txBody>
        </p:sp>
        <p:sp>
          <p:nvSpPr>
            <p:cNvPr id="25" name="Rechteck 24"/>
            <p:cNvSpPr/>
            <p:nvPr/>
          </p:nvSpPr>
          <p:spPr>
            <a:xfrm>
              <a:off x="6732588" y="2425700"/>
              <a:ext cx="1979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dirty="0">
                  <a:solidFill>
                    <a:prstClr val="black"/>
                  </a:solidFill>
                  <a:latin typeface="Arial"/>
                </a:rPr>
                <a:t>Leistungen</a:t>
              </a:r>
            </a:p>
          </p:txBody>
        </p:sp>
        <p:cxnSp>
          <p:nvCxnSpPr>
            <p:cNvPr id="26" name="Gerader Verbinder 19"/>
            <p:cNvCxnSpPr/>
            <p:nvPr/>
          </p:nvCxnSpPr>
          <p:spPr>
            <a:xfrm>
              <a:off x="4752975" y="4987925"/>
              <a:ext cx="3960813"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Rechteck 26"/>
            <p:cNvSpPr/>
            <p:nvPr/>
          </p:nvSpPr>
          <p:spPr>
            <a:xfrm>
              <a:off x="4752975" y="5083175"/>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Steuer</a:t>
              </a:r>
              <a:r>
                <a:rPr lang="de-DE" sz="1200" baseline="30000" dirty="0">
                  <a:solidFill>
                    <a:srgbClr val="000000"/>
                  </a:solidFill>
                  <a:latin typeface="Arial"/>
                  <a:ea typeface="ＭＳ Ｐゴシック" pitchFamily="34" charset="-128"/>
                </a:rPr>
                <a:t>1</a:t>
              </a:r>
              <a:r>
                <a:rPr lang="de-DE" sz="1200" dirty="0">
                  <a:solidFill>
                    <a:srgbClr val="000000"/>
                  </a:solidFill>
                  <a:latin typeface="Arial"/>
                  <a:ea typeface="ＭＳ Ｐゴシック" pitchFamily="34" charset="-128"/>
                </a:rPr>
                <a:t>- und SV-Pflicht </a:t>
              </a:r>
              <a:br>
                <a:rPr lang="de-DE" sz="1200" dirty="0">
                  <a:solidFill>
                    <a:srgbClr val="000000"/>
                  </a:solidFill>
                  <a:latin typeface="Arial"/>
                  <a:ea typeface="ＭＳ Ｐゴシック" pitchFamily="34" charset="-128"/>
                </a:rPr>
              </a:br>
              <a:r>
                <a:rPr lang="de-DE" sz="1200" dirty="0">
                  <a:solidFill>
                    <a:srgbClr val="000000"/>
                  </a:solidFill>
                  <a:latin typeface="Arial"/>
                  <a:ea typeface="ＭＳ Ｐゴシック" pitchFamily="34" charset="-128"/>
                </a:rPr>
                <a:t>des Beitrages</a:t>
              </a:r>
            </a:p>
          </p:txBody>
        </p:sp>
        <p:sp>
          <p:nvSpPr>
            <p:cNvPr id="28" name="Rechteck 27"/>
            <p:cNvSpPr/>
            <p:nvPr/>
          </p:nvSpPr>
          <p:spPr>
            <a:xfrm>
              <a:off x="6732588" y="508317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Ertragsanteil</a:t>
              </a:r>
              <a:r>
                <a:rPr lang="de-DE" sz="1200" baseline="30000" dirty="0">
                  <a:solidFill>
                    <a:srgbClr val="000000"/>
                  </a:solidFill>
                  <a:latin typeface="Arial"/>
                  <a:ea typeface="ＭＳ Ｐゴシック" pitchFamily="34" charset="-128"/>
                </a:rPr>
                <a:t>2</a:t>
              </a:r>
              <a:r>
                <a:rPr lang="de-DE" sz="1200" dirty="0">
                  <a:solidFill>
                    <a:srgbClr val="000000"/>
                  </a:solidFill>
                  <a:latin typeface="Arial"/>
                  <a:ea typeface="ＭＳ Ｐゴシック" pitchFamily="34" charset="-128"/>
                </a:rPr>
                <a:t> </a:t>
              </a:r>
            </a:p>
            <a:p>
              <a:pPr algn="ctr" eaLnBrk="1" fontAlgn="auto" hangingPunct="1">
                <a:spcBef>
                  <a:spcPts val="0"/>
                </a:spcBef>
                <a:spcAft>
                  <a:spcPts val="0"/>
                </a:spcAft>
                <a:defRPr/>
              </a:pPr>
              <a:r>
                <a:rPr lang="de-DE" sz="1200" dirty="0">
                  <a:solidFill>
                    <a:srgbClr val="000000"/>
                  </a:solidFill>
                  <a:latin typeface="Arial"/>
                  <a:ea typeface="ＭＳ Ｐゴシック" pitchFamily="34" charset="-128"/>
                </a:rPr>
                <a:t>(Rentenalter 60-67)</a:t>
              </a:r>
            </a:p>
          </p:txBody>
        </p:sp>
        <p:sp>
          <p:nvSpPr>
            <p:cNvPr id="29" name="Rechteck 28"/>
            <p:cNvSpPr/>
            <p:nvPr/>
          </p:nvSpPr>
          <p:spPr>
            <a:xfrm>
              <a:off x="5202238" y="2827338"/>
              <a:ext cx="1079500" cy="21605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30" name="Rechteck 29"/>
            <p:cNvSpPr/>
            <p:nvPr/>
          </p:nvSpPr>
          <p:spPr>
            <a:xfrm>
              <a:off x="7181850" y="4556125"/>
              <a:ext cx="1081088" cy="431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31" name="Rechteck 30"/>
            <p:cNvSpPr/>
            <p:nvPr/>
          </p:nvSpPr>
          <p:spPr>
            <a:xfrm>
              <a:off x="5202238" y="3783013"/>
              <a:ext cx="1079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100 %</a:t>
              </a:r>
            </a:p>
          </p:txBody>
        </p:sp>
        <p:sp>
          <p:nvSpPr>
            <p:cNvPr id="32" name="Rechteck 31"/>
            <p:cNvSpPr/>
            <p:nvPr/>
          </p:nvSpPr>
          <p:spPr>
            <a:xfrm>
              <a:off x="7181850" y="4630738"/>
              <a:ext cx="1081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spcBef>
                  <a:spcPts val="1600"/>
                </a:spcBef>
                <a:defRPr/>
              </a:pPr>
              <a:r>
                <a:rPr lang="de-DE" sz="1600" b="1" dirty="0">
                  <a:solidFill>
                    <a:prstClr val="white"/>
                  </a:solidFill>
                  <a:latin typeface="Arial"/>
                </a:rPr>
                <a:t>18 – 22 %</a:t>
              </a:r>
            </a:p>
          </p:txBody>
        </p:sp>
      </p:grpSp>
      <p:sp>
        <p:nvSpPr>
          <p:cNvPr id="34" name="Textplatzhalter 16"/>
          <p:cNvSpPr>
            <a:spLocks noGrp="1"/>
          </p:cNvSpPr>
          <p:nvPr>
            <p:ph type="body" sz="quarter" idx="4294967295"/>
          </p:nvPr>
        </p:nvSpPr>
        <p:spPr>
          <a:xfrm>
            <a:off x="359966" y="6051550"/>
            <a:ext cx="8424862" cy="231774"/>
          </a:xfrm>
        </p:spPr>
        <p:txBody>
          <a:bodyPr>
            <a:noAutofit/>
          </a:bodyPr>
          <a:lstStyle/>
          <a:p>
            <a:pPr eaLnBrk="1" hangingPunct="1">
              <a:spcBef>
                <a:spcPct val="0"/>
              </a:spcBef>
            </a:pPr>
            <a:r>
              <a:rPr lang="de-DE" altLang="de-DE" sz="700" b="0" baseline="30000" dirty="0">
                <a:solidFill>
                  <a:srgbClr val="B3B3B3"/>
                </a:solidFill>
                <a:latin typeface="Arial"/>
                <a:cs typeface="Arial" panose="020B0604020202020204" pitchFamily="34" charset="0"/>
              </a:rPr>
              <a:t>1</a:t>
            </a:r>
            <a:r>
              <a:rPr lang="de-DE" altLang="de-DE" sz="700" b="0" dirty="0">
                <a:solidFill>
                  <a:srgbClr val="B3B3B3"/>
                </a:solidFill>
                <a:latin typeface="Arial"/>
                <a:cs typeface="Arial" panose="020B0604020202020204" pitchFamily="34" charset="0"/>
              </a:rPr>
              <a:t> Steuerpflicht hängt stets von der individuellen Einkommenssituation ab.</a:t>
            </a:r>
            <a:br>
              <a:rPr lang="de-DE" altLang="de-DE" sz="700" b="0" dirty="0">
                <a:solidFill>
                  <a:srgbClr val="B3B3B3"/>
                </a:solidFill>
                <a:latin typeface="Arial"/>
                <a:cs typeface="Arial" panose="020B0604020202020204" pitchFamily="34" charset="0"/>
              </a:rPr>
            </a:br>
            <a:r>
              <a:rPr lang="de-DE" altLang="de-DE" sz="700" b="0" baseline="30000" dirty="0">
                <a:solidFill>
                  <a:srgbClr val="B3B3B3"/>
                </a:solidFill>
                <a:latin typeface="Arial"/>
                <a:cs typeface="Arial" panose="020B0604020202020204" pitchFamily="34" charset="0"/>
              </a:rPr>
              <a:t>2</a:t>
            </a:r>
            <a:r>
              <a:rPr lang="de-DE" altLang="de-DE" sz="700" b="0" dirty="0">
                <a:solidFill>
                  <a:srgbClr val="B3B3B3"/>
                </a:solidFill>
                <a:latin typeface="Arial"/>
                <a:cs typeface="Arial" panose="020B0604020202020204" pitchFamily="34" charset="0"/>
              </a:rPr>
              <a:t> Ertragsanteil gem. § 22 Nr. 1 Satz 3 a) </a:t>
            </a:r>
            <a:r>
              <a:rPr lang="de-DE" altLang="de-DE" sz="700" b="0" dirty="0" err="1">
                <a:solidFill>
                  <a:srgbClr val="B3B3B3"/>
                </a:solidFill>
                <a:latin typeface="Arial"/>
                <a:cs typeface="Arial" panose="020B0604020202020204" pitchFamily="34" charset="0"/>
              </a:rPr>
              <a:t>bb</a:t>
            </a:r>
            <a:r>
              <a:rPr lang="de-DE" altLang="de-DE" sz="700" b="0" dirty="0">
                <a:solidFill>
                  <a:srgbClr val="B3B3B3"/>
                </a:solidFill>
                <a:latin typeface="Arial"/>
                <a:cs typeface="Arial" panose="020B0604020202020204" pitchFamily="34" charset="0"/>
              </a:rPr>
              <a:t>) Einkommensteuergesetz (EStG)</a:t>
            </a:r>
            <a:endParaRPr lang="de-DE" sz="700" b="0" dirty="0">
              <a:solidFill>
                <a:srgbClr val="B3B3B3"/>
              </a:solidFill>
              <a:latin typeface="Arial"/>
              <a:cs typeface="Arial" panose="020B0604020202020204" pitchFamily="34" charset="0"/>
            </a:endParaRPr>
          </a:p>
        </p:txBody>
      </p:sp>
      <p:sp>
        <p:nvSpPr>
          <p:cNvPr id="8" name="Fußzeilenplatzhalter 7"/>
          <p:cNvSpPr>
            <a:spLocks noGrp="1"/>
          </p:cNvSpPr>
          <p:nvPr>
            <p:ph type="ftr" sz="quarter" idx="24"/>
          </p:nvPr>
        </p:nvSpPr>
        <p:spPr/>
        <p:txBody>
          <a:bodyPr/>
          <a:lstStyle/>
          <a:p>
            <a:r>
              <a:rPr lang="de-DE"/>
              <a:t>bAV-Workshop für Geschäftspartner Teil 4: Vertriebsansätze bAV</a:t>
            </a:r>
            <a:endParaRPr lang="de-DE" dirty="0"/>
          </a:p>
        </p:txBody>
      </p:sp>
      <p:sp>
        <p:nvSpPr>
          <p:cNvPr id="33" name="Abgerundetes Rechteck 4">
            <a:extLst>
              <a:ext uri="{FF2B5EF4-FFF2-40B4-BE49-F238E27FC236}">
                <a16:creationId xmlns:a16="http://schemas.microsoft.com/office/drawing/2014/main" id="{3ED485E1-289A-47AB-A01A-F6D68C1CCD6C}"/>
              </a:ext>
            </a:extLst>
          </p:cNvPr>
          <p:cNvSpPr>
            <a:spLocks/>
          </p:cNvSpPr>
          <p:nvPr/>
        </p:nvSpPr>
        <p:spPr>
          <a:xfrm rot="-360000">
            <a:off x="377211" y="1628337"/>
            <a:ext cx="1260000" cy="396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b="1" dirty="0"/>
              <a:t>GKV-Verbeitragung neu seit 2020</a:t>
            </a:r>
          </a:p>
        </p:txBody>
      </p:sp>
    </p:spTree>
    <p:extLst>
      <p:ext uri="{BB962C8B-B14F-4D97-AF65-F5344CB8AC3E}">
        <p14:creationId xmlns:p14="http://schemas.microsoft.com/office/powerpoint/2010/main" val="201270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5"/>
          </p:nvPr>
        </p:nvSpPr>
        <p:spPr>
          <a:xfrm>
            <a:off x="8280412" y="6462000"/>
            <a:ext cx="863588" cy="396000"/>
          </a:xfrm>
        </p:spPr>
        <p:txBody>
          <a:bodyPr/>
          <a:lstStyle/>
          <a:p>
            <a:fld id="{BFE8ADF1-837C-463F-9856-54C2D771B21B}" type="slidenum">
              <a:rPr lang="de-DE" smtClean="0"/>
              <a:pPr/>
              <a:t>22</a:t>
            </a:fld>
            <a:endParaRPr lang="de-DE" dirty="0"/>
          </a:p>
        </p:txBody>
      </p:sp>
      <p:sp>
        <p:nvSpPr>
          <p:cNvPr id="4" name="Titel 3"/>
          <p:cNvSpPr>
            <a:spLocks noGrp="1"/>
          </p:cNvSpPr>
          <p:nvPr>
            <p:ph type="title"/>
          </p:nvPr>
        </p:nvSpPr>
        <p:spPr>
          <a:xfrm>
            <a:off x="358775" y="1042814"/>
            <a:ext cx="8426450" cy="500137"/>
          </a:xfrm>
        </p:spPr>
        <p:txBody>
          <a:bodyPr/>
          <a:lstStyle/>
          <a:p>
            <a:r>
              <a:rPr lang="de-DE" altLang="de-DE"/>
              <a:t>Direktversicherung vs. private Rentenversicherung</a:t>
            </a:r>
            <a:endParaRPr lang="de-DE" dirty="0"/>
          </a:p>
        </p:txBody>
      </p:sp>
      <p:sp>
        <p:nvSpPr>
          <p:cNvPr id="5" name="Textplatzhalter 4"/>
          <p:cNvSpPr>
            <a:spLocks noGrp="1"/>
          </p:cNvSpPr>
          <p:nvPr>
            <p:ph type="body" sz="quarter" idx="18"/>
          </p:nvPr>
        </p:nvSpPr>
        <p:spPr/>
        <p:txBody>
          <a:bodyPr/>
          <a:lstStyle/>
          <a:p>
            <a:pPr eaLnBrk="1" hangingPunct="1"/>
            <a:r>
              <a:rPr lang="de-DE" altLang="de-DE"/>
              <a:t>4. Kritikpunkte wirksam diskutieren</a:t>
            </a:r>
            <a:endParaRPr lang="de-DE" altLang="de-DE" dirty="0"/>
          </a:p>
        </p:txBody>
      </p:sp>
      <p:sp>
        <p:nvSpPr>
          <p:cNvPr id="8" name="Fußzeilenplatzhalter 7"/>
          <p:cNvSpPr>
            <a:spLocks noGrp="1"/>
          </p:cNvSpPr>
          <p:nvPr>
            <p:ph type="ftr" sz="quarter" idx="24"/>
          </p:nvPr>
        </p:nvSpPr>
        <p:spPr/>
        <p:txBody>
          <a:bodyPr/>
          <a:lstStyle/>
          <a:p>
            <a:r>
              <a:rPr lang="de-DE"/>
              <a:t>bAV-Workshop für Geschäftspartner Teil 4: Vertriebsansätze bAV</a:t>
            </a:r>
            <a:endParaRPr lang="de-DE" dirty="0"/>
          </a:p>
        </p:txBody>
      </p:sp>
      <p:sp>
        <p:nvSpPr>
          <p:cNvPr id="35" name="CustomShape 6">
            <a:extLst>
              <a:ext uri="{FF2B5EF4-FFF2-40B4-BE49-F238E27FC236}">
                <a16:creationId xmlns:a16="http://schemas.microsoft.com/office/drawing/2014/main" id="{8CC4B8F3-6839-43A6-9BB3-AFCEC29583E9}"/>
              </a:ext>
            </a:extLst>
          </p:cNvPr>
          <p:cNvSpPr/>
          <p:nvPr/>
        </p:nvSpPr>
        <p:spPr>
          <a:xfrm>
            <a:off x="358775" y="1798200"/>
            <a:ext cx="9286200" cy="285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1199"/>
              </a:spcAft>
            </a:pPr>
            <a:r>
              <a:rPr lang="de-DE" sz="1700" b="1" strike="noStrike" spc="-1">
                <a:solidFill>
                  <a:srgbClr val="000000"/>
                </a:solidFill>
                <a:latin typeface="Arial"/>
                <a:ea typeface="DejaVu Sans"/>
              </a:rPr>
              <a:t>Beispiel: 100,00 € Entgeltumwandlung, 15% AG-Zuschuss</a:t>
            </a:r>
            <a:endParaRPr lang="de-DE" sz="1700" b="0" strike="noStrike" spc="-1">
              <a:latin typeface="Arial"/>
            </a:endParaRPr>
          </a:p>
        </p:txBody>
      </p:sp>
      <p:sp>
        <p:nvSpPr>
          <p:cNvPr id="36" name="CustomShape 7">
            <a:extLst>
              <a:ext uri="{FF2B5EF4-FFF2-40B4-BE49-F238E27FC236}">
                <a16:creationId xmlns:a16="http://schemas.microsoft.com/office/drawing/2014/main" id="{D8EEC2D8-4AA5-403E-8DA6-8507865E496E}"/>
              </a:ext>
            </a:extLst>
          </p:cNvPr>
          <p:cNvSpPr/>
          <p:nvPr/>
        </p:nvSpPr>
        <p:spPr>
          <a:xfrm>
            <a:off x="358775" y="5440114"/>
            <a:ext cx="8426450" cy="937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700" b="1" strike="noStrike" spc="-1" dirty="0">
                <a:latin typeface="Arial"/>
                <a:ea typeface="ＭＳ Ｐゴシック"/>
              </a:rPr>
              <a:t>Beispielrechnung (Stand: Januar 2022):</a:t>
            </a:r>
            <a:endParaRPr lang="de-DE" sz="700" b="0" strike="noStrike" spc="-1" dirty="0">
              <a:latin typeface="Arial"/>
            </a:endParaRPr>
          </a:p>
          <a:p>
            <a:pPr>
              <a:lnSpc>
                <a:spcPct val="100000"/>
              </a:lnSpc>
            </a:pPr>
            <a:r>
              <a:rPr lang="de-DE" sz="700" b="0" strike="noStrike" spc="-1" dirty="0">
                <a:latin typeface="Arial"/>
                <a:ea typeface="ＭＳ Ｐゴシック"/>
              </a:rPr>
              <a:t>Berechnungsgrundlage: Alter 30 Jahre, Steuerklasse I, Bruttojahreseinkommen von 36.000,00 €, keine Kinder, Steuer- und Sozialversicherungswerte aus 2022 (jeweils 01/2022), keine Kirchensteuer, allgemeiner Beitragssatz KV 15,9 %, KV-Zusatzbeitrag 1,3 %, PV-Satz 3,4 %.</a:t>
            </a:r>
            <a:endParaRPr lang="de-DE" sz="700" b="0" strike="noStrike" spc="-1" dirty="0">
              <a:latin typeface="Arial"/>
            </a:endParaRPr>
          </a:p>
          <a:p>
            <a:pPr>
              <a:lnSpc>
                <a:spcPct val="100000"/>
              </a:lnSpc>
            </a:pPr>
            <a:r>
              <a:rPr lang="de-DE" sz="700" b="0" strike="noStrike" spc="-1" baseline="30000" dirty="0">
                <a:latin typeface="Arial"/>
                <a:ea typeface="ＭＳ Ｐゴシック"/>
              </a:rPr>
              <a:t>1 </a:t>
            </a:r>
            <a:r>
              <a:rPr lang="de-DE" sz="700" b="0" strike="noStrike" spc="-1" dirty="0">
                <a:latin typeface="Arial"/>
                <a:ea typeface="ＭＳ Ｐゴシック"/>
              </a:rPr>
              <a:t>Tarif 76BO, Tarifgruppe KG7E</a:t>
            </a:r>
            <a:endParaRPr lang="de-DE" sz="700" b="0" strike="noStrike" spc="-1" dirty="0">
              <a:latin typeface="Arial"/>
            </a:endParaRPr>
          </a:p>
          <a:p>
            <a:pPr>
              <a:lnSpc>
                <a:spcPct val="100000"/>
              </a:lnSpc>
            </a:pPr>
            <a:r>
              <a:rPr lang="de-DE" sz="700" b="0" strike="noStrike" spc="-1" baseline="30000" dirty="0">
                <a:latin typeface="Arial"/>
                <a:ea typeface="ＭＳ Ｐゴシック"/>
              </a:rPr>
              <a:t>2 </a:t>
            </a:r>
            <a:r>
              <a:rPr lang="de-DE" sz="700" b="0" strike="noStrike" spc="-1" dirty="0">
                <a:latin typeface="Arial"/>
                <a:ea typeface="ＭＳ Ｐゴシック"/>
              </a:rPr>
              <a:t>Tarif 73oG, </a:t>
            </a:r>
            <a:r>
              <a:rPr lang="de-DE" sz="700" b="0" strike="noStrike" spc="-1">
                <a:latin typeface="Arial"/>
                <a:ea typeface="ＭＳ Ｐゴシック"/>
              </a:rPr>
              <a:t>Tarifgruppe KG7E</a:t>
            </a:r>
            <a:endParaRPr lang="de-DE" sz="700" b="0" strike="noStrike" spc="-1" dirty="0">
              <a:latin typeface="Arial"/>
            </a:endParaRPr>
          </a:p>
          <a:p>
            <a:pPr>
              <a:lnSpc>
                <a:spcPct val="100000"/>
              </a:lnSpc>
            </a:pPr>
            <a:r>
              <a:rPr lang="de-DE" sz="700" b="0" strike="noStrike" spc="-1" dirty="0">
                <a:latin typeface="Arial"/>
                <a:ea typeface="ＭＳ Ｐゴシック"/>
              </a:rPr>
              <a:t>Rentenbeginn 67 Jahre, dynamische Rente, 10 Jahre Todesfallleistung aus Rentengarantiezeit, </a:t>
            </a:r>
            <a:r>
              <a:rPr lang="de-DE" sz="700" b="0" strike="noStrike" spc="-1" dirty="0">
                <a:latin typeface="Arial"/>
                <a:ea typeface="DejaVu Sans"/>
              </a:rPr>
              <a:t>unterstellte jährliche Wertentwicklung von 4 % (ohne Berücksichtigung von Fondskosten) und unveränderte Überschussbeteiligung zu Vertragsabschluss im Jahre 2022 für die gesamte Laufzeit.</a:t>
            </a:r>
            <a:r>
              <a:rPr lang="de-DE" sz="700" b="0" strike="noStrike" spc="-1" dirty="0">
                <a:latin typeface="Arial"/>
                <a:ea typeface="ＭＳ Ｐゴシック"/>
              </a:rPr>
              <a:t> </a:t>
            </a:r>
            <a:r>
              <a:rPr lang="de-DE" sz="700" b="0" strike="noStrike" spc="-1" dirty="0">
                <a:latin typeface="Arial"/>
                <a:ea typeface="DejaVu Sans"/>
              </a:rPr>
              <a:t>Die Werte berücksichtigen die Überschussbeteiligung. Außerdem basieren sie auf fiktiven Annahmen zur Wertentwicklung des Vertragsguthabens vor Beginn der Rentenzahlung. Wir können diese Werte nicht garantieren.</a:t>
            </a:r>
            <a:endParaRPr lang="de-DE" sz="700" b="0" strike="noStrike" spc="-1" dirty="0">
              <a:latin typeface="Arial"/>
            </a:endParaRPr>
          </a:p>
        </p:txBody>
      </p:sp>
      <p:graphicFrame>
        <p:nvGraphicFramePr>
          <p:cNvPr id="37" name="Table 8">
            <a:extLst>
              <a:ext uri="{FF2B5EF4-FFF2-40B4-BE49-F238E27FC236}">
                <a16:creationId xmlns:a16="http://schemas.microsoft.com/office/drawing/2014/main" id="{49427D8F-0032-4F8C-B588-F859E627617D}"/>
              </a:ext>
            </a:extLst>
          </p:cNvPr>
          <p:cNvGraphicFramePr/>
          <p:nvPr>
            <p:extLst>
              <p:ext uri="{D42A27DB-BD31-4B8C-83A1-F6EECF244321}">
                <p14:modId xmlns:p14="http://schemas.microsoft.com/office/powerpoint/2010/main" val="4083860208"/>
              </p:ext>
            </p:extLst>
          </p:nvPr>
        </p:nvGraphicFramePr>
        <p:xfrm>
          <a:off x="358775" y="2310480"/>
          <a:ext cx="8426450" cy="2926080"/>
        </p:xfrm>
        <a:graphic>
          <a:graphicData uri="http://schemas.openxmlformats.org/drawingml/2006/table">
            <a:tbl>
              <a:tblPr/>
              <a:tblGrid>
                <a:gridCol w="3555127">
                  <a:extLst>
                    <a:ext uri="{9D8B030D-6E8A-4147-A177-3AD203B41FA5}">
                      <a16:colId xmlns:a16="http://schemas.microsoft.com/office/drawing/2014/main" val="20000"/>
                    </a:ext>
                  </a:extLst>
                </a:gridCol>
                <a:gridCol w="2435329">
                  <a:extLst>
                    <a:ext uri="{9D8B030D-6E8A-4147-A177-3AD203B41FA5}">
                      <a16:colId xmlns:a16="http://schemas.microsoft.com/office/drawing/2014/main" val="20001"/>
                    </a:ext>
                  </a:extLst>
                </a:gridCol>
                <a:gridCol w="2435994">
                  <a:extLst>
                    <a:ext uri="{9D8B030D-6E8A-4147-A177-3AD203B41FA5}">
                      <a16:colId xmlns:a16="http://schemas.microsoft.com/office/drawing/2014/main" val="20002"/>
                    </a:ext>
                  </a:extLst>
                </a:gridCol>
              </a:tblGrid>
              <a:tr h="148424">
                <a:tc>
                  <a:txBody>
                    <a:bodyPr/>
                    <a:lstStyle/>
                    <a:p>
                      <a:pPr>
                        <a:lnSpc>
                          <a:spcPct val="100000"/>
                        </a:lnSpc>
                      </a:pPr>
                      <a:r>
                        <a:rPr lang="de-DE" sz="1200" b="1" strike="noStrike" spc="-1" dirty="0">
                          <a:solidFill>
                            <a:srgbClr val="FFFFFF"/>
                          </a:solidFill>
                          <a:latin typeface="Arial"/>
                        </a:rPr>
                        <a:t>Bruttolohn: 3.000,00 €</a:t>
                      </a:r>
                      <a:endParaRPr lang="de-DE" sz="1200" b="0" strike="noStrike" spc="-1" dirty="0">
                        <a:latin typeface="Arial"/>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tc>
                  <a:txBody>
                    <a:bodyPr/>
                    <a:lstStyle/>
                    <a:p>
                      <a:pPr algn="ctr">
                        <a:lnSpc>
                          <a:spcPct val="100000"/>
                        </a:lnSpc>
                      </a:pPr>
                      <a:r>
                        <a:rPr lang="de-DE" sz="1200" b="1" strike="noStrike" spc="-1" dirty="0">
                          <a:solidFill>
                            <a:srgbClr val="FFFFFF"/>
                          </a:solidFill>
                          <a:latin typeface="Arial"/>
                        </a:rPr>
                        <a:t> Direktversicherung</a:t>
                      </a:r>
                      <a:r>
                        <a:rPr lang="de-DE" sz="1200" b="1" strike="noStrike" spc="-1" baseline="30000" dirty="0">
                          <a:solidFill>
                            <a:srgbClr val="FFFFFF"/>
                          </a:solidFill>
                          <a:latin typeface="Arial"/>
                        </a:rPr>
                        <a:t>1</a:t>
                      </a:r>
                      <a:endParaRPr lang="de-DE" sz="1200" b="0" strike="noStrike" spc="-1" dirty="0">
                        <a:latin typeface="Arial"/>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tc>
                  <a:txBody>
                    <a:bodyPr/>
                    <a:lstStyle/>
                    <a:p>
                      <a:pPr algn="ctr">
                        <a:lnSpc>
                          <a:spcPct val="100000"/>
                        </a:lnSpc>
                      </a:pPr>
                      <a:r>
                        <a:rPr lang="de-DE" sz="1200" b="1" strike="noStrike" spc="-1" dirty="0">
                          <a:solidFill>
                            <a:srgbClr val="FFFFFF"/>
                          </a:solidFill>
                          <a:latin typeface="Arial"/>
                        </a:rPr>
                        <a:t>Private Rentenversicherung</a:t>
                      </a:r>
                      <a:r>
                        <a:rPr lang="de-DE" sz="1200" b="1" strike="noStrike" spc="-1" baseline="30000" dirty="0">
                          <a:solidFill>
                            <a:srgbClr val="FFFFFF"/>
                          </a:solidFill>
                          <a:latin typeface="Arial"/>
                        </a:rPr>
                        <a:t>2</a:t>
                      </a:r>
                      <a:endParaRPr lang="de-DE" sz="1200" b="0" strike="noStrike" spc="-1" dirty="0">
                        <a:latin typeface="Arial"/>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extLst>
                  <a:ext uri="{0D108BD9-81ED-4DB2-BD59-A6C34878D82A}">
                    <a16:rowId xmlns:a16="http://schemas.microsoft.com/office/drawing/2014/main" val="10000"/>
                  </a:ext>
                </a:extLst>
              </a:tr>
              <a:tr h="187794">
                <a:tc>
                  <a:txBody>
                    <a:bodyPr/>
                    <a:lstStyle/>
                    <a:p>
                      <a:pPr>
                        <a:lnSpc>
                          <a:spcPct val="100000"/>
                        </a:lnSpc>
                      </a:pPr>
                      <a:r>
                        <a:rPr lang="de-DE" sz="1200" b="1" strike="noStrike" spc="-1" dirty="0">
                          <a:solidFill>
                            <a:srgbClr val="000000"/>
                          </a:solidFill>
                          <a:latin typeface="Arial"/>
                        </a:rPr>
                        <a:t>Beitragsphase</a:t>
                      </a:r>
                      <a:endParaRPr lang="de-DE" sz="1200" b="0" strike="noStrike" spc="-1" dirty="0">
                        <a:latin typeface="Arial"/>
                      </a:endParaRPr>
                    </a:p>
                  </a:txBody>
                  <a:tcPr marL="72000" marR="7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tc>
                  <a:txBody>
                    <a:bodyPr/>
                    <a:lstStyle/>
                    <a:p>
                      <a:endParaRPr lang="de-DE" sz="1200" dirty="0">
                        <a:solidFill>
                          <a:schemeClr val="tx1"/>
                        </a:solidFill>
                      </a:endParaRPr>
                    </a:p>
                  </a:txBody>
                  <a:tcPr marL="72000" marR="79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tc>
                  <a:txBody>
                    <a:bodyPr/>
                    <a:lstStyle/>
                    <a:p>
                      <a:endParaRPr lang="de-DE" sz="1200">
                        <a:solidFill>
                          <a:schemeClr val="tx1"/>
                        </a:solidFill>
                      </a:endParaRPr>
                    </a:p>
                  </a:txBody>
                  <a:tcPr marL="72000" marR="79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extLst>
                  <a:ext uri="{0D108BD9-81ED-4DB2-BD59-A6C34878D82A}">
                    <a16:rowId xmlns:a16="http://schemas.microsoft.com/office/drawing/2014/main" val="10001"/>
                  </a:ext>
                </a:extLst>
              </a:tr>
              <a:tr h="148424">
                <a:tc>
                  <a:txBody>
                    <a:bodyPr/>
                    <a:lstStyle/>
                    <a:p>
                      <a:pPr>
                        <a:lnSpc>
                          <a:spcPct val="100000"/>
                        </a:lnSpc>
                      </a:pPr>
                      <a:r>
                        <a:rPr lang="de-DE" sz="1200" b="0" strike="noStrike" spc="-1" dirty="0">
                          <a:solidFill>
                            <a:srgbClr val="000000"/>
                          </a:solidFill>
                          <a:latin typeface="Arial"/>
                        </a:rPr>
                        <a:t>Gesamtbeitrag</a:t>
                      </a:r>
                      <a:endParaRPr lang="de-DE" sz="1200" b="0" strike="noStrike" spc="-1" dirty="0">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dirty="0">
                          <a:solidFill>
                            <a:schemeClr val="tx1"/>
                          </a:solidFill>
                          <a:latin typeface="Arial"/>
                        </a:rPr>
                        <a:t>115,00 €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a:solidFill>
                            <a:schemeClr val="tx1"/>
                          </a:solidFill>
                          <a:latin typeface="Arial"/>
                        </a:rPr>
                        <a:t>55,52 €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extLst>
                  <a:ext uri="{0D108BD9-81ED-4DB2-BD59-A6C34878D82A}">
                    <a16:rowId xmlns:a16="http://schemas.microsoft.com/office/drawing/2014/main" val="10002"/>
                  </a:ext>
                </a:extLst>
              </a:tr>
              <a:tr h="148424">
                <a:tc>
                  <a:txBody>
                    <a:bodyPr/>
                    <a:lstStyle/>
                    <a:p>
                      <a:pPr>
                        <a:lnSpc>
                          <a:spcPct val="100000"/>
                        </a:lnSpc>
                      </a:pPr>
                      <a:r>
                        <a:rPr lang="de-DE" sz="1200" b="0" strike="noStrike" spc="-1">
                          <a:solidFill>
                            <a:srgbClr val="000000"/>
                          </a:solidFill>
                          <a:latin typeface="Arial"/>
                        </a:rPr>
                        <a:t>./. Steuerersparnis</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tc>
                  <a:txBody>
                    <a:bodyPr/>
                    <a:lstStyle/>
                    <a:p>
                      <a:pPr algn="r">
                        <a:lnSpc>
                          <a:spcPct val="100000"/>
                        </a:lnSpc>
                      </a:pPr>
                      <a:r>
                        <a:rPr lang="de-DE" sz="1200" b="0" strike="noStrike" spc="-1" dirty="0">
                          <a:solidFill>
                            <a:schemeClr val="tx1"/>
                          </a:solidFill>
                          <a:latin typeface="Arial"/>
                        </a:rPr>
                        <a:t>24,16 €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tc>
                  <a:txBody>
                    <a:bodyPr/>
                    <a:lstStyle/>
                    <a:p>
                      <a:pPr algn="r">
                        <a:lnSpc>
                          <a:spcPct val="100000"/>
                        </a:lnSpc>
                      </a:pPr>
                      <a:r>
                        <a:rPr lang="de-DE" sz="1200" b="0" strike="noStrike" spc="-1">
                          <a:solidFill>
                            <a:schemeClr val="tx1"/>
                          </a:solidFill>
                          <a:latin typeface="Arial"/>
                        </a:rPr>
                        <a:t>0,00 €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extLst>
                  <a:ext uri="{0D108BD9-81ED-4DB2-BD59-A6C34878D82A}">
                    <a16:rowId xmlns:a16="http://schemas.microsoft.com/office/drawing/2014/main" val="10003"/>
                  </a:ext>
                </a:extLst>
              </a:tr>
              <a:tr h="148424">
                <a:tc>
                  <a:txBody>
                    <a:bodyPr/>
                    <a:lstStyle/>
                    <a:p>
                      <a:pPr>
                        <a:lnSpc>
                          <a:spcPct val="100000"/>
                        </a:lnSpc>
                      </a:pPr>
                      <a:r>
                        <a:rPr lang="de-DE" sz="1200" b="0" strike="noStrike" spc="-1">
                          <a:solidFill>
                            <a:srgbClr val="000000"/>
                          </a:solidFill>
                          <a:latin typeface="Arial"/>
                        </a:rPr>
                        <a:t>./. Sozialversicherungsersparnis</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dirty="0">
                          <a:solidFill>
                            <a:schemeClr val="tx1"/>
                          </a:solidFill>
                          <a:latin typeface="Arial"/>
                        </a:rPr>
                        <a:t>20,32 €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a:solidFill>
                            <a:schemeClr val="tx1"/>
                          </a:solidFill>
                          <a:latin typeface="Arial"/>
                        </a:rPr>
                        <a:t>0,00 €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extLst>
                  <a:ext uri="{0D108BD9-81ED-4DB2-BD59-A6C34878D82A}">
                    <a16:rowId xmlns:a16="http://schemas.microsoft.com/office/drawing/2014/main" val="10004"/>
                  </a:ext>
                </a:extLst>
              </a:tr>
              <a:tr h="148424">
                <a:tc>
                  <a:txBody>
                    <a:bodyPr/>
                    <a:lstStyle/>
                    <a:p>
                      <a:pPr>
                        <a:lnSpc>
                          <a:spcPct val="100000"/>
                        </a:lnSpc>
                      </a:pPr>
                      <a:r>
                        <a:rPr lang="de-DE" sz="1200" b="1" strike="noStrike" spc="-1">
                          <a:solidFill>
                            <a:srgbClr val="FFFFFF"/>
                          </a:solidFill>
                          <a:latin typeface="Arial"/>
                        </a:rPr>
                        <a:t>Nettoaufwand</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chemeClr val="bg1"/>
                          </a:solidFill>
                          <a:latin typeface="Arial"/>
                        </a:rPr>
                        <a:t>55,52 €</a:t>
                      </a:r>
                      <a:endParaRPr lang="de-DE" sz="1200" b="0" strike="noStrike" spc="-1" dirty="0">
                        <a:solidFill>
                          <a:schemeClr val="bg1"/>
                        </a:solidFill>
                        <a:latin typeface="Arial"/>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chemeClr val="bg1"/>
                          </a:solidFill>
                          <a:latin typeface="Arial"/>
                        </a:rPr>
                        <a:t>55,52 €</a:t>
                      </a:r>
                      <a:endParaRPr lang="de-DE" sz="1200" b="0" strike="noStrike" spc="-1" dirty="0">
                        <a:solidFill>
                          <a:schemeClr val="bg1"/>
                        </a:solidFill>
                        <a:latin typeface="Arial"/>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extLst>
                  <a:ext uri="{0D108BD9-81ED-4DB2-BD59-A6C34878D82A}">
                    <a16:rowId xmlns:a16="http://schemas.microsoft.com/office/drawing/2014/main" val="10005"/>
                  </a:ext>
                </a:extLst>
              </a:tr>
              <a:tr h="187794">
                <a:tc>
                  <a:txBody>
                    <a:bodyPr/>
                    <a:lstStyle/>
                    <a:p>
                      <a:pPr>
                        <a:lnSpc>
                          <a:spcPct val="100000"/>
                        </a:lnSpc>
                      </a:pPr>
                      <a:r>
                        <a:rPr lang="de-DE" sz="1200" b="1" strike="noStrike" spc="-1">
                          <a:solidFill>
                            <a:srgbClr val="000000"/>
                          </a:solidFill>
                          <a:latin typeface="Arial"/>
                        </a:rPr>
                        <a:t>Leistungsphase</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endParaRPr lang="de-DE" sz="1200" dirty="0">
                        <a:solidFill>
                          <a:schemeClr val="tx1"/>
                        </a:solidFill>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endParaRPr lang="de-DE" sz="1200" dirty="0">
                        <a:solidFill>
                          <a:schemeClr val="tx1"/>
                        </a:solidFill>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extLst>
                  <a:ext uri="{0D108BD9-81ED-4DB2-BD59-A6C34878D82A}">
                    <a16:rowId xmlns:a16="http://schemas.microsoft.com/office/drawing/2014/main" val="10006"/>
                  </a:ext>
                </a:extLst>
              </a:tr>
              <a:tr h="148424">
                <a:tc>
                  <a:txBody>
                    <a:bodyPr/>
                    <a:lstStyle/>
                    <a:p>
                      <a:pPr>
                        <a:lnSpc>
                          <a:spcPct val="100000"/>
                        </a:lnSpc>
                      </a:pPr>
                      <a:r>
                        <a:rPr lang="de-DE" sz="1200" b="0" strike="noStrike" spc="-1">
                          <a:solidFill>
                            <a:srgbClr val="000000"/>
                          </a:solidFill>
                          <a:latin typeface="Arial"/>
                        </a:rPr>
                        <a:t>Gesetzliche Altersrente</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tc>
                  <a:txBody>
                    <a:bodyPr/>
                    <a:lstStyle/>
                    <a:p>
                      <a:pPr algn="r">
                        <a:lnSpc>
                          <a:spcPct val="100000"/>
                        </a:lnSpc>
                      </a:pPr>
                      <a:r>
                        <a:rPr lang="de-DE" sz="1200" b="0" strike="noStrike" spc="-1">
                          <a:solidFill>
                            <a:schemeClr val="tx1"/>
                          </a:solidFill>
                          <a:latin typeface="Arial"/>
                        </a:rPr>
                        <a:t>1.223 €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tc>
                  <a:txBody>
                    <a:bodyPr/>
                    <a:lstStyle/>
                    <a:p>
                      <a:pPr algn="r">
                        <a:lnSpc>
                          <a:spcPct val="100000"/>
                        </a:lnSpc>
                      </a:pPr>
                      <a:r>
                        <a:rPr lang="de-DE" sz="1200" b="0" strike="noStrike" spc="-1" dirty="0">
                          <a:solidFill>
                            <a:schemeClr val="tx1"/>
                          </a:solidFill>
                          <a:latin typeface="Arial"/>
                        </a:rPr>
                        <a:t>1.266 €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extLst>
                  <a:ext uri="{0D108BD9-81ED-4DB2-BD59-A6C34878D82A}">
                    <a16:rowId xmlns:a16="http://schemas.microsoft.com/office/drawing/2014/main" val="10007"/>
                  </a:ext>
                </a:extLst>
              </a:tr>
              <a:tr h="244908">
                <a:tc>
                  <a:txBody>
                    <a:bodyPr/>
                    <a:lstStyle/>
                    <a:p>
                      <a:pPr>
                        <a:lnSpc>
                          <a:spcPct val="100000"/>
                        </a:lnSpc>
                      </a:pPr>
                      <a:r>
                        <a:rPr lang="de-DE" sz="1200" b="0" strike="noStrike" spc="-1">
                          <a:solidFill>
                            <a:srgbClr val="000000"/>
                          </a:solidFill>
                          <a:latin typeface="Arial"/>
                        </a:rPr>
                        <a:t>Zusatzrente (Direktversicherung</a:t>
                      </a:r>
                      <a:endParaRPr lang="de-DE" sz="1200" b="0" strike="noStrike" spc="-1">
                        <a:latin typeface="Arial"/>
                      </a:endParaRPr>
                    </a:p>
                    <a:p>
                      <a:pPr>
                        <a:lnSpc>
                          <a:spcPct val="100000"/>
                        </a:lnSpc>
                      </a:pPr>
                      <a:r>
                        <a:rPr lang="de-DE" sz="1200" b="0" strike="noStrike" spc="-1">
                          <a:solidFill>
                            <a:srgbClr val="000000"/>
                          </a:solidFill>
                          <a:latin typeface="Arial"/>
                        </a:rPr>
                        <a:t>bzw. private Rentenversicherung)</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pPr algn="r">
                        <a:lnSpc>
                          <a:spcPct val="100000"/>
                        </a:lnSpc>
                      </a:pPr>
                      <a:r>
                        <a:rPr lang="de-DE" sz="1200" b="0" strike="noStrike" spc="-1" dirty="0">
                          <a:solidFill>
                            <a:schemeClr val="tx1"/>
                          </a:solidFill>
                          <a:latin typeface="Arial"/>
                        </a:rPr>
                        <a:t>273 €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pPr algn="r">
                        <a:lnSpc>
                          <a:spcPct val="100000"/>
                        </a:lnSpc>
                      </a:pPr>
                      <a:r>
                        <a:rPr lang="de-DE" sz="1200" b="0" strike="noStrike" spc="-1" dirty="0">
                          <a:solidFill>
                            <a:schemeClr val="tx1"/>
                          </a:solidFill>
                          <a:latin typeface="Arial"/>
                        </a:rPr>
                        <a:t>128 €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extLst>
                  <a:ext uri="{0D108BD9-81ED-4DB2-BD59-A6C34878D82A}">
                    <a16:rowId xmlns:a16="http://schemas.microsoft.com/office/drawing/2014/main" val="10008"/>
                  </a:ext>
                </a:extLst>
              </a:tr>
              <a:tr h="149348">
                <a:tc>
                  <a:txBody>
                    <a:bodyPr/>
                    <a:lstStyle/>
                    <a:p>
                      <a:pPr>
                        <a:lnSpc>
                          <a:spcPct val="100000"/>
                        </a:lnSpc>
                      </a:pPr>
                      <a:r>
                        <a:rPr lang="de-DE" sz="1200" b="1" strike="noStrike" spc="-1">
                          <a:solidFill>
                            <a:srgbClr val="FFFFFF"/>
                          </a:solidFill>
                          <a:latin typeface="Arial"/>
                        </a:rPr>
                        <a:t>Gesamtrente brutto</a:t>
                      </a:r>
                      <a:endParaRPr lang="de-DE" sz="1200" b="0" strike="noStrike" spc="-1">
                        <a:latin typeface="Arial"/>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chemeClr val="bg1"/>
                          </a:solidFill>
                          <a:latin typeface="Arial"/>
                        </a:rPr>
                        <a:t>1.496 €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chemeClr val="bg1"/>
                          </a:solidFill>
                          <a:latin typeface="Arial"/>
                        </a:rPr>
                        <a:t>1.394 €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710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23</a:t>
            </a:fld>
            <a:endParaRPr lang="de-DE" dirty="0"/>
          </a:p>
        </p:txBody>
      </p:sp>
      <p:sp>
        <p:nvSpPr>
          <p:cNvPr id="8" name="Titel 7"/>
          <p:cNvSpPr>
            <a:spLocks noGrp="1"/>
          </p:cNvSpPr>
          <p:nvPr>
            <p:ph type="title"/>
          </p:nvPr>
        </p:nvSpPr>
        <p:spPr/>
        <p:txBody>
          <a:bodyPr/>
          <a:lstStyle/>
          <a:p>
            <a:r>
              <a:rPr lang="de-DE" altLang="de-DE" dirty="0"/>
              <a:t>Eine Direktversicherung ist auch für ältere Arbeitnehmer (z. B. Gruppe 50+) attraktiv!</a:t>
            </a:r>
            <a:endParaRPr lang="de-DE" dirty="0"/>
          </a:p>
        </p:txBody>
      </p:sp>
      <p:sp>
        <p:nvSpPr>
          <p:cNvPr id="7" name="Textplatzhalter 6"/>
          <p:cNvSpPr>
            <a:spLocks noGrp="1"/>
          </p:cNvSpPr>
          <p:nvPr>
            <p:ph type="body" sz="quarter" idx="17"/>
          </p:nvPr>
        </p:nvSpPr>
        <p:spPr>
          <a:xfrm>
            <a:off x="358774" y="2105025"/>
            <a:ext cx="8426449" cy="2952750"/>
          </a:xfrm>
        </p:spPr>
        <p:txBody>
          <a:bodyPr/>
          <a:lstStyle/>
          <a:p>
            <a:pPr lvl="1">
              <a:spcBef>
                <a:spcPts val="300"/>
              </a:spcBef>
              <a:defRPr/>
            </a:pPr>
            <a:r>
              <a:rPr lang="de-DE" altLang="de-DE" dirty="0"/>
              <a:t>In der Lebensphase ab 50 sind die „großen Projekte“ (Kinder und deren Erziehung und Ausbildung, Hausfinanzierung, Anschaffung von Hausrat,...) in der Regel abgeschlossen und man trifft oft auf vergleichsweise hohe Gehälter.</a:t>
            </a:r>
          </a:p>
          <a:p>
            <a:pPr lvl="1">
              <a:spcBef>
                <a:spcPts val="300"/>
              </a:spcBef>
              <a:defRPr/>
            </a:pPr>
            <a:r>
              <a:rPr lang="de-DE" altLang="de-DE" dirty="0"/>
              <a:t>Eine Direktversicherung ist auch für diese Zielgruppe attraktiv, d</a:t>
            </a:r>
            <a:r>
              <a:rPr lang="de-DE" altLang="de-DE" dirty="0">
                <a:solidFill>
                  <a:schemeClr val="bg2"/>
                </a:solidFill>
              </a:rPr>
              <a:t>a</a:t>
            </a:r>
          </a:p>
          <a:p>
            <a:pPr lvl="2">
              <a:spcBef>
                <a:spcPts val="300"/>
              </a:spcBef>
              <a:defRPr/>
            </a:pPr>
            <a:r>
              <a:rPr lang="de-DE" altLang="de-DE" dirty="0">
                <a:solidFill>
                  <a:schemeClr val="bg2"/>
                </a:solidFill>
              </a:rPr>
              <a:t>der Vorsorgebetrag durch die staatliche Förderung nach § 3 Nr. 63 EStG deutlich höher ist als der Betrag, auf den netto verzichtet wird.</a:t>
            </a:r>
          </a:p>
          <a:p>
            <a:pPr lvl="1">
              <a:spcBef>
                <a:spcPts val="300"/>
              </a:spcBef>
              <a:defRPr/>
            </a:pPr>
            <a:r>
              <a:rPr lang="de-DE" altLang="de-DE" dirty="0"/>
              <a:t>Darüber hinaus kann sich ein zusätzlicher Effekt ergeben, wenn die ab 2020 eingerichtete dynamische Freigrenze / dynamischer Freibetrag nach § 226 (2) SGB V berücksichtigt wird </a:t>
            </a:r>
            <a:r>
              <a:rPr lang="de-DE" altLang="de-DE"/>
              <a:t>(2022: </a:t>
            </a:r>
            <a:r>
              <a:rPr lang="de-DE" altLang="de-DE" dirty="0"/>
              <a:t>164,50 € monatlich).</a:t>
            </a:r>
          </a:p>
          <a:p>
            <a:endParaRPr lang="de-DE" altLang="de-DE" dirty="0"/>
          </a:p>
        </p:txBody>
      </p:sp>
      <p:sp>
        <p:nvSpPr>
          <p:cNvPr id="11" name="Textplatzhalter 10"/>
          <p:cNvSpPr>
            <a:spLocks noGrp="1"/>
          </p:cNvSpPr>
          <p:nvPr>
            <p:ph type="body" sz="quarter" idx="23"/>
          </p:nvPr>
        </p:nvSpPr>
        <p:spPr/>
        <p:txBody>
          <a:bodyPr/>
          <a:lstStyle/>
          <a:p>
            <a:endParaRPr lang="de-DE"/>
          </a:p>
        </p:txBody>
      </p:sp>
      <p:sp>
        <p:nvSpPr>
          <p:cNvPr id="12" name="Textplatzhalter 11"/>
          <p:cNvSpPr>
            <a:spLocks noGrp="1"/>
          </p:cNvSpPr>
          <p:nvPr>
            <p:ph type="body" sz="quarter" idx="24"/>
          </p:nvPr>
        </p:nvSpPr>
        <p:spPr/>
        <p:txBody>
          <a:bodyPr/>
          <a:lstStyle/>
          <a:p>
            <a:r>
              <a:rPr lang="de-DE" dirty="0"/>
              <a:t>Bieten Sie älteren Arbeitnehmern Direktversicherungstarife an, die zur Risikoneigung passen.</a:t>
            </a:r>
          </a:p>
        </p:txBody>
      </p:sp>
      <p:sp>
        <p:nvSpPr>
          <p:cNvPr id="9" name="Textplatzhalter 8"/>
          <p:cNvSpPr>
            <a:spLocks noGrp="1"/>
          </p:cNvSpPr>
          <p:nvPr>
            <p:ph type="body" sz="quarter" idx="18"/>
          </p:nvPr>
        </p:nvSpPr>
        <p:spPr/>
        <p:txBody>
          <a:bodyPr/>
          <a:lstStyle/>
          <a:p>
            <a:r>
              <a:rPr lang="de-DE" altLang="de-DE" dirty="0"/>
              <a:t>4. Kritikpunkte wirksam diskutieren</a:t>
            </a:r>
          </a:p>
        </p:txBody>
      </p:sp>
      <p:sp>
        <p:nvSpPr>
          <p:cNvPr id="4" name="Fußzeilenplatzhalter 3"/>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39552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a:t>Fazit: Eine Direktversicherung ist für Arbeitnehmer sehr attraktiv</a:t>
            </a:r>
            <a:endParaRPr lang="de-DE" dirty="0"/>
          </a:p>
        </p:txBody>
      </p:sp>
      <p:sp>
        <p:nvSpPr>
          <p:cNvPr id="6" name="Textplatzhalter 5"/>
          <p:cNvSpPr>
            <a:spLocks noGrp="1"/>
          </p:cNvSpPr>
          <p:nvPr>
            <p:ph type="body" sz="quarter" idx="19"/>
          </p:nvPr>
        </p:nvSpPr>
        <p:spPr>
          <a:xfrm>
            <a:off x="358775" y="2087563"/>
            <a:ext cx="8426450" cy="4113211"/>
          </a:xfrm>
        </p:spPr>
        <p:txBody>
          <a:bodyPr>
            <a:noAutofit/>
          </a:bodyPr>
          <a:lstStyle/>
          <a:p>
            <a:pPr lvl="1">
              <a:spcBef>
                <a:spcPts val="300"/>
              </a:spcBef>
              <a:spcAft>
                <a:spcPts val="0"/>
              </a:spcAft>
            </a:pPr>
            <a:r>
              <a:rPr lang="de-DE" altLang="de-DE" sz="1600" dirty="0"/>
              <a:t>Durch staatliche Förderung und den Arbeitgeberzuschuss ist der Vorsorgebetrag zugunsten einer Direktversicherung deutlich höher als der Betrag, auf den netto verzichtet wird.</a:t>
            </a:r>
          </a:p>
          <a:p>
            <a:pPr lvl="1">
              <a:spcBef>
                <a:spcPts val="300"/>
              </a:spcBef>
              <a:spcAft>
                <a:spcPts val="0"/>
              </a:spcAft>
            </a:pPr>
            <a:r>
              <a:rPr lang="de-DE" altLang="de-DE" sz="1600" dirty="0"/>
              <a:t>Die Steuerbelastung ist in der Leistungsphase i. d. R. niedriger ist als in der Beitragsphase.</a:t>
            </a:r>
          </a:p>
          <a:p>
            <a:pPr lvl="1">
              <a:spcBef>
                <a:spcPts val="300"/>
              </a:spcBef>
              <a:spcAft>
                <a:spcPts val="0"/>
              </a:spcAft>
            </a:pPr>
            <a:r>
              <a:rPr lang="de-DE" altLang="de-DE" sz="1600" dirty="0"/>
              <a:t>Es kommt zwar zu einer Minderung der Sozialversicherungsansprüche auf DRV-Rente und Arbeitslosengeld I, Elterngeld sowie Krankengeld. Durch die zusätzliche Altersversorgung wird der entgangene Anspruch auf gesetzliche Altersversorgung regelmäßig mehr als kompensiert. </a:t>
            </a:r>
          </a:p>
          <a:p>
            <a:pPr lvl="1">
              <a:spcBef>
                <a:spcPts val="300"/>
              </a:spcBef>
              <a:spcAft>
                <a:spcPts val="0"/>
              </a:spcAft>
            </a:pPr>
            <a:r>
              <a:rPr lang="de-DE" altLang="de-DE" sz="1600" dirty="0"/>
              <a:t>Seit 2018 gibt es bei der Anrechnung auf die Grundsicherung einen Freibetrag für </a:t>
            </a:r>
            <a:r>
              <a:rPr lang="de-DE" altLang="de-DE" sz="1600" dirty="0" err="1"/>
              <a:t>bAV</a:t>
            </a:r>
            <a:r>
              <a:rPr lang="de-DE" altLang="de-DE" sz="1600" dirty="0"/>
              <a:t>.</a:t>
            </a:r>
          </a:p>
          <a:p>
            <a:pPr lvl="1">
              <a:spcBef>
                <a:spcPts val="300"/>
              </a:spcBef>
              <a:spcAft>
                <a:spcPts val="0"/>
              </a:spcAft>
            </a:pPr>
            <a:r>
              <a:rPr lang="de-DE" altLang="de-DE" sz="1600" dirty="0"/>
              <a:t>Die geringeren Ansprüche auf Arbeitslosengeld I sowie Eltern- und Krankengeld sind regelmäßig überschaubar bzw. können im Falle des Krankengeldes auch mit zusätzlicher und ohnehin erforderlicher privater Vorsorge kompensiert werden.</a:t>
            </a:r>
          </a:p>
          <a:p>
            <a:pPr lvl="1">
              <a:spcBef>
                <a:spcPts val="300"/>
              </a:spcBef>
              <a:spcAft>
                <a:spcPts val="0"/>
              </a:spcAft>
            </a:pPr>
            <a:r>
              <a:rPr lang="de-DE" altLang="de-DE" sz="1600" dirty="0"/>
              <a:t>Die Bündelung in einem </a:t>
            </a:r>
            <a:r>
              <a:rPr lang="de-DE" altLang="de-DE" sz="1600" dirty="0" err="1"/>
              <a:t>bAV</a:t>
            </a:r>
            <a:r>
              <a:rPr lang="de-DE" altLang="de-DE" sz="1600" dirty="0"/>
              <a:t>-Kollektivvertrag ergibt zusätzliche Vorteile: Die Stuttgarter bietet eine unkomplizierte Möglichkeit für Kollektivverträge mit attraktiven Renten- und Kapitalleistungen.</a:t>
            </a:r>
            <a:endParaRPr lang="de-DE" sz="1600" dirty="0"/>
          </a:p>
        </p:txBody>
      </p:sp>
      <p:sp>
        <p:nvSpPr>
          <p:cNvPr id="7" name="Textplatzhalter 6"/>
          <p:cNvSpPr>
            <a:spLocks noGrp="1"/>
          </p:cNvSpPr>
          <p:nvPr>
            <p:ph type="body" sz="quarter" idx="18"/>
          </p:nvPr>
        </p:nvSpPr>
        <p:spPr/>
        <p:txBody>
          <a:bodyPr/>
          <a:lstStyle/>
          <a:p>
            <a:r>
              <a:rPr lang="de-DE" altLang="de-DE"/>
              <a:t>4. Kritikpunkte wirksam diskutieren</a:t>
            </a:r>
            <a:endParaRPr lang="de-DE" altLang="de-DE" dirty="0"/>
          </a:p>
        </p:txBody>
      </p:sp>
      <p:sp>
        <p:nvSpPr>
          <p:cNvPr id="5" name="Fußzeilenplatzhalter 4"/>
          <p:cNvSpPr>
            <a:spLocks noGrp="1"/>
          </p:cNvSpPr>
          <p:nvPr>
            <p:ph type="ftr" sz="quarter" idx="21"/>
          </p:nvPr>
        </p:nvSpPr>
        <p:spPr/>
        <p:txBody>
          <a:bodyPr/>
          <a:lstStyle/>
          <a:p>
            <a:r>
              <a:rPr lang="de-DE"/>
              <a:t>bAV-Workshop für Geschäftspartner Teil 4: Vertriebsansätze bAV</a:t>
            </a:r>
            <a:endParaRPr lang="de-DE" dirty="0"/>
          </a:p>
        </p:txBody>
      </p:sp>
      <p:sp>
        <p:nvSpPr>
          <p:cNvPr id="3" name="Foliennummernplatzhalter 2"/>
          <p:cNvSpPr>
            <a:spLocks noGrp="1"/>
          </p:cNvSpPr>
          <p:nvPr>
            <p:ph type="sldNum" sz="quarter" idx="22"/>
          </p:nvPr>
        </p:nvSpPr>
        <p:spPr/>
        <p:txBody>
          <a:bodyPr/>
          <a:lstStyle/>
          <a:p>
            <a:fld id="{BFE8ADF1-837C-463F-9856-54C2D771B21B}" type="slidenum">
              <a:rPr lang="de-DE" smtClean="0"/>
              <a:pPr/>
              <a:t>24</a:t>
            </a:fld>
            <a:endParaRPr lang="de-DE" dirty="0"/>
          </a:p>
        </p:txBody>
      </p:sp>
      <p:sp>
        <p:nvSpPr>
          <p:cNvPr id="2" name="Datumsplatzhalter 1"/>
          <p:cNvSpPr>
            <a:spLocks noGrp="1"/>
          </p:cNvSpPr>
          <p:nvPr>
            <p:ph type="dt" sz="half" idx="2"/>
          </p:nvPr>
        </p:nvSpPr>
        <p:spPr/>
        <p:txBody>
          <a:bodyPr/>
          <a:lstStyle/>
          <a:p>
            <a:r>
              <a:rPr lang="de-DE"/>
              <a:t>01.01.2022</a:t>
            </a:r>
            <a:endParaRPr lang="de-DE" dirty="0"/>
          </a:p>
        </p:txBody>
      </p:sp>
    </p:spTree>
    <p:extLst>
      <p:ext uri="{BB962C8B-B14F-4D97-AF65-F5344CB8AC3E}">
        <p14:creationId xmlns:p14="http://schemas.microsoft.com/office/powerpoint/2010/main" val="14161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25</a:t>
            </a:fld>
            <a:endParaRPr lang="de-DE" dirty="0"/>
          </a:p>
        </p:txBody>
      </p:sp>
      <p:sp>
        <p:nvSpPr>
          <p:cNvPr id="4" name="Titel 3"/>
          <p:cNvSpPr>
            <a:spLocks noGrp="1"/>
          </p:cNvSpPr>
          <p:nvPr>
            <p:ph type="title"/>
          </p:nvPr>
        </p:nvSpPr>
        <p:spPr/>
        <p:txBody>
          <a:bodyPr/>
          <a:lstStyle/>
          <a:p>
            <a:r>
              <a:rPr lang="de-DE" altLang="de-DE" dirty="0"/>
              <a:t>Mögliche Kritik aus Arbeitgeber-Sicht</a:t>
            </a:r>
            <a:endParaRPr lang="de-DE" dirty="0"/>
          </a:p>
        </p:txBody>
      </p:sp>
      <p:sp>
        <p:nvSpPr>
          <p:cNvPr id="5" name="Textplatzhalter 4"/>
          <p:cNvSpPr>
            <a:spLocks noGrp="1"/>
          </p:cNvSpPr>
          <p:nvPr>
            <p:ph type="body" sz="quarter" idx="17"/>
          </p:nvPr>
        </p:nvSpPr>
        <p:spPr>
          <a:xfrm>
            <a:off x="358775" y="2087563"/>
            <a:ext cx="8426450" cy="261610"/>
          </a:xfrm>
        </p:spPr>
        <p:txBody>
          <a:bodyPr/>
          <a:lstStyle/>
          <a:p>
            <a:r>
              <a:rPr lang="de-DE" altLang="de-DE" dirty="0"/>
              <a:t>„Eine Direktversicherung ist für mich nicht attraktiv, denn ...</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Abgerundete rechteckige Legende 7"/>
          <p:cNvSpPr/>
          <p:nvPr/>
        </p:nvSpPr>
        <p:spPr>
          <a:xfrm>
            <a:off x="1239838" y="2714625"/>
            <a:ext cx="2630487" cy="1068388"/>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sie bietet keinen Mehrwert.“</a:t>
            </a:r>
          </a:p>
        </p:txBody>
      </p:sp>
      <p:sp>
        <p:nvSpPr>
          <p:cNvPr id="9" name="Abgerundete rechteckige Legende 8"/>
          <p:cNvSpPr/>
          <p:nvPr/>
        </p:nvSpPr>
        <p:spPr>
          <a:xfrm>
            <a:off x="4962525" y="2944813"/>
            <a:ext cx="3011488" cy="1068387"/>
          </a:xfrm>
          <a:prstGeom prst="wedgeRoundRectCallout">
            <a:avLst>
              <a:gd name="adj1" fmla="val 3863"/>
              <a:gd name="adj2" fmla="val 71756"/>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es entsteht unnötig hoher Verwaltungsaufwand.“</a:t>
            </a:r>
          </a:p>
        </p:txBody>
      </p:sp>
      <p:sp>
        <p:nvSpPr>
          <p:cNvPr id="10" name="Abgerundete rechteckige Legende 9"/>
          <p:cNvSpPr/>
          <p:nvPr/>
        </p:nvSpPr>
        <p:spPr>
          <a:xfrm>
            <a:off x="3024188" y="4376738"/>
            <a:ext cx="2632075" cy="1068387"/>
          </a:xfrm>
          <a:prstGeom prst="wedgeRoundRectCallout">
            <a:avLst>
              <a:gd name="adj1" fmla="val -4416"/>
              <a:gd name="adj2" fmla="val 68299"/>
              <a:gd name="adj3" fmla="val 16667"/>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600" dirty="0">
                <a:solidFill>
                  <a:prstClr val="black"/>
                </a:solidFill>
              </a:rPr>
              <a:t>... </a:t>
            </a:r>
            <a:r>
              <a:rPr lang="de-DE" sz="1600">
                <a:solidFill>
                  <a:prstClr val="black"/>
                </a:solidFill>
              </a:rPr>
              <a:t>es </a:t>
            </a:r>
            <a:r>
              <a:rPr lang="de-DE" sz="1600" dirty="0">
                <a:solidFill>
                  <a:prstClr val="black"/>
                </a:solidFill>
              </a:rPr>
              <a:t>bestehen Haftungsrisiken.“</a:t>
            </a:r>
          </a:p>
        </p:txBody>
      </p:sp>
      <p:sp>
        <p:nvSpPr>
          <p:cNvPr id="6" name="Fußzeilenplatzhalter 5"/>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55965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26</a:t>
            </a:fld>
            <a:endParaRPr lang="de-DE" dirty="0"/>
          </a:p>
        </p:txBody>
      </p:sp>
      <p:sp>
        <p:nvSpPr>
          <p:cNvPr id="4" name="Titel 3"/>
          <p:cNvSpPr>
            <a:spLocks noGrp="1"/>
          </p:cNvSpPr>
          <p:nvPr>
            <p:ph type="title"/>
          </p:nvPr>
        </p:nvSpPr>
        <p:spPr/>
        <p:txBody>
          <a:bodyPr/>
          <a:lstStyle/>
          <a:p>
            <a:r>
              <a:rPr lang="de-DE" altLang="de-DE" dirty="0"/>
              <a:t>Fazit: Eine Direktversicherung bietet Arbeitgebern einen Mehrwert</a:t>
            </a:r>
            <a:endParaRPr lang="de-DE" dirty="0"/>
          </a:p>
        </p:txBody>
      </p:sp>
      <p:sp>
        <p:nvSpPr>
          <p:cNvPr id="5" name="Textplatzhalter 4"/>
          <p:cNvSpPr>
            <a:spLocks noGrp="1"/>
          </p:cNvSpPr>
          <p:nvPr>
            <p:ph type="body" sz="quarter" idx="17"/>
          </p:nvPr>
        </p:nvSpPr>
        <p:spPr/>
        <p:txBody>
          <a:bodyPr/>
          <a:lstStyle/>
          <a:p>
            <a:endParaRPr lang="de-DE" dirty="0"/>
          </a:p>
        </p:txBody>
      </p:sp>
      <p:sp>
        <p:nvSpPr>
          <p:cNvPr id="6" name="Textplatzhalter 5"/>
          <p:cNvSpPr>
            <a:spLocks noGrp="1"/>
          </p:cNvSpPr>
          <p:nvPr>
            <p:ph type="body" sz="quarter" idx="19"/>
          </p:nvPr>
        </p:nvSpPr>
        <p:spPr>
          <a:xfrm>
            <a:off x="358775" y="2600325"/>
            <a:ext cx="8251825" cy="3600449"/>
          </a:xfrm>
        </p:spPr>
        <p:txBody>
          <a:bodyPr/>
          <a:lstStyle/>
          <a:p>
            <a:pPr lvl="1"/>
            <a:r>
              <a:rPr lang="de-DE" altLang="de-DE" dirty="0"/>
              <a:t>Für Arbeitgeber, die sich ihren Mitarbeitern verpflichtet fühlen – das ist im Mittelstand regelmäßig der Fall – ist bAV ein MUSS.</a:t>
            </a:r>
          </a:p>
          <a:p>
            <a:pPr lvl="1"/>
            <a:r>
              <a:rPr lang="de-DE" altLang="de-DE" dirty="0"/>
              <a:t>Die „richtige“ bAV-Lösung bringt Arbeitgeber auf „Augenhöhe“ mit den Großen.</a:t>
            </a:r>
          </a:p>
          <a:p>
            <a:pPr lvl="1"/>
            <a:r>
              <a:rPr lang="de-DE" altLang="de-DE" dirty="0"/>
              <a:t>Zeigen Sie Arbeitgebern die Vorteile der Mischfinanzierung explizit auf. </a:t>
            </a:r>
          </a:p>
          <a:p>
            <a:pPr marL="0" lvl="1" indent="0">
              <a:buNone/>
            </a:pPr>
            <a:endParaRPr lang="de-DE" altLang="de-DE" dirty="0"/>
          </a:p>
          <a:p>
            <a:endParaRPr 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7532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27</a:t>
            </a:fld>
            <a:endParaRPr lang="de-DE" dirty="0"/>
          </a:p>
        </p:txBody>
      </p:sp>
      <p:sp>
        <p:nvSpPr>
          <p:cNvPr id="4" name="Titel 3"/>
          <p:cNvSpPr>
            <a:spLocks noGrp="1"/>
          </p:cNvSpPr>
          <p:nvPr>
            <p:ph type="title"/>
          </p:nvPr>
        </p:nvSpPr>
        <p:spPr/>
        <p:txBody>
          <a:bodyPr/>
          <a:lstStyle/>
          <a:p>
            <a:r>
              <a:rPr lang="de-DE" altLang="de-DE" dirty="0"/>
              <a:t>Fazit: Eine Direktversicherung punktet beim Verwaltungsaufwand</a:t>
            </a:r>
            <a:endParaRPr lang="de-DE" dirty="0"/>
          </a:p>
        </p:txBody>
      </p:sp>
      <p:sp>
        <p:nvSpPr>
          <p:cNvPr id="5" name="Textplatzhalter 4"/>
          <p:cNvSpPr>
            <a:spLocks noGrp="1"/>
          </p:cNvSpPr>
          <p:nvPr>
            <p:ph type="body" sz="quarter" idx="17"/>
          </p:nvPr>
        </p:nvSpPr>
        <p:spPr/>
        <p:txBody>
          <a:bodyPr/>
          <a:lstStyle/>
          <a:p>
            <a:endParaRPr lang="de-DE" dirty="0"/>
          </a:p>
        </p:txBody>
      </p:sp>
      <p:sp>
        <p:nvSpPr>
          <p:cNvPr id="6" name="Textplatzhalter 5"/>
          <p:cNvSpPr>
            <a:spLocks noGrp="1"/>
          </p:cNvSpPr>
          <p:nvPr>
            <p:ph type="body" sz="quarter" idx="19"/>
          </p:nvPr>
        </p:nvSpPr>
        <p:spPr>
          <a:xfrm>
            <a:off x="358775" y="2600325"/>
            <a:ext cx="8277225" cy="3600449"/>
          </a:xfrm>
        </p:spPr>
        <p:txBody>
          <a:bodyPr/>
          <a:lstStyle/>
          <a:p>
            <a:pPr lvl="1"/>
            <a:r>
              <a:rPr lang="de-DE" altLang="de-DE" dirty="0"/>
              <a:t>Die Direktversicherung verlangt wenig Aufwand und eignet sich daher besonders für kleine und mittlere Unternehmen.</a:t>
            </a:r>
          </a:p>
          <a:p>
            <a:pPr lvl="1"/>
            <a:r>
              <a:rPr lang="de-DE" altLang="de-DE" dirty="0"/>
              <a:t>Die Direktversicherung erfüllt die unbürokratischen bAV-Vorstellungen kleiner und mittlerer Unternehmen.</a:t>
            </a:r>
          </a:p>
          <a:p>
            <a:pPr lvl="1"/>
            <a:r>
              <a:rPr lang="de-DE" altLang="de-DE" dirty="0"/>
              <a:t>Alle gängigen Software-Lösungen im Bereich der Lohnabrechnung beinhalten Verwaltungsmöglichkeiten für bAV über eine Direktversicherung.</a:t>
            </a:r>
          </a:p>
          <a:p>
            <a:pPr lvl="1"/>
            <a:r>
              <a:rPr lang="de-DE" altLang="de-DE" dirty="0"/>
              <a:t>Der Stuttgarter Betriebsrenten-Manager macht die bAV-Verwaltung im Unternehmen schneller und einfacher. Arbeitgeber können ihre bAV-Verträge ganz einfach online selbst verwalten.</a:t>
            </a:r>
          </a:p>
          <a:p>
            <a:pPr lvl="1"/>
            <a:endParaRPr lang="de-DE" alt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83153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28</a:t>
            </a:fld>
            <a:endParaRPr lang="de-DE" dirty="0"/>
          </a:p>
        </p:txBody>
      </p:sp>
      <p:sp>
        <p:nvSpPr>
          <p:cNvPr id="4" name="Titel 3"/>
          <p:cNvSpPr>
            <a:spLocks noGrp="1"/>
          </p:cNvSpPr>
          <p:nvPr>
            <p:ph type="title"/>
          </p:nvPr>
        </p:nvSpPr>
        <p:spPr/>
        <p:txBody>
          <a:bodyPr/>
          <a:lstStyle/>
          <a:p>
            <a:r>
              <a:rPr lang="de-DE" altLang="de-DE" dirty="0"/>
              <a:t>Fazit: Eine Direktversicherung ist für Arbeitgeber haftungsarm</a:t>
            </a:r>
            <a:endParaRPr lang="de-DE" dirty="0"/>
          </a:p>
        </p:txBody>
      </p:sp>
      <p:sp>
        <p:nvSpPr>
          <p:cNvPr id="5" name="Textplatzhalter 4"/>
          <p:cNvSpPr>
            <a:spLocks noGrp="1"/>
          </p:cNvSpPr>
          <p:nvPr>
            <p:ph type="body" sz="quarter" idx="17"/>
          </p:nvPr>
        </p:nvSpPr>
        <p:spPr/>
        <p:txBody>
          <a:bodyPr/>
          <a:lstStyle/>
          <a:p>
            <a:endParaRPr lang="de-DE" altLang="de-DE" dirty="0"/>
          </a:p>
        </p:txBody>
      </p:sp>
      <p:sp>
        <p:nvSpPr>
          <p:cNvPr id="6" name="Textplatzhalter 5"/>
          <p:cNvSpPr>
            <a:spLocks noGrp="1"/>
          </p:cNvSpPr>
          <p:nvPr>
            <p:ph type="body" sz="quarter" idx="19"/>
          </p:nvPr>
        </p:nvSpPr>
        <p:spPr/>
        <p:txBody>
          <a:bodyPr/>
          <a:lstStyle/>
          <a:p>
            <a:pPr lvl="1"/>
            <a:r>
              <a:rPr lang="de-DE" altLang="de-DE" dirty="0"/>
              <a:t>Ein Haftungsrisiko geht gegen Null bei vollständiger und richtiger Information der Arbeitnehmer.</a:t>
            </a:r>
          </a:p>
          <a:p>
            <a:pPr lvl="1"/>
            <a:r>
              <a:rPr lang="de-DE" altLang="de-DE" dirty="0"/>
              <a:t>Eine Nachschusspflicht ist durch kongruente Ausfinanzierung vermeidbar.</a:t>
            </a:r>
          </a:p>
          <a:p>
            <a:pPr lvl="1"/>
            <a:r>
              <a:rPr lang="de-DE" altLang="de-DE" dirty="0"/>
              <a:t>In der Verwaltungspraxis des Arbeitgebers ist er auf der sicheren Seite, wenn er alle Veränderungen (Elternzeit, Ausscheiden des Arbeitnehmers etc.) rechtzeitig meldet und zeitnah die nötigen Formulare an den Versicherer (ggf. über den Vermittler) zurücksendet.</a:t>
            </a:r>
          </a:p>
        </p:txBody>
      </p:sp>
      <p:sp>
        <p:nvSpPr>
          <p:cNvPr id="7" name="Textplatzhalter 6"/>
          <p:cNvSpPr>
            <a:spLocks noGrp="1"/>
          </p:cNvSpPr>
          <p:nvPr>
            <p:ph type="body" sz="quarter" idx="18"/>
          </p:nvPr>
        </p:nvSpPr>
        <p:spPr/>
        <p:txBody>
          <a:bodyPr/>
          <a:lstStyle/>
          <a:p>
            <a:r>
              <a:rPr lang="de-DE" altLang="de-DE" dirty="0"/>
              <a:t>4. Kritikpunkte wirksam diskutieren</a:t>
            </a:r>
          </a:p>
        </p:txBody>
      </p:sp>
      <p:sp>
        <p:nvSpPr>
          <p:cNvPr id="8" name="Fußzeilenplatzhalter 7"/>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158146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2"/>
          </p:nvPr>
        </p:nvSpPr>
        <p:spPr>
          <a:xfrm>
            <a:off x="8280412" y="6462000"/>
            <a:ext cx="863588" cy="396000"/>
          </a:xfrm>
        </p:spPr>
        <p:txBody>
          <a:bodyPr/>
          <a:lstStyle/>
          <a:p>
            <a:fld id="{BFE8ADF1-837C-463F-9856-54C2D771B21B}" type="slidenum">
              <a:rPr lang="de-DE" smtClean="0"/>
              <a:pPr/>
              <a:t>29</a:t>
            </a:fld>
            <a:endParaRPr lang="de-DE" dirty="0"/>
          </a:p>
        </p:txBody>
      </p:sp>
      <p:sp>
        <p:nvSpPr>
          <p:cNvPr id="4" name="Titel 3"/>
          <p:cNvSpPr>
            <a:spLocks noGrp="1"/>
          </p:cNvSpPr>
          <p:nvPr>
            <p:ph type="title"/>
          </p:nvPr>
        </p:nvSpPr>
        <p:spPr/>
        <p:txBody>
          <a:bodyPr/>
          <a:lstStyle/>
          <a:p>
            <a:r>
              <a:rPr lang="de-DE" altLang="de-DE" dirty="0"/>
              <a:t>Keine Alternative zu bAV</a:t>
            </a:r>
            <a:endParaRPr lang="de-DE" dirty="0"/>
          </a:p>
        </p:txBody>
      </p:sp>
      <p:sp>
        <p:nvSpPr>
          <p:cNvPr id="7" name="Textplatzhalter 6"/>
          <p:cNvSpPr>
            <a:spLocks noGrp="1"/>
          </p:cNvSpPr>
          <p:nvPr>
            <p:ph type="body" sz="quarter" idx="18"/>
          </p:nvPr>
        </p:nvSpPr>
        <p:spPr/>
        <p:txBody>
          <a:bodyPr/>
          <a:lstStyle/>
          <a:p>
            <a:r>
              <a:rPr lang="de-DE" altLang="de-DE" dirty="0"/>
              <a:t>4. Kritikpunkte wirksam diskutieren</a:t>
            </a:r>
          </a:p>
        </p:txBody>
      </p:sp>
      <p:graphicFrame>
        <p:nvGraphicFramePr>
          <p:cNvPr id="8" name="Inhaltsplatzhalter 6"/>
          <p:cNvGraphicFramePr>
            <a:graphicFrameLocks/>
          </p:cNvGraphicFramePr>
          <p:nvPr>
            <p:extLst>
              <p:ext uri="{D42A27DB-BD31-4B8C-83A1-F6EECF244321}">
                <p14:modId xmlns:p14="http://schemas.microsoft.com/office/powerpoint/2010/main" val="1473982393"/>
              </p:ext>
            </p:extLst>
          </p:nvPr>
        </p:nvGraphicFramePr>
        <p:xfrm>
          <a:off x="431800" y="2090738"/>
          <a:ext cx="8267701" cy="3058424"/>
        </p:xfrm>
        <a:graphic>
          <a:graphicData uri="http://schemas.openxmlformats.org/drawingml/2006/table">
            <a:tbl>
              <a:tblPr firstRow="1" bandRow="1">
                <a:tableStyleId>{00A15C55-8517-42AA-B614-E9B94910E393}</a:tableStyleId>
              </a:tblPr>
              <a:tblGrid>
                <a:gridCol w="2588704">
                  <a:extLst>
                    <a:ext uri="{9D8B030D-6E8A-4147-A177-3AD203B41FA5}">
                      <a16:colId xmlns:a16="http://schemas.microsoft.com/office/drawing/2014/main" val="20000"/>
                    </a:ext>
                  </a:extLst>
                </a:gridCol>
                <a:gridCol w="1892999">
                  <a:extLst>
                    <a:ext uri="{9D8B030D-6E8A-4147-A177-3AD203B41FA5}">
                      <a16:colId xmlns:a16="http://schemas.microsoft.com/office/drawing/2014/main" val="20001"/>
                    </a:ext>
                  </a:extLst>
                </a:gridCol>
                <a:gridCol w="1892999">
                  <a:extLst>
                    <a:ext uri="{9D8B030D-6E8A-4147-A177-3AD203B41FA5}">
                      <a16:colId xmlns:a16="http://schemas.microsoft.com/office/drawing/2014/main" val="20002"/>
                    </a:ext>
                  </a:extLst>
                </a:gridCol>
                <a:gridCol w="1892999">
                  <a:extLst>
                    <a:ext uri="{9D8B030D-6E8A-4147-A177-3AD203B41FA5}">
                      <a16:colId xmlns:a16="http://schemas.microsoft.com/office/drawing/2014/main" val="20003"/>
                    </a:ext>
                  </a:extLst>
                </a:gridCol>
              </a:tblGrid>
              <a:tr h="398845">
                <a:tc>
                  <a:txBody>
                    <a:bodyPr/>
                    <a:lstStyle/>
                    <a:p>
                      <a:pPr algn="l" fontAlgn="b"/>
                      <a:r>
                        <a:rPr lang="de-DE" sz="1200" b="1" i="0" u="none" strike="noStrike" dirty="0">
                          <a:solidFill>
                            <a:schemeClr val="bg1"/>
                          </a:solidFill>
                          <a:effectLst/>
                          <a:latin typeface="+mn-lt"/>
                        </a:rPr>
                        <a:t>Immobilien</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Festgeld</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Aktien(-fonds)</a:t>
                      </a:r>
                    </a:p>
                  </a:txBody>
                  <a:tcPr marL="72006" marR="72006" marT="107983" marB="107983">
                    <a:solidFill>
                      <a:schemeClr val="accent2"/>
                    </a:solidFill>
                  </a:tcPr>
                </a:tc>
                <a:tc>
                  <a:txBody>
                    <a:bodyPr/>
                    <a:lstStyle/>
                    <a:p>
                      <a:pPr algn="l" fontAlgn="b"/>
                      <a:r>
                        <a:rPr lang="de-DE" sz="1200" b="1" i="0" u="none" strike="noStrike" dirty="0">
                          <a:solidFill>
                            <a:schemeClr val="bg1"/>
                          </a:solidFill>
                          <a:effectLst/>
                          <a:latin typeface="+mn-lt"/>
                        </a:rPr>
                        <a:t>Stuttgarter bAV</a:t>
                      </a:r>
                    </a:p>
                  </a:txBody>
                  <a:tcPr marL="72006" marR="72006" marT="107983" marB="107983">
                    <a:solidFill>
                      <a:schemeClr val="accent6"/>
                    </a:solidFill>
                  </a:tcPr>
                </a:tc>
                <a:extLst>
                  <a:ext uri="{0D108BD9-81ED-4DB2-BD59-A6C34878D82A}">
                    <a16:rowId xmlns:a16="http://schemas.microsoft.com/office/drawing/2014/main" val="10000"/>
                  </a:ext>
                </a:extLst>
              </a:tr>
              <a:tr h="581724">
                <a:tc>
                  <a:txBody>
                    <a:bodyPr/>
                    <a:lstStyle/>
                    <a:p>
                      <a:pPr algn="l" fontAlgn="b"/>
                      <a:r>
                        <a:rPr lang="de-DE" sz="1200" b="0" i="0" u="none" strike="noStrike" dirty="0">
                          <a:solidFill>
                            <a:srgbClr val="000000"/>
                          </a:solidFill>
                          <a:effectLst/>
                          <a:latin typeface="+mn-lt"/>
                        </a:rPr>
                        <a:t>mit kleinen Beiträgen nicht zu machen</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sehr niedrige Verzinsung</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volatil, auch sog. Bluechips</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Insolvenzgesichert</a:t>
                      </a:r>
                    </a:p>
                  </a:txBody>
                  <a:tcPr marL="72006" marR="72006" marT="107983" marB="107983"/>
                </a:tc>
                <a:extLst>
                  <a:ext uri="{0D108BD9-81ED-4DB2-BD59-A6C34878D82A}">
                    <a16:rowId xmlns:a16="http://schemas.microsoft.com/office/drawing/2014/main" val="10001"/>
                  </a:ext>
                </a:extLst>
              </a:tr>
              <a:tr h="764603">
                <a:tc>
                  <a:txBody>
                    <a:bodyPr/>
                    <a:lstStyle/>
                    <a:p>
                      <a:pPr algn="l" fontAlgn="b"/>
                      <a:r>
                        <a:rPr lang="de-DE" sz="1200" b="0" i="0" u="none" strike="noStrike" dirty="0">
                          <a:solidFill>
                            <a:srgbClr val="000000"/>
                          </a:solidFill>
                          <a:effectLst/>
                          <a:latin typeface="+mn-lt"/>
                        </a:rPr>
                        <a:t>gebundenes Kapital</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Einlagensicherung </a:t>
                      </a:r>
                      <a:r>
                        <a:rPr lang="de-DE" sz="1200" b="0" i="0" u="none" strike="noStrike" kern="1200">
                          <a:solidFill>
                            <a:srgbClr val="000000"/>
                          </a:solidFill>
                          <a:effectLst/>
                          <a:latin typeface="+mn-lt"/>
                          <a:ea typeface="+mn-ea"/>
                          <a:cs typeface="+mn-cs"/>
                        </a:rPr>
                        <a:t>nur </a:t>
                      </a:r>
                      <a:br>
                        <a:rPr lang="de-DE" sz="1200" b="0" i="0" u="none" strike="noStrike" kern="1200">
                          <a:solidFill>
                            <a:srgbClr val="000000"/>
                          </a:solidFill>
                          <a:effectLst/>
                          <a:latin typeface="+mn-lt"/>
                          <a:ea typeface="+mn-ea"/>
                          <a:cs typeface="+mn-cs"/>
                        </a:rPr>
                      </a:br>
                      <a:r>
                        <a:rPr lang="de-DE" sz="1200" b="0" i="0" u="none" strike="noStrike" kern="1200">
                          <a:solidFill>
                            <a:srgbClr val="000000"/>
                          </a:solidFill>
                          <a:effectLst/>
                          <a:latin typeface="+mn-lt"/>
                          <a:ea typeface="+mn-ea"/>
                          <a:cs typeface="+mn-cs"/>
                        </a:rPr>
                        <a:t>bis </a:t>
                      </a:r>
                      <a:r>
                        <a:rPr lang="de-DE" sz="1200" b="0" i="0" u="none" strike="noStrike" kern="1200" dirty="0">
                          <a:solidFill>
                            <a:srgbClr val="000000"/>
                          </a:solidFill>
                          <a:effectLst/>
                          <a:latin typeface="+mn-lt"/>
                          <a:ea typeface="+mn-ea"/>
                          <a:cs typeface="+mn-cs"/>
                        </a:rPr>
                        <a:t>100.000 €</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hoher eigener Kenntnisstand nötig</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attraktive Anlagekonzepte (index-safe, </a:t>
                      </a:r>
                      <a:r>
                        <a:rPr lang="de-DE" sz="1200" b="0" i="0" u="none" strike="noStrike" kern="1200" dirty="0" err="1">
                          <a:solidFill>
                            <a:srgbClr val="000000"/>
                          </a:solidFill>
                          <a:effectLst/>
                          <a:latin typeface="+mn-lt"/>
                          <a:ea typeface="+mn-ea"/>
                          <a:cs typeface="+mn-cs"/>
                        </a:rPr>
                        <a:t>comfort</a:t>
                      </a:r>
                      <a:r>
                        <a:rPr lang="de-DE" sz="1200" b="0" i="0" u="none" strike="noStrike" kern="1200" dirty="0">
                          <a:solidFill>
                            <a:srgbClr val="000000"/>
                          </a:solidFill>
                          <a:effectLst/>
                          <a:latin typeface="+mn-lt"/>
                          <a:ea typeface="+mn-ea"/>
                          <a:cs typeface="+mn-cs"/>
                        </a:rPr>
                        <a:t>+ </a:t>
                      </a:r>
                      <a:r>
                        <a:rPr lang="de-DE" sz="1200" b="0" i="0" u="none" strike="noStrike" kern="1200" dirty="0" err="1">
                          <a:solidFill>
                            <a:srgbClr val="000000"/>
                          </a:solidFill>
                          <a:effectLst/>
                          <a:latin typeface="+mn-lt"/>
                          <a:ea typeface="+mn-ea"/>
                          <a:cs typeface="+mn-cs"/>
                        </a:rPr>
                        <a:t>performance</a:t>
                      </a:r>
                      <a:r>
                        <a:rPr lang="de-DE" sz="1200" b="0" i="0" u="none" strike="noStrike" kern="1200" dirty="0">
                          <a:solidFill>
                            <a:srgbClr val="000000"/>
                          </a:solidFill>
                          <a:effectLst/>
                          <a:latin typeface="+mn-lt"/>
                          <a:ea typeface="+mn-ea"/>
                          <a:cs typeface="+mn-cs"/>
                        </a:rPr>
                        <a:t>+, classic) für jeden Kunden</a:t>
                      </a:r>
                    </a:p>
                  </a:txBody>
                  <a:tcPr marL="72006" marR="72006" marT="107983" marB="107983"/>
                </a:tc>
                <a:extLst>
                  <a:ext uri="{0D108BD9-81ED-4DB2-BD59-A6C34878D82A}">
                    <a16:rowId xmlns:a16="http://schemas.microsoft.com/office/drawing/2014/main" val="10002"/>
                  </a:ext>
                </a:extLst>
              </a:tr>
              <a:tr h="1130362">
                <a:tc>
                  <a:txBody>
                    <a:bodyPr/>
                    <a:lstStyle/>
                    <a:p>
                      <a:pPr algn="l" fontAlgn="b"/>
                      <a:r>
                        <a:rPr lang="de-DE" sz="1200" b="0" i="0" u="none" strike="noStrike" dirty="0">
                          <a:solidFill>
                            <a:srgbClr val="000000"/>
                          </a:solidFill>
                          <a:effectLst/>
                          <a:latin typeface="+mn-lt"/>
                        </a:rPr>
                        <a:t>keine Planbarkeit (z. B. Erhöhung Grundsteuersätze, Änderung Umweltstandards für Dämmung, Dach</a:t>
                      </a:r>
                      <a:r>
                        <a:rPr lang="de-DE" sz="1200" b="0" i="0" u="none" strike="noStrike">
                          <a:solidFill>
                            <a:srgbClr val="000000"/>
                          </a:solidFill>
                          <a:effectLst/>
                          <a:latin typeface="+mn-lt"/>
                        </a:rPr>
                        <a:t>, Heizung, </a:t>
                      </a:r>
                      <a:r>
                        <a:rPr lang="de-DE" sz="1200" b="0" i="0" u="none" strike="noStrike" dirty="0">
                          <a:solidFill>
                            <a:srgbClr val="000000"/>
                          </a:solidFill>
                          <a:effectLst/>
                          <a:latin typeface="+mn-lt"/>
                        </a:rPr>
                        <a:t>Änderung der Marktwerte)</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nicht sicher bei Bankenkrise – Fall Zypern</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ständiges „Nachhalten“ erforderlich</a:t>
                      </a:r>
                    </a:p>
                  </a:txBody>
                  <a:tcPr marL="72006" marR="72006" marT="107983" marB="107983"/>
                </a:tc>
                <a:tc>
                  <a:txBody>
                    <a:bodyPr/>
                    <a:lstStyle/>
                    <a:p>
                      <a:pPr algn="l" fontAlgn="b"/>
                      <a:r>
                        <a:rPr lang="de-DE" sz="1200" b="0" i="0" u="none" strike="noStrike" kern="1200" dirty="0">
                          <a:solidFill>
                            <a:srgbClr val="000000"/>
                          </a:solidFill>
                          <a:effectLst/>
                          <a:latin typeface="+mn-lt"/>
                          <a:ea typeface="+mn-ea"/>
                          <a:cs typeface="+mn-cs"/>
                        </a:rPr>
                        <a:t>keine Folgekosten</a:t>
                      </a:r>
                    </a:p>
                  </a:txBody>
                  <a:tcPr marL="72006" marR="72006" marT="107983" marB="107983"/>
                </a:tc>
                <a:extLst>
                  <a:ext uri="{0D108BD9-81ED-4DB2-BD59-A6C34878D82A}">
                    <a16:rowId xmlns:a16="http://schemas.microsoft.com/office/drawing/2014/main" val="10003"/>
                  </a:ext>
                </a:extLst>
              </a:tr>
            </a:tbl>
          </a:graphicData>
        </a:graphic>
      </p:graphicFrame>
      <p:sp>
        <p:nvSpPr>
          <p:cNvPr id="5" name="Fußzeilenplatzhalter 4"/>
          <p:cNvSpPr>
            <a:spLocks noGrp="1"/>
          </p:cNvSpPr>
          <p:nvPr>
            <p:ph type="ftr" sz="quarter" idx="21"/>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43490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1701"/>
            <a:ext cx="9144000" cy="6046299"/>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1.</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a:t>Grundlagen und Vorbereitung</a:t>
            </a:r>
            <a:endParaRPr lang="de-DE" dirty="0"/>
          </a:p>
        </p:txBody>
      </p:sp>
    </p:spTree>
    <p:extLst>
      <p:ext uri="{BB962C8B-B14F-4D97-AF65-F5344CB8AC3E}">
        <p14:creationId xmlns:p14="http://schemas.microsoft.com/office/powerpoint/2010/main" val="291492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7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25C1B38-8B79-4655-AB6D-DFDFC9349D8F}"/>
              </a:ext>
            </a:extLst>
          </p:cNvPr>
          <p:cNvSpPr>
            <a:spLocks noGrp="1"/>
          </p:cNvSpPr>
          <p:nvPr>
            <p:ph type="dt" sz="half" idx="14"/>
          </p:nvPr>
        </p:nvSpPr>
        <p:spPr/>
        <p:txBody>
          <a:bodyPr/>
          <a:lstStyle/>
          <a:p>
            <a:r>
              <a:rPr lang="de-DE"/>
              <a:t>01.01.2022</a:t>
            </a:r>
            <a:endParaRPr lang="de-DE" dirty="0"/>
          </a:p>
        </p:txBody>
      </p:sp>
      <p:sp>
        <p:nvSpPr>
          <p:cNvPr id="3" name="Foliennummernplatzhalter 2">
            <a:extLst>
              <a:ext uri="{FF2B5EF4-FFF2-40B4-BE49-F238E27FC236}">
                <a16:creationId xmlns:a16="http://schemas.microsoft.com/office/drawing/2014/main" id="{A8B6F735-20B1-43EB-BA80-A41E419475F2}"/>
              </a:ext>
            </a:extLst>
          </p:cNvPr>
          <p:cNvSpPr>
            <a:spLocks noGrp="1"/>
          </p:cNvSpPr>
          <p:nvPr>
            <p:ph type="sldNum" sz="quarter" idx="16"/>
          </p:nvPr>
        </p:nvSpPr>
        <p:spPr/>
        <p:txBody>
          <a:bodyPr/>
          <a:lstStyle/>
          <a:p>
            <a:fld id="{BFE8ADF1-837C-463F-9856-54C2D771B21B}" type="slidenum">
              <a:rPr lang="de-DE" smtClean="0"/>
              <a:pPr/>
              <a:t>31</a:t>
            </a:fld>
            <a:endParaRPr lang="de-DE" dirty="0"/>
          </a:p>
        </p:txBody>
      </p:sp>
    </p:spTree>
    <p:extLst>
      <p:ext uri="{BB962C8B-B14F-4D97-AF65-F5344CB8AC3E}">
        <p14:creationId xmlns:p14="http://schemas.microsoft.com/office/powerpoint/2010/main" val="195869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Mustermaklerbetreuer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martin-mustermaklerbetreuer@stuttgarter.de</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www.stuttgarter.de</a:t>
            </a:r>
            <a:endParaRPr lang="de-DE" sz="1500" b="0" dirty="0">
              <a:solidFill>
                <a:schemeClr val="tx1"/>
              </a:solidFill>
            </a:endParaRPr>
          </a:p>
        </p:txBody>
      </p:sp>
    </p:spTree>
    <p:extLst>
      <p:ext uri="{BB962C8B-B14F-4D97-AF65-F5344CB8AC3E}">
        <p14:creationId xmlns:p14="http://schemas.microsoft.com/office/powerpoint/2010/main" val="295747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4</a:t>
            </a:fld>
            <a:endParaRPr lang="de-DE" dirty="0"/>
          </a:p>
        </p:txBody>
      </p:sp>
      <p:sp>
        <p:nvSpPr>
          <p:cNvPr id="4" name="Titel 3"/>
          <p:cNvSpPr>
            <a:spLocks noGrp="1"/>
          </p:cNvSpPr>
          <p:nvPr>
            <p:ph type="title"/>
          </p:nvPr>
        </p:nvSpPr>
        <p:spPr/>
        <p:txBody>
          <a:bodyPr/>
          <a:lstStyle/>
          <a:p>
            <a:r>
              <a:rPr lang="de-DE" altLang="de-DE" dirty="0"/>
              <a:t>Großes Potenzial erkennen:</a:t>
            </a:r>
            <a:br>
              <a:rPr lang="de-DE" altLang="de-DE" dirty="0"/>
            </a:br>
            <a:r>
              <a:rPr lang="de-DE" altLang="de-DE" dirty="0"/>
              <a:t>Kleine und mittlere Unternehmen</a:t>
            </a:r>
            <a:endParaRPr lang="de-DE" dirty="0"/>
          </a:p>
        </p:txBody>
      </p:sp>
      <p:sp>
        <p:nvSpPr>
          <p:cNvPr id="6" name="Textplatzhalter 5"/>
          <p:cNvSpPr>
            <a:spLocks noGrp="1"/>
          </p:cNvSpPr>
          <p:nvPr>
            <p:ph type="body" sz="quarter" idx="21"/>
          </p:nvPr>
        </p:nvSpPr>
        <p:spPr>
          <a:xfrm>
            <a:off x="358775" y="2087563"/>
            <a:ext cx="8426449" cy="261610"/>
          </a:xfrm>
        </p:spPr>
        <p:txBody>
          <a:bodyPr/>
          <a:lstStyle/>
          <a:p>
            <a:r>
              <a:rPr lang="de-DE" altLang="de-DE" dirty="0"/>
              <a:t>Die Mehrheit der Arbeitnehmer ist in Kleinunternehmen angestellt.</a:t>
            </a:r>
          </a:p>
        </p:txBody>
      </p:sp>
      <p:sp>
        <p:nvSpPr>
          <p:cNvPr id="7" name="Textplatzhalter 6"/>
          <p:cNvSpPr>
            <a:spLocks noGrp="1"/>
          </p:cNvSpPr>
          <p:nvPr>
            <p:ph type="body" sz="quarter" idx="23"/>
          </p:nvPr>
        </p:nvSpPr>
        <p:spPr/>
        <p:txBody>
          <a:bodyPr/>
          <a:lstStyle/>
          <a:p>
            <a:r>
              <a:rPr lang="de-DE" dirty="0">
                <a:solidFill>
                  <a:srgbClr val="B3B3B3"/>
                </a:solidFill>
              </a:rPr>
              <a:t>Quelle: Statistisches Bundesamt 2021</a:t>
            </a:r>
          </a:p>
        </p:txBody>
      </p:sp>
      <p:sp>
        <p:nvSpPr>
          <p:cNvPr id="8" name="Textplatzhalter 7"/>
          <p:cNvSpPr>
            <a:spLocks noGrp="1"/>
          </p:cNvSpPr>
          <p:nvPr>
            <p:ph type="body" sz="quarter" idx="24"/>
          </p:nvPr>
        </p:nvSpPr>
        <p:spPr>
          <a:xfrm>
            <a:off x="914401" y="5394511"/>
            <a:ext cx="8084264" cy="622300"/>
          </a:xfrm>
        </p:spPr>
        <p:txBody>
          <a:bodyPr/>
          <a:lstStyle/>
          <a:p>
            <a:r>
              <a:rPr lang="de-DE" dirty="0"/>
              <a:t>Konzentrieren Sie sich auf die bAV-Beratung von kleinen und mittleren Unternehmen und erschließen Sie einen Markt von ca. 18 Millionen Arbeitnehmern.</a:t>
            </a:r>
          </a:p>
        </p:txBody>
      </p:sp>
      <p:sp>
        <p:nvSpPr>
          <p:cNvPr id="9" name="Textplatzhalter 8"/>
          <p:cNvSpPr>
            <a:spLocks noGrp="1"/>
          </p:cNvSpPr>
          <p:nvPr>
            <p:ph type="body" sz="quarter" idx="18"/>
          </p:nvPr>
        </p:nvSpPr>
        <p:spPr/>
        <p:txBody>
          <a:bodyPr/>
          <a:lstStyle/>
          <a:p>
            <a:r>
              <a:rPr lang="de-DE" altLang="de-DE" dirty="0"/>
              <a:t>1. Grundlagen und Vorbereitung</a:t>
            </a:r>
          </a:p>
        </p:txBody>
      </p:sp>
      <p:grpSp>
        <p:nvGrpSpPr>
          <p:cNvPr id="18" name="Gruppieren 17"/>
          <p:cNvGrpSpPr/>
          <p:nvPr/>
        </p:nvGrpSpPr>
        <p:grpSpPr>
          <a:xfrm>
            <a:off x="391804" y="2528316"/>
            <a:ext cx="8545513" cy="2808859"/>
            <a:chOff x="419100" y="2719388"/>
            <a:chExt cx="8545513" cy="2725737"/>
          </a:xfrm>
        </p:grpSpPr>
        <p:graphicFrame>
          <p:nvGraphicFramePr>
            <p:cNvPr id="13" name="Diagramm 13"/>
            <p:cNvGraphicFramePr>
              <a:graphicFrameLocks/>
            </p:cNvGraphicFramePr>
            <p:nvPr>
              <p:extLst>
                <p:ext uri="{D42A27DB-BD31-4B8C-83A1-F6EECF244321}">
                  <p14:modId xmlns:p14="http://schemas.microsoft.com/office/powerpoint/2010/main" val="2982246012"/>
                </p:ext>
              </p:extLst>
            </p:nvPr>
          </p:nvGraphicFramePr>
          <p:xfrm>
            <a:off x="431800" y="2744788"/>
            <a:ext cx="4895850" cy="270033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2"/>
            <p:cNvSpPr txBox="1">
              <a:spLocks noChangeArrowheads="1"/>
            </p:cNvSpPr>
            <p:nvPr/>
          </p:nvSpPr>
          <p:spPr bwMode="auto">
            <a:xfrm>
              <a:off x="419100" y="2719388"/>
              <a:ext cx="50292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3"/>
                </a:buBlip>
                <a:defRPr sz="1700">
                  <a:solidFill>
                    <a:schemeClr val="tx1"/>
                  </a:solidFill>
                  <a:latin typeface="Arial" panose="020B0604020202020204" pitchFamily="34" charset="0"/>
                </a:defRPr>
              </a:lvl2pPr>
              <a:lvl3pPr marL="1143000" indent="-228600">
                <a:spcBef>
                  <a:spcPts val="1600"/>
                </a:spcBef>
                <a:buSzPct val="100000"/>
                <a:buBlip>
                  <a:blip r:embed="rId3"/>
                </a:buBlip>
                <a:defRPr sz="1700">
                  <a:solidFill>
                    <a:schemeClr val="tx1"/>
                  </a:solidFill>
                  <a:latin typeface="Arial" panose="020B0604020202020204" pitchFamily="34" charset="0"/>
                </a:defRPr>
              </a:lvl3pPr>
              <a:lvl4pPr marL="1600200" indent="-228600">
                <a:spcBef>
                  <a:spcPts val="1600"/>
                </a:spcBef>
                <a:buSzPct val="100000"/>
                <a:buBlip>
                  <a:blip r:embed="rId3"/>
                </a:buBlip>
                <a:defRPr sz="1700">
                  <a:solidFill>
                    <a:schemeClr val="tx1"/>
                  </a:solidFill>
                  <a:latin typeface="Arial" panose="020B0604020202020204" pitchFamily="34" charset="0"/>
                </a:defRPr>
              </a:lvl4pPr>
              <a:lvl5pPr marL="2057400" indent="-228600">
                <a:spcBef>
                  <a:spcPts val="1600"/>
                </a:spcBef>
                <a:buSzPct val="100000"/>
                <a:buBlip>
                  <a:blip r:embed="rId3"/>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3"/>
                </a:buBlip>
                <a:defRPr sz="1700">
                  <a:solidFill>
                    <a:schemeClr val="tx1"/>
                  </a:solidFill>
                  <a:latin typeface="Arial" panose="020B0604020202020204" pitchFamily="34" charset="0"/>
                </a:defRPr>
              </a:lvl9pPr>
            </a:lstStyle>
            <a:p>
              <a:pPr eaLnBrk="1" hangingPunct="1">
                <a:spcBef>
                  <a:spcPct val="0"/>
                </a:spcBef>
              </a:pPr>
              <a:r>
                <a:rPr lang="de-DE" altLang="de-DE" sz="1200" b="1" dirty="0">
                  <a:solidFill>
                    <a:prstClr val="black"/>
                  </a:solidFill>
                </a:rPr>
                <a:t>Beschäftigungsanteile nach Unternehmensgrößenklassen 2019</a:t>
              </a:r>
            </a:p>
          </p:txBody>
        </p:sp>
        <p:graphicFrame>
          <p:nvGraphicFramePr>
            <p:cNvPr id="15" name="Diagramm 17"/>
            <p:cNvGraphicFramePr>
              <a:graphicFrameLocks/>
            </p:cNvGraphicFramePr>
            <p:nvPr>
              <p:extLst>
                <p:ext uri="{D42A27DB-BD31-4B8C-83A1-F6EECF244321}">
                  <p14:modId xmlns:p14="http://schemas.microsoft.com/office/powerpoint/2010/main" val="3218932911"/>
                </p:ext>
              </p:extLst>
            </p:nvPr>
          </p:nvGraphicFramePr>
          <p:xfrm>
            <a:off x="4751388" y="2744788"/>
            <a:ext cx="4213225" cy="2700337"/>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Gerade Verbindung 15"/>
            <p:cNvCxnSpPr/>
            <p:nvPr/>
          </p:nvCxnSpPr>
          <p:spPr>
            <a:xfrm>
              <a:off x="2700338" y="3086100"/>
              <a:ext cx="4362450" cy="238125"/>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flipV="1">
              <a:off x="2700338" y="4867275"/>
              <a:ext cx="4362450" cy="174625"/>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5" name="Fußzeilenplatzhalter 4"/>
          <p:cNvSpPr>
            <a:spLocks noGrp="1"/>
          </p:cNvSpPr>
          <p:nvPr>
            <p:ph type="ftr" sz="quarter" idx="26"/>
          </p:nvPr>
        </p:nvSpPr>
        <p:spPr/>
        <p:txBody>
          <a:bodyPr/>
          <a:lstStyle/>
          <a:p>
            <a:r>
              <a:rPr lang="de-DE" dirty="0"/>
              <a:t>bAV-Workshop für Geschäftspartner Teil 4: Vertriebsansätze bAV</a:t>
            </a:r>
          </a:p>
        </p:txBody>
      </p:sp>
    </p:spTree>
    <p:extLst>
      <p:ext uri="{BB962C8B-B14F-4D97-AF65-F5344CB8AC3E}">
        <p14:creationId xmlns:p14="http://schemas.microsoft.com/office/powerpoint/2010/main" val="27630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a:t>Direktversicherung ist besser:</a:t>
            </a:r>
            <a:br>
              <a:rPr lang="de-DE" altLang="de-DE"/>
            </a:br>
            <a:r>
              <a:rPr lang="de-DE" altLang="de-DE"/>
              <a:t>Fokus auf den bAV-Standard</a:t>
            </a:r>
            <a:endParaRPr lang="de-DE" dirty="0"/>
          </a:p>
        </p:txBody>
      </p:sp>
      <p:sp>
        <p:nvSpPr>
          <p:cNvPr id="5" name="Textplatzhalter 4"/>
          <p:cNvSpPr>
            <a:spLocks noGrp="1"/>
          </p:cNvSpPr>
          <p:nvPr>
            <p:ph type="body" sz="quarter" idx="17"/>
          </p:nvPr>
        </p:nvSpPr>
        <p:spPr>
          <a:xfrm>
            <a:off x="358775" y="2087563"/>
            <a:ext cx="8426450" cy="523220"/>
          </a:xfrm>
        </p:spPr>
        <p:txBody>
          <a:bodyPr/>
          <a:lstStyle/>
          <a:p>
            <a:r>
              <a:rPr lang="de-DE" altLang="de-DE" dirty="0"/>
              <a:t>Die Durchführung der </a:t>
            </a:r>
            <a:r>
              <a:rPr lang="de-DE" altLang="de-DE" dirty="0" err="1"/>
              <a:t>bAV</a:t>
            </a:r>
            <a:r>
              <a:rPr lang="de-DE" altLang="de-DE" dirty="0"/>
              <a:t> auf dem Weg der Direktversicherung verlangt wenig Aufwand und eignet sich daher für kleine und mittlere Unternehmen.</a:t>
            </a:r>
          </a:p>
        </p:txBody>
      </p:sp>
      <p:sp>
        <p:nvSpPr>
          <p:cNvPr id="7" name="Textplatzhalter 6"/>
          <p:cNvSpPr>
            <a:spLocks noGrp="1"/>
          </p:cNvSpPr>
          <p:nvPr>
            <p:ph type="body" sz="quarter" idx="18"/>
          </p:nvPr>
        </p:nvSpPr>
        <p:spPr/>
        <p:txBody>
          <a:bodyPr/>
          <a:lstStyle/>
          <a:p>
            <a:r>
              <a:rPr lang="de-DE" altLang="de-DE"/>
              <a:t>1. Grundlagen und Vorbereitung</a:t>
            </a:r>
            <a:endParaRPr lang="de-DE" altLang="de-DE" dirty="0"/>
          </a:p>
        </p:txBody>
      </p:sp>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25" name="Fußzeilenplatzhalter 24"/>
          <p:cNvSpPr>
            <a:spLocks noGrp="1"/>
          </p:cNvSpPr>
          <p:nvPr>
            <p:ph type="ftr" sz="quarter" idx="21"/>
          </p:nvPr>
        </p:nvSpPr>
        <p:spPr/>
        <p:txBody>
          <a:bodyPr/>
          <a:lstStyle/>
          <a:p>
            <a:r>
              <a:rPr lang="de-DE"/>
              <a:t>bAV-Workshop für Geschäftspartner Teil 4: Vertriebsansätze bAV</a:t>
            </a:r>
            <a:endParaRPr lang="de-DE" dirty="0"/>
          </a:p>
        </p:txBody>
      </p:sp>
      <p:sp>
        <p:nvSpPr>
          <p:cNvPr id="3" name="Foliennummernplatzhalter 2"/>
          <p:cNvSpPr>
            <a:spLocks noGrp="1"/>
          </p:cNvSpPr>
          <p:nvPr>
            <p:ph type="sldNum" sz="quarter" idx="22"/>
          </p:nvPr>
        </p:nvSpPr>
        <p:spPr/>
        <p:txBody>
          <a:bodyPr/>
          <a:lstStyle/>
          <a:p>
            <a:fld id="{BFE8ADF1-837C-463F-9856-54C2D771B21B}" type="slidenum">
              <a:rPr lang="de-DE" smtClean="0"/>
              <a:pPr/>
              <a:t>5</a:t>
            </a:fld>
            <a:endParaRPr lang="de-DE" dirty="0"/>
          </a:p>
        </p:txBody>
      </p:sp>
      <p:grpSp>
        <p:nvGrpSpPr>
          <p:cNvPr id="26" name="Gruppieren 25"/>
          <p:cNvGrpSpPr/>
          <p:nvPr/>
        </p:nvGrpSpPr>
        <p:grpSpPr>
          <a:xfrm>
            <a:off x="1323132" y="3128995"/>
            <a:ext cx="6490970" cy="2217979"/>
            <a:chOff x="1287962" y="2759710"/>
            <a:chExt cx="6490970" cy="2217979"/>
          </a:xfrm>
        </p:grpSpPr>
        <p:sp>
          <p:nvSpPr>
            <p:cNvPr id="27" name="Textfeld 26"/>
            <p:cNvSpPr txBox="1"/>
            <p:nvPr/>
          </p:nvSpPr>
          <p:spPr bwMode="auto">
            <a:xfrm>
              <a:off x="3221038" y="2759710"/>
              <a:ext cx="1852623" cy="184666"/>
            </a:xfrm>
            <a:prstGeom prst="rect">
              <a:avLst/>
            </a:prstGeom>
            <a:noFill/>
          </p:spPr>
          <p:txBody>
            <a:bodyPr wrap="none" lIns="0" tIns="0" rIns="0" bIns="0">
              <a:spAutoFit/>
            </a:bodyPr>
            <a:lstStyle/>
            <a:p>
              <a:pPr eaLnBrk="1" hangingPunct="1">
                <a:defRPr/>
              </a:pPr>
              <a:r>
                <a:rPr lang="de-DE" sz="1200" b="1" dirty="0">
                  <a:solidFill>
                    <a:schemeClr val="accent1"/>
                  </a:solidFill>
                </a:rPr>
                <a:t>Versorgungsversprechen</a:t>
              </a:r>
            </a:p>
          </p:txBody>
        </p:sp>
        <p:sp>
          <p:nvSpPr>
            <p:cNvPr id="28" name="Textfeld 27"/>
            <p:cNvSpPr txBox="1"/>
            <p:nvPr/>
          </p:nvSpPr>
          <p:spPr bwMode="auto">
            <a:xfrm>
              <a:off x="3235325" y="3282951"/>
              <a:ext cx="2087563" cy="738664"/>
            </a:xfrm>
            <a:prstGeom prst="rect">
              <a:avLst/>
            </a:prstGeom>
            <a:noFill/>
          </p:spPr>
          <p:txBody>
            <a:bodyPr lIns="0" tIns="0" rIns="0" bIns="0">
              <a:spAutoFit/>
            </a:bodyPr>
            <a:lstStyle/>
            <a:p>
              <a:pPr algn="r" eaLnBrk="1" hangingPunct="1">
                <a:defRPr/>
              </a:pPr>
              <a:r>
                <a:rPr lang="de-DE" sz="1200" b="1" dirty="0">
                  <a:solidFill>
                    <a:schemeClr val="accent1"/>
                  </a:solidFill>
                </a:rPr>
                <a:t>Betriebstreue </a:t>
              </a:r>
              <a:br>
                <a:rPr lang="de-DE" sz="1200" b="1" dirty="0">
                  <a:solidFill>
                    <a:schemeClr val="accent1"/>
                  </a:solidFill>
                </a:rPr>
              </a:br>
              <a:r>
                <a:rPr lang="de-DE" sz="1200" b="1" dirty="0">
                  <a:solidFill>
                    <a:schemeClr val="accent1"/>
                  </a:solidFill>
                </a:rPr>
                <a:t>(z. Zt. 3 Jahre, Alter 21)</a:t>
              </a:r>
              <a:br>
                <a:rPr lang="de-DE" sz="1200" b="1" dirty="0">
                  <a:solidFill>
                    <a:schemeClr val="accent1"/>
                  </a:solidFill>
                </a:rPr>
              </a:br>
              <a:r>
                <a:rPr lang="de-DE" sz="1200" b="1" dirty="0">
                  <a:solidFill>
                    <a:schemeClr val="accent1"/>
                  </a:solidFill>
                </a:rPr>
                <a:t>und / oder</a:t>
              </a:r>
            </a:p>
            <a:p>
              <a:pPr algn="r" eaLnBrk="1" hangingPunct="1">
                <a:defRPr/>
              </a:pPr>
              <a:r>
                <a:rPr lang="de-DE" sz="1200" b="1" dirty="0">
                  <a:solidFill>
                    <a:schemeClr val="accent1"/>
                  </a:solidFill>
                </a:rPr>
                <a:t>Entgeltumwandlung</a:t>
              </a:r>
            </a:p>
          </p:txBody>
        </p:sp>
        <p:cxnSp>
          <p:nvCxnSpPr>
            <p:cNvPr id="29" name="Gerade Verbindung mit Pfeil 28"/>
            <p:cNvCxnSpPr/>
            <p:nvPr/>
          </p:nvCxnSpPr>
          <p:spPr>
            <a:xfrm flipH="1">
              <a:off x="3305386" y="3217104"/>
              <a:ext cx="2088000" cy="0"/>
            </a:xfrm>
            <a:prstGeom prst="straightConnector1">
              <a:avLst/>
            </a:prstGeom>
            <a:ln>
              <a:solidFill>
                <a:schemeClr val="tx2">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bwMode="auto">
            <a:xfrm>
              <a:off x="1287962" y="3392488"/>
              <a:ext cx="613951" cy="184666"/>
            </a:xfrm>
            <a:prstGeom prst="rect">
              <a:avLst/>
            </a:prstGeom>
            <a:noFill/>
          </p:spPr>
          <p:txBody>
            <a:bodyPr wrap="none" lIns="0" tIns="0" rIns="0" bIns="0">
              <a:spAutoFit/>
            </a:bodyPr>
            <a:lstStyle/>
            <a:p>
              <a:pPr eaLnBrk="1" hangingPunct="1">
                <a:defRPr/>
              </a:pPr>
              <a:r>
                <a:rPr lang="de-DE" sz="1200" b="1" dirty="0">
                  <a:solidFill>
                    <a:schemeClr val="accent1"/>
                  </a:solidFill>
                </a:rPr>
                <a:t>Beiträge</a:t>
              </a:r>
            </a:p>
          </p:txBody>
        </p:sp>
        <p:sp>
          <p:nvSpPr>
            <p:cNvPr id="31" name="Textfeld 30"/>
            <p:cNvSpPr txBox="1"/>
            <p:nvPr/>
          </p:nvSpPr>
          <p:spPr bwMode="auto">
            <a:xfrm>
              <a:off x="6616882" y="3863975"/>
              <a:ext cx="1162050" cy="384175"/>
            </a:xfrm>
            <a:prstGeom prst="rect">
              <a:avLst/>
            </a:prstGeom>
            <a:noFill/>
          </p:spPr>
          <p:txBody>
            <a:bodyPr wrap="none" lIns="0" tIns="0" rIns="0" bIns="0">
              <a:spAutoFit/>
            </a:bodyPr>
            <a:lstStyle/>
            <a:p>
              <a:pPr eaLnBrk="1" hangingPunct="1">
                <a:defRPr/>
              </a:pPr>
              <a:r>
                <a:rPr lang="de-DE" sz="1250" b="1" dirty="0">
                  <a:solidFill>
                    <a:schemeClr val="accent1"/>
                  </a:solidFill>
                </a:rPr>
                <a:t>Versicherungs-</a:t>
              </a:r>
              <a:br>
                <a:rPr lang="de-DE" sz="1250" b="1" dirty="0">
                  <a:solidFill>
                    <a:schemeClr val="accent1"/>
                  </a:solidFill>
                </a:rPr>
              </a:br>
              <a:r>
                <a:rPr lang="de-DE" sz="1250" b="1" dirty="0" err="1">
                  <a:solidFill>
                    <a:schemeClr val="accent1"/>
                  </a:solidFill>
                </a:rPr>
                <a:t>leistung</a:t>
              </a:r>
              <a:endParaRPr lang="de-DE" sz="1250" b="1" dirty="0">
                <a:solidFill>
                  <a:schemeClr val="accent1"/>
                </a:solidFill>
              </a:endParaRPr>
            </a:p>
          </p:txBody>
        </p:sp>
        <p:sp>
          <p:nvSpPr>
            <p:cNvPr id="32" name="Textfeld 31"/>
            <p:cNvSpPr txBox="1"/>
            <p:nvPr/>
          </p:nvSpPr>
          <p:spPr>
            <a:xfrm>
              <a:off x="2034319" y="4782771"/>
              <a:ext cx="4373886" cy="194918"/>
            </a:xfrm>
            <a:prstGeom prst="rect">
              <a:avLst/>
            </a:prstGeom>
            <a:noFill/>
          </p:spPr>
          <p:txBody>
            <a:bodyPr wrap="none" lIns="0" tIns="0" rIns="0" bIns="0" rtlCol="0">
              <a:noAutofit/>
            </a:bodyPr>
            <a:lstStyle/>
            <a:p>
              <a:r>
                <a:rPr lang="de-DE" sz="1000" dirty="0"/>
                <a:t>Versorgungsträger: z.B. ein Versicherungsverein auf Gegenseitigkeit (</a:t>
              </a:r>
              <a:r>
                <a:rPr lang="de-DE" sz="1000" dirty="0" err="1"/>
                <a:t>VVaG</a:t>
              </a:r>
              <a:r>
                <a:rPr lang="de-DE" sz="1000" dirty="0"/>
                <a:t>)</a:t>
              </a:r>
            </a:p>
          </p:txBody>
        </p:sp>
        <p:cxnSp>
          <p:nvCxnSpPr>
            <p:cNvPr id="33" name="Gerade Verbindung mit Pfeil 32"/>
            <p:cNvCxnSpPr/>
            <p:nvPr/>
          </p:nvCxnSpPr>
          <p:spPr>
            <a:xfrm rot="5400000">
              <a:off x="1383620" y="3713896"/>
              <a:ext cx="1260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p:nvPr/>
          </p:nvCxnSpPr>
          <p:spPr>
            <a:xfrm>
              <a:off x="3140286" y="3013904"/>
              <a:ext cx="2088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5" name="Abgerundetes Rechteck 11"/>
            <p:cNvSpPr/>
            <p:nvPr/>
          </p:nvSpPr>
          <p:spPr>
            <a:xfrm>
              <a:off x="1766352" y="2937851"/>
              <a:ext cx="1440000" cy="360000"/>
            </a:xfrm>
            <a:custGeom>
              <a:avLst/>
              <a:gdLst>
                <a:gd name="connsiteX0" fmla="*/ 0 w 1506081"/>
                <a:gd name="connsiteY0" fmla="*/ 58810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8" fmla="*/ 0 w 1506081"/>
                <a:gd name="connsiteY8" fmla="*/ 58810 h 352853"/>
                <a:gd name="connsiteX0" fmla="*/ 0 w 1506081"/>
                <a:gd name="connsiteY0" fmla="*/ 294043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0" fmla="*/ 0 w 1506081"/>
                <a:gd name="connsiteY0" fmla="*/ 294043 h 352853"/>
                <a:gd name="connsiteX1" fmla="*/ 582 w 1506081"/>
                <a:gd name="connsiteY1" fmla="*/ 2157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81" h="352853">
                  <a:moveTo>
                    <a:pt x="0" y="294043"/>
                  </a:moveTo>
                  <a:lnTo>
                    <a:pt x="582" y="2157"/>
                  </a:lnTo>
                  <a:lnTo>
                    <a:pt x="1447271" y="0"/>
                  </a:lnTo>
                  <a:cubicBezTo>
                    <a:pt x="1479751" y="0"/>
                    <a:pt x="1506081" y="26330"/>
                    <a:pt x="1506081" y="58810"/>
                  </a:cubicBezTo>
                  <a:lnTo>
                    <a:pt x="1506081" y="294043"/>
                  </a:lnTo>
                  <a:cubicBezTo>
                    <a:pt x="1506081" y="326523"/>
                    <a:pt x="1479751" y="352853"/>
                    <a:pt x="1447271" y="352853"/>
                  </a:cubicBezTo>
                  <a:lnTo>
                    <a:pt x="58810" y="352853"/>
                  </a:lnTo>
                  <a:cubicBezTo>
                    <a:pt x="26330" y="352853"/>
                    <a:pt x="0" y="326523"/>
                    <a:pt x="0" y="29404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Arbeitgeber</a:t>
              </a:r>
            </a:p>
          </p:txBody>
        </p:sp>
        <p:sp>
          <p:nvSpPr>
            <p:cNvPr id="36" name="Abgerundetes Rechteck 13"/>
            <p:cNvSpPr/>
            <p:nvPr/>
          </p:nvSpPr>
          <p:spPr>
            <a:xfrm>
              <a:off x="5327089" y="2936895"/>
              <a:ext cx="1512000" cy="360000"/>
            </a:xfrm>
            <a:custGeom>
              <a:avLst/>
              <a:gdLst>
                <a:gd name="connsiteX0" fmla="*/ 0 w 1122837"/>
                <a:gd name="connsiteY0" fmla="*/ 58810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8" fmla="*/ 0 w 1122837"/>
                <a:gd name="connsiteY8" fmla="*/ 58810 h 352853"/>
                <a:gd name="connsiteX0" fmla="*/ 0 w 1122837"/>
                <a:gd name="connsiteY0" fmla="*/ 294043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45813 w 1122837"/>
                <a:gd name="connsiteY6" fmla="*/ 350519 h 352853"/>
                <a:gd name="connsiteX7" fmla="*/ 0 w 1122837"/>
                <a:gd name="connsiteY7" fmla="*/ 294043 h 352853"/>
                <a:gd name="connsiteX0" fmla="*/ 0 w 1122837"/>
                <a:gd name="connsiteY0" fmla="*/ 294043 h 350519"/>
                <a:gd name="connsiteX1" fmla="*/ 2739 w 1122837"/>
                <a:gd name="connsiteY1" fmla="*/ 0 h 350519"/>
                <a:gd name="connsiteX2" fmla="*/ 1064027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0244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8164 w 1122837"/>
                <a:gd name="connsiteY5" fmla="*/ 350519 h 350519"/>
                <a:gd name="connsiteX6" fmla="*/ 40244 w 1122837"/>
                <a:gd name="connsiteY6" fmla="*/ 350519 h 350519"/>
                <a:gd name="connsiteX7" fmla="*/ 0 w 1122837"/>
                <a:gd name="connsiteY7" fmla="*/ 294043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837" h="350519">
                  <a:moveTo>
                    <a:pt x="0" y="294043"/>
                  </a:moveTo>
                  <a:lnTo>
                    <a:pt x="2739" y="0"/>
                  </a:lnTo>
                  <a:lnTo>
                    <a:pt x="1082595" y="0"/>
                  </a:lnTo>
                  <a:cubicBezTo>
                    <a:pt x="1115075" y="0"/>
                    <a:pt x="1122837" y="26330"/>
                    <a:pt x="1122837" y="58810"/>
                  </a:cubicBezTo>
                  <a:lnTo>
                    <a:pt x="1122837" y="294043"/>
                  </a:lnTo>
                  <a:cubicBezTo>
                    <a:pt x="1122837" y="326523"/>
                    <a:pt x="1120644" y="350519"/>
                    <a:pt x="1088164" y="350519"/>
                  </a:cubicBezTo>
                  <a:lnTo>
                    <a:pt x="40244" y="350519"/>
                  </a:lnTo>
                  <a:cubicBezTo>
                    <a:pt x="7764" y="350519"/>
                    <a:pt x="0" y="326523"/>
                    <a:pt x="0" y="294043"/>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Arbeitnehmer</a:t>
              </a:r>
            </a:p>
          </p:txBody>
        </p:sp>
        <p:cxnSp>
          <p:nvCxnSpPr>
            <p:cNvPr id="37" name="Gerade Verbindung mit Pfeil 36"/>
            <p:cNvCxnSpPr/>
            <p:nvPr/>
          </p:nvCxnSpPr>
          <p:spPr>
            <a:xfrm rot="16200000" flipV="1">
              <a:off x="5911172" y="3972976"/>
              <a:ext cx="1260000" cy="0"/>
            </a:xfrm>
            <a:prstGeom prst="straightConnector1">
              <a:avLst/>
            </a:prstGeom>
            <a:ln>
              <a:solidFill>
                <a:schemeClr val="accent5"/>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8" name="Abgerundetes Rechteck 7"/>
            <p:cNvSpPr/>
            <p:nvPr/>
          </p:nvSpPr>
          <p:spPr bwMode="auto">
            <a:xfrm>
              <a:off x="1767147" y="4388194"/>
              <a:ext cx="5076000" cy="360000"/>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89390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87446" y="1911"/>
                  </a:lnTo>
                  <a:cubicBezTo>
                    <a:pt x="3520584" y="1911"/>
                    <a:pt x="3528000" y="28774"/>
                    <a:pt x="3528000" y="61912"/>
                  </a:cubicBezTo>
                  <a:lnTo>
                    <a:pt x="3528000" y="301910"/>
                  </a:lnTo>
                  <a:cubicBezTo>
                    <a:pt x="3528000" y="335048"/>
                    <a:pt x="3522528" y="361911"/>
                    <a:pt x="3489390" y="361911"/>
                  </a:cubicBezTo>
                  <a:lnTo>
                    <a:pt x="44444" y="359128"/>
                  </a:lnTo>
                  <a:cubicBezTo>
                    <a:pt x="11306" y="359128"/>
                    <a:pt x="0" y="335048"/>
                    <a:pt x="0" y="301910"/>
                  </a:cubicBezTo>
                  <a:cubicBezTo>
                    <a:pt x="1588" y="201273"/>
                    <a:pt x="3175" y="100637"/>
                    <a:pt x="4763"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algn="ctr" eaLnBrk="1" fontAlgn="auto" hangingPunct="1">
                <a:spcBef>
                  <a:spcPts val="0"/>
                </a:spcBef>
                <a:spcAft>
                  <a:spcPts val="0"/>
                </a:spcAft>
                <a:tabLst>
                  <a:tab pos="3309938" algn="r"/>
                </a:tabLst>
                <a:defRPr/>
              </a:pPr>
              <a:r>
                <a:rPr lang="de-DE" sz="1600" b="1" dirty="0">
                  <a:solidFill>
                    <a:srgbClr val="FFFFFF"/>
                  </a:solidFill>
                </a:rPr>
                <a:t>Direktversicherung</a:t>
              </a:r>
            </a:p>
          </p:txBody>
        </p:sp>
      </p:grpSp>
    </p:spTree>
    <p:extLst>
      <p:ext uri="{BB962C8B-B14F-4D97-AF65-F5344CB8AC3E}">
        <p14:creationId xmlns:p14="http://schemas.microsoft.com/office/powerpoint/2010/main" val="26188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6</a:t>
            </a:fld>
            <a:endParaRPr lang="de-DE" dirty="0"/>
          </a:p>
        </p:txBody>
      </p:sp>
      <p:sp>
        <p:nvSpPr>
          <p:cNvPr id="4" name="Titel 3"/>
          <p:cNvSpPr>
            <a:spLocks noGrp="1"/>
          </p:cNvSpPr>
          <p:nvPr>
            <p:ph type="title"/>
          </p:nvPr>
        </p:nvSpPr>
        <p:spPr/>
        <p:txBody>
          <a:bodyPr/>
          <a:lstStyle/>
          <a:p>
            <a:r>
              <a:rPr lang="de-DE" altLang="de-DE" dirty="0"/>
              <a:t>Beratung neu denken:</a:t>
            </a:r>
            <a:br>
              <a:rPr lang="de-DE" altLang="de-DE" dirty="0"/>
            </a:br>
            <a:r>
              <a:rPr lang="de-DE" altLang="de-DE" dirty="0" err="1"/>
              <a:t>bAV</a:t>
            </a:r>
            <a:r>
              <a:rPr lang="de-DE" altLang="de-DE" dirty="0"/>
              <a:t>-Vertrieb mit zwei Zielgruppen</a:t>
            </a:r>
            <a:endParaRPr lang="de-DE" dirty="0"/>
          </a:p>
        </p:txBody>
      </p:sp>
      <p:sp>
        <p:nvSpPr>
          <p:cNvPr id="6" name="Textplatzhalter 5"/>
          <p:cNvSpPr>
            <a:spLocks noGrp="1"/>
          </p:cNvSpPr>
          <p:nvPr>
            <p:ph type="body" sz="quarter" idx="21"/>
          </p:nvPr>
        </p:nvSpPr>
        <p:spPr>
          <a:xfrm>
            <a:off x="358775" y="2087563"/>
            <a:ext cx="8426449" cy="523220"/>
          </a:xfrm>
        </p:spPr>
        <p:txBody>
          <a:bodyPr/>
          <a:lstStyle/>
          <a:p>
            <a:r>
              <a:rPr lang="de-DE" altLang="de-DE" dirty="0"/>
              <a:t>Für die bAV müssen Arbeitgeber und Arbeitnehmer gewonnen </a:t>
            </a:r>
            <a:br>
              <a:rPr lang="de-DE" altLang="de-DE" dirty="0"/>
            </a:br>
            <a:r>
              <a:rPr lang="de-DE" altLang="de-DE" dirty="0"/>
              <a:t>und begeistert werden.</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r>
              <a:rPr lang="de-DE" dirty="0"/>
              <a:t>Überzeugen Sie Arbeitgeber zunächst von ihren Mehrwerten</a:t>
            </a:r>
            <a:br>
              <a:rPr lang="de-DE" dirty="0"/>
            </a:br>
            <a:r>
              <a:rPr lang="de-DE" dirty="0"/>
              <a:t>und anschließend die Arbeitnehmer von der Teilnahme an der bAV.</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Richtungspfeil 9"/>
          <p:cNvSpPr/>
          <p:nvPr/>
        </p:nvSpPr>
        <p:spPr>
          <a:xfrm>
            <a:off x="697861" y="2981084"/>
            <a:ext cx="2879725" cy="1116013"/>
          </a:xfrm>
          <a:prstGeom prst="homePlate">
            <a:avLst/>
          </a:prstGeom>
          <a:solidFill>
            <a:srgbClr val="00749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prstClr val="white"/>
                </a:solidFill>
              </a:rPr>
              <a:t>Kontaktaufnahme</a:t>
            </a:r>
            <a:br>
              <a:rPr lang="de-DE" sz="1700" dirty="0">
                <a:solidFill>
                  <a:prstClr val="white"/>
                </a:solidFill>
              </a:rPr>
            </a:br>
            <a:r>
              <a:rPr lang="de-DE" sz="1700" dirty="0">
                <a:solidFill>
                  <a:prstClr val="white"/>
                </a:solidFill>
              </a:rPr>
              <a:t>zum AG</a:t>
            </a:r>
          </a:p>
        </p:txBody>
      </p:sp>
      <p:sp>
        <p:nvSpPr>
          <p:cNvPr id="11" name="Eingebuchteter Richtungspfeil 3"/>
          <p:cNvSpPr/>
          <p:nvPr/>
        </p:nvSpPr>
        <p:spPr>
          <a:xfrm>
            <a:off x="3128323" y="2981084"/>
            <a:ext cx="2879725" cy="1116013"/>
          </a:xfrm>
          <a:prstGeom prst="chevron">
            <a:avLst/>
          </a:prstGeom>
          <a:solidFill>
            <a:srgbClr val="00749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prstClr val="white"/>
                </a:solidFill>
              </a:rPr>
              <a:t>AG-Beratung</a:t>
            </a:r>
          </a:p>
        </p:txBody>
      </p:sp>
      <p:sp>
        <p:nvSpPr>
          <p:cNvPr id="12" name="Eingebuchteter Richtungspfeil 13"/>
          <p:cNvSpPr/>
          <p:nvPr/>
        </p:nvSpPr>
        <p:spPr>
          <a:xfrm>
            <a:off x="5558786" y="2981084"/>
            <a:ext cx="2879725" cy="1116013"/>
          </a:xfrm>
          <a:prstGeom prst="chevron">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dirty="0">
                <a:solidFill>
                  <a:srgbClr val="FFFFFF"/>
                </a:solidFill>
              </a:rPr>
              <a:t>AN-Information</a:t>
            </a:r>
          </a:p>
        </p:txBody>
      </p:sp>
      <p:sp>
        <p:nvSpPr>
          <p:cNvPr id="5" name="Fußzeilenplatzhalter 4"/>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2255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7</a:t>
            </a:fld>
            <a:endParaRPr lang="de-DE" dirty="0"/>
          </a:p>
        </p:txBody>
      </p:sp>
      <p:sp>
        <p:nvSpPr>
          <p:cNvPr id="4" name="Titel 3"/>
          <p:cNvSpPr>
            <a:spLocks noGrp="1"/>
          </p:cNvSpPr>
          <p:nvPr>
            <p:ph type="title"/>
          </p:nvPr>
        </p:nvSpPr>
        <p:spPr/>
        <p:txBody>
          <a:bodyPr/>
          <a:lstStyle/>
          <a:p>
            <a:r>
              <a:rPr lang="de-DE" altLang="de-DE" dirty="0"/>
              <a:t>Beratung neu denken:</a:t>
            </a:r>
            <a:br>
              <a:rPr lang="de-DE" altLang="de-DE" dirty="0"/>
            </a:br>
            <a:r>
              <a:rPr lang="de-DE" altLang="de-DE" dirty="0"/>
              <a:t>Unternehmer als Zielgruppe</a:t>
            </a:r>
            <a:endParaRPr lang="de-DE" dirty="0"/>
          </a:p>
        </p:txBody>
      </p:sp>
      <p:sp>
        <p:nvSpPr>
          <p:cNvPr id="5" name="Textplatzhalter 4"/>
          <p:cNvSpPr>
            <a:spLocks noGrp="1"/>
          </p:cNvSpPr>
          <p:nvPr>
            <p:ph type="body" sz="quarter" idx="17"/>
          </p:nvPr>
        </p:nvSpPr>
        <p:spPr/>
        <p:txBody>
          <a:bodyPr/>
          <a:lstStyle/>
          <a:p>
            <a:pPr marL="233363" lvl="1" indent="-233363" eaLnBrk="1" hangingPunct="1">
              <a:spcBef>
                <a:spcPts val="1600"/>
              </a:spcBef>
              <a:spcAft>
                <a:spcPct val="0"/>
              </a:spcAft>
              <a:buClrTx/>
              <a:buBlip>
                <a:blip r:embed="rId2"/>
              </a:buBlip>
            </a:pPr>
            <a:r>
              <a:rPr lang="de-DE" altLang="de-DE" dirty="0">
                <a:solidFill>
                  <a:prstClr val="black"/>
                </a:solidFill>
              </a:rPr>
              <a:t>Konzentrieren Sie sich auf die Belange und Interessen des Unternehmens.</a:t>
            </a:r>
          </a:p>
          <a:p>
            <a:pPr marL="233363" lvl="1" indent="-233363" eaLnBrk="1" hangingPunct="1">
              <a:spcBef>
                <a:spcPts val="1600"/>
              </a:spcBef>
              <a:spcAft>
                <a:spcPct val="0"/>
              </a:spcAft>
              <a:buClrTx/>
              <a:buBlip>
                <a:blip r:embed="rId2"/>
              </a:buBlip>
            </a:pPr>
            <a:r>
              <a:rPr lang="de-DE" altLang="de-DE" dirty="0">
                <a:solidFill>
                  <a:prstClr val="black"/>
                </a:solidFill>
              </a:rPr>
              <a:t>Stellen Sie Nutzen und Mehrwert der bAV für das Unternehmen in den Vordergrund.</a:t>
            </a:r>
          </a:p>
          <a:p>
            <a:pPr marL="233363" lvl="1" indent="-233363" eaLnBrk="1" hangingPunct="1">
              <a:spcBef>
                <a:spcPts val="1600"/>
              </a:spcBef>
              <a:spcAft>
                <a:spcPct val="0"/>
              </a:spcAft>
              <a:buClrTx/>
              <a:buBlip>
                <a:blip r:embed="rId2"/>
              </a:buBlip>
            </a:pPr>
            <a:r>
              <a:rPr lang="de-DE" altLang="de-DE" dirty="0">
                <a:solidFill>
                  <a:prstClr val="black"/>
                </a:solidFill>
              </a:rPr>
              <a:t>Verdeutlichen Sie den geringen administrativen Verwaltungsaufwand der </a:t>
            </a:r>
            <a:r>
              <a:rPr lang="de-DE" altLang="de-DE" dirty="0" err="1">
                <a:solidFill>
                  <a:prstClr val="black"/>
                </a:solidFill>
              </a:rPr>
              <a:t>bAV</a:t>
            </a:r>
            <a:r>
              <a:rPr lang="de-DE" altLang="de-DE" dirty="0">
                <a:solidFill>
                  <a:prstClr val="black"/>
                </a:solidFill>
              </a:rPr>
              <a:t>, z.B. durch den Stuttgarter Betriebsrenten-Manager.</a:t>
            </a:r>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Ihre Beratung beim Arbeitgeber entscheidet über das spätere Umsatzpotenzial.</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r>
              <a:rPr lang="de-DE" dirty="0"/>
              <a:t>Für den Arbeitgeber als Unternehmer zählen vor allem nachhaltige Investitionen sowie die Gewinnung, Motivation und Bindung qualifizierter Arbeitskräfte.</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61805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8</a:t>
            </a:fld>
            <a:endParaRPr lang="de-DE" dirty="0"/>
          </a:p>
        </p:txBody>
      </p:sp>
      <p:sp>
        <p:nvSpPr>
          <p:cNvPr id="4" name="Titel 3"/>
          <p:cNvSpPr>
            <a:spLocks noGrp="1"/>
          </p:cNvSpPr>
          <p:nvPr>
            <p:ph type="title"/>
          </p:nvPr>
        </p:nvSpPr>
        <p:spPr/>
        <p:txBody>
          <a:bodyPr/>
          <a:lstStyle/>
          <a:p>
            <a:r>
              <a:rPr lang="de-DE" altLang="de-DE" dirty="0"/>
              <a:t>Der Unternehmer im Fokus:</a:t>
            </a:r>
            <a:br>
              <a:rPr lang="de-DE" altLang="de-DE" dirty="0"/>
            </a:br>
            <a:r>
              <a:rPr lang="de-DE" altLang="de-DE" dirty="0"/>
              <a:t>Mehr Unterstützung bedeutet Mehrwert</a:t>
            </a:r>
            <a:endParaRPr lang="de-DE" dirty="0"/>
          </a:p>
        </p:txBody>
      </p:sp>
      <p:sp>
        <p:nvSpPr>
          <p:cNvPr id="5" name="Textplatzhalter 4"/>
          <p:cNvSpPr>
            <a:spLocks noGrp="1"/>
          </p:cNvSpPr>
          <p:nvPr>
            <p:ph type="body" sz="quarter" idx="17"/>
          </p:nvPr>
        </p:nvSpPr>
        <p:spPr/>
        <p:txBody>
          <a:bodyPr/>
          <a:lstStyle/>
          <a:p>
            <a:pPr marL="233363" lvl="1" indent="-233363" eaLnBrk="1" hangingPunct="1"/>
            <a:r>
              <a:rPr lang="de-DE" altLang="de-DE" dirty="0"/>
              <a:t>Präsentieren Sie eine zum Unternehmen passende </a:t>
            </a:r>
            <a:r>
              <a:rPr lang="de-DE" altLang="de-DE" dirty="0" err="1"/>
              <a:t>bAV</a:t>
            </a:r>
            <a:r>
              <a:rPr lang="de-DE" altLang="de-DE" dirty="0"/>
              <a:t>-Gesamt-Lösung.</a:t>
            </a:r>
          </a:p>
          <a:p>
            <a:pPr marL="233363" lvl="1" indent="-233363" eaLnBrk="1" hangingPunct="1"/>
            <a:r>
              <a:rPr lang="de-DE" altLang="de-DE" dirty="0"/>
              <a:t>Begleiten und verantworten Sie die reibungslose Einführung der bAV und den Abschluss der Versicherungsverträge.</a:t>
            </a:r>
          </a:p>
          <a:p>
            <a:pPr marL="233363" lvl="1" indent="-233363" eaLnBrk="1" hangingPunct="1"/>
            <a:r>
              <a:rPr lang="de-DE" altLang="de-DE" dirty="0"/>
              <a:t>Sorgen Sie für eine erfolgreiche interne Kommunikation rund um die bAV.</a:t>
            </a:r>
          </a:p>
          <a:p>
            <a:pPr marL="233363" lvl="1" indent="-233363" eaLnBrk="1" hangingPunct="1"/>
            <a:r>
              <a:rPr lang="de-DE" altLang="de-DE" dirty="0"/>
              <a:t>Zeigen Sie sich langfristig und nachhaltig engagiert – durch laufende Betreuung.</a:t>
            </a:r>
          </a:p>
          <a:p>
            <a:pPr marL="233363" lvl="1" indent="-233363" eaLnBrk="1" hangingPunct="1"/>
            <a:r>
              <a:rPr lang="de-DE" altLang="de-DE" dirty="0"/>
              <a:t>Nutzen Sie digitale Unterstützungen für die Abwicklung der </a:t>
            </a:r>
            <a:r>
              <a:rPr lang="de-DE" altLang="de-DE" dirty="0" err="1"/>
              <a:t>bAV</a:t>
            </a:r>
            <a:r>
              <a:rPr lang="de-DE" altLang="de-DE" dirty="0"/>
              <a:t>.</a:t>
            </a:r>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Unternehmer verlassen sich auf Ihre Kompetenz und Leistungsfähigkeit.</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24"/>
          </p:nvPr>
        </p:nvSpPr>
        <p:spPr/>
        <p:txBody>
          <a:bodyPr/>
          <a:lstStyle/>
          <a:p>
            <a:pPr eaLnBrk="1" fontAlgn="auto" hangingPunct="1">
              <a:spcAft>
                <a:spcPts val="0"/>
              </a:spcAft>
              <a:defRPr/>
            </a:pPr>
            <a:r>
              <a:rPr lang="de-DE" dirty="0"/>
              <a:t>Als Vermittler überzeugen Sie nicht nur mit Produktkompetenz, </a:t>
            </a:r>
            <a:br>
              <a:rPr lang="de-DE" dirty="0"/>
            </a:br>
            <a:r>
              <a:rPr lang="de-DE" dirty="0"/>
              <a:t>sondern vor allem mit Leistungen für Unternehmen und Unternehmer.</a:t>
            </a:r>
          </a:p>
        </p:txBody>
      </p:sp>
      <p:sp>
        <p:nvSpPr>
          <p:cNvPr id="9" name="Textplatzhalter 8"/>
          <p:cNvSpPr>
            <a:spLocks noGrp="1"/>
          </p:cNvSpPr>
          <p:nvPr>
            <p:ph type="body" sz="quarter" idx="18"/>
          </p:nvPr>
        </p:nvSpPr>
        <p:spPr/>
        <p:txBody>
          <a:bodyPr/>
          <a:lstStyle/>
          <a:p>
            <a:r>
              <a:rPr lang="de-DE" altLang="de-DE" dirty="0"/>
              <a:t>1. Grundlagen und Vorbereitung</a:t>
            </a:r>
          </a:p>
        </p:txBody>
      </p:sp>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Tree>
    <p:extLst>
      <p:ext uri="{BB962C8B-B14F-4D97-AF65-F5344CB8AC3E}">
        <p14:creationId xmlns:p14="http://schemas.microsoft.com/office/powerpoint/2010/main" val="388929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a:xfrm>
            <a:off x="0" y="6462000"/>
            <a:ext cx="1115616" cy="396000"/>
          </a:xfrm>
        </p:spPr>
        <p:txBody>
          <a:bodyPr/>
          <a:lstStyle/>
          <a:p>
            <a:r>
              <a:rPr lang="de-DE"/>
              <a:t>01.01.2022</a:t>
            </a:r>
            <a:endParaRPr lang="de-DE" dirty="0"/>
          </a:p>
        </p:txBody>
      </p:sp>
      <p:sp>
        <p:nvSpPr>
          <p:cNvPr id="3" name="Foliennummernplatzhalter 2"/>
          <p:cNvSpPr>
            <a:spLocks noGrp="1"/>
          </p:cNvSpPr>
          <p:nvPr>
            <p:ph type="sldNum" sz="quarter" idx="27"/>
          </p:nvPr>
        </p:nvSpPr>
        <p:spPr>
          <a:xfrm>
            <a:off x="8280412" y="6462000"/>
            <a:ext cx="863588" cy="396000"/>
          </a:xfrm>
        </p:spPr>
        <p:txBody>
          <a:bodyPr/>
          <a:lstStyle/>
          <a:p>
            <a:fld id="{BFE8ADF1-837C-463F-9856-54C2D771B21B}" type="slidenum">
              <a:rPr lang="de-DE" smtClean="0"/>
              <a:pPr/>
              <a:t>9</a:t>
            </a:fld>
            <a:endParaRPr lang="de-DE" dirty="0"/>
          </a:p>
        </p:txBody>
      </p:sp>
      <p:sp>
        <p:nvSpPr>
          <p:cNvPr id="4" name="Titel 3"/>
          <p:cNvSpPr>
            <a:spLocks noGrp="1"/>
          </p:cNvSpPr>
          <p:nvPr>
            <p:ph type="title"/>
          </p:nvPr>
        </p:nvSpPr>
        <p:spPr/>
        <p:txBody>
          <a:bodyPr/>
          <a:lstStyle/>
          <a:p>
            <a:r>
              <a:rPr lang="de-DE" altLang="de-DE" dirty="0"/>
              <a:t>Bestandserschließung:</a:t>
            </a:r>
            <a:br>
              <a:rPr lang="de-DE" altLang="de-DE" dirty="0"/>
            </a:br>
            <a:r>
              <a:rPr lang="de-DE" altLang="de-DE" dirty="0" err="1"/>
              <a:t>bAV</a:t>
            </a:r>
            <a:r>
              <a:rPr lang="de-DE" altLang="de-DE" dirty="0"/>
              <a:t>-Potenzial ermitteln</a:t>
            </a:r>
            <a:endParaRPr lang="de-DE" dirty="0"/>
          </a:p>
        </p:txBody>
      </p:sp>
      <p:sp>
        <p:nvSpPr>
          <p:cNvPr id="6" name="Textplatzhalter 5"/>
          <p:cNvSpPr>
            <a:spLocks noGrp="1"/>
          </p:cNvSpPr>
          <p:nvPr>
            <p:ph type="body" sz="quarter" idx="21"/>
          </p:nvPr>
        </p:nvSpPr>
        <p:spPr>
          <a:xfrm>
            <a:off x="358775" y="2087563"/>
            <a:ext cx="8426449" cy="261610"/>
          </a:xfrm>
        </p:spPr>
        <p:txBody>
          <a:bodyPr/>
          <a:lstStyle/>
          <a:p>
            <a:pPr eaLnBrk="1" hangingPunct="1"/>
            <a:r>
              <a:rPr lang="de-DE" altLang="de-DE" dirty="0"/>
              <a:t>Der kürzeste Weg zu neuen </a:t>
            </a:r>
            <a:r>
              <a:rPr lang="de-DE" altLang="de-DE" dirty="0" err="1"/>
              <a:t>bAV</a:t>
            </a:r>
            <a:r>
              <a:rPr lang="de-DE" altLang="de-DE" dirty="0"/>
              <a:t>-Kunden führt über Ihren Kundenbestand.</a:t>
            </a:r>
          </a:p>
        </p:txBody>
      </p:sp>
      <p:sp>
        <p:nvSpPr>
          <p:cNvPr id="7" name="Textplatzhalter 6"/>
          <p:cNvSpPr>
            <a:spLocks noGrp="1"/>
          </p:cNvSpPr>
          <p:nvPr>
            <p:ph type="body" sz="quarter" idx="23"/>
          </p:nvPr>
        </p:nvSpPr>
        <p:spPr/>
        <p:txBody>
          <a:bodyPr/>
          <a:lstStyle/>
          <a:p>
            <a:endParaRPr lang="de-DE" dirty="0"/>
          </a:p>
        </p:txBody>
      </p:sp>
      <p:sp>
        <p:nvSpPr>
          <p:cNvPr id="8" name="Textplatzhalter 7"/>
          <p:cNvSpPr>
            <a:spLocks noGrp="1"/>
          </p:cNvSpPr>
          <p:nvPr>
            <p:ph type="body" sz="quarter" idx="24"/>
          </p:nvPr>
        </p:nvSpPr>
        <p:spPr/>
        <p:txBody>
          <a:bodyPr/>
          <a:lstStyle/>
          <a:p>
            <a:pPr eaLnBrk="1" fontAlgn="auto" hangingPunct="1">
              <a:spcAft>
                <a:spcPts val="0"/>
              </a:spcAft>
              <a:tabLst>
                <a:tab pos="2147888" algn="l"/>
              </a:tabLst>
              <a:defRPr/>
            </a:pPr>
            <a:r>
              <a:rPr lang="de-DE" dirty="0"/>
              <a:t>Selektieren Sie Arbeitgeber und Unternehmer sowie Arbeitnehmer</a:t>
            </a:r>
            <a:br>
              <a:rPr lang="de-DE" dirty="0"/>
            </a:br>
            <a:r>
              <a:rPr lang="de-DE" dirty="0"/>
              <a:t>mit Ertragspotenzial aus Ihrem Kundenbestand.</a:t>
            </a:r>
          </a:p>
        </p:txBody>
      </p:sp>
      <p:sp>
        <p:nvSpPr>
          <p:cNvPr id="9" name="Textplatzhalter 8"/>
          <p:cNvSpPr>
            <a:spLocks noGrp="1"/>
          </p:cNvSpPr>
          <p:nvPr>
            <p:ph type="body" sz="quarter" idx="18"/>
          </p:nvPr>
        </p:nvSpPr>
        <p:spPr/>
        <p:txBody>
          <a:bodyPr/>
          <a:lstStyle/>
          <a:p>
            <a:r>
              <a:rPr lang="de-DE" altLang="de-DE" dirty="0"/>
              <a:t>1. Grundlagen und Vorbereitung</a:t>
            </a:r>
          </a:p>
        </p:txBody>
      </p:sp>
      <p:pic>
        <p:nvPicPr>
          <p:cNvPr id="14" name="Grafik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54189" y="4041556"/>
            <a:ext cx="206884"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54188" y="3165256"/>
            <a:ext cx="2241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9"/>
          <p:cNvSpPr>
            <a:spLocks noGrp="1"/>
          </p:cNvSpPr>
          <p:nvPr>
            <p:ph type="ftr" sz="quarter" idx="26"/>
          </p:nvPr>
        </p:nvSpPr>
        <p:spPr/>
        <p:txBody>
          <a:bodyPr/>
          <a:lstStyle/>
          <a:p>
            <a:r>
              <a:rPr lang="de-DE"/>
              <a:t>bAV-Workshop für Geschäftspartner Teil 4: Vertriebsansätze bAV</a:t>
            </a:r>
            <a:endParaRPr lang="de-DE" dirty="0"/>
          </a:p>
        </p:txBody>
      </p:sp>
      <p:sp>
        <p:nvSpPr>
          <p:cNvPr id="11" name="Ellipse 10"/>
          <p:cNvSpPr/>
          <p:nvPr/>
        </p:nvSpPr>
        <p:spPr>
          <a:xfrm>
            <a:off x="431800" y="3026491"/>
            <a:ext cx="1368107" cy="1368107"/>
          </a:xfrm>
          <a:prstGeom prst="ellipse">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de-DE" sz="1200" b="1" dirty="0"/>
              <a:t>Ihren </a:t>
            </a:r>
            <a:br>
              <a:rPr lang="de-DE" sz="1200" b="1" dirty="0"/>
            </a:br>
            <a:r>
              <a:rPr lang="de-DE" sz="1200" b="1" dirty="0"/>
              <a:t>Kundenbestand </a:t>
            </a:r>
            <a:br>
              <a:rPr lang="de-DE" sz="1200" b="1" dirty="0"/>
            </a:br>
            <a:r>
              <a:rPr lang="de-DE" sz="1200" b="1" dirty="0"/>
              <a:t>prüfen</a:t>
            </a:r>
          </a:p>
        </p:txBody>
      </p:sp>
      <p:sp>
        <p:nvSpPr>
          <p:cNvPr id="20" name="Textfeld 19"/>
          <p:cNvSpPr txBox="1"/>
          <p:nvPr/>
        </p:nvSpPr>
        <p:spPr>
          <a:xfrm>
            <a:off x="2005960" y="2983259"/>
            <a:ext cx="2386653" cy="553998"/>
          </a:xfrm>
          <a:prstGeom prst="rect">
            <a:avLst/>
          </a:prstGeom>
          <a:noFill/>
        </p:spPr>
        <p:txBody>
          <a:bodyPr wrap="square" lIns="0" tIns="0" rIns="0" bIns="0" rtlCol="0">
            <a:spAutoFit/>
          </a:bodyPr>
          <a:lstStyle/>
          <a:p>
            <a:r>
              <a:rPr lang="de-DE" sz="1200" b="1" dirty="0"/>
              <a:t>1. Ihre Firmenkunden</a:t>
            </a:r>
          </a:p>
          <a:p>
            <a:r>
              <a:rPr lang="de-DE" sz="1200" dirty="0"/>
              <a:t>Zielgruppe: Inhaber, </a:t>
            </a:r>
            <a:br>
              <a:rPr lang="de-DE" sz="1200" dirty="0"/>
            </a:br>
            <a:r>
              <a:rPr lang="de-DE" sz="1200" dirty="0"/>
              <a:t>Geschäftsführer, Gesellschafter</a:t>
            </a:r>
          </a:p>
        </p:txBody>
      </p:sp>
      <p:sp>
        <p:nvSpPr>
          <p:cNvPr id="21" name="Textfeld 20"/>
          <p:cNvSpPr txBox="1"/>
          <p:nvPr/>
        </p:nvSpPr>
        <p:spPr>
          <a:xfrm>
            <a:off x="6071261" y="4267614"/>
            <a:ext cx="1849416" cy="369332"/>
          </a:xfrm>
          <a:prstGeom prst="rect">
            <a:avLst/>
          </a:prstGeom>
          <a:noFill/>
        </p:spPr>
        <p:txBody>
          <a:bodyPr wrap="none" lIns="0" tIns="0" rIns="0" bIns="0" rtlCol="0">
            <a:spAutoFit/>
          </a:bodyPr>
          <a:lstStyle/>
          <a:p>
            <a:pPr algn="ctr"/>
            <a:r>
              <a:rPr lang="de-DE" sz="1200" dirty="0"/>
              <a:t>indirekte, häufig durch AN </a:t>
            </a:r>
            <a:br>
              <a:rPr lang="de-DE" sz="1200" dirty="0"/>
            </a:br>
            <a:r>
              <a:rPr lang="de-DE" sz="1200" dirty="0"/>
              <a:t>angebahnte AG-Ansprache</a:t>
            </a:r>
          </a:p>
        </p:txBody>
      </p:sp>
      <p:sp>
        <p:nvSpPr>
          <p:cNvPr id="22" name="Textfeld 21"/>
          <p:cNvSpPr txBox="1"/>
          <p:nvPr/>
        </p:nvSpPr>
        <p:spPr>
          <a:xfrm>
            <a:off x="5004378" y="3805450"/>
            <a:ext cx="1388485"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rgbClr val="00739F"/>
          </a:solidFill>
        </p:spPr>
        <p:txBody>
          <a:bodyPr wrap="square" lIns="72000" tIns="36000" rIns="72000" bIns="36000" rtlCol="0" anchor="ctr">
            <a:spAutoFit/>
          </a:bodyPr>
          <a:lstStyle/>
          <a:p>
            <a:r>
              <a:rPr lang="de-DE" sz="1200" b="1" dirty="0">
                <a:solidFill>
                  <a:schemeClr val="bg1"/>
                </a:solidFill>
              </a:rPr>
              <a:t>Arbeitnehmer</a:t>
            </a:r>
          </a:p>
        </p:txBody>
      </p:sp>
      <p:sp>
        <p:nvSpPr>
          <p:cNvPr id="23" name="Textfeld 22"/>
          <p:cNvSpPr txBox="1"/>
          <p:nvPr/>
        </p:nvSpPr>
        <p:spPr>
          <a:xfrm>
            <a:off x="7454280" y="3805450"/>
            <a:ext cx="1330943"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chemeClr val="tx2"/>
          </a:solidFill>
        </p:spPr>
        <p:txBody>
          <a:bodyPr wrap="square" lIns="72000" tIns="36000" rIns="72000" bIns="36000" rtlCol="0" anchor="ctr">
            <a:spAutoFit/>
          </a:bodyPr>
          <a:lstStyle/>
          <a:p>
            <a:r>
              <a:rPr lang="de-DE" sz="1200" b="1" dirty="0">
                <a:solidFill>
                  <a:schemeClr val="bg1"/>
                </a:solidFill>
              </a:rPr>
              <a:t>Arbeitgeber</a:t>
            </a:r>
          </a:p>
        </p:txBody>
      </p:sp>
      <p:sp>
        <p:nvSpPr>
          <p:cNvPr id="24" name="Textfeld 23"/>
          <p:cNvSpPr txBox="1"/>
          <p:nvPr/>
        </p:nvSpPr>
        <p:spPr>
          <a:xfrm>
            <a:off x="7454280" y="2929315"/>
            <a:ext cx="1330943" cy="324000"/>
          </a:xfrm>
          <a:custGeom>
            <a:avLst/>
            <a:gdLst>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47459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8" fmla="*/ 0 w 1388485"/>
              <a:gd name="connsiteY8" fmla="*/ 47459 h 284749"/>
              <a:gd name="connsiteX0" fmla="*/ 0 w 1388485"/>
              <a:gd name="connsiteY0" fmla="*/ 237290 h 284749"/>
              <a:gd name="connsiteX1" fmla="*/ 47459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 name="connsiteX0" fmla="*/ 0 w 1388485"/>
              <a:gd name="connsiteY0" fmla="*/ 237290 h 284749"/>
              <a:gd name="connsiteX1" fmla="*/ 4327 w 1388485"/>
              <a:gd name="connsiteY1" fmla="*/ 0 h 284749"/>
              <a:gd name="connsiteX2" fmla="*/ 1341026 w 1388485"/>
              <a:gd name="connsiteY2" fmla="*/ 0 h 284749"/>
              <a:gd name="connsiteX3" fmla="*/ 1388485 w 1388485"/>
              <a:gd name="connsiteY3" fmla="*/ 47459 h 284749"/>
              <a:gd name="connsiteX4" fmla="*/ 1388485 w 1388485"/>
              <a:gd name="connsiteY4" fmla="*/ 237290 h 284749"/>
              <a:gd name="connsiteX5" fmla="*/ 1341026 w 1388485"/>
              <a:gd name="connsiteY5" fmla="*/ 284749 h 284749"/>
              <a:gd name="connsiteX6" fmla="*/ 47459 w 1388485"/>
              <a:gd name="connsiteY6" fmla="*/ 284749 h 284749"/>
              <a:gd name="connsiteX7" fmla="*/ 0 w 1388485"/>
              <a:gd name="connsiteY7" fmla="*/ 237290 h 2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485" h="284749">
                <a:moveTo>
                  <a:pt x="0" y="237290"/>
                </a:moveTo>
                <a:cubicBezTo>
                  <a:pt x="1442" y="158193"/>
                  <a:pt x="2885" y="79097"/>
                  <a:pt x="4327" y="0"/>
                </a:cubicBezTo>
                <a:lnTo>
                  <a:pt x="1341026" y="0"/>
                </a:lnTo>
                <a:cubicBezTo>
                  <a:pt x="1367237" y="0"/>
                  <a:pt x="1388485" y="21248"/>
                  <a:pt x="1388485" y="47459"/>
                </a:cubicBezTo>
                <a:lnTo>
                  <a:pt x="1388485" y="237290"/>
                </a:lnTo>
                <a:cubicBezTo>
                  <a:pt x="1388485" y="263501"/>
                  <a:pt x="1367237" y="284749"/>
                  <a:pt x="1341026" y="284749"/>
                </a:cubicBezTo>
                <a:lnTo>
                  <a:pt x="47459" y="284749"/>
                </a:lnTo>
                <a:cubicBezTo>
                  <a:pt x="21248" y="284749"/>
                  <a:pt x="0" y="263501"/>
                  <a:pt x="0" y="237290"/>
                </a:cubicBezTo>
                <a:close/>
              </a:path>
            </a:pathLst>
          </a:custGeom>
          <a:solidFill>
            <a:schemeClr val="tx2"/>
          </a:solidFill>
        </p:spPr>
        <p:txBody>
          <a:bodyPr wrap="square" lIns="72000" tIns="36000" rIns="72000" bIns="36000" rtlCol="0" anchor="ctr">
            <a:spAutoFit/>
          </a:bodyPr>
          <a:lstStyle/>
          <a:p>
            <a:r>
              <a:rPr lang="de-DE" sz="1200" b="1" dirty="0">
                <a:solidFill>
                  <a:schemeClr val="bg1"/>
                </a:solidFill>
              </a:rPr>
              <a:t>Arbeitgeber</a:t>
            </a:r>
          </a:p>
        </p:txBody>
      </p:sp>
      <p:cxnSp>
        <p:nvCxnSpPr>
          <p:cNvPr id="26" name="Gerade Verbindung mit Pfeil 25"/>
          <p:cNvCxnSpPr/>
          <p:nvPr/>
        </p:nvCxnSpPr>
        <p:spPr>
          <a:xfrm>
            <a:off x="3725863" y="3086756"/>
            <a:ext cx="3606590"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2005960" y="3881904"/>
            <a:ext cx="2386653" cy="553998"/>
          </a:xfrm>
          <a:prstGeom prst="rect">
            <a:avLst/>
          </a:prstGeom>
          <a:noFill/>
        </p:spPr>
        <p:txBody>
          <a:bodyPr wrap="square" lIns="0" tIns="0" rIns="0" bIns="0" rtlCol="0">
            <a:spAutoFit/>
          </a:bodyPr>
          <a:lstStyle/>
          <a:p>
            <a:r>
              <a:rPr lang="de-DE" sz="1200" b="1" dirty="0"/>
              <a:t>2. Ihre privaten Haushalte</a:t>
            </a:r>
          </a:p>
          <a:p>
            <a:r>
              <a:rPr lang="de-DE" sz="1200" dirty="0"/>
              <a:t>Zielgruppe: leitende Arbeitnehmer, Arbeitnehmer in Lohnbüros, etc.</a:t>
            </a:r>
          </a:p>
        </p:txBody>
      </p:sp>
      <p:cxnSp>
        <p:nvCxnSpPr>
          <p:cNvPr id="28" name="Gerade Verbindung mit Pfeil 27"/>
          <p:cNvCxnSpPr/>
          <p:nvPr/>
        </p:nvCxnSpPr>
        <p:spPr>
          <a:xfrm>
            <a:off x="6538823" y="3967450"/>
            <a:ext cx="793630"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4014158" y="3967450"/>
            <a:ext cx="868393" cy="0"/>
          </a:xfrm>
          <a:prstGeom prst="straightConnector1">
            <a:avLst/>
          </a:prstGeom>
          <a:ln w="28575">
            <a:solidFill>
              <a:schemeClr val="bg1">
                <a:lumMod val="6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411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2416</Words>
  <Application>Microsoft Office PowerPoint</Application>
  <PresentationFormat>Bildschirmpräsentation (4:3)</PresentationFormat>
  <Paragraphs>400</Paragraphs>
  <Slides>32</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37" baseType="lpstr">
      <vt:lpstr>Arial</vt:lpstr>
      <vt:lpstr>Arial Narrow</vt:lpstr>
      <vt:lpstr>Calibri</vt:lpstr>
      <vt:lpstr>Die Stuttgarter_PP_Template_09.12.2011_vs_04</vt:lpstr>
      <vt:lpstr>think-cell Folie</vt:lpstr>
      <vt:lpstr>Betriebliche Altersversorgung:  Die Stuttgarter bAV-Lösung</vt:lpstr>
      <vt:lpstr>Inhalt</vt:lpstr>
      <vt:lpstr>Grundlagen und Vorbereitung</vt:lpstr>
      <vt:lpstr>Großes Potenzial erkennen: Kleine und mittlere Unternehmen</vt:lpstr>
      <vt:lpstr>Direktversicherung ist besser: Fokus auf den bAV-Standard</vt:lpstr>
      <vt:lpstr>Beratung neu denken: bAV-Vertrieb mit zwei Zielgruppen</vt:lpstr>
      <vt:lpstr>Beratung neu denken: Unternehmer als Zielgruppe</vt:lpstr>
      <vt:lpstr>Der Unternehmer im Fokus: Mehr Unterstützung bedeutet Mehrwert</vt:lpstr>
      <vt:lpstr>Bestandserschließung: bAV-Potenzial ermitteln</vt:lpstr>
      <vt:lpstr>Die bAV-Architektur</vt:lpstr>
      <vt:lpstr>Das BRSG1 erforderte ein Umdenken</vt:lpstr>
      <vt:lpstr>Die Stuttgarter bAV-Architektur:  alle Facetten vereint in einem sinnvollen Ganzen</vt:lpstr>
      <vt:lpstr>Die Stuttgarter bAV-Architektur im Überblick</vt:lpstr>
      <vt:lpstr>Die Bausteine für ein durchdachtes bAV-Konzept</vt:lpstr>
      <vt:lpstr>Die Stuttgarter bAV-Lösung</vt:lpstr>
      <vt:lpstr>Die Stuttgarter bAV-Lösung: Einfach beraten in 4 Schritten</vt:lpstr>
      <vt:lpstr>Ihr Einstieg und Türöffner zum Unternehmer</vt:lpstr>
      <vt:lpstr>1, 2, 3, 4 Schritte zu Ihrem bAV-Erfolg: Jede Reise beginnt mit dem allerersten Schritt</vt:lpstr>
      <vt:lpstr>Kritikpunkte wirksam diskutieren</vt:lpstr>
      <vt:lpstr>Mögliche Kritik aus Arbeitnehmer-Sicht</vt:lpstr>
      <vt:lpstr>Direktversicherung vs. private Rentenversicherung</vt:lpstr>
      <vt:lpstr>Direktversicherung vs. private Rentenversicherung</vt:lpstr>
      <vt:lpstr>Eine Direktversicherung ist auch für ältere Arbeitnehmer (z. B. Gruppe 50+) attraktiv!</vt:lpstr>
      <vt:lpstr>Fazit: Eine Direktversicherung ist für Arbeitnehmer sehr attraktiv</vt:lpstr>
      <vt:lpstr>Mögliche Kritik aus Arbeitgeber-Sicht</vt:lpstr>
      <vt:lpstr>Fazit: Eine Direktversicherung bietet Arbeitgebern einen Mehrwert</vt:lpstr>
      <vt:lpstr>Fazit: Eine Direktversicherung punktet beim Verwaltungsaufwand</vt:lpstr>
      <vt:lpstr>Fazit: Eine Direktversicherung ist für Arbeitgeber haftungsarm</vt:lpstr>
      <vt:lpstr>Keine Alternative zu bAV</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praesentation-gp-wissen-teil4</dc:title>
  <dc:creator>Stuttgarter Vorsorge-Management GmbH</dc:creator>
  <cp:lastModifiedBy>Elke Gottschling</cp:lastModifiedBy>
  <cp:revision>433</cp:revision>
  <cp:lastPrinted>2013-12-18T08:24:00Z</cp:lastPrinted>
  <dcterms:created xsi:type="dcterms:W3CDTF">2011-12-30T14:46:55Z</dcterms:created>
  <dcterms:modified xsi:type="dcterms:W3CDTF">2022-01-12T12:20:01Z</dcterms:modified>
</cp:coreProperties>
</file>