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7" r:id="rId30"/>
    <p:sldId id="288" r:id="rId31"/>
    <p:sldId id="289" r:id="rId32"/>
  </p:sldIdLst>
  <p:sldSz cx="9144000" cy="6858000" type="screen4x3"/>
  <p:notesSz cx="7099300" cy="10234613"/>
  <p:custDataLst>
    <p:tags r:id="rId35"/>
  </p:custDataLst>
  <p:defaultTextStyle>
    <a:defPPr>
      <a:defRPr lang="de-DE"/>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10">
          <p15:clr>
            <a:srgbClr val="A4A3A4"/>
          </p15:clr>
        </p15:guide>
        <p15:guide id="4" pos="2519">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3C3C3"/>
    <a:srgbClr val="FFFFFF"/>
    <a:srgbClr val="646464"/>
    <a:srgbClr val="E1E1E1"/>
    <a:srgbClr val="F0F0F0"/>
    <a:srgbClr val="FF66CC"/>
    <a:srgbClr val="00749F"/>
    <a:srgbClr val="00A6EB"/>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4" autoAdjust="0"/>
    <p:restoredTop sz="99086" autoAdjust="0"/>
  </p:normalViewPr>
  <p:slideViewPr>
    <p:cSldViewPr snapToObjects="1" showGuides="1">
      <p:cViewPr varScale="1">
        <p:scale>
          <a:sx n="142" d="100"/>
          <a:sy n="142" d="100"/>
        </p:scale>
        <p:origin x="1956" y="103"/>
      </p:cViewPr>
      <p:guideLst>
        <p:guide orient="horz" pos="2160"/>
        <p:guide pos="2880"/>
        <p:guide orient="horz" pos="1610"/>
        <p:guide pos="2519"/>
      </p:guideLst>
    </p:cSldViewPr>
  </p:slideViewPr>
  <p:notesTextViewPr>
    <p:cViewPr>
      <p:scale>
        <a:sx n="100" d="100"/>
        <a:sy n="100" d="100"/>
      </p:scale>
      <p:origin x="0" y="0"/>
    </p:cViewPr>
  </p:notesTextViewPr>
  <p:notesViewPr>
    <p:cSldViewPr snapToObjects="1" showGuides="1">
      <p:cViewPr varScale="1">
        <p:scale>
          <a:sx n="97" d="100"/>
          <a:sy n="97" d="100"/>
        </p:scale>
        <p:origin x="4679" y="109"/>
      </p:cViewPr>
      <p:guideLst>
        <p:guide orient="horz" pos="3224"/>
        <p:guide pos="223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38182480115403E-2"/>
          <c:y val="3.2073310423825885E-2"/>
          <c:w val="0.98207282492870795"/>
          <c:h val="0.85490994038116375"/>
        </c:manualLayout>
      </c:layout>
      <c:barChart>
        <c:barDir val="col"/>
        <c:grouping val="clustered"/>
        <c:varyColors val="0"/>
        <c:ser>
          <c:idx val="0"/>
          <c:order val="0"/>
          <c:tx>
            <c:strRef>
              <c:f>Tabelle1!$B$1</c:f>
              <c:strCache>
                <c:ptCount val="1"/>
                <c:pt idx="0">
                  <c:v>Spalte1</c:v>
                </c:pt>
              </c:strCache>
            </c:strRef>
          </c:tx>
          <c:spPr>
            <a:solidFill>
              <a:schemeClr val="tx2"/>
            </a:solidFill>
          </c:spPr>
          <c:invertIfNegative val="0"/>
          <c:dLbls>
            <c:numFmt formatCode="#,##0.00\ &quot;€&quot;" sourceLinked="0"/>
            <c:spPr>
              <a:noFill/>
              <a:ln w="25325">
                <a:noFill/>
              </a:ln>
            </c:spPr>
            <c:txPr>
              <a:bodyPr/>
              <a:lstStyle/>
              <a:p>
                <a:pPr>
                  <a:defRPr sz="1592" b="1">
                    <a:latin typeface="+mn-lt"/>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Eintrittsalter: 20</c:v>
                </c:pt>
                <c:pt idx="1">
                  <c:v>Eintrittsalter: 25</c:v>
                </c:pt>
                <c:pt idx="2">
                  <c:v>Eintrittsalter: 30</c:v>
                </c:pt>
                <c:pt idx="3">
                  <c:v>Eintrittsalter: 35</c:v>
                </c:pt>
                <c:pt idx="4">
                  <c:v>Eintrittsalter: 40</c:v>
                </c:pt>
              </c:strCache>
            </c:strRef>
          </c:cat>
          <c:val>
            <c:numRef>
              <c:f>Tabelle1!$B$2:$B$6</c:f>
              <c:numCache>
                <c:formatCode>"€"#,##0.00_);[Red]\("€"#,##0.00\)</c:formatCode>
                <c:ptCount val="5"/>
                <c:pt idx="0">
                  <c:v>50.2</c:v>
                </c:pt>
                <c:pt idx="1">
                  <c:v>63.45</c:v>
                </c:pt>
                <c:pt idx="2">
                  <c:v>80</c:v>
                </c:pt>
                <c:pt idx="3">
                  <c:v>104.6</c:v>
                </c:pt>
                <c:pt idx="4">
                  <c:v>138.1</c:v>
                </c:pt>
              </c:numCache>
            </c:numRef>
          </c:val>
          <c:extLst>
            <c:ext xmlns:c16="http://schemas.microsoft.com/office/drawing/2014/chart" uri="{C3380CC4-5D6E-409C-BE32-E72D297353CC}">
              <c16:uniqueId val="{00000000-98F2-4E74-8D53-2E06B31B2345}"/>
            </c:ext>
          </c:extLst>
        </c:ser>
        <c:dLbls>
          <c:showLegendKey val="0"/>
          <c:showVal val="0"/>
          <c:showCatName val="0"/>
          <c:showSerName val="0"/>
          <c:showPercent val="0"/>
          <c:showBubbleSize val="0"/>
        </c:dLbls>
        <c:gapWidth val="250"/>
        <c:overlap val="-20"/>
        <c:axId val="43898880"/>
        <c:axId val="42256640"/>
      </c:barChart>
      <c:catAx>
        <c:axId val="43898880"/>
        <c:scaling>
          <c:orientation val="minMax"/>
        </c:scaling>
        <c:delete val="0"/>
        <c:axPos val="b"/>
        <c:numFmt formatCode="General" sourceLinked="1"/>
        <c:majorTickMark val="none"/>
        <c:minorTickMark val="none"/>
        <c:tickLblPos val="nextTo"/>
        <c:spPr>
          <a:ln w="18938">
            <a:solidFill>
              <a:schemeClr val="accent5"/>
            </a:solidFill>
          </a:ln>
        </c:spPr>
        <c:txPr>
          <a:bodyPr/>
          <a:lstStyle/>
          <a:p>
            <a:pPr>
              <a:defRPr>
                <a:solidFill>
                  <a:schemeClr val="tx1"/>
                </a:solidFill>
              </a:defRPr>
            </a:pPr>
            <a:endParaRPr lang="de-DE"/>
          </a:p>
        </c:txPr>
        <c:crossAx val="42256640"/>
        <c:crosses val="autoZero"/>
        <c:auto val="1"/>
        <c:lblAlgn val="ctr"/>
        <c:lblOffset val="100"/>
        <c:noMultiLvlLbl val="0"/>
      </c:catAx>
      <c:valAx>
        <c:axId val="42256640"/>
        <c:scaling>
          <c:orientation val="minMax"/>
        </c:scaling>
        <c:delete val="1"/>
        <c:axPos val="l"/>
        <c:numFmt formatCode="&quot;€&quot;#,##0.00_);[Red]\(&quot;€&quot;#,##0.00\)" sourceLinked="1"/>
        <c:majorTickMark val="out"/>
        <c:minorTickMark val="none"/>
        <c:tickLblPos val="nextTo"/>
        <c:crossAx val="43898880"/>
        <c:crosses val="autoZero"/>
        <c:crossBetween val="between"/>
      </c:valAx>
      <c:spPr>
        <a:noFill/>
        <a:ln w="25362">
          <a:noFill/>
        </a:ln>
      </c:spPr>
    </c:plotArea>
    <c:plotVisOnly val="1"/>
    <c:dispBlanksAs val="gap"/>
    <c:showDLblsOverMax val="0"/>
  </c:chart>
  <c:txPr>
    <a:bodyPr/>
    <a:lstStyle/>
    <a:p>
      <a:pPr>
        <a:defRPr sz="1192">
          <a:solidFill>
            <a:schemeClr val="tx1"/>
          </a:solidFill>
          <a:latin typeface="Arial Narrow" pitchFamily="34" charset="0"/>
        </a:defRPr>
      </a:pPr>
      <a:endParaRPr lang="de-D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3" name="Datumsplatzhalter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000">
                <a:latin typeface="Arial" pitchFamily="34" charset="0"/>
                <a:cs typeface="Arial" pitchFamily="34" charset="0"/>
              </a:defRPr>
            </a:lvl1pPr>
          </a:lstStyle>
          <a:p>
            <a:pPr>
              <a:defRPr/>
            </a:pPr>
            <a:r>
              <a:rPr lang="de-DE"/>
              <a:t>01.01.2014</a:t>
            </a:r>
            <a:endParaRPr lang="de-DE" sz="1100"/>
          </a:p>
        </p:txBody>
      </p:sp>
      <p:sp>
        <p:nvSpPr>
          <p:cNvPr id="4" name="Fußzeilenplatzhalter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000">
                <a:latin typeface="Arial" pitchFamily="34" charset="0"/>
                <a:cs typeface="Arial" pitchFamily="34" charset="0"/>
              </a:defRPr>
            </a:lvl1pPr>
          </a:lstStyle>
          <a:p>
            <a:pPr>
              <a:defRPr/>
            </a:pPr>
            <a:r>
              <a:rPr lang="de-DE"/>
              <a:t>Präsentation Geschäftspartner </a:t>
            </a:r>
            <a:r>
              <a:rPr lang="de-DE" err="1"/>
              <a:t>bAV</a:t>
            </a:r>
            <a:r>
              <a:rPr lang="de-DE"/>
              <a:t> - Teil 2</a:t>
            </a:r>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000"/>
            </a:lvl1pPr>
          </a:lstStyle>
          <a:p>
            <a:pPr>
              <a:defRPr/>
            </a:pPr>
            <a:fld id="{5FA18FEF-D25D-4F08-ABF5-3CC5EC2D488C}" type="slidenum">
              <a:rPr lang="de-DE" altLang="de-DE"/>
              <a:pPr>
                <a:defRPr/>
              </a:pPr>
              <a:t>‹Nr.›</a:t>
            </a:fld>
            <a:endParaRPr lang="de-DE" altLang="de-DE" sz="1100"/>
          </a:p>
        </p:txBody>
      </p:sp>
    </p:spTree>
    <p:extLst>
      <p:ext uri="{BB962C8B-B14F-4D97-AF65-F5344CB8AC3E}">
        <p14:creationId xmlns:p14="http://schemas.microsoft.com/office/powerpoint/2010/main" val="74020233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Arial" panose="020B0604020202020204" pitchFamily="34" charset="0"/>
                <a:cs typeface="+mn-cs"/>
              </a:defRPr>
            </a:lvl1pPr>
          </a:lstStyle>
          <a:p>
            <a:pPr>
              <a:defRPr/>
            </a:pPr>
            <a:r>
              <a:rPr lang="de-DE"/>
              <a:t>01.01.2014</a:t>
            </a:r>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de-DE" noProof="0">
              <a:sym typeface="Arial" panose="020B0604020202020204" pitchFamily="34" charset="0"/>
            </a:endParaRPr>
          </a:p>
        </p:txBody>
      </p:sp>
      <p:sp>
        <p:nvSpPr>
          <p:cNvPr id="5" name="Notizenplatzhalt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de-DE" noProof="0">
                <a:sym typeface="Arial" panose="020B0604020202020204" pitchFamily="34" charset="0"/>
              </a:rPr>
              <a:t>Mastertextformat bearbeiten</a:t>
            </a:r>
          </a:p>
          <a:p>
            <a:pPr lvl="1"/>
            <a:r>
              <a:rPr lang="de-DE" noProof="0">
                <a:sym typeface="Arial" panose="020B0604020202020204" pitchFamily="34" charset="0"/>
              </a:rPr>
              <a:t>Zweite Ebene</a:t>
            </a:r>
          </a:p>
          <a:p>
            <a:pPr lvl="2"/>
            <a:r>
              <a:rPr lang="de-DE" noProof="0">
                <a:sym typeface="Arial" panose="020B0604020202020204" pitchFamily="34" charset="0"/>
              </a:rPr>
              <a:t>Dritte Ebene</a:t>
            </a:r>
          </a:p>
          <a:p>
            <a:pPr lvl="3"/>
            <a:r>
              <a:rPr lang="de-DE" noProof="0">
                <a:sym typeface="Arial" panose="020B0604020202020204" pitchFamily="34" charset="0"/>
              </a:rPr>
              <a:t>Vierte Ebene</a:t>
            </a:r>
          </a:p>
          <a:p>
            <a:pPr lvl="4"/>
            <a:r>
              <a:rPr lang="de-DE" noProof="0">
                <a:sym typeface="Arial" panose="020B0604020202020204" pitchFamily="34" charset="0"/>
              </a:rPr>
              <a:t>Fünfte Ebene</a:t>
            </a:r>
          </a:p>
        </p:txBody>
      </p:sp>
      <p:sp>
        <p:nvSpPr>
          <p:cNvPr id="6" name="Fußzeilenplatzhalt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atin typeface="Arial" panose="020B0604020202020204" pitchFamily="34" charset="0"/>
              </a:defRPr>
            </a:lvl1pPr>
          </a:lstStyle>
          <a:p>
            <a:pPr>
              <a:defRPr/>
            </a:pPr>
            <a:fld id="{17DEB09B-7A34-47B6-A734-33AE6AFABC85}" type="slidenum">
              <a:rPr lang="de-DE" altLang="de-DE"/>
              <a:pPr>
                <a:defRPr/>
              </a:pPr>
              <a:t>‹Nr.›</a:t>
            </a:fld>
            <a:endParaRPr lang="de-DE" altLang="de-DE"/>
          </a:p>
        </p:txBody>
      </p:sp>
    </p:spTree>
    <p:extLst>
      <p:ext uri="{BB962C8B-B14F-4D97-AF65-F5344CB8AC3E}">
        <p14:creationId xmlns:p14="http://schemas.microsoft.com/office/powerpoint/2010/main" val="1148456811"/>
      </p:ext>
    </p:extLst>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1pPr>
    <a:lvl2pPr marL="4572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2pPr>
    <a:lvl3pPr marL="9144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3pPr>
    <a:lvl4pPr marL="13716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4pPr>
    <a:lvl5pPr marL="18288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01 (nur Text)">
    <p:spTree>
      <p:nvGrpSpPr>
        <p:cNvPr id="1" name=""/>
        <p:cNvGrpSpPr/>
        <p:nvPr/>
      </p:nvGrpSpPr>
      <p:grpSpPr>
        <a:xfrm>
          <a:off x="0" y="0"/>
          <a:ext cx="0" cy="0"/>
          <a:chOff x="0" y="0"/>
          <a:chExt cx="0" cy="0"/>
        </a:xfrm>
      </p:grpSpPr>
      <p:sp>
        <p:nvSpPr>
          <p:cNvPr id="15" name="Rechteck 14"/>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060" name="think-cell Folie" r:id="rId4" imgW="216" imgH="216" progId="TCLayout.ActiveDocument.1">
                  <p:embed/>
                </p:oleObj>
              </mc:Choice>
              <mc:Fallback>
                <p:oleObj name="think-cell Folie" r:id="rId4" imgW="216" imgH="216" progId="TCLayout.ActiveDocument.1">
                  <p:embed/>
                  <p:pic>
                    <p:nvPicPr>
                      <p:cNvPr id="2050"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Abgerundetes Rechteck 18"/>
          <p:cNvSpPr/>
          <p:nvPr userDrawn="1"/>
        </p:nvSpPr>
        <p:spPr>
          <a:xfrm>
            <a:off x="802382" y="2086421"/>
            <a:ext cx="7112770" cy="2193843"/>
          </a:xfrm>
          <a:custGeom>
            <a:avLst/>
            <a:gdLst>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27698 w 7137698"/>
              <a:gd name="connsiteY0" fmla="*/ 192979 h 2264510"/>
              <a:gd name="connsiteX1" fmla="*/ 31397 w 7137698"/>
              <a:gd name="connsiteY1" fmla="*/ 70666 h 2264510"/>
              <a:gd name="connsiteX2" fmla="*/ 7013229 w 7137698"/>
              <a:gd name="connsiteY2" fmla="*/ 68510 h 2264510"/>
              <a:gd name="connsiteX3" fmla="*/ 7137698 w 7137698"/>
              <a:gd name="connsiteY3" fmla="*/ 192979 h 2264510"/>
              <a:gd name="connsiteX4" fmla="*/ 7137698 w 7137698"/>
              <a:gd name="connsiteY4" fmla="*/ 2140041 h 2264510"/>
              <a:gd name="connsiteX5" fmla="*/ 7013229 w 7137698"/>
              <a:gd name="connsiteY5" fmla="*/ 2264510 h 2264510"/>
              <a:gd name="connsiteX6" fmla="*/ 152167 w 7137698"/>
              <a:gd name="connsiteY6" fmla="*/ 2264510 h 2264510"/>
              <a:gd name="connsiteX7" fmla="*/ 27698 w 7137698"/>
              <a:gd name="connsiteY7" fmla="*/ 2140041 h 2264510"/>
              <a:gd name="connsiteX8" fmla="*/ 27698 w 7137698"/>
              <a:gd name="connsiteY8" fmla="*/ 192979 h 2264510"/>
              <a:gd name="connsiteX0" fmla="*/ 519224 w 7629224"/>
              <a:gd name="connsiteY0" fmla="*/ 2071531 h 2196000"/>
              <a:gd name="connsiteX1" fmla="*/ 522923 w 7629224"/>
              <a:gd name="connsiteY1" fmla="*/ 2156 h 2196000"/>
              <a:gd name="connsiteX2" fmla="*/ 7504755 w 7629224"/>
              <a:gd name="connsiteY2" fmla="*/ 0 h 2196000"/>
              <a:gd name="connsiteX3" fmla="*/ 7629224 w 7629224"/>
              <a:gd name="connsiteY3" fmla="*/ 124469 h 2196000"/>
              <a:gd name="connsiteX4" fmla="*/ 7629224 w 7629224"/>
              <a:gd name="connsiteY4" fmla="*/ 2071531 h 2196000"/>
              <a:gd name="connsiteX5" fmla="*/ 7504755 w 7629224"/>
              <a:gd name="connsiteY5" fmla="*/ 2196000 h 2196000"/>
              <a:gd name="connsiteX6" fmla="*/ 643693 w 7629224"/>
              <a:gd name="connsiteY6" fmla="*/ 2196000 h 2196000"/>
              <a:gd name="connsiteX7" fmla="*/ 519224 w 7629224"/>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07153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19230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6985531 w 7110000"/>
              <a:gd name="connsiteY4" fmla="*/ 2196000 h 2196000"/>
              <a:gd name="connsiteX5" fmla="*/ 0 w 7110000"/>
              <a:gd name="connsiteY5" fmla="*/ 2192301 h 2196000"/>
              <a:gd name="connsiteX0" fmla="*/ 0 w 7112770"/>
              <a:gd name="connsiteY0" fmla="*/ 2192301 h 2193843"/>
              <a:gd name="connsiteX1" fmla="*/ 3699 w 7112770"/>
              <a:gd name="connsiteY1" fmla="*/ 2156 h 2193843"/>
              <a:gd name="connsiteX2" fmla="*/ 6985531 w 7112770"/>
              <a:gd name="connsiteY2" fmla="*/ 0 h 2193843"/>
              <a:gd name="connsiteX3" fmla="*/ 7110000 w 7112770"/>
              <a:gd name="connsiteY3" fmla="*/ 124469 h 2193843"/>
              <a:gd name="connsiteX4" fmla="*/ 7112770 w 7112770"/>
              <a:gd name="connsiteY4" fmla="*/ 2193843 h 2193843"/>
              <a:gd name="connsiteX5" fmla="*/ 0 w 7112770"/>
              <a:gd name="connsiteY5" fmla="*/ 2192301 h 21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770" h="2193843">
                <a:moveTo>
                  <a:pt x="0" y="2192301"/>
                </a:moveTo>
                <a:lnTo>
                  <a:pt x="3699" y="2156"/>
                </a:lnTo>
                <a:lnTo>
                  <a:pt x="6985531" y="0"/>
                </a:lnTo>
                <a:cubicBezTo>
                  <a:pt x="7054273" y="0"/>
                  <a:pt x="7110000" y="55727"/>
                  <a:pt x="7110000" y="124469"/>
                </a:cubicBezTo>
                <a:cubicBezTo>
                  <a:pt x="7110923" y="814260"/>
                  <a:pt x="7111847" y="1504052"/>
                  <a:pt x="7112770" y="2193843"/>
                </a:cubicBezTo>
                <a:lnTo>
                  <a:pt x="0" y="2192301"/>
                </a:lnTo>
                <a:close/>
              </a:path>
            </a:pathLst>
          </a:custGeom>
          <a:no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Auf der gleichen Seite des Rechtecks liegende Ecken abrunden 19"/>
          <p:cNvSpPr/>
          <p:nvPr userDrawn="1"/>
        </p:nvSpPr>
        <p:spPr>
          <a:xfrm>
            <a:off x="802250" y="4334732"/>
            <a:ext cx="7113007" cy="813078"/>
          </a:xfrm>
          <a:custGeom>
            <a:avLst/>
            <a:gdLst>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0 w 7110000"/>
              <a:gd name="connsiteY7" fmla="*/ 135015 h 810071"/>
              <a:gd name="connsiteX8" fmla="*/ 135015 w 7110000"/>
              <a:gd name="connsiteY8" fmla="*/ 0 h 810071"/>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135015 w 7110000"/>
              <a:gd name="connsiteY7" fmla="*/ 0 h 810071"/>
              <a:gd name="connsiteX0" fmla="*/ 0 w 7110132"/>
              <a:gd name="connsiteY0" fmla="*/ 0 h 812947"/>
              <a:gd name="connsiteX1" fmla="*/ 6975117 w 7110132"/>
              <a:gd name="connsiteY1" fmla="*/ 2876 h 812947"/>
              <a:gd name="connsiteX2" fmla="*/ 7110132 w 7110132"/>
              <a:gd name="connsiteY2" fmla="*/ 137891 h 812947"/>
              <a:gd name="connsiteX3" fmla="*/ 7110132 w 7110132"/>
              <a:gd name="connsiteY3" fmla="*/ 692174 h 812947"/>
              <a:gd name="connsiteX4" fmla="*/ 6989359 w 7110132"/>
              <a:gd name="connsiteY4" fmla="*/ 812947 h 812947"/>
              <a:gd name="connsiteX5" fmla="*/ 120905 w 7110132"/>
              <a:gd name="connsiteY5" fmla="*/ 812947 h 812947"/>
              <a:gd name="connsiteX6" fmla="*/ 132 w 7110132"/>
              <a:gd name="connsiteY6" fmla="*/ 692174 h 812947"/>
              <a:gd name="connsiteX7" fmla="*/ 0 w 7110132"/>
              <a:gd name="connsiteY7" fmla="*/ 0 h 812947"/>
              <a:gd name="connsiteX0" fmla="*/ 0 w 7110132"/>
              <a:gd name="connsiteY0" fmla="*/ 0 h 812947"/>
              <a:gd name="connsiteX1" fmla="*/ 7110132 w 7110132"/>
              <a:gd name="connsiteY1" fmla="*/ 137891 h 812947"/>
              <a:gd name="connsiteX2" fmla="*/ 7110132 w 7110132"/>
              <a:gd name="connsiteY2" fmla="*/ 692174 h 812947"/>
              <a:gd name="connsiteX3" fmla="*/ 6989359 w 7110132"/>
              <a:gd name="connsiteY3" fmla="*/ 812947 h 812947"/>
              <a:gd name="connsiteX4" fmla="*/ 120905 w 7110132"/>
              <a:gd name="connsiteY4" fmla="*/ 812947 h 812947"/>
              <a:gd name="connsiteX5" fmla="*/ 132 w 7110132"/>
              <a:gd name="connsiteY5" fmla="*/ 692174 h 812947"/>
              <a:gd name="connsiteX6" fmla="*/ 0 w 7110132"/>
              <a:gd name="connsiteY6" fmla="*/ 0 h 812947"/>
              <a:gd name="connsiteX0" fmla="*/ 0 w 7113007"/>
              <a:gd name="connsiteY0" fmla="*/ 131 h 813078"/>
              <a:gd name="connsiteX1" fmla="*/ 7113007 w 7113007"/>
              <a:gd name="connsiteY1" fmla="*/ 0 h 813078"/>
              <a:gd name="connsiteX2" fmla="*/ 7110132 w 7113007"/>
              <a:gd name="connsiteY2" fmla="*/ 692305 h 813078"/>
              <a:gd name="connsiteX3" fmla="*/ 6989359 w 7113007"/>
              <a:gd name="connsiteY3" fmla="*/ 813078 h 813078"/>
              <a:gd name="connsiteX4" fmla="*/ 120905 w 7113007"/>
              <a:gd name="connsiteY4" fmla="*/ 813078 h 813078"/>
              <a:gd name="connsiteX5" fmla="*/ 132 w 7113007"/>
              <a:gd name="connsiteY5" fmla="*/ 692305 h 813078"/>
              <a:gd name="connsiteX6" fmla="*/ 0 w 7113007"/>
              <a:gd name="connsiteY6" fmla="*/ 131 h 8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3007" h="813078">
                <a:moveTo>
                  <a:pt x="0" y="131"/>
                </a:moveTo>
                <a:lnTo>
                  <a:pt x="7113007" y="0"/>
                </a:lnTo>
                <a:cubicBezTo>
                  <a:pt x="7112049" y="230768"/>
                  <a:pt x="7111090" y="461537"/>
                  <a:pt x="7110132" y="692305"/>
                </a:cubicBezTo>
                <a:cubicBezTo>
                  <a:pt x="7110132" y="759006"/>
                  <a:pt x="7056060" y="813078"/>
                  <a:pt x="6989359" y="813078"/>
                </a:cubicBezTo>
                <a:lnTo>
                  <a:pt x="120905" y="813078"/>
                </a:lnTo>
                <a:cubicBezTo>
                  <a:pt x="54204" y="813078"/>
                  <a:pt x="132" y="759006"/>
                  <a:pt x="132" y="692305"/>
                </a:cubicBezTo>
                <a:lnTo>
                  <a:pt x="0" y="131"/>
                </a:lnTo>
                <a:close/>
              </a:path>
            </a:pathLst>
          </a:custGeom>
          <a:no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29" name="Untertitel 2"/>
          <p:cNvSpPr>
            <a:spLocks noGrp="1"/>
          </p:cNvSpPr>
          <p:nvPr>
            <p:ph type="subTitle" idx="1"/>
          </p:nvPr>
        </p:nvSpPr>
        <p:spPr>
          <a:xfrm>
            <a:off x="1331973" y="3406252"/>
            <a:ext cx="6300000" cy="874011"/>
          </a:xfrm>
          <a:prstGeom prst="rect">
            <a:avLst/>
          </a:prstGeom>
        </p:spPr>
        <p:txBody>
          <a:bodyPr lIns="0" tIns="0" rIns="0" bIns="0" anchor="ctr"/>
          <a:lstStyle>
            <a:lvl1pPr marL="0" indent="0" algn="l">
              <a:lnSpc>
                <a:spcPts val="2100"/>
              </a:lnSpc>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30" name="Titel 12"/>
          <p:cNvSpPr>
            <a:spLocks noGrp="1"/>
          </p:cNvSpPr>
          <p:nvPr>
            <p:ph type="title"/>
          </p:nvPr>
        </p:nvSpPr>
        <p:spPr>
          <a:xfrm>
            <a:off x="1331974" y="2425341"/>
            <a:ext cx="6300000" cy="1000274"/>
          </a:xfrm>
        </p:spPr>
        <p:txBody>
          <a:bodyPr/>
          <a:lstStyle>
            <a:lvl1pPr>
              <a:defRPr sz="3200"/>
            </a:lvl1pPr>
          </a:lstStyle>
          <a:p>
            <a:r>
              <a:rPr lang="de-DE" dirty="0"/>
              <a:t>Titelmasterformat durch Klicken bearbeiten</a:t>
            </a:r>
          </a:p>
        </p:txBody>
      </p:sp>
      <p:sp>
        <p:nvSpPr>
          <p:cNvPr id="31" name="Textplatzhalter 8"/>
          <p:cNvSpPr>
            <a:spLocks noGrp="1"/>
          </p:cNvSpPr>
          <p:nvPr>
            <p:ph type="body" sz="quarter" idx="10"/>
          </p:nvPr>
        </p:nvSpPr>
        <p:spPr>
          <a:xfrm>
            <a:off x="1331973" y="4334732"/>
            <a:ext cx="6300001" cy="8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803275" indent="-803275">
              <a:tabLst>
                <a:tab pos="810000" algn="l"/>
              </a:tabLst>
              <a:defRPr lang="de-DE" b="0" dirty="0" smtClean="0"/>
            </a:lvl1pPr>
          </a:lstStyle>
          <a:p>
            <a:pPr marL="0" lvl="0" indent="0">
              <a:lnSpc>
                <a:spcPts val="2100"/>
              </a:lnSpc>
              <a:buNone/>
            </a:pPr>
            <a:r>
              <a:rPr lang="de-DE" dirty="0"/>
              <a:t>Textmasterformat bearbeiten</a:t>
            </a:r>
          </a:p>
        </p:txBody>
      </p:sp>
      <p:sp>
        <p:nvSpPr>
          <p:cNvPr id="10" name="Textfeld 9"/>
          <p:cNvSpPr txBox="1"/>
          <p:nvPr userDrawn="1"/>
        </p:nvSpPr>
        <p:spPr>
          <a:xfrm>
            <a:off x="0" y="0"/>
            <a:ext cx="6379200" cy="612000"/>
          </a:xfrm>
          <a:prstGeom prst="rect">
            <a:avLst/>
          </a:prstGeom>
          <a:solidFill>
            <a:schemeClr val="bg1"/>
          </a:solidFill>
        </p:spPr>
        <p:txBody>
          <a:bodyPr vert="horz" lIns="360000" tIns="45720" rIns="91440" bIns="45720" rtlCol="0" anchor="ctr"/>
          <a:lstStyle>
            <a:defPPr>
              <a:defRPr lang="de-DE"/>
            </a:defPPr>
            <a:lvl1pPr>
              <a:defRPr sz="1000" b="1">
                <a:solidFill>
                  <a:srgbClr val="000000"/>
                </a:solidFill>
              </a:defRPr>
            </a:lvl1pPr>
          </a:lstStyle>
          <a:p>
            <a:pPr lvl="0"/>
            <a:endParaRPr lang="de-DE" dirty="0"/>
          </a:p>
        </p:txBody>
      </p:sp>
    </p:spTree>
    <p:extLst>
      <p:ext uri="{BB962C8B-B14F-4D97-AF65-F5344CB8AC3E}">
        <p14:creationId xmlns:p14="http://schemas.microsoft.com/office/powerpoint/2010/main" val="1838986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amp; Tex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Titelmasterformat durch Klicken bearbeiten</a:t>
            </a:r>
          </a:p>
        </p:txBody>
      </p:sp>
      <p:sp>
        <p:nvSpPr>
          <p:cNvPr id="13" name="Textplatzhalter 12"/>
          <p:cNvSpPr>
            <a:spLocks noGrp="1"/>
          </p:cNvSpPr>
          <p:nvPr>
            <p:ph type="body" sz="quarter" idx="17"/>
          </p:nvPr>
        </p:nvSpPr>
        <p:spPr>
          <a:xfrm>
            <a:off x="358775" y="2087563"/>
            <a:ext cx="8426450" cy="261610"/>
          </a:xfrm>
          <a:prstGeom prst="rect">
            <a:avLst/>
          </a:prstGeom>
        </p:spPr>
        <p:txBody>
          <a:bodyPr>
            <a:spAutoFit/>
          </a:bodyPr>
          <a:lstStyle>
            <a:lvl1pPr marL="0" indent="0">
              <a:defRPr sz="1700"/>
            </a:lvl1pPr>
            <a:lvl2pPr>
              <a:defRPr sz="1700"/>
            </a:lvl2pPr>
            <a:lvl3pPr marL="630238" indent="-269875">
              <a:buSzPct val="80000"/>
              <a:buFontTx/>
              <a:buBlip>
                <a:blip r:embed="rId2"/>
              </a:buBlip>
              <a:defRPr sz="1700"/>
            </a:lvl3pPr>
          </a:lstStyle>
          <a:p>
            <a:pPr lvl="0"/>
            <a:r>
              <a:rPr lang="de-DE" dirty="0"/>
              <a:t>Formatvorlagen des Textmasters bearbeiten</a:t>
            </a:r>
          </a:p>
        </p:txBody>
      </p:sp>
      <p:sp>
        <p:nvSpPr>
          <p:cNvPr id="12" name="Textplatzhalter 12"/>
          <p:cNvSpPr>
            <a:spLocks noGrp="1"/>
          </p:cNvSpPr>
          <p:nvPr>
            <p:ph type="body" sz="quarter" idx="19" hasCustomPrompt="1"/>
          </p:nvPr>
        </p:nvSpPr>
        <p:spPr>
          <a:xfrm>
            <a:off x="358775" y="2600325"/>
            <a:ext cx="8426450" cy="3600449"/>
          </a:xfrm>
          <a:prstGeom prst="rect">
            <a:avLst/>
          </a:prstGeom>
        </p:spPr>
        <p:txBody>
          <a:bodyPr/>
          <a:lstStyle>
            <a:lvl1pPr marL="0" indent="0">
              <a:defRPr sz="1700"/>
            </a:lvl1pPr>
            <a:lvl2pPr>
              <a:defRPr sz="1700"/>
            </a:lvl2pPr>
            <a:lvl3pPr marL="630238" indent="-269875">
              <a:buClr>
                <a:schemeClr val="tx2"/>
              </a:buClr>
              <a:buSzPct val="100000"/>
              <a:buFont typeface="Arial" panose="020B0604020202020204" pitchFamily="34" charset="0"/>
              <a:buChar char="●"/>
              <a:defRPr sz="1700"/>
            </a:lvl3pPr>
          </a:lstStyle>
          <a:p>
            <a:pPr lvl="1"/>
            <a:r>
              <a:rPr lang="de-DE" dirty="0"/>
              <a:t>Zweite Ebene</a:t>
            </a:r>
          </a:p>
          <a:p>
            <a:pPr lvl="2"/>
            <a:r>
              <a:rPr lang="de-DE" dirty="0"/>
              <a:t>Dritte Ebene</a:t>
            </a:r>
          </a:p>
        </p:txBody>
      </p:sp>
      <p:sp>
        <p:nvSpPr>
          <p:cNvPr id="16"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0"/>
          </p:nvPr>
        </p:nvSpPr>
        <p:spPr/>
        <p:txBody>
          <a:bodyPr/>
          <a:lstStyle/>
          <a:p>
            <a:r>
              <a:rPr lang="de-DE"/>
              <a:t>01.01.2020</a:t>
            </a:r>
            <a:endParaRPr lang="de-DE" dirty="0"/>
          </a:p>
        </p:txBody>
      </p:sp>
      <p:sp>
        <p:nvSpPr>
          <p:cNvPr id="4" name="Fußzeilenplatzhalter 3"/>
          <p:cNvSpPr>
            <a:spLocks noGrp="1"/>
          </p:cNvSpPr>
          <p:nvPr>
            <p:ph type="ftr" sz="quarter" idx="21"/>
          </p:nvPr>
        </p:nvSpPr>
        <p:spPr/>
        <p:txBody>
          <a:bodyPr/>
          <a:lstStyle/>
          <a:p>
            <a:r>
              <a:rPr lang="de-DE"/>
              <a:t>Mehr Rente durch bAV für Tarifvertrag Medizinische Fachangestellte/Arzthelferinnen</a:t>
            </a:r>
            <a:endParaRPr lang="de-DE" dirty="0"/>
          </a:p>
        </p:txBody>
      </p:sp>
      <p:sp>
        <p:nvSpPr>
          <p:cNvPr id="5" name="Foliennummernplatzhalter 4"/>
          <p:cNvSpPr>
            <a:spLocks noGrp="1"/>
          </p:cNvSpPr>
          <p:nvPr>
            <p:ph type="sldNum" sz="quarter" idx="22"/>
          </p:nvPr>
        </p:nvSpPr>
        <p:spPr/>
        <p:txBody>
          <a:bodyPr/>
          <a:lstStyle/>
          <a:p>
            <a:fld id="{BFE8ADF1-837C-463F-9856-54C2D771B21B}" type="slidenum">
              <a:rPr lang="de-DE" smtClean="0"/>
              <a:pPr/>
              <a:t>‹Nr.›</a:t>
            </a:fld>
            <a:endParaRPr lang="de-DE" dirty="0"/>
          </a:p>
        </p:txBody>
      </p:sp>
      <p:sp>
        <p:nvSpPr>
          <p:cNvPr id="14"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277584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Subline &amp; Text 2spalti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4" name="Textplatzhalter 3"/>
          <p:cNvSpPr>
            <a:spLocks noGrp="1"/>
          </p:cNvSpPr>
          <p:nvPr>
            <p:ph type="body" sz="quarter" idx="20"/>
          </p:nvPr>
        </p:nvSpPr>
        <p:spPr>
          <a:xfrm>
            <a:off x="358775" y="2087563"/>
            <a:ext cx="8426449" cy="261610"/>
          </a:xfrm>
          <a:prstGeom prst="rect">
            <a:avLst/>
          </a:prstGeom>
        </p:spPr>
        <p:txBody>
          <a:bodyPr>
            <a:spAutoFit/>
          </a:bodyPr>
          <a:lstStyle>
            <a:lvl1pPr>
              <a:defRPr sz="1700"/>
            </a:lvl1pPr>
          </a:lstStyle>
          <a:p>
            <a:pPr lvl="0"/>
            <a:r>
              <a:rPr lang="de-DE" dirty="0"/>
              <a:t>Formatvorlagen des Textmasters bearbeiten</a:t>
            </a:r>
          </a:p>
        </p:txBody>
      </p:sp>
      <p:sp>
        <p:nvSpPr>
          <p:cNvPr id="13" name="Textplatzhalter 12"/>
          <p:cNvSpPr>
            <a:spLocks noGrp="1"/>
          </p:cNvSpPr>
          <p:nvPr>
            <p:ph type="body" sz="quarter" idx="17" hasCustomPrompt="1"/>
          </p:nvPr>
        </p:nvSpPr>
        <p:spPr>
          <a:xfrm>
            <a:off x="358775" y="2600325"/>
            <a:ext cx="4033838" cy="36004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4" name="Inhaltsplatzhalter 2"/>
          <p:cNvSpPr>
            <a:spLocks noGrp="1"/>
          </p:cNvSpPr>
          <p:nvPr>
            <p:ph sz="quarter" idx="19" hasCustomPrompt="1"/>
          </p:nvPr>
        </p:nvSpPr>
        <p:spPr>
          <a:xfrm>
            <a:off x="4751388" y="2600325"/>
            <a:ext cx="4033837" cy="36004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2"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1"/>
          </p:nvPr>
        </p:nvSpPr>
        <p:spPr/>
        <p:txBody>
          <a:bodyPr/>
          <a:lstStyle/>
          <a:p>
            <a:r>
              <a:rPr lang="de-DE"/>
              <a:t>01.01.2020</a:t>
            </a:r>
            <a:endParaRPr lang="de-DE" dirty="0"/>
          </a:p>
        </p:txBody>
      </p:sp>
      <p:sp>
        <p:nvSpPr>
          <p:cNvPr id="5" name="Fußzeilenplatzhalter 4"/>
          <p:cNvSpPr>
            <a:spLocks noGrp="1"/>
          </p:cNvSpPr>
          <p:nvPr>
            <p:ph type="ftr" sz="quarter" idx="22"/>
          </p:nvPr>
        </p:nvSpPr>
        <p:spPr/>
        <p:txBody>
          <a:bodyPr/>
          <a:lstStyle/>
          <a:p>
            <a:r>
              <a:rPr lang="de-DE"/>
              <a:t>Mehr Rente durch bAV für Tarifvertrag Medizinische Fachangestellte/Arzthelferinnen</a:t>
            </a:r>
            <a:endParaRPr lang="de-DE" dirty="0"/>
          </a:p>
        </p:txBody>
      </p:sp>
      <p:sp>
        <p:nvSpPr>
          <p:cNvPr id="6" name="Foliennummernplatzhalter 5"/>
          <p:cNvSpPr>
            <a:spLocks noGrp="1"/>
          </p:cNvSpPr>
          <p:nvPr>
            <p:ph type="sldNum" sz="quarter" idx="23"/>
          </p:nvPr>
        </p:nvSpPr>
        <p:spPr/>
        <p:txBody>
          <a:bodyPr/>
          <a:lstStyle/>
          <a:p>
            <a:fld id="{BFE8ADF1-837C-463F-9856-54C2D771B21B}" type="slidenum">
              <a:rPr lang="de-DE" smtClean="0"/>
              <a:pPr/>
              <a:t>‹Nr.›</a:t>
            </a:fld>
            <a:endParaRPr lang="de-DE" dirty="0"/>
          </a:p>
        </p:txBody>
      </p:sp>
      <p:sp>
        <p:nvSpPr>
          <p:cNvPr id="15" name="Textplatzhalter 2"/>
          <p:cNvSpPr>
            <a:spLocks noGrp="1"/>
          </p:cNvSpPr>
          <p:nvPr>
            <p:ph type="body" sz="quarter" idx="24"/>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2918613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Subline &amp; Text 2spalti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3" name="Textplatzhalter 2"/>
          <p:cNvSpPr>
            <a:spLocks noGrp="1"/>
          </p:cNvSpPr>
          <p:nvPr>
            <p:ph type="body" sz="quarter" idx="19"/>
          </p:nvPr>
        </p:nvSpPr>
        <p:spPr>
          <a:xfrm>
            <a:off x="358776" y="2087563"/>
            <a:ext cx="4033838" cy="4113211"/>
          </a:xfrm>
        </p:spPr>
        <p:txBody>
          <a:bodyPr/>
          <a:lstStyle>
            <a:lvl1pPr>
              <a:spcAft>
                <a:spcPts val="1100"/>
              </a:spcAft>
              <a:defRPr/>
            </a:lvl1pPr>
          </a:lstStyle>
          <a:p>
            <a:pPr lvl="0"/>
            <a:r>
              <a:rPr lang="de-DE" dirty="0"/>
              <a:t>Formatvorlagen des Textmasters bearbeiten</a:t>
            </a:r>
          </a:p>
        </p:txBody>
      </p:sp>
      <p:sp>
        <p:nvSpPr>
          <p:cNvPr id="16" name="Textplatzhalter 2"/>
          <p:cNvSpPr>
            <a:spLocks noGrp="1"/>
          </p:cNvSpPr>
          <p:nvPr>
            <p:ph type="body" sz="quarter" idx="20"/>
          </p:nvPr>
        </p:nvSpPr>
        <p:spPr>
          <a:xfrm>
            <a:off x="4751388" y="2087563"/>
            <a:ext cx="4033838" cy="4113211"/>
          </a:xfrm>
        </p:spPr>
        <p:txBody>
          <a:bodyPr/>
          <a:lstStyle/>
          <a:p>
            <a:pPr lvl="0"/>
            <a:r>
              <a:rPr lang="de-DE" dirty="0"/>
              <a:t>Formatvorlagen des Textmasters bearbeiten</a:t>
            </a:r>
          </a:p>
        </p:txBody>
      </p:sp>
      <p:sp>
        <p:nvSpPr>
          <p:cNvPr id="13" name="Textplatzhalter 2"/>
          <p:cNvSpPr>
            <a:spLocks noGrp="1"/>
          </p:cNvSpPr>
          <p:nvPr>
            <p:ph type="body" sz="quarter" idx="21" hasCustomPrompt="1"/>
          </p:nvPr>
        </p:nvSpPr>
        <p:spPr>
          <a:xfrm>
            <a:off x="358776" y="2600326"/>
            <a:ext cx="4033838" cy="3600450"/>
          </a:xfr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4" name="Textplatzhalter 2"/>
          <p:cNvSpPr>
            <a:spLocks noGrp="1"/>
          </p:cNvSpPr>
          <p:nvPr>
            <p:ph type="body" sz="quarter" idx="22" hasCustomPrompt="1"/>
          </p:nvPr>
        </p:nvSpPr>
        <p:spPr>
          <a:xfrm>
            <a:off x="4751388" y="2600326"/>
            <a:ext cx="4033838" cy="3600450"/>
          </a:xfr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2"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4" name="Datumsplatzhalter 3"/>
          <p:cNvSpPr>
            <a:spLocks noGrp="1"/>
          </p:cNvSpPr>
          <p:nvPr>
            <p:ph type="dt" sz="half" idx="23"/>
          </p:nvPr>
        </p:nvSpPr>
        <p:spPr/>
        <p:txBody>
          <a:bodyPr/>
          <a:lstStyle/>
          <a:p>
            <a:r>
              <a:rPr lang="de-DE"/>
              <a:t>01.01.2020</a:t>
            </a:r>
            <a:endParaRPr lang="de-DE" dirty="0"/>
          </a:p>
        </p:txBody>
      </p:sp>
      <p:sp>
        <p:nvSpPr>
          <p:cNvPr id="5" name="Fußzeilenplatzhalter 4"/>
          <p:cNvSpPr>
            <a:spLocks noGrp="1"/>
          </p:cNvSpPr>
          <p:nvPr>
            <p:ph type="ftr" sz="quarter" idx="24"/>
          </p:nvPr>
        </p:nvSpPr>
        <p:spPr/>
        <p:txBody>
          <a:bodyPr/>
          <a:lstStyle/>
          <a:p>
            <a:r>
              <a:rPr lang="de-DE"/>
              <a:t>Mehr Rente durch bAV für Tarifvertrag Medizinische Fachangestellte/Arzthelferinnen</a:t>
            </a:r>
            <a:endParaRPr lang="de-DE" dirty="0"/>
          </a:p>
        </p:txBody>
      </p:sp>
      <p:sp>
        <p:nvSpPr>
          <p:cNvPr id="6" name="Foliennummernplatzhalter 5"/>
          <p:cNvSpPr>
            <a:spLocks noGrp="1"/>
          </p:cNvSpPr>
          <p:nvPr>
            <p:ph type="sldNum" sz="quarter" idx="25"/>
          </p:nvPr>
        </p:nvSpPr>
        <p:spPr/>
        <p:txBody>
          <a:bodyPr/>
          <a:lstStyle/>
          <a:p>
            <a:fld id="{BFE8ADF1-837C-463F-9856-54C2D771B21B}" type="slidenum">
              <a:rPr lang="de-DE" smtClean="0"/>
              <a:pPr/>
              <a:t>‹Nr.›</a:t>
            </a:fld>
            <a:endParaRPr lang="de-DE" dirty="0"/>
          </a:p>
        </p:txBody>
      </p:sp>
      <p:sp>
        <p:nvSpPr>
          <p:cNvPr id="15" name="Textplatzhalter 2"/>
          <p:cNvSpPr>
            <a:spLocks noGrp="1"/>
          </p:cNvSpPr>
          <p:nvPr>
            <p:ph type="body" sz="quarter" idx="26"/>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4929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 Subline &amp; Text 2spaltig &amp; Fazi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13" name="Textplatzhalter 12"/>
          <p:cNvSpPr>
            <a:spLocks noGrp="1"/>
          </p:cNvSpPr>
          <p:nvPr>
            <p:ph type="body" sz="quarter" idx="17" hasCustomPrompt="1"/>
          </p:nvPr>
        </p:nvSpPr>
        <p:spPr>
          <a:xfrm>
            <a:off x="358774" y="2600325"/>
            <a:ext cx="8426449" cy="29527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5" name="Textplatzhalter 3"/>
          <p:cNvSpPr>
            <a:spLocks noGrp="1"/>
          </p:cNvSpPr>
          <p:nvPr>
            <p:ph type="body" sz="quarter" idx="21"/>
          </p:nvPr>
        </p:nvSpPr>
        <p:spPr>
          <a:xfrm>
            <a:off x="358775" y="2087563"/>
            <a:ext cx="8426449" cy="261610"/>
          </a:xfrm>
          <a:prstGeom prst="rect">
            <a:avLst/>
          </a:prstGeom>
        </p:spPr>
        <p:txBody>
          <a:bodyPr>
            <a:spAutoFit/>
          </a:bodyPr>
          <a:lstStyle>
            <a:lvl1pPr>
              <a:defRPr sz="1700"/>
            </a:lvl1pPr>
          </a:lstStyle>
          <a:p>
            <a:pPr lvl="0"/>
            <a:r>
              <a:rPr lang="de-DE" dirty="0"/>
              <a:t>Formatvorlagen des Textmasters bearbeiten</a:t>
            </a:r>
          </a:p>
        </p:txBody>
      </p:sp>
      <p:sp>
        <p:nvSpPr>
          <p:cNvPr id="12"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808" y="5448291"/>
            <a:ext cx="396000" cy="396000"/>
          </a:xfrm>
          <a:prstGeom prst="rect">
            <a:avLst/>
          </a:prstGeom>
        </p:spPr>
      </p:pic>
      <p:sp>
        <p:nvSpPr>
          <p:cNvPr id="17" name="Textplatzhalter 4"/>
          <p:cNvSpPr>
            <a:spLocks noGrp="1"/>
          </p:cNvSpPr>
          <p:nvPr>
            <p:ph type="body" sz="quarter" idx="24"/>
          </p:nvPr>
        </p:nvSpPr>
        <p:spPr>
          <a:xfrm>
            <a:off x="914401" y="5394511"/>
            <a:ext cx="7870822" cy="622300"/>
          </a:xfrm>
        </p:spPr>
        <p:txBody>
          <a:bodyPr lIns="0" tIns="0" rIns="0" bIns="72000" anchor="ctr">
            <a:noAutofit/>
          </a:bodyPr>
          <a:lstStyle>
            <a:lvl1pPr>
              <a:defRPr lang="de-DE" b="0" dirty="0">
                <a:solidFill>
                  <a:schemeClr val="accent6"/>
                </a:solidFill>
              </a:defRPr>
            </a:lvl1pPr>
          </a:lstStyle>
          <a:p>
            <a:pPr lvl="0">
              <a:spcAft>
                <a:spcPts val="0"/>
              </a:spcAft>
            </a:pPr>
            <a:r>
              <a:rPr lang="de-DE" dirty="0"/>
              <a:t>Formatvorlagen des Textmasters bearbeiten</a:t>
            </a:r>
          </a:p>
        </p:txBody>
      </p:sp>
      <p:sp>
        <p:nvSpPr>
          <p:cNvPr id="19"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5"/>
          </p:nvPr>
        </p:nvSpPr>
        <p:spPr/>
        <p:txBody>
          <a:bodyPr/>
          <a:lstStyle/>
          <a:p>
            <a:r>
              <a:rPr lang="de-DE"/>
              <a:t>01.01.2020</a:t>
            </a:r>
            <a:endParaRPr lang="de-DE" dirty="0"/>
          </a:p>
        </p:txBody>
      </p:sp>
      <p:sp>
        <p:nvSpPr>
          <p:cNvPr id="4" name="Fußzeilenplatzhalter 3"/>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5" name="Foliennummernplatzhalter 4"/>
          <p:cNvSpPr>
            <a:spLocks noGrp="1"/>
          </p:cNvSpPr>
          <p:nvPr>
            <p:ph type="sldNum" sz="quarter" idx="27"/>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3281266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Subline &amp; Text 2spaltig &amp; Fazi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13" name="Textplatzhalter 12"/>
          <p:cNvSpPr>
            <a:spLocks noGrp="1"/>
          </p:cNvSpPr>
          <p:nvPr>
            <p:ph type="body" sz="quarter" idx="17" hasCustomPrompt="1"/>
          </p:nvPr>
        </p:nvSpPr>
        <p:spPr>
          <a:xfrm>
            <a:off x="358775" y="2600325"/>
            <a:ext cx="4033838" cy="27368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3" name="Inhaltsplatzhalter 2"/>
          <p:cNvSpPr>
            <a:spLocks noGrp="1"/>
          </p:cNvSpPr>
          <p:nvPr>
            <p:ph sz="quarter" idx="19" hasCustomPrompt="1"/>
          </p:nvPr>
        </p:nvSpPr>
        <p:spPr>
          <a:xfrm>
            <a:off x="4751388" y="2600325"/>
            <a:ext cx="4033837" cy="27368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5" name="Textplatzhalter 3"/>
          <p:cNvSpPr>
            <a:spLocks noGrp="1"/>
          </p:cNvSpPr>
          <p:nvPr>
            <p:ph type="body" sz="quarter" idx="21"/>
          </p:nvPr>
        </p:nvSpPr>
        <p:spPr>
          <a:xfrm>
            <a:off x="358775" y="2087563"/>
            <a:ext cx="8426449" cy="261610"/>
          </a:xfrm>
          <a:prstGeom prst="rect">
            <a:avLst/>
          </a:prstGeom>
        </p:spPr>
        <p:txBody>
          <a:bodyPr>
            <a:spAutoFit/>
          </a:bodyPr>
          <a:lstStyle>
            <a:lvl1pPr>
              <a:defRPr sz="1700"/>
            </a:lvl1pPr>
          </a:lstStyle>
          <a:p>
            <a:pPr lvl="0"/>
            <a:r>
              <a:rPr lang="de-DE" dirty="0"/>
              <a:t>Formatvorlagen des Textmasters bearbeiten</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808" y="5448291"/>
            <a:ext cx="396000" cy="396000"/>
          </a:xfrm>
          <a:prstGeom prst="rect">
            <a:avLst/>
          </a:prstGeom>
        </p:spPr>
      </p:pic>
      <p:sp>
        <p:nvSpPr>
          <p:cNvPr id="17" name="Textplatzhalter 4"/>
          <p:cNvSpPr>
            <a:spLocks noGrp="1"/>
          </p:cNvSpPr>
          <p:nvPr>
            <p:ph type="body" sz="quarter" idx="24"/>
          </p:nvPr>
        </p:nvSpPr>
        <p:spPr>
          <a:xfrm>
            <a:off x="914401" y="5394511"/>
            <a:ext cx="7870822" cy="622300"/>
          </a:xfrm>
        </p:spPr>
        <p:txBody>
          <a:bodyPr lIns="0" tIns="0" rIns="0" bIns="72000" anchor="ctr">
            <a:noAutofit/>
          </a:bodyPr>
          <a:lstStyle>
            <a:lvl1pPr>
              <a:defRPr lang="de-DE" b="0" dirty="0">
                <a:solidFill>
                  <a:schemeClr val="accent6"/>
                </a:solidFill>
              </a:defRPr>
            </a:lvl1pPr>
          </a:lstStyle>
          <a:p>
            <a:pPr lvl="0">
              <a:spcAft>
                <a:spcPts val="0"/>
              </a:spcAft>
            </a:pPr>
            <a:r>
              <a:rPr lang="de-DE" dirty="0"/>
              <a:t>Formatvorlagen des Textmasters bearbeiten</a:t>
            </a:r>
          </a:p>
        </p:txBody>
      </p:sp>
      <p:sp>
        <p:nvSpPr>
          <p:cNvPr id="14"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
        <p:nvSpPr>
          <p:cNvPr id="19"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4" name="Datumsplatzhalter 3"/>
          <p:cNvSpPr>
            <a:spLocks noGrp="1"/>
          </p:cNvSpPr>
          <p:nvPr>
            <p:ph type="dt" sz="half" idx="25"/>
          </p:nvPr>
        </p:nvSpPr>
        <p:spPr/>
        <p:txBody>
          <a:bodyPr/>
          <a:lstStyle/>
          <a:p>
            <a:r>
              <a:rPr lang="de-DE"/>
              <a:t>01.01.2020</a:t>
            </a:r>
            <a:endParaRPr lang="de-DE" dirty="0"/>
          </a:p>
        </p:txBody>
      </p:sp>
      <p:sp>
        <p:nvSpPr>
          <p:cNvPr id="5" name="Fußzeilenplatzhalter 4"/>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6" name="Foliennummernplatzhalter 5"/>
          <p:cNvSpPr>
            <a:spLocks noGrp="1"/>
          </p:cNvSpPr>
          <p:nvPr>
            <p:ph type="sldNum" sz="quarter" idx="27"/>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2030636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el, Text &amp; Fazi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13" name="Textplatzhalter 12"/>
          <p:cNvSpPr>
            <a:spLocks noGrp="1"/>
          </p:cNvSpPr>
          <p:nvPr>
            <p:ph type="body" sz="quarter" idx="17"/>
          </p:nvPr>
        </p:nvSpPr>
        <p:spPr>
          <a:xfrm>
            <a:off x="358775" y="2087563"/>
            <a:ext cx="4033838" cy="512762"/>
          </a:xfrm>
          <a:prstGeom prst="rect">
            <a:avLst/>
          </a:prstGeom>
        </p:spPr>
        <p:txBody>
          <a:bodyPr/>
          <a:lstStyle>
            <a:lvl1pPr>
              <a:defRPr sz="1700"/>
            </a:lvl1pPr>
            <a:lvl2pPr>
              <a:defRPr sz="1700"/>
            </a:lvl2pPr>
            <a:lvl3pPr marL="630238" indent="-269875">
              <a:buSzPct val="80000"/>
              <a:buFontTx/>
              <a:buBlip>
                <a:blip r:embed="rId2"/>
              </a:buBlip>
              <a:defRPr sz="1700"/>
            </a:lvl3pPr>
          </a:lstStyle>
          <a:p>
            <a:pPr lvl="0"/>
            <a:r>
              <a:rPr lang="de-DE" dirty="0"/>
              <a:t>Formatvorlagen des Textmasters bearbeiten</a:t>
            </a:r>
          </a:p>
        </p:txBody>
      </p:sp>
      <p:sp>
        <p:nvSpPr>
          <p:cNvPr id="14" name="Textplatzhalter 12"/>
          <p:cNvSpPr>
            <a:spLocks noGrp="1"/>
          </p:cNvSpPr>
          <p:nvPr>
            <p:ph type="body" sz="quarter" idx="20"/>
          </p:nvPr>
        </p:nvSpPr>
        <p:spPr>
          <a:xfrm>
            <a:off x="4751387" y="2087563"/>
            <a:ext cx="4033838" cy="512762"/>
          </a:xfrm>
          <a:prstGeom prst="rect">
            <a:avLst/>
          </a:prstGeom>
        </p:spPr>
        <p:txBody>
          <a:bodyPr/>
          <a:lstStyle>
            <a:lvl1pPr>
              <a:defRPr sz="1700"/>
            </a:lvl1pPr>
            <a:lvl2pPr>
              <a:defRPr sz="1700"/>
            </a:lvl2pPr>
            <a:lvl3pPr marL="630238" indent="-269875">
              <a:buSzPct val="80000"/>
              <a:buFontTx/>
              <a:buBlip>
                <a:blip r:embed="rId2"/>
              </a:buBlip>
              <a:defRPr sz="1700"/>
            </a:lvl3pPr>
          </a:lstStyle>
          <a:p>
            <a:pPr lvl="0"/>
            <a:r>
              <a:rPr lang="de-DE" dirty="0"/>
              <a:t>Formatvorlagen des Textmasters bearbeiten</a:t>
            </a:r>
          </a:p>
        </p:txBody>
      </p:sp>
      <p:sp>
        <p:nvSpPr>
          <p:cNvPr id="15" name="Textplatzhalter 12"/>
          <p:cNvSpPr>
            <a:spLocks noGrp="1"/>
          </p:cNvSpPr>
          <p:nvPr>
            <p:ph type="body" sz="quarter" idx="21" hasCustomPrompt="1"/>
          </p:nvPr>
        </p:nvSpPr>
        <p:spPr>
          <a:xfrm>
            <a:off x="358775" y="2600325"/>
            <a:ext cx="4033838" cy="27368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6" name="Textplatzhalter 12"/>
          <p:cNvSpPr>
            <a:spLocks noGrp="1"/>
          </p:cNvSpPr>
          <p:nvPr>
            <p:ph type="body" sz="quarter" idx="22" hasCustomPrompt="1"/>
          </p:nvPr>
        </p:nvSpPr>
        <p:spPr>
          <a:xfrm>
            <a:off x="4751387" y="2600325"/>
            <a:ext cx="4033838" cy="27368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pic>
        <p:nvPicPr>
          <p:cNvPr id="18" name="Grafik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9808" y="5448291"/>
            <a:ext cx="396000" cy="396000"/>
          </a:xfrm>
          <a:prstGeom prst="rect">
            <a:avLst/>
          </a:prstGeom>
        </p:spPr>
      </p:pic>
      <p:sp>
        <p:nvSpPr>
          <p:cNvPr id="19" name="Textplatzhalter 4"/>
          <p:cNvSpPr>
            <a:spLocks noGrp="1"/>
          </p:cNvSpPr>
          <p:nvPr>
            <p:ph type="body" sz="quarter" idx="24"/>
          </p:nvPr>
        </p:nvSpPr>
        <p:spPr>
          <a:xfrm>
            <a:off x="914401" y="5394511"/>
            <a:ext cx="7870822" cy="622300"/>
          </a:xfrm>
        </p:spPr>
        <p:txBody>
          <a:bodyPr lIns="0" tIns="0" rIns="0" bIns="72000" anchor="ctr">
            <a:noAutofit/>
          </a:bodyPr>
          <a:lstStyle>
            <a:lvl1pPr>
              <a:defRPr lang="de-DE" b="0" dirty="0">
                <a:solidFill>
                  <a:schemeClr val="accent6"/>
                </a:solidFill>
              </a:defRPr>
            </a:lvl1pPr>
          </a:lstStyle>
          <a:p>
            <a:pPr lvl="0">
              <a:spcAft>
                <a:spcPts val="0"/>
              </a:spcAft>
            </a:pPr>
            <a:r>
              <a:rPr lang="de-DE" dirty="0"/>
              <a:t>Formatvorlagen des Textmasters bearbeiten</a:t>
            </a:r>
          </a:p>
        </p:txBody>
      </p:sp>
      <p:sp>
        <p:nvSpPr>
          <p:cNvPr id="20"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
        <p:nvSpPr>
          <p:cNvPr id="12"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5"/>
          </p:nvPr>
        </p:nvSpPr>
        <p:spPr/>
        <p:txBody>
          <a:bodyPr/>
          <a:lstStyle/>
          <a:p>
            <a:r>
              <a:rPr lang="de-DE"/>
              <a:t>01.01.2020</a:t>
            </a:r>
            <a:endParaRPr lang="de-DE" dirty="0"/>
          </a:p>
        </p:txBody>
      </p:sp>
      <p:sp>
        <p:nvSpPr>
          <p:cNvPr id="4" name="Fußzeilenplatzhalter 3"/>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5" name="Foliennummernplatzhalter 4"/>
          <p:cNvSpPr>
            <a:spLocks noGrp="1"/>
          </p:cNvSpPr>
          <p:nvPr>
            <p:ph type="sldNum" sz="quarter" idx="27"/>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3005945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usammenfassun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Titelmasterformat durch Klicken bearbeiten</a:t>
            </a:r>
          </a:p>
        </p:txBody>
      </p:sp>
      <p:sp>
        <p:nvSpPr>
          <p:cNvPr id="13" name="Textplatzhalter 12"/>
          <p:cNvSpPr>
            <a:spLocks noGrp="1"/>
          </p:cNvSpPr>
          <p:nvPr>
            <p:ph type="body" sz="quarter" idx="17"/>
          </p:nvPr>
        </p:nvSpPr>
        <p:spPr>
          <a:xfrm>
            <a:off x="358775" y="2087563"/>
            <a:ext cx="8426450" cy="4113212"/>
          </a:xfrm>
          <a:prstGeom prst="rect">
            <a:avLst/>
          </a:prstGeom>
        </p:spPr>
        <p:txBody>
          <a:bodyPr/>
          <a:lstStyle>
            <a:lvl1pPr marL="285750" indent="-285750">
              <a:spcBef>
                <a:spcPts val="1200"/>
              </a:spcBef>
              <a:spcAft>
                <a:spcPts val="1200"/>
              </a:spcAft>
              <a:buClr>
                <a:schemeClr val="tx2"/>
              </a:buClr>
              <a:buSzPct val="100000"/>
              <a:buFont typeface="Arial" panose="020B0604020202020204" pitchFamily="34" charset="0"/>
              <a:buChar char="●"/>
              <a:defRPr sz="1700" b="0"/>
            </a:lvl1pPr>
            <a:lvl2pPr marL="625475" indent="-269875">
              <a:defRPr sz="1700"/>
            </a:lvl2pPr>
            <a:lvl3pPr marL="985838" indent="-269875">
              <a:buSzPct val="80000"/>
              <a:buFontTx/>
              <a:buBlip>
                <a:blip r:embed="rId2"/>
              </a:buBlip>
              <a:defRPr sz="1700"/>
            </a:lvl3pPr>
          </a:lstStyle>
          <a:p>
            <a:pPr lvl="0"/>
            <a:r>
              <a:rPr lang="de-DE" dirty="0"/>
              <a:t>Formatvorlagen des Textmasters bearbeiten</a:t>
            </a:r>
          </a:p>
        </p:txBody>
      </p:sp>
      <p:sp>
        <p:nvSpPr>
          <p:cNvPr id="16"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19"/>
          </p:nvPr>
        </p:nvSpPr>
        <p:spPr/>
        <p:txBody>
          <a:bodyPr/>
          <a:lstStyle/>
          <a:p>
            <a:r>
              <a:rPr lang="de-DE"/>
              <a:t>01.01.2020</a:t>
            </a:r>
            <a:endParaRPr lang="de-DE" dirty="0"/>
          </a:p>
        </p:txBody>
      </p:sp>
      <p:sp>
        <p:nvSpPr>
          <p:cNvPr id="4" name="Fußzeilenplatzhalter 3"/>
          <p:cNvSpPr>
            <a:spLocks noGrp="1"/>
          </p:cNvSpPr>
          <p:nvPr>
            <p:ph type="ftr" sz="quarter" idx="20"/>
          </p:nvPr>
        </p:nvSpPr>
        <p:spPr/>
        <p:txBody>
          <a:bodyPr/>
          <a:lstStyle/>
          <a:p>
            <a:r>
              <a:rPr lang="de-DE"/>
              <a:t>Mehr Rente durch bAV für Tarifvertrag Medizinische Fachangestellte/Arzthelferinnen</a:t>
            </a:r>
            <a:endParaRPr lang="de-DE" dirty="0"/>
          </a:p>
        </p:txBody>
      </p:sp>
      <p:sp>
        <p:nvSpPr>
          <p:cNvPr id="5" name="Foliennummernplatzhalter 4"/>
          <p:cNvSpPr>
            <a:spLocks noGrp="1"/>
          </p:cNvSpPr>
          <p:nvPr>
            <p:ph type="sldNum" sz="quarter" idx="21"/>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3535857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Leer, grauer Hintergrund">
    <p:spTree>
      <p:nvGrpSpPr>
        <p:cNvPr id="1" name=""/>
        <p:cNvGrpSpPr/>
        <p:nvPr/>
      </p:nvGrpSpPr>
      <p:grpSpPr>
        <a:xfrm>
          <a:off x="0" y="0"/>
          <a:ext cx="0" cy="0"/>
          <a:chOff x="0" y="0"/>
          <a:chExt cx="0" cy="0"/>
        </a:xfrm>
      </p:grpSpPr>
      <p:sp>
        <p:nvSpPr>
          <p:cNvPr id="4" name="Rechteck 3"/>
          <p:cNvSpPr/>
          <p:nvPr userDrawn="1"/>
        </p:nvSpPr>
        <p:spPr>
          <a:xfrm>
            <a:off x="0" y="0"/>
            <a:ext cx="9144000" cy="6858000"/>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p:cNvSpPr/>
          <p:nvPr userDrawn="1"/>
        </p:nvSpPr>
        <p:spPr>
          <a:xfrm>
            <a:off x="0" y="0"/>
            <a:ext cx="9144000" cy="8007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userDrawn="1"/>
        </p:nvSpPr>
        <p:spPr>
          <a:xfrm>
            <a:off x="6770566" y="185466"/>
            <a:ext cx="2014659" cy="427206"/>
          </a:xfrm>
          <a:prstGeom prst="rect">
            <a:avLst/>
          </a:prstGeom>
          <a:solidFill>
            <a:srgbClr val="C3C3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de-DE" sz="1050" b="1" dirty="0"/>
              <a:t>Platz für Logo Vermittler</a:t>
            </a:r>
          </a:p>
        </p:txBody>
      </p:sp>
    </p:spTree>
    <p:extLst>
      <p:ext uri="{BB962C8B-B14F-4D97-AF65-F5344CB8AC3E}">
        <p14:creationId xmlns:p14="http://schemas.microsoft.com/office/powerpoint/2010/main" val="2301377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03 (Vermittler: nur Text)">
    <p:spTree>
      <p:nvGrpSpPr>
        <p:cNvPr id="1" name=""/>
        <p:cNvGrpSpPr/>
        <p:nvPr/>
      </p:nvGrpSpPr>
      <p:grpSpPr>
        <a:xfrm>
          <a:off x="0" y="0"/>
          <a:ext cx="0" cy="0"/>
          <a:chOff x="0" y="0"/>
          <a:chExt cx="0" cy="0"/>
        </a:xfrm>
      </p:grpSpPr>
      <p:sp>
        <p:nvSpPr>
          <p:cNvPr id="15" name="Rechteck 14"/>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469" name="think-cell Folie" r:id="rId4" imgW="216" imgH="216" progId="TCLayout.ActiveDocument.1">
                  <p:embed/>
                </p:oleObj>
              </mc:Choice>
              <mc:Fallback>
                <p:oleObj name="think-cell Folie" r:id="rId4" imgW="216" imgH="216" progId="TCLayout.ActiveDocument.1">
                  <p:embed/>
                  <p:pic>
                    <p:nvPicPr>
                      <p:cNvPr id="5"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 name="Grafik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12337" y="185466"/>
            <a:ext cx="2016000" cy="427206"/>
          </a:xfrm>
          <a:prstGeom prst="rect">
            <a:avLst/>
          </a:prstGeom>
        </p:spPr>
      </p:pic>
      <p:sp>
        <p:nvSpPr>
          <p:cNvPr id="27" name="Abgerundetes Rechteck 18"/>
          <p:cNvSpPr/>
          <p:nvPr userDrawn="1"/>
        </p:nvSpPr>
        <p:spPr>
          <a:xfrm>
            <a:off x="802382" y="2086421"/>
            <a:ext cx="7112770" cy="2193843"/>
          </a:xfrm>
          <a:custGeom>
            <a:avLst/>
            <a:gdLst>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27698 w 7137698"/>
              <a:gd name="connsiteY0" fmla="*/ 192979 h 2264510"/>
              <a:gd name="connsiteX1" fmla="*/ 31397 w 7137698"/>
              <a:gd name="connsiteY1" fmla="*/ 70666 h 2264510"/>
              <a:gd name="connsiteX2" fmla="*/ 7013229 w 7137698"/>
              <a:gd name="connsiteY2" fmla="*/ 68510 h 2264510"/>
              <a:gd name="connsiteX3" fmla="*/ 7137698 w 7137698"/>
              <a:gd name="connsiteY3" fmla="*/ 192979 h 2264510"/>
              <a:gd name="connsiteX4" fmla="*/ 7137698 w 7137698"/>
              <a:gd name="connsiteY4" fmla="*/ 2140041 h 2264510"/>
              <a:gd name="connsiteX5" fmla="*/ 7013229 w 7137698"/>
              <a:gd name="connsiteY5" fmla="*/ 2264510 h 2264510"/>
              <a:gd name="connsiteX6" fmla="*/ 152167 w 7137698"/>
              <a:gd name="connsiteY6" fmla="*/ 2264510 h 2264510"/>
              <a:gd name="connsiteX7" fmla="*/ 27698 w 7137698"/>
              <a:gd name="connsiteY7" fmla="*/ 2140041 h 2264510"/>
              <a:gd name="connsiteX8" fmla="*/ 27698 w 7137698"/>
              <a:gd name="connsiteY8" fmla="*/ 192979 h 2264510"/>
              <a:gd name="connsiteX0" fmla="*/ 519224 w 7629224"/>
              <a:gd name="connsiteY0" fmla="*/ 2071531 h 2196000"/>
              <a:gd name="connsiteX1" fmla="*/ 522923 w 7629224"/>
              <a:gd name="connsiteY1" fmla="*/ 2156 h 2196000"/>
              <a:gd name="connsiteX2" fmla="*/ 7504755 w 7629224"/>
              <a:gd name="connsiteY2" fmla="*/ 0 h 2196000"/>
              <a:gd name="connsiteX3" fmla="*/ 7629224 w 7629224"/>
              <a:gd name="connsiteY3" fmla="*/ 124469 h 2196000"/>
              <a:gd name="connsiteX4" fmla="*/ 7629224 w 7629224"/>
              <a:gd name="connsiteY4" fmla="*/ 2071531 h 2196000"/>
              <a:gd name="connsiteX5" fmla="*/ 7504755 w 7629224"/>
              <a:gd name="connsiteY5" fmla="*/ 2196000 h 2196000"/>
              <a:gd name="connsiteX6" fmla="*/ 643693 w 7629224"/>
              <a:gd name="connsiteY6" fmla="*/ 2196000 h 2196000"/>
              <a:gd name="connsiteX7" fmla="*/ 519224 w 7629224"/>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07153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19230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6985531 w 7110000"/>
              <a:gd name="connsiteY4" fmla="*/ 2196000 h 2196000"/>
              <a:gd name="connsiteX5" fmla="*/ 0 w 7110000"/>
              <a:gd name="connsiteY5" fmla="*/ 2192301 h 2196000"/>
              <a:gd name="connsiteX0" fmla="*/ 0 w 7112770"/>
              <a:gd name="connsiteY0" fmla="*/ 2192301 h 2193843"/>
              <a:gd name="connsiteX1" fmla="*/ 3699 w 7112770"/>
              <a:gd name="connsiteY1" fmla="*/ 2156 h 2193843"/>
              <a:gd name="connsiteX2" fmla="*/ 6985531 w 7112770"/>
              <a:gd name="connsiteY2" fmla="*/ 0 h 2193843"/>
              <a:gd name="connsiteX3" fmla="*/ 7110000 w 7112770"/>
              <a:gd name="connsiteY3" fmla="*/ 124469 h 2193843"/>
              <a:gd name="connsiteX4" fmla="*/ 7112770 w 7112770"/>
              <a:gd name="connsiteY4" fmla="*/ 2193843 h 2193843"/>
              <a:gd name="connsiteX5" fmla="*/ 0 w 7112770"/>
              <a:gd name="connsiteY5" fmla="*/ 2192301 h 21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770" h="2193843">
                <a:moveTo>
                  <a:pt x="0" y="2192301"/>
                </a:moveTo>
                <a:lnTo>
                  <a:pt x="3699" y="2156"/>
                </a:lnTo>
                <a:lnTo>
                  <a:pt x="6985531" y="0"/>
                </a:lnTo>
                <a:cubicBezTo>
                  <a:pt x="7054273" y="0"/>
                  <a:pt x="7110000" y="55727"/>
                  <a:pt x="7110000" y="124469"/>
                </a:cubicBezTo>
                <a:cubicBezTo>
                  <a:pt x="7110923" y="814260"/>
                  <a:pt x="7111847" y="1504052"/>
                  <a:pt x="7112770" y="2193843"/>
                </a:cubicBezTo>
                <a:lnTo>
                  <a:pt x="0" y="2192301"/>
                </a:lnTo>
                <a:close/>
              </a:path>
            </a:pathLst>
          </a:custGeom>
          <a:no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Auf der gleichen Seite des Rechtecks liegende Ecken abrunden 19"/>
          <p:cNvSpPr/>
          <p:nvPr userDrawn="1"/>
        </p:nvSpPr>
        <p:spPr>
          <a:xfrm>
            <a:off x="802250" y="4334732"/>
            <a:ext cx="7113007" cy="813078"/>
          </a:xfrm>
          <a:custGeom>
            <a:avLst/>
            <a:gdLst>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0 w 7110000"/>
              <a:gd name="connsiteY7" fmla="*/ 135015 h 810071"/>
              <a:gd name="connsiteX8" fmla="*/ 135015 w 7110000"/>
              <a:gd name="connsiteY8" fmla="*/ 0 h 810071"/>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135015 w 7110000"/>
              <a:gd name="connsiteY7" fmla="*/ 0 h 810071"/>
              <a:gd name="connsiteX0" fmla="*/ 0 w 7110132"/>
              <a:gd name="connsiteY0" fmla="*/ 0 h 812947"/>
              <a:gd name="connsiteX1" fmla="*/ 6975117 w 7110132"/>
              <a:gd name="connsiteY1" fmla="*/ 2876 h 812947"/>
              <a:gd name="connsiteX2" fmla="*/ 7110132 w 7110132"/>
              <a:gd name="connsiteY2" fmla="*/ 137891 h 812947"/>
              <a:gd name="connsiteX3" fmla="*/ 7110132 w 7110132"/>
              <a:gd name="connsiteY3" fmla="*/ 692174 h 812947"/>
              <a:gd name="connsiteX4" fmla="*/ 6989359 w 7110132"/>
              <a:gd name="connsiteY4" fmla="*/ 812947 h 812947"/>
              <a:gd name="connsiteX5" fmla="*/ 120905 w 7110132"/>
              <a:gd name="connsiteY5" fmla="*/ 812947 h 812947"/>
              <a:gd name="connsiteX6" fmla="*/ 132 w 7110132"/>
              <a:gd name="connsiteY6" fmla="*/ 692174 h 812947"/>
              <a:gd name="connsiteX7" fmla="*/ 0 w 7110132"/>
              <a:gd name="connsiteY7" fmla="*/ 0 h 812947"/>
              <a:gd name="connsiteX0" fmla="*/ 0 w 7110132"/>
              <a:gd name="connsiteY0" fmla="*/ 0 h 812947"/>
              <a:gd name="connsiteX1" fmla="*/ 7110132 w 7110132"/>
              <a:gd name="connsiteY1" fmla="*/ 137891 h 812947"/>
              <a:gd name="connsiteX2" fmla="*/ 7110132 w 7110132"/>
              <a:gd name="connsiteY2" fmla="*/ 692174 h 812947"/>
              <a:gd name="connsiteX3" fmla="*/ 6989359 w 7110132"/>
              <a:gd name="connsiteY3" fmla="*/ 812947 h 812947"/>
              <a:gd name="connsiteX4" fmla="*/ 120905 w 7110132"/>
              <a:gd name="connsiteY4" fmla="*/ 812947 h 812947"/>
              <a:gd name="connsiteX5" fmla="*/ 132 w 7110132"/>
              <a:gd name="connsiteY5" fmla="*/ 692174 h 812947"/>
              <a:gd name="connsiteX6" fmla="*/ 0 w 7110132"/>
              <a:gd name="connsiteY6" fmla="*/ 0 h 812947"/>
              <a:gd name="connsiteX0" fmla="*/ 0 w 7113007"/>
              <a:gd name="connsiteY0" fmla="*/ 131 h 813078"/>
              <a:gd name="connsiteX1" fmla="*/ 7113007 w 7113007"/>
              <a:gd name="connsiteY1" fmla="*/ 0 h 813078"/>
              <a:gd name="connsiteX2" fmla="*/ 7110132 w 7113007"/>
              <a:gd name="connsiteY2" fmla="*/ 692305 h 813078"/>
              <a:gd name="connsiteX3" fmla="*/ 6989359 w 7113007"/>
              <a:gd name="connsiteY3" fmla="*/ 813078 h 813078"/>
              <a:gd name="connsiteX4" fmla="*/ 120905 w 7113007"/>
              <a:gd name="connsiteY4" fmla="*/ 813078 h 813078"/>
              <a:gd name="connsiteX5" fmla="*/ 132 w 7113007"/>
              <a:gd name="connsiteY5" fmla="*/ 692305 h 813078"/>
              <a:gd name="connsiteX6" fmla="*/ 0 w 7113007"/>
              <a:gd name="connsiteY6" fmla="*/ 131 h 8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3007" h="813078">
                <a:moveTo>
                  <a:pt x="0" y="131"/>
                </a:moveTo>
                <a:lnTo>
                  <a:pt x="7113007" y="0"/>
                </a:lnTo>
                <a:cubicBezTo>
                  <a:pt x="7112049" y="230768"/>
                  <a:pt x="7111090" y="461537"/>
                  <a:pt x="7110132" y="692305"/>
                </a:cubicBezTo>
                <a:cubicBezTo>
                  <a:pt x="7110132" y="759006"/>
                  <a:pt x="7056060" y="813078"/>
                  <a:pt x="6989359" y="813078"/>
                </a:cubicBezTo>
                <a:lnTo>
                  <a:pt x="120905" y="813078"/>
                </a:lnTo>
                <a:cubicBezTo>
                  <a:pt x="54204" y="813078"/>
                  <a:pt x="132" y="759006"/>
                  <a:pt x="132" y="692305"/>
                </a:cubicBezTo>
                <a:lnTo>
                  <a:pt x="0" y="131"/>
                </a:lnTo>
                <a:close/>
              </a:path>
            </a:pathLst>
          </a:custGeom>
          <a:no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30" name="Titel 12"/>
          <p:cNvSpPr>
            <a:spLocks noGrp="1"/>
          </p:cNvSpPr>
          <p:nvPr>
            <p:ph type="title"/>
          </p:nvPr>
        </p:nvSpPr>
        <p:spPr>
          <a:xfrm>
            <a:off x="1331974" y="2425341"/>
            <a:ext cx="6300000" cy="1000274"/>
          </a:xfrm>
        </p:spPr>
        <p:txBody>
          <a:bodyPr/>
          <a:lstStyle>
            <a:lvl1pPr>
              <a:defRPr sz="3200"/>
            </a:lvl1pPr>
          </a:lstStyle>
          <a:p>
            <a:r>
              <a:rPr lang="de-DE" dirty="0"/>
              <a:t>Titelmasterformat durch Klicken bearbeiten</a:t>
            </a:r>
          </a:p>
        </p:txBody>
      </p:sp>
      <p:sp>
        <p:nvSpPr>
          <p:cNvPr id="31" name="Textplatzhalter 8"/>
          <p:cNvSpPr>
            <a:spLocks noGrp="1"/>
          </p:cNvSpPr>
          <p:nvPr>
            <p:ph type="body" sz="quarter" idx="10"/>
          </p:nvPr>
        </p:nvSpPr>
        <p:spPr>
          <a:xfrm>
            <a:off x="1331973" y="4334732"/>
            <a:ext cx="6300001" cy="8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803275" indent="-803275">
              <a:tabLst>
                <a:tab pos="810000" algn="l"/>
              </a:tabLst>
              <a:defRPr lang="de-DE" b="0" dirty="0" smtClean="0"/>
            </a:lvl1pPr>
          </a:lstStyle>
          <a:p>
            <a:pPr marL="0" lvl="0" indent="0">
              <a:lnSpc>
                <a:spcPts val="2100"/>
              </a:lnSpc>
              <a:buNone/>
            </a:pPr>
            <a:r>
              <a:rPr lang="de-DE" dirty="0"/>
              <a:t>Textmasterformat bearbeiten</a:t>
            </a:r>
          </a:p>
        </p:txBody>
      </p:sp>
      <p:grpSp>
        <p:nvGrpSpPr>
          <p:cNvPr id="6" name="Gruppieren 5"/>
          <p:cNvGrpSpPr>
            <a:grpSpLocks noChangeAspect="1"/>
          </p:cNvGrpSpPr>
          <p:nvPr userDrawn="1"/>
        </p:nvGrpSpPr>
        <p:grpSpPr>
          <a:xfrm>
            <a:off x="6606808" y="3175"/>
            <a:ext cx="2334883" cy="1423059"/>
            <a:chOff x="3864634" y="3175"/>
            <a:chExt cx="2334883" cy="1423059"/>
          </a:xfrm>
        </p:grpSpPr>
        <p:sp>
          <p:nvSpPr>
            <p:cNvPr id="3" name="Abgerundetes Rechteck 2"/>
            <p:cNvSpPr/>
            <p:nvPr userDrawn="1"/>
          </p:nvSpPr>
          <p:spPr>
            <a:xfrm>
              <a:off x="3864634" y="3175"/>
              <a:ext cx="2334883" cy="1423059"/>
            </a:xfrm>
            <a:prstGeom prst="roundRect">
              <a:avLst>
                <a:gd name="adj" fmla="val 959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Rechteck 3"/>
            <p:cNvSpPr/>
            <p:nvPr userDrawn="1"/>
          </p:nvSpPr>
          <p:spPr>
            <a:xfrm>
              <a:off x="4015596" y="156704"/>
              <a:ext cx="2032958" cy="1116000"/>
            </a:xfrm>
            <a:prstGeom prst="rect">
              <a:avLst/>
            </a:prstGeom>
            <a:solidFill>
              <a:srgbClr val="C3C3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b="1" dirty="0"/>
                <a:t>Platz für Logo Vermittler</a:t>
              </a:r>
            </a:p>
          </p:txBody>
        </p:sp>
      </p:grpSp>
      <p:sp>
        <p:nvSpPr>
          <p:cNvPr id="14" name="Datumsplatzhalter 6"/>
          <p:cNvSpPr txBox="1">
            <a:spLocks/>
          </p:cNvSpPr>
          <p:nvPr userDrawn="1"/>
        </p:nvSpPr>
        <p:spPr>
          <a:xfrm>
            <a:off x="0" y="0"/>
            <a:ext cx="4572000" cy="800100"/>
          </a:xfrm>
          <a:prstGeom prst="rect">
            <a:avLst/>
          </a:prstGeom>
        </p:spPr>
        <p:txBody>
          <a:bodyPr vert="horz" lIns="36000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r>
              <a:rPr lang="de-DE" b="0" dirty="0">
                <a:solidFill>
                  <a:schemeClr val="tx1"/>
                </a:solidFill>
              </a:rPr>
              <a:t>Präsentation für Arbeitgeber</a:t>
            </a:r>
          </a:p>
        </p:txBody>
      </p:sp>
      <p:sp>
        <p:nvSpPr>
          <p:cNvPr id="16" name="Untertitel 2"/>
          <p:cNvSpPr>
            <a:spLocks noGrp="1"/>
          </p:cNvSpPr>
          <p:nvPr>
            <p:ph type="subTitle" idx="1"/>
          </p:nvPr>
        </p:nvSpPr>
        <p:spPr>
          <a:xfrm>
            <a:off x="1331973" y="3406252"/>
            <a:ext cx="6300000" cy="874011"/>
          </a:xfrm>
          <a:prstGeom prst="rect">
            <a:avLst/>
          </a:prstGeom>
        </p:spPr>
        <p:txBody>
          <a:bodyPr lIns="0" tIns="0" rIns="0" bIns="0" anchor="ctr"/>
          <a:lstStyle>
            <a:lvl1pPr marL="0" indent="0" algn="l">
              <a:lnSpc>
                <a:spcPts val="2100"/>
              </a:lnSpc>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31672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04 (Vermittler: Text &amp; Bild)">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8" name="Grafik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graphicFrame>
        <p:nvGraphicFramePr>
          <p:cNvPr id="5"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491" name="think-cell Folie" r:id="rId5" imgW="216" imgH="216" progId="TCLayout.ActiveDocument.1">
                  <p:embed/>
                </p:oleObj>
              </mc:Choice>
              <mc:Fallback>
                <p:oleObj name="think-cell Folie" r:id="rId5" imgW="216" imgH="216" progId="TCLayout.ActiveDocument.1">
                  <p:embed/>
                  <p:pic>
                    <p:nvPicPr>
                      <p:cNvPr id="5" name="Objekt 10"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Abgerundetes Rechteck 18"/>
          <p:cNvSpPr/>
          <p:nvPr userDrawn="1"/>
        </p:nvSpPr>
        <p:spPr>
          <a:xfrm>
            <a:off x="802382" y="2086421"/>
            <a:ext cx="7112770" cy="2193843"/>
          </a:xfrm>
          <a:custGeom>
            <a:avLst/>
            <a:gdLst>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27698 w 7137698"/>
              <a:gd name="connsiteY0" fmla="*/ 192979 h 2264510"/>
              <a:gd name="connsiteX1" fmla="*/ 31397 w 7137698"/>
              <a:gd name="connsiteY1" fmla="*/ 70666 h 2264510"/>
              <a:gd name="connsiteX2" fmla="*/ 7013229 w 7137698"/>
              <a:gd name="connsiteY2" fmla="*/ 68510 h 2264510"/>
              <a:gd name="connsiteX3" fmla="*/ 7137698 w 7137698"/>
              <a:gd name="connsiteY3" fmla="*/ 192979 h 2264510"/>
              <a:gd name="connsiteX4" fmla="*/ 7137698 w 7137698"/>
              <a:gd name="connsiteY4" fmla="*/ 2140041 h 2264510"/>
              <a:gd name="connsiteX5" fmla="*/ 7013229 w 7137698"/>
              <a:gd name="connsiteY5" fmla="*/ 2264510 h 2264510"/>
              <a:gd name="connsiteX6" fmla="*/ 152167 w 7137698"/>
              <a:gd name="connsiteY6" fmla="*/ 2264510 h 2264510"/>
              <a:gd name="connsiteX7" fmla="*/ 27698 w 7137698"/>
              <a:gd name="connsiteY7" fmla="*/ 2140041 h 2264510"/>
              <a:gd name="connsiteX8" fmla="*/ 27698 w 7137698"/>
              <a:gd name="connsiteY8" fmla="*/ 192979 h 2264510"/>
              <a:gd name="connsiteX0" fmla="*/ 519224 w 7629224"/>
              <a:gd name="connsiteY0" fmla="*/ 2071531 h 2196000"/>
              <a:gd name="connsiteX1" fmla="*/ 522923 w 7629224"/>
              <a:gd name="connsiteY1" fmla="*/ 2156 h 2196000"/>
              <a:gd name="connsiteX2" fmla="*/ 7504755 w 7629224"/>
              <a:gd name="connsiteY2" fmla="*/ 0 h 2196000"/>
              <a:gd name="connsiteX3" fmla="*/ 7629224 w 7629224"/>
              <a:gd name="connsiteY3" fmla="*/ 124469 h 2196000"/>
              <a:gd name="connsiteX4" fmla="*/ 7629224 w 7629224"/>
              <a:gd name="connsiteY4" fmla="*/ 2071531 h 2196000"/>
              <a:gd name="connsiteX5" fmla="*/ 7504755 w 7629224"/>
              <a:gd name="connsiteY5" fmla="*/ 2196000 h 2196000"/>
              <a:gd name="connsiteX6" fmla="*/ 643693 w 7629224"/>
              <a:gd name="connsiteY6" fmla="*/ 2196000 h 2196000"/>
              <a:gd name="connsiteX7" fmla="*/ 519224 w 7629224"/>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07153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19230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6985531 w 7110000"/>
              <a:gd name="connsiteY4" fmla="*/ 2196000 h 2196000"/>
              <a:gd name="connsiteX5" fmla="*/ 0 w 7110000"/>
              <a:gd name="connsiteY5" fmla="*/ 2192301 h 2196000"/>
              <a:gd name="connsiteX0" fmla="*/ 0 w 7112770"/>
              <a:gd name="connsiteY0" fmla="*/ 2192301 h 2193843"/>
              <a:gd name="connsiteX1" fmla="*/ 3699 w 7112770"/>
              <a:gd name="connsiteY1" fmla="*/ 2156 h 2193843"/>
              <a:gd name="connsiteX2" fmla="*/ 6985531 w 7112770"/>
              <a:gd name="connsiteY2" fmla="*/ 0 h 2193843"/>
              <a:gd name="connsiteX3" fmla="*/ 7110000 w 7112770"/>
              <a:gd name="connsiteY3" fmla="*/ 124469 h 2193843"/>
              <a:gd name="connsiteX4" fmla="*/ 7112770 w 7112770"/>
              <a:gd name="connsiteY4" fmla="*/ 2193843 h 2193843"/>
              <a:gd name="connsiteX5" fmla="*/ 0 w 7112770"/>
              <a:gd name="connsiteY5" fmla="*/ 2192301 h 21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770" h="2193843">
                <a:moveTo>
                  <a:pt x="0" y="2192301"/>
                </a:moveTo>
                <a:lnTo>
                  <a:pt x="3699" y="2156"/>
                </a:lnTo>
                <a:lnTo>
                  <a:pt x="6985531" y="0"/>
                </a:lnTo>
                <a:cubicBezTo>
                  <a:pt x="7054273" y="0"/>
                  <a:pt x="7110000" y="55727"/>
                  <a:pt x="7110000" y="124469"/>
                </a:cubicBezTo>
                <a:cubicBezTo>
                  <a:pt x="7110923" y="814260"/>
                  <a:pt x="7111847" y="1504052"/>
                  <a:pt x="7112770" y="2193843"/>
                </a:cubicBezTo>
                <a:lnTo>
                  <a:pt x="0" y="2192301"/>
                </a:lnTo>
                <a:close/>
              </a:path>
            </a:pathLst>
          </a:custGeom>
          <a:solidFill>
            <a:srgbClr val="FFFFFF">
              <a:alpha val="60000"/>
            </a:srgb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Auf der gleichen Seite des Rechtecks liegende Ecken abrunden 19"/>
          <p:cNvSpPr/>
          <p:nvPr userDrawn="1"/>
        </p:nvSpPr>
        <p:spPr>
          <a:xfrm>
            <a:off x="802250" y="4334732"/>
            <a:ext cx="7113007" cy="813078"/>
          </a:xfrm>
          <a:custGeom>
            <a:avLst/>
            <a:gdLst>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0 w 7110000"/>
              <a:gd name="connsiteY7" fmla="*/ 135015 h 810071"/>
              <a:gd name="connsiteX8" fmla="*/ 135015 w 7110000"/>
              <a:gd name="connsiteY8" fmla="*/ 0 h 810071"/>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135015 w 7110000"/>
              <a:gd name="connsiteY7" fmla="*/ 0 h 810071"/>
              <a:gd name="connsiteX0" fmla="*/ 0 w 7110132"/>
              <a:gd name="connsiteY0" fmla="*/ 0 h 812947"/>
              <a:gd name="connsiteX1" fmla="*/ 6975117 w 7110132"/>
              <a:gd name="connsiteY1" fmla="*/ 2876 h 812947"/>
              <a:gd name="connsiteX2" fmla="*/ 7110132 w 7110132"/>
              <a:gd name="connsiteY2" fmla="*/ 137891 h 812947"/>
              <a:gd name="connsiteX3" fmla="*/ 7110132 w 7110132"/>
              <a:gd name="connsiteY3" fmla="*/ 692174 h 812947"/>
              <a:gd name="connsiteX4" fmla="*/ 6989359 w 7110132"/>
              <a:gd name="connsiteY4" fmla="*/ 812947 h 812947"/>
              <a:gd name="connsiteX5" fmla="*/ 120905 w 7110132"/>
              <a:gd name="connsiteY5" fmla="*/ 812947 h 812947"/>
              <a:gd name="connsiteX6" fmla="*/ 132 w 7110132"/>
              <a:gd name="connsiteY6" fmla="*/ 692174 h 812947"/>
              <a:gd name="connsiteX7" fmla="*/ 0 w 7110132"/>
              <a:gd name="connsiteY7" fmla="*/ 0 h 812947"/>
              <a:gd name="connsiteX0" fmla="*/ 0 w 7110132"/>
              <a:gd name="connsiteY0" fmla="*/ 0 h 812947"/>
              <a:gd name="connsiteX1" fmla="*/ 7110132 w 7110132"/>
              <a:gd name="connsiteY1" fmla="*/ 137891 h 812947"/>
              <a:gd name="connsiteX2" fmla="*/ 7110132 w 7110132"/>
              <a:gd name="connsiteY2" fmla="*/ 692174 h 812947"/>
              <a:gd name="connsiteX3" fmla="*/ 6989359 w 7110132"/>
              <a:gd name="connsiteY3" fmla="*/ 812947 h 812947"/>
              <a:gd name="connsiteX4" fmla="*/ 120905 w 7110132"/>
              <a:gd name="connsiteY4" fmla="*/ 812947 h 812947"/>
              <a:gd name="connsiteX5" fmla="*/ 132 w 7110132"/>
              <a:gd name="connsiteY5" fmla="*/ 692174 h 812947"/>
              <a:gd name="connsiteX6" fmla="*/ 0 w 7110132"/>
              <a:gd name="connsiteY6" fmla="*/ 0 h 812947"/>
              <a:gd name="connsiteX0" fmla="*/ 0 w 7113007"/>
              <a:gd name="connsiteY0" fmla="*/ 131 h 813078"/>
              <a:gd name="connsiteX1" fmla="*/ 7113007 w 7113007"/>
              <a:gd name="connsiteY1" fmla="*/ 0 h 813078"/>
              <a:gd name="connsiteX2" fmla="*/ 7110132 w 7113007"/>
              <a:gd name="connsiteY2" fmla="*/ 692305 h 813078"/>
              <a:gd name="connsiteX3" fmla="*/ 6989359 w 7113007"/>
              <a:gd name="connsiteY3" fmla="*/ 813078 h 813078"/>
              <a:gd name="connsiteX4" fmla="*/ 120905 w 7113007"/>
              <a:gd name="connsiteY4" fmla="*/ 813078 h 813078"/>
              <a:gd name="connsiteX5" fmla="*/ 132 w 7113007"/>
              <a:gd name="connsiteY5" fmla="*/ 692305 h 813078"/>
              <a:gd name="connsiteX6" fmla="*/ 0 w 7113007"/>
              <a:gd name="connsiteY6" fmla="*/ 131 h 8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3007" h="813078">
                <a:moveTo>
                  <a:pt x="0" y="131"/>
                </a:moveTo>
                <a:lnTo>
                  <a:pt x="7113007" y="0"/>
                </a:lnTo>
                <a:cubicBezTo>
                  <a:pt x="7112049" y="230768"/>
                  <a:pt x="7111090" y="461537"/>
                  <a:pt x="7110132" y="692305"/>
                </a:cubicBezTo>
                <a:cubicBezTo>
                  <a:pt x="7110132" y="759006"/>
                  <a:pt x="7056060" y="813078"/>
                  <a:pt x="6989359" y="813078"/>
                </a:cubicBezTo>
                <a:lnTo>
                  <a:pt x="120905" y="813078"/>
                </a:lnTo>
                <a:cubicBezTo>
                  <a:pt x="54204" y="813078"/>
                  <a:pt x="132" y="759006"/>
                  <a:pt x="132" y="692305"/>
                </a:cubicBezTo>
                <a:lnTo>
                  <a:pt x="0" y="131"/>
                </a:lnTo>
                <a:close/>
              </a:path>
            </a:pathLst>
          </a:custGeom>
          <a:solidFill>
            <a:srgbClr val="FFFFFF">
              <a:alpha val="85098"/>
            </a:srgb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3" name="Titel 12"/>
          <p:cNvSpPr>
            <a:spLocks noGrp="1"/>
          </p:cNvSpPr>
          <p:nvPr>
            <p:ph type="title"/>
          </p:nvPr>
        </p:nvSpPr>
        <p:spPr>
          <a:xfrm>
            <a:off x="1331974" y="2425341"/>
            <a:ext cx="6300000" cy="1000274"/>
          </a:xfrm>
        </p:spPr>
        <p:txBody>
          <a:bodyPr/>
          <a:lstStyle>
            <a:lvl1pPr>
              <a:defRPr sz="3200"/>
            </a:lvl1pPr>
          </a:lstStyle>
          <a:p>
            <a:r>
              <a:rPr lang="de-DE" dirty="0"/>
              <a:t>Titelmasterformat durch Klicken bearbeiten</a:t>
            </a:r>
          </a:p>
        </p:txBody>
      </p:sp>
      <p:sp>
        <p:nvSpPr>
          <p:cNvPr id="9" name="Textplatzhalter 8"/>
          <p:cNvSpPr>
            <a:spLocks noGrp="1"/>
          </p:cNvSpPr>
          <p:nvPr>
            <p:ph type="body" sz="quarter" idx="10"/>
          </p:nvPr>
        </p:nvSpPr>
        <p:spPr>
          <a:xfrm>
            <a:off x="1331973" y="4334732"/>
            <a:ext cx="6300001" cy="8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803275" indent="-803275">
              <a:tabLst>
                <a:tab pos="810000" algn="l"/>
              </a:tabLst>
              <a:defRPr lang="de-DE" b="0" dirty="0" smtClean="0"/>
            </a:lvl1pPr>
          </a:lstStyle>
          <a:p>
            <a:pPr marL="0" lvl="0" indent="0">
              <a:lnSpc>
                <a:spcPts val="2100"/>
              </a:lnSpc>
              <a:buNone/>
            </a:pPr>
            <a:r>
              <a:rPr lang="de-DE" dirty="0"/>
              <a:t>Textmasterformat bearbeiten</a:t>
            </a:r>
          </a:p>
        </p:txBody>
      </p:sp>
      <p:sp>
        <p:nvSpPr>
          <p:cNvPr id="16" name="Datumsplatzhalter 6"/>
          <p:cNvSpPr txBox="1">
            <a:spLocks/>
          </p:cNvSpPr>
          <p:nvPr userDrawn="1"/>
        </p:nvSpPr>
        <p:spPr>
          <a:xfrm>
            <a:off x="0" y="0"/>
            <a:ext cx="4572000" cy="800100"/>
          </a:xfrm>
          <a:prstGeom prst="rect">
            <a:avLst/>
          </a:prstGeom>
        </p:spPr>
        <p:txBody>
          <a:bodyPr vert="horz" lIns="36000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r>
              <a:rPr lang="de-DE" b="0" dirty="0">
                <a:solidFill>
                  <a:schemeClr val="tx1"/>
                </a:solidFill>
              </a:rPr>
              <a:t>Präsentation für Arbeitnehmer</a:t>
            </a:r>
          </a:p>
        </p:txBody>
      </p:sp>
      <p:grpSp>
        <p:nvGrpSpPr>
          <p:cNvPr id="11" name="Gruppieren 10"/>
          <p:cNvGrpSpPr>
            <a:grpSpLocks noChangeAspect="1"/>
          </p:cNvGrpSpPr>
          <p:nvPr userDrawn="1"/>
        </p:nvGrpSpPr>
        <p:grpSpPr>
          <a:xfrm>
            <a:off x="6606808" y="3175"/>
            <a:ext cx="2334883" cy="1423059"/>
            <a:chOff x="3864634" y="3175"/>
            <a:chExt cx="2334883" cy="1423059"/>
          </a:xfrm>
        </p:grpSpPr>
        <p:sp>
          <p:nvSpPr>
            <p:cNvPr id="12" name="Abgerundetes Rechteck 11"/>
            <p:cNvSpPr/>
            <p:nvPr userDrawn="1"/>
          </p:nvSpPr>
          <p:spPr>
            <a:xfrm>
              <a:off x="3864634" y="3175"/>
              <a:ext cx="2334883" cy="1423059"/>
            </a:xfrm>
            <a:prstGeom prst="roundRect">
              <a:avLst>
                <a:gd name="adj" fmla="val 959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userDrawn="1"/>
          </p:nvSpPr>
          <p:spPr>
            <a:xfrm>
              <a:off x="4015596" y="156704"/>
              <a:ext cx="2032958" cy="1116000"/>
            </a:xfrm>
            <a:prstGeom prst="rect">
              <a:avLst/>
            </a:prstGeom>
            <a:solidFill>
              <a:srgbClr val="C3C3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b="1" dirty="0"/>
                <a:t>Platz für Logo Vermittler</a:t>
              </a:r>
            </a:p>
          </p:txBody>
        </p:sp>
      </p:grpSp>
      <p:sp>
        <p:nvSpPr>
          <p:cNvPr id="17" name="Untertitel 2"/>
          <p:cNvSpPr>
            <a:spLocks noGrp="1"/>
          </p:cNvSpPr>
          <p:nvPr>
            <p:ph type="subTitle" idx="1"/>
          </p:nvPr>
        </p:nvSpPr>
        <p:spPr>
          <a:xfrm>
            <a:off x="1331973" y="3406252"/>
            <a:ext cx="6300000" cy="874011"/>
          </a:xfrm>
          <a:prstGeom prst="rect">
            <a:avLst/>
          </a:prstGeom>
        </p:spPr>
        <p:txBody>
          <a:bodyPr lIns="0" tIns="0" rIns="0" bIns="0" anchor="ctr"/>
          <a:lstStyle>
            <a:lvl1pPr marL="0" indent="0" algn="l">
              <a:lnSpc>
                <a:spcPts val="2100"/>
              </a:lnSpc>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354835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halt">
    <p:spTree>
      <p:nvGrpSpPr>
        <p:cNvPr id="1" name=""/>
        <p:cNvGrpSpPr/>
        <p:nvPr/>
      </p:nvGrpSpPr>
      <p:grpSpPr>
        <a:xfrm>
          <a:off x="0" y="0"/>
          <a:ext cx="0" cy="0"/>
          <a:chOff x="0" y="0"/>
          <a:chExt cx="0" cy="0"/>
        </a:xfrm>
      </p:grpSpPr>
      <p:sp>
        <p:nvSpPr>
          <p:cNvPr id="12" name="Rechteck 11"/>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itel 10"/>
          <p:cNvSpPr>
            <a:spLocks noGrp="1"/>
          </p:cNvSpPr>
          <p:nvPr userDrawn="1">
            <p:ph type="title" hasCustomPrompt="1"/>
          </p:nvPr>
        </p:nvSpPr>
        <p:spPr>
          <a:xfrm>
            <a:off x="1439863" y="1733721"/>
            <a:ext cx="6282137" cy="500137"/>
          </a:xfrm>
        </p:spPr>
        <p:txBody>
          <a:bodyPr/>
          <a:lstStyle>
            <a:lvl1pPr marL="396000">
              <a:defRPr sz="3200"/>
            </a:lvl1pPr>
          </a:lstStyle>
          <a:p>
            <a:r>
              <a:rPr lang="de-DE" dirty="0"/>
              <a:t>Inhalt</a:t>
            </a:r>
          </a:p>
        </p:txBody>
      </p:sp>
      <p:sp>
        <p:nvSpPr>
          <p:cNvPr id="13" name="Textplatzhalter 12"/>
          <p:cNvSpPr>
            <a:spLocks noGrp="1"/>
          </p:cNvSpPr>
          <p:nvPr userDrawn="1">
            <p:ph type="body" sz="quarter" idx="17"/>
          </p:nvPr>
        </p:nvSpPr>
        <p:spPr>
          <a:xfrm>
            <a:off x="1439862" y="2600325"/>
            <a:ext cx="6282137" cy="3600450"/>
          </a:xfrm>
          <a:prstGeom prst="rect">
            <a:avLst/>
          </a:prstGeom>
        </p:spPr>
        <p:txBody>
          <a:bodyPr/>
          <a:lstStyle>
            <a:lvl1pPr marL="414000" indent="-414000">
              <a:spcBef>
                <a:spcPts val="1200"/>
              </a:spcBef>
              <a:buClr>
                <a:schemeClr val="tx2"/>
              </a:buClr>
              <a:buFont typeface="+mj-lt"/>
              <a:buAutoNum type="arabicPeriod"/>
              <a:defRPr sz="2000" b="0"/>
            </a:lvl1pPr>
          </a:lstStyle>
          <a:p>
            <a:pPr lvl="0"/>
            <a:endParaRPr lang="de-DE" dirty="0"/>
          </a:p>
        </p:txBody>
      </p:sp>
    </p:spTree>
    <p:extLst>
      <p:ext uri="{BB962C8B-B14F-4D97-AF65-F5344CB8AC3E}">
        <p14:creationId xmlns:p14="http://schemas.microsoft.com/office/powerpoint/2010/main" val="13378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schnitt (1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530" name="think-cell Folie" r:id="rId4" imgW="216" imgH="216" progId="TCLayout.ActiveDocument.1">
                  <p:embed/>
                </p:oleObj>
              </mc:Choice>
              <mc:Fallback>
                <p:oleObj name="think-cell Folie" r:id="rId4" imgW="216" imgH="216" progId="TCLayout.ActiveDocument.1">
                  <p:embed/>
                  <p:pic>
                    <p:nvPicPr>
                      <p:cNvPr id="5"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0"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2" name="Abgerundetes Rechteck 18"/>
          <p:cNvSpPr/>
          <p:nvPr userDrawn="1"/>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2"/>
          <p:cNvSpPr>
            <a:spLocks noGrp="1"/>
          </p:cNvSpPr>
          <p:nvPr>
            <p:ph type="title"/>
          </p:nvPr>
        </p:nvSpPr>
        <p:spPr>
          <a:xfrm>
            <a:off x="1848668" y="4840181"/>
            <a:ext cx="5424419" cy="812016"/>
          </a:xfrm>
        </p:spPr>
        <p:txBody>
          <a:bodyPr anchor="ctr"/>
          <a:lstStyle>
            <a:lvl1pPr>
              <a:defRPr sz="2400"/>
            </a:lvl1pPr>
          </a:lstStyle>
          <a:p>
            <a:r>
              <a:rPr lang="de-DE" dirty="0"/>
              <a:t>Titelmasterformat durch Klicken bearbeiten</a:t>
            </a:r>
          </a:p>
        </p:txBody>
      </p:sp>
      <p:sp>
        <p:nvSpPr>
          <p:cNvPr id="14" name="Textfeld 13"/>
          <p:cNvSpPr txBox="1"/>
          <p:nvPr userDrawn="1"/>
        </p:nvSpPr>
        <p:spPr>
          <a:xfrm>
            <a:off x="0" y="0"/>
            <a:ext cx="6379200" cy="612000"/>
          </a:xfrm>
          <a:prstGeom prst="rect">
            <a:avLst/>
          </a:prstGeom>
          <a:solidFill>
            <a:schemeClr val="bg1"/>
          </a:solidFill>
        </p:spPr>
        <p:txBody>
          <a:bodyPr vert="horz" lIns="360000" tIns="45720" rIns="91440" bIns="45720" rtlCol="0" anchor="ctr"/>
          <a:lstStyle>
            <a:defPPr>
              <a:defRPr lang="de-DE"/>
            </a:defPPr>
            <a:lvl1pPr>
              <a:defRPr sz="1000" b="1">
                <a:solidFill>
                  <a:srgbClr val="000000"/>
                </a:solidFill>
              </a:defRPr>
            </a:lvl1pPr>
          </a:lstStyle>
          <a:p>
            <a:pPr lvl="0"/>
            <a:endParaRPr lang="de-DE" dirty="0"/>
          </a:p>
        </p:txBody>
      </p:sp>
    </p:spTree>
    <p:extLst>
      <p:ext uri="{BB962C8B-B14F-4D97-AF65-F5344CB8AC3E}">
        <p14:creationId xmlns:p14="http://schemas.microsoft.com/office/powerpoint/2010/main" val="3778395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304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schnitt (2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553" name="think-cell Folie" r:id="rId4" imgW="216" imgH="216" progId="TCLayout.ActiveDocument.1">
                  <p:embed/>
                </p:oleObj>
              </mc:Choice>
              <mc:Fallback>
                <p:oleObj name="think-cell Folie" r:id="rId4" imgW="216" imgH="216" progId="TCLayout.ActiveDocument.1">
                  <p:embed/>
                  <p:pic>
                    <p:nvPicPr>
                      <p:cNvPr id="5"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1"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2" name="Abgerundetes Rechteck 18"/>
          <p:cNvSpPr/>
          <p:nvPr userDrawn="1"/>
        </p:nvSpPr>
        <p:spPr>
          <a:xfrm>
            <a:off x="1099867" y="4840181"/>
            <a:ext cx="6925196" cy="1197499"/>
          </a:xfrm>
          <a:custGeom>
            <a:avLst/>
            <a:gdLst>
              <a:gd name="connsiteX0" fmla="*/ 0 w 6925196"/>
              <a:gd name="connsiteY0" fmla="*/ 199587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8" fmla="*/ 0 w 6925196"/>
              <a:gd name="connsiteY8" fmla="*/ 199587 h 1197499"/>
              <a:gd name="connsiteX0" fmla="*/ 0 w 6925196"/>
              <a:gd name="connsiteY0" fmla="*/ 997912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0" fmla="*/ 0 w 6925196"/>
              <a:gd name="connsiteY0" fmla="*/ 997912 h 1197499"/>
              <a:gd name="connsiteX1" fmla="*/ 1179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5196" h="1197499">
                <a:moveTo>
                  <a:pt x="0" y="997912"/>
                </a:moveTo>
                <a:lnTo>
                  <a:pt x="1179" y="0"/>
                </a:lnTo>
                <a:lnTo>
                  <a:pt x="6725609" y="0"/>
                </a:lnTo>
                <a:cubicBezTo>
                  <a:pt x="6835838" y="0"/>
                  <a:pt x="6925196" y="89358"/>
                  <a:pt x="6925196" y="199587"/>
                </a:cubicBezTo>
                <a:lnTo>
                  <a:pt x="6925196" y="997912"/>
                </a:lnTo>
                <a:cubicBezTo>
                  <a:pt x="6925196" y="1108141"/>
                  <a:pt x="6835838" y="1197499"/>
                  <a:pt x="6725609" y="1197499"/>
                </a:cubicBezTo>
                <a:lnTo>
                  <a:pt x="199587" y="1197499"/>
                </a:lnTo>
                <a:cubicBezTo>
                  <a:pt x="89358" y="1197499"/>
                  <a:pt x="0" y="1108141"/>
                  <a:pt x="0" y="997912"/>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2"/>
          <p:cNvSpPr>
            <a:spLocks noGrp="1"/>
          </p:cNvSpPr>
          <p:nvPr>
            <p:ph type="title"/>
          </p:nvPr>
        </p:nvSpPr>
        <p:spPr>
          <a:xfrm>
            <a:off x="1848668" y="4840181"/>
            <a:ext cx="5424419" cy="1193198"/>
          </a:xfrm>
        </p:spPr>
        <p:txBody>
          <a:bodyPr anchor="ctr"/>
          <a:lstStyle>
            <a:lvl1pPr>
              <a:defRPr sz="2400"/>
            </a:lvl1pPr>
          </a:lstStyle>
          <a:p>
            <a:r>
              <a:rPr lang="de-DE" dirty="0"/>
              <a:t>Titelmasterformat durch Klicken bearbeiten</a:t>
            </a:r>
          </a:p>
        </p:txBody>
      </p:sp>
      <p:sp>
        <p:nvSpPr>
          <p:cNvPr id="14" name="Textfeld 13"/>
          <p:cNvSpPr txBox="1"/>
          <p:nvPr userDrawn="1"/>
        </p:nvSpPr>
        <p:spPr>
          <a:xfrm>
            <a:off x="0" y="0"/>
            <a:ext cx="6379200" cy="612000"/>
          </a:xfrm>
          <a:prstGeom prst="rect">
            <a:avLst/>
          </a:prstGeom>
          <a:solidFill>
            <a:schemeClr val="bg1"/>
          </a:solidFill>
        </p:spPr>
        <p:txBody>
          <a:bodyPr vert="horz" lIns="360000" tIns="45720" rIns="91440" bIns="45720" rtlCol="0" anchor="ctr"/>
          <a:lstStyle>
            <a:defPPr>
              <a:defRPr lang="de-DE"/>
            </a:defPPr>
            <a:lvl1pPr>
              <a:defRPr sz="1000" b="1">
                <a:solidFill>
                  <a:srgbClr val="000000"/>
                </a:solidFill>
              </a:defRPr>
            </a:lvl1pPr>
          </a:lstStyle>
          <a:p>
            <a:pPr lvl="0"/>
            <a:endParaRPr lang="de-DE" dirty="0"/>
          </a:p>
        </p:txBody>
      </p:sp>
    </p:spTree>
    <p:extLst>
      <p:ext uri="{BB962C8B-B14F-4D97-AF65-F5344CB8AC3E}">
        <p14:creationId xmlns:p14="http://schemas.microsoft.com/office/powerpoint/2010/main" val="347329331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04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schnitt (3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577" name="think-cell Folie" r:id="rId4" imgW="216" imgH="216" progId="TCLayout.ActiveDocument.1">
                  <p:embed/>
                </p:oleObj>
              </mc:Choice>
              <mc:Fallback>
                <p:oleObj name="think-cell Folie" r:id="rId4" imgW="216" imgH="216" progId="TCLayout.ActiveDocument.1">
                  <p:embed/>
                  <p:pic>
                    <p:nvPicPr>
                      <p:cNvPr id="5"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1"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4" name="Abgerundetes Rechteck 18"/>
          <p:cNvSpPr/>
          <p:nvPr userDrawn="1"/>
        </p:nvSpPr>
        <p:spPr>
          <a:xfrm>
            <a:off x="1103506" y="4840181"/>
            <a:ext cx="6921557" cy="1604958"/>
          </a:xfrm>
          <a:custGeom>
            <a:avLst/>
            <a:gdLst>
              <a:gd name="connsiteX0" fmla="*/ 0 w 6921557"/>
              <a:gd name="connsiteY0" fmla="*/ 267498 h 1604958"/>
              <a:gd name="connsiteX1" fmla="*/ 267498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 name="connsiteX8" fmla="*/ 0 w 6921557"/>
              <a:gd name="connsiteY8" fmla="*/ 267498 h 1604958"/>
              <a:gd name="connsiteX0" fmla="*/ 0 w 6921557"/>
              <a:gd name="connsiteY0" fmla="*/ 1337460 h 1604958"/>
              <a:gd name="connsiteX1" fmla="*/ 267498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 name="connsiteX0" fmla="*/ 0 w 6921557"/>
              <a:gd name="connsiteY0" fmla="*/ 1337460 h 1604958"/>
              <a:gd name="connsiteX1" fmla="*/ 2954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1557" h="1604958">
                <a:moveTo>
                  <a:pt x="0" y="1337460"/>
                </a:moveTo>
                <a:cubicBezTo>
                  <a:pt x="985" y="891640"/>
                  <a:pt x="1969" y="445820"/>
                  <a:pt x="2954" y="0"/>
                </a:cubicBezTo>
                <a:lnTo>
                  <a:pt x="6654059" y="0"/>
                </a:lnTo>
                <a:cubicBezTo>
                  <a:pt x="6801794" y="0"/>
                  <a:pt x="6921557" y="119763"/>
                  <a:pt x="6921557" y="267498"/>
                </a:cubicBezTo>
                <a:lnTo>
                  <a:pt x="6921557" y="1337460"/>
                </a:lnTo>
                <a:cubicBezTo>
                  <a:pt x="6921557" y="1485195"/>
                  <a:pt x="6801794" y="1604958"/>
                  <a:pt x="6654059" y="1604958"/>
                </a:cubicBezTo>
                <a:lnTo>
                  <a:pt x="267498" y="1604958"/>
                </a:lnTo>
                <a:cubicBezTo>
                  <a:pt x="119763" y="1604958"/>
                  <a:pt x="0" y="1485195"/>
                  <a:pt x="0" y="1337460"/>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2"/>
          <p:cNvSpPr>
            <a:spLocks noGrp="1"/>
          </p:cNvSpPr>
          <p:nvPr>
            <p:ph type="title"/>
          </p:nvPr>
        </p:nvSpPr>
        <p:spPr>
          <a:xfrm>
            <a:off x="1848668" y="4840181"/>
            <a:ext cx="5424419" cy="1600657"/>
          </a:xfrm>
        </p:spPr>
        <p:txBody>
          <a:bodyPr anchor="ctr"/>
          <a:lstStyle>
            <a:lvl1pPr>
              <a:defRPr sz="2400"/>
            </a:lvl1pPr>
          </a:lstStyle>
          <a:p>
            <a:r>
              <a:rPr lang="de-DE" dirty="0"/>
              <a:t>Titelmasterformat durch Klicken bearbeiten</a:t>
            </a:r>
          </a:p>
        </p:txBody>
      </p:sp>
      <p:sp>
        <p:nvSpPr>
          <p:cNvPr id="12" name="Textfeld 11"/>
          <p:cNvSpPr txBox="1"/>
          <p:nvPr userDrawn="1"/>
        </p:nvSpPr>
        <p:spPr>
          <a:xfrm>
            <a:off x="0" y="0"/>
            <a:ext cx="6379200" cy="612000"/>
          </a:xfrm>
          <a:prstGeom prst="rect">
            <a:avLst/>
          </a:prstGeom>
          <a:solidFill>
            <a:schemeClr val="bg1"/>
          </a:solidFill>
        </p:spPr>
        <p:txBody>
          <a:bodyPr vert="horz" lIns="360000" tIns="45720" rIns="91440" bIns="45720" rtlCol="0" anchor="ctr"/>
          <a:lstStyle>
            <a:defPPr>
              <a:defRPr lang="de-DE"/>
            </a:defPPr>
            <a:lvl1pPr>
              <a:defRPr sz="1000" b="1">
                <a:solidFill>
                  <a:srgbClr val="000000"/>
                </a:solidFill>
              </a:defRPr>
            </a:lvl1pPr>
          </a:lstStyle>
          <a:p>
            <a:pPr lvl="0"/>
            <a:endParaRPr lang="de-DE" dirty="0"/>
          </a:p>
        </p:txBody>
      </p:sp>
    </p:spTree>
    <p:extLst>
      <p:ext uri="{BB962C8B-B14F-4D97-AF65-F5344CB8AC3E}">
        <p14:creationId xmlns:p14="http://schemas.microsoft.com/office/powerpoint/2010/main" val="134415006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04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6"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19"/>
          </p:nvPr>
        </p:nvSpPr>
        <p:spPr/>
        <p:txBody>
          <a:bodyPr/>
          <a:lstStyle/>
          <a:p>
            <a:r>
              <a:rPr lang="de-DE"/>
              <a:t>01.01.2020</a:t>
            </a:r>
            <a:endParaRPr lang="de-DE" dirty="0"/>
          </a:p>
        </p:txBody>
      </p:sp>
      <p:sp>
        <p:nvSpPr>
          <p:cNvPr id="4" name="Fußzeilenplatzhalter 3"/>
          <p:cNvSpPr>
            <a:spLocks noGrp="1"/>
          </p:cNvSpPr>
          <p:nvPr>
            <p:ph type="ftr" sz="quarter" idx="20"/>
          </p:nvPr>
        </p:nvSpPr>
        <p:spPr/>
        <p:txBody>
          <a:bodyPr/>
          <a:lstStyle/>
          <a:p>
            <a:r>
              <a:rPr lang="de-DE"/>
              <a:t>Mehr Rente durch bAV für Tarifvertrag Medizinische Fachangestellte/Arzthelferinnen</a:t>
            </a:r>
            <a:endParaRPr lang="de-DE" dirty="0"/>
          </a:p>
        </p:txBody>
      </p:sp>
      <p:sp>
        <p:nvSpPr>
          <p:cNvPr id="5" name="Foliennummernplatzhalter 4"/>
          <p:cNvSpPr>
            <a:spLocks noGrp="1"/>
          </p:cNvSpPr>
          <p:nvPr>
            <p:ph type="sldNum" sz="quarter" idx="21"/>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2516596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Titelmasterformat durch Klicken bearbeiten</a:t>
            </a:r>
          </a:p>
        </p:txBody>
      </p:sp>
      <p:sp>
        <p:nvSpPr>
          <p:cNvPr id="16"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19"/>
          </p:nvPr>
        </p:nvSpPr>
        <p:spPr/>
        <p:txBody>
          <a:bodyPr/>
          <a:lstStyle/>
          <a:p>
            <a:r>
              <a:rPr lang="de-DE"/>
              <a:t>01.01.2020</a:t>
            </a:r>
            <a:endParaRPr lang="de-DE" dirty="0"/>
          </a:p>
        </p:txBody>
      </p:sp>
      <p:sp>
        <p:nvSpPr>
          <p:cNvPr id="4" name="Fußzeilenplatzhalter 3"/>
          <p:cNvSpPr>
            <a:spLocks noGrp="1"/>
          </p:cNvSpPr>
          <p:nvPr>
            <p:ph type="ftr" sz="quarter" idx="20"/>
          </p:nvPr>
        </p:nvSpPr>
        <p:spPr/>
        <p:txBody>
          <a:bodyPr/>
          <a:lstStyle/>
          <a:p>
            <a:r>
              <a:rPr lang="de-DE"/>
              <a:t>Mehr Rente durch bAV für Tarifvertrag Medizinische Fachangestellte/Arzthelferinnen</a:t>
            </a:r>
            <a:endParaRPr lang="de-DE" dirty="0"/>
          </a:p>
        </p:txBody>
      </p:sp>
      <p:sp>
        <p:nvSpPr>
          <p:cNvPr id="5" name="Foliennummernplatzhalter 4"/>
          <p:cNvSpPr>
            <a:spLocks noGrp="1"/>
          </p:cNvSpPr>
          <p:nvPr>
            <p:ph type="sldNum" sz="quarter" idx="21"/>
          </p:nvPr>
        </p:nvSpPr>
        <p:spPr/>
        <p:txBody>
          <a:bodyPr/>
          <a:lstStyle/>
          <a:p>
            <a:fld id="{BFE8ADF1-837C-463F-9856-54C2D771B21B}" type="slidenum">
              <a:rPr lang="de-DE" smtClean="0"/>
              <a:pPr/>
              <a:t>‹Nr.›</a:t>
            </a:fld>
            <a:endParaRPr lang="de-DE" dirty="0"/>
          </a:p>
        </p:txBody>
      </p:sp>
      <p:sp>
        <p:nvSpPr>
          <p:cNvPr id="12"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271273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userDrawn="1"/>
        </p:nvSpPr>
        <p:spPr>
          <a:xfrm>
            <a:off x="0" y="6462000"/>
            <a:ext cx="9144000" cy="396000"/>
          </a:xfrm>
          <a:prstGeom prst="rect">
            <a:avLst/>
          </a:prstGeom>
          <a:solidFill>
            <a:srgbClr val="E1E1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1026" name="Objekt 1" hidden="1"/>
          <p:cNvGraphicFramePr>
            <a:graphicFrameLocks noChangeAspect="1"/>
          </p:cNvGraphicFramePr>
          <p:nvPr userDrawn="1">
            <p:custDataLst>
              <p:tags r:id="rId20"/>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 name="think-cell Folie" r:id="rId21" imgW="216" imgH="216" progId="TCLayout.ActiveDocument.1">
                  <p:embed/>
                </p:oleObj>
              </mc:Choice>
              <mc:Fallback>
                <p:oleObj name="think-cell Folie" r:id="rId21" imgW="216" imgH="216" progId="TCLayout.ActiveDocument.1">
                  <p:embed/>
                  <p:pic>
                    <p:nvPicPr>
                      <p:cNvPr id="0" name="Objekt 1"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8" name="Titelplatzhalter 1"/>
          <p:cNvSpPr>
            <a:spLocks noGrp="1"/>
          </p:cNvSpPr>
          <p:nvPr userDrawn="1">
            <p:ph type="title"/>
          </p:nvPr>
        </p:nvSpPr>
        <p:spPr bwMode="auto">
          <a:xfrm>
            <a:off x="358775" y="1042814"/>
            <a:ext cx="8426450"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endParaRPr lang="de-DE" altLang="de-DE" dirty="0"/>
          </a:p>
        </p:txBody>
      </p:sp>
      <p:sp>
        <p:nvSpPr>
          <p:cNvPr id="7" name="Datumsplatzhalter 6"/>
          <p:cNvSpPr>
            <a:spLocks noGrp="1"/>
          </p:cNvSpPr>
          <p:nvPr userDrawn="1">
            <p:ph type="dt" sz="half" idx="2"/>
          </p:nvPr>
        </p:nvSpPr>
        <p:spPr>
          <a:xfrm>
            <a:off x="0" y="6462000"/>
            <a:ext cx="1115616" cy="396000"/>
          </a:xfrm>
          <a:prstGeom prst="rect">
            <a:avLst/>
          </a:prstGeom>
        </p:spPr>
        <p:txBody>
          <a:bodyPr vert="horz" lIns="360000" tIns="45720" rIns="91440" bIns="45720" rtlCol="0" anchor="ctr"/>
          <a:lstStyle>
            <a:lvl1pPr algn="l">
              <a:defRPr sz="1000" b="1">
                <a:solidFill>
                  <a:srgbClr val="646464"/>
                </a:solidFill>
              </a:defRPr>
            </a:lvl1pPr>
          </a:lstStyle>
          <a:p>
            <a:r>
              <a:rPr lang="de-DE"/>
              <a:t>01.01.2020</a:t>
            </a:r>
            <a:endParaRPr lang="de-DE" dirty="0"/>
          </a:p>
        </p:txBody>
      </p:sp>
      <p:sp>
        <p:nvSpPr>
          <p:cNvPr id="9" name="Foliennummernplatzhalter 8"/>
          <p:cNvSpPr>
            <a:spLocks noGrp="1"/>
          </p:cNvSpPr>
          <p:nvPr userDrawn="1">
            <p:ph type="sldNum" sz="quarter" idx="4"/>
          </p:nvPr>
        </p:nvSpPr>
        <p:spPr>
          <a:xfrm>
            <a:off x="8280412" y="6462000"/>
            <a:ext cx="863588" cy="396000"/>
          </a:xfrm>
          <a:prstGeom prst="rect">
            <a:avLst/>
          </a:prstGeom>
        </p:spPr>
        <p:txBody>
          <a:bodyPr vert="horz" lIns="91440" tIns="45720" rIns="360000" bIns="45720" rtlCol="0" anchor="ctr"/>
          <a:lstStyle>
            <a:lvl1pPr algn="r">
              <a:defRPr sz="1000">
                <a:solidFill>
                  <a:srgbClr val="646464"/>
                </a:solidFill>
              </a:defRPr>
            </a:lvl1pPr>
          </a:lstStyle>
          <a:p>
            <a:fld id="{BFE8ADF1-837C-463F-9856-54C2D771B21B}" type="slidenum">
              <a:rPr lang="de-DE" smtClean="0"/>
              <a:pPr/>
              <a:t>‹Nr.›</a:t>
            </a:fld>
            <a:endParaRPr lang="de-DE" dirty="0"/>
          </a:p>
        </p:txBody>
      </p:sp>
      <p:sp>
        <p:nvSpPr>
          <p:cNvPr id="19" name="Datumsplatzhalter 6"/>
          <p:cNvSpPr txBox="1">
            <a:spLocks/>
          </p:cNvSpPr>
          <p:nvPr userDrawn="1"/>
        </p:nvSpPr>
        <p:spPr>
          <a:xfrm>
            <a:off x="1144099" y="6462000"/>
            <a:ext cx="2215705" cy="396000"/>
          </a:xfrm>
          <a:prstGeom prst="rect">
            <a:avLst/>
          </a:prstGeom>
        </p:spPr>
        <p:txBody>
          <a:bodyPr vert="horz" lIns="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r>
              <a:rPr lang="de-DE" b="0" dirty="0"/>
              <a:t>|    Name des Vermittlers</a:t>
            </a:r>
          </a:p>
        </p:txBody>
      </p:sp>
      <p:sp>
        <p:nvSpPr>
          <p:cNvPr id="20" name="Datumsplatzhalter 6"/>
          <p:cNvSpPr txBox="1">
            <a:spLocks/>
          </p:cNvSpPr>
          <p:nvPr userDrawn="1"/>
        </p:nvSpPr>
        <p:spPr>
          <a:xfrm>
            <a:off x="6292855" y="6462000"/>
            <a:ext cx="2215705" cy="396000"/>
          </a:xfrm>
          <a:prstGeom prst="rect">
            <a:avLst/>
          </a:prstGeom>
        </p:spPr>
        <p:txBody>
          <a:bodyPr vert="horz" lIns="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de-DE" b="1" dirty="0">
                <a:solidFill>
                  <a:schemeClr val="accent2"/>
                </a:solidFill>
              </a:rPr>
              <a:t>&lt;  Übersicht</a:t>
            </a:r>
            <a:r>
              <a:rPr lang="de-DE" b="0" dirty="0"/>
              <a:t>    | </a:t>
            </a:r>
          </a:p>
        </p:txBody>
      </p:sp>
      <p:pic>
        <p:nvPicPr>
          <p:cNvPr id="23" name="Grafik 22"/>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770566" y="185466"/>
            <a:ext cx="2016000" cy="427206"/>
          </a:xfrm>
          <a:prstGeom prst="rect">
            <a:avLst/>
          </a:prstGeom>
        </p:spPr>
      </p:pic>
      <p:sp>
        <p:nvSpPr>
          <p:cNvPr id="4" name="Textplatzhalter 3"/>
          <p:cNvSpPr>
            <a:spLocks noGrp="1"/>
          </p:cNvSpPr>
          <p:nvPr userDrawn="1">
            <p:ph type="body" idx="1"/>
          </p:nvPr>
        </p:nvSpPr>
        <p:spPr>
          <a:xfrm>
            <a:off x="358775" y="2087563"/>
            <a:ext cx="8427791" cy="4113212"/>
          </a:xfrm>
          <a:prstGeom prst="rect">
            <a:avLst/>
          </a:prstGeom>
        </p:spPr>
        <p:txBody>
          <a:bodyPr vert="horz" lIns="0" tIns="0" rIns="0" bIns="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6" name="Textfeld 5"/>
          <p:cNvSpPr txBox="1"/>
          <p:nvPr userDrawn="1"/>
        </p:nvSpPr>
        <p:spPr>
          <a:xfrm>
            <a:off x="0" y="0"/>
            <a:ext cx="6379200" cy="612000"/>
          </a:xfrm>
          <a:prstGeom prst="rect">
            <a:avLst/>
          </a:prstGeom>
        </p:spPr>
        <p:txBody>
          <a:bodyPr vert="horz" lIns="360000" tIns="45720" rIns="91440" bIns="45720" rtlCol="0" anchor="ctr"/>
          <a:lstStyle>
            <a:defPPr>
              <a:defRPr lang="de-DE"/>
            </a:defPPr>
            <a:lvl1pPr>
              <a:defRPr sz="1000" b="1">
                <a:solidFill>
                  <a:srgbClr val="000000"/>
                </a:solidFill>
              </a:defRPr>
            </a:lvl1pPr>
          </a:lstStyle>
          <a:p>
            <a:pPr lvl="0"/>
            <a:r>
              <a:rPr lang="de-DE" dirty="0"/>
              <a:t>Mehr Rente durch </a:t>
            </a:r>
            <a:r>
              <a:rPr lang="de-DE" dirty="0" err="1"/>
              <a:t>bAV</a:t>
            </a:r>
            <a:r>
              <a:rPr lang="de-DE" dirty="0"/>
              <a:t> für Tarifvertrag Medizinische Fachangestellte/Arzthelferinnen</a:t>
            </a:r>
          </a:p>
        </p:txBody>
      </p:sp>
      <p:sp>
        <p:nvSpPr>
          <p:cNvPr id="10" name="Textfeld 9"/>
          <p:cNvSpPr txBox="1"/>
          <p:nvPr userDrawn="1"/>
        </p:nvSpPr>
        <p:spPr>
          <a:xfrm>
            <a:off x="-1564105" y="992605"/>
            <a:ext cx="1161047" cy="776037"/>
          </a:xfrm>
          <a:prstGeom prst="rect">
            <a:avLst/>
          </a:prstGeom>
          <a:noFill/>
        </p:spPr>
        <p:txBody>
          <a:bodyPr wrap="square" lIns="0" tIns="0" rIns="0" bIns="0" rtlCol="0">
            <a:noAutofit/>
          </a:bodyPr>
          <a:lstStyle/>
          <a:p>
            <a:endParaRPr lang="de-DE" dirty="0"/>
          </a:p>
        </p:txBody>
      </p:sp>
      <p:sp>
        <p:nvSpPr>
          <p:cNvPr id="2" name="Fußzeilenplatzhalter 1"/>
          <p:cNvSpPr>
            <a:spLocks noGrp="1"/>
          </p:cNvSpPr>
          <p:nvPr>
            <p:ph type="ftr" sz="quarter" idx="3"/>
          </p:nvPr>
        </p:nvSpPr>
        <p:spPr>
          <a:xfrm>
            <a:off x="2683042" y="6461999"/>
            <a:ext cx="3777916" cy="396000"/>
          </a:xfrm>
          <a:prstGeom prst="rect">
            <a:avLst/>
          </a:prstGeom>
        </p:spPr>
        <p:txBody>
          <a:bodyPr vert="horz" lIns="0" tIns="0" rIns="0" bIns="0" rtlCol="0" anchor="ctr"/>
          <a:lstStyle>
            <a:lvl1pPr algn="ctr">
              <a:defRPr lang="de-DE" sz="1000" b="0">
                <a:solidFill>
                  <a:srgbClr val="646464"/>
                </a:solidFill>
              </a:defRPr>
            </a:lvl1pPr>
          </a:lstStyle>
          <a:p>
            <a:r>
              <a:rPr lang="de-DE"/>
              <a:t>Mehr Rente durch bAV für Tarifvertrag Medizinische Fachangestellte/Arzthelferinnen</a:t>
            </a:r>
            <a:endParaRPr lang="de-DE" dirty="0"/>
          </a:p>
        </p:txBody>
      </p:sp>
      <p:sp>
        <p:nvSpPr>
          <p:cNvPr id="3" name="Rechteck 2"/>
          <p:cNvSpPr/>
          <p:nvPr userDrawn="1"/>
        </p:nvSpPr>
        <p:spPr>
          <a:xfrm>
            <a:off x="6770566" y="185466"/>
            <a:ext cx="2014659" cy="427206"/>
          </a:xfrm>
          <a:prstGeom prst="rect">
            <a:avLst/>
          </a:prstGeom>
          <a:solidFill>
            <a:srgbClr val="C3C3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de-DE" sz="1050" b="1" dirty="0"/>
              <a:t>Platz für Logo Vermittler</a:t>
            </a:r>
          </a:p>
        </p:txBody>
      </p:sp>
    </p:spTree>
  </p:cSld>
  <p:clrMap bg1="lt1" tx1="dk1" bg2="lt2" tx2="dk2" accent1="accent1" accent2="accent2" accent3="accent3" accent4="accent4" accent5="accent5" accent6="accent6" hlink="hlink" folHlink="folHlink"/>
  <p:sldLayoutIdLst>
    <p:sldLayoutId id="2147484274" r:id="rId1"/>
    <p:sldLayoutId id="2147484292" r:id="rId2"/>
    <p:sldLayoutId id="2147484293" r:id="rId3"/>
    <p:sldLayoutId id="2147484295" r:id="rId4"/>
    <p:sldLayoutId id="2147484314" r:id="rId5"/>
    <p:sldLayoutId id="2147484315" r:id="rId6"/>
    <p:sldLayoutId id="2147484316" r:id="rId7"/>
    <p:sldLayoutId id="2147484300" r:id="rId8"/>
    <p:sldLayoutId id="2147484301" r:id="rId9"/>
    <p:sldLayoutId id="2147484294" r:id="rId10"/>
    <p:sldLayoutId id="2147484299" r:id="rId11"/>
    <p:sldLayoutId id="2147484307" r:id="rId12"/>
    <p:sldLayoutId id="2147484306" r:id="rId13"/>
    <p:sldLayoutId id="2147484298" r:id="rId14"/>
    <p:sldLayoutId id="2147484305" r:id="rId15"/>
    <p:sldLayoutId id="2147484302" r:id="rId16"/>
    <p:sldLayoutId id="2147484325" r:id="rId17"/>
  </p:sldLayoutIdLst>
  <p:hf hdr="0"/>
  <p:txStyles>
    <p:titleStyle>
      <a:lvl1pPr algn="l" defTabSz="457200" rtl="0" eaLnBrk="0" fontAlgn="base" hangingPunct="0">
        <a:lnSpc>
          <a:spcPct val="100000"/>
        </a:lnSpc>
        <a:spcBef>
          <a:spcPct val="0"/>
        </a:spcBef>
        <a:spcAft>
          <a:spcPct val="0"/>
        </a:spcAft>
        <a:defRPr lang="de-DE" sz="2600" b="1" kern="1200" dirty="0">
          <a:solidFill>
            <a:schemeClr val="tx2"/>
          </a:solidFill>
          <a:latin typeface="+mj-lt"/>
          <a:ea typeface="+mj-ea"/>
          <a:cs typeface="+mj-cs"/>
        </a:defRPr>
      </a:lvl1pPr>
      <a:lvl2pPr algn="l" defTabSz="457200" rtl="0" eaLnBrk="0" fontAlgn="base" hangingPunct="0">
        <a:lnSpc>
          <a:spcPts val="3900"/>
        </a:lnSpc>
        <a:spcBef>
          <a:spcPct val="0"/>
        </a:spcBef>
        <a:spcAft>
          <a:spcPct val="0"/>
        </a:spcAft>
        <a:defRPr sz="2500" b="1">
          <a:solidFill>
            <a:schemeClr val="tx2"/>
          </a:solidFill>
          <a:latin typeface="Arial" pitchFamily="34" charset="0"/>
        </a:defRPr>
      </a:lvl2pPr>
      <a:lvl3pPr algn="l" defTabSz="457200" rtl="0" eaLnBrk="0" fontAlgn="base" hangingPunct="0">
        <a:lnSpc>
          <a:spcPts val="3900"/>
        </a:lnSpc>
        <a:spcBef>
          <a:spcPct val="0"/>
        </a:spcBef>
        <a:spcAft>
          <a:spcPct val="0"/>
        </a:spcAft>
        <a:defRPr sz="2500" b="1">
          <a:solidFill>
            <a:schemeClr val="tx2"/>
          </a:solidFill>
          <a:latin typeface="Arial" pitchFamily="34" charset="0"/>
        </a:defRPr>
      </a:lvl3pPr>
      <a:lvl4pPr algn="l" defTabSz="457200" rtl="0" eaLnBrk="0" fontAlgn="base" hangingPunct="0">
        <a:lnSpc>
          <a:spcPts val="3900"/>
        </a:lnSpc>
        <a:spcBef>
          <a:spcPct val="0"/>
        </a:spcBef>
        <a:spcAft>
          <a:spcPct val="0"/>
        </a:spcAft>
        <a:defRPr sz="2500" b="1">
          <a:solidFill>
            <a:schemeClr val="tx2"/>
          </a:solidFill>
          <a:latin typeface="Arial" pitchFamily="34" charset="0"/>
        </a:defRPr>
      </a:lvl4pPr>
      <a:lvl5pPr algn="l" defTabSz="457200" rtl="0" eaLnBrk="0" fontAlgn="base" hangingPunct="0">
        <a:lnSpc>
          <a:spcPts val="3900"/>
        </a:lnSpc>
        <a:spcBef>
          <a:spcPct val="0"/>
        </a:spcBef>
        <a:spcAft>
          <a:spcPct val="0"/>
        </a:spcAft>
        <a:defRPr sz="2500" b="1">
          <a:solidFill>
            <a:schemeClr val="tx2"/>
          </a:solidFill>
          <a:latin typeface="Arial" pitchFamily="34" charset="0"/>
        </a:defRPr>
      </a:lvl5pPr>
      <a:lvl6pPr marL="457200" algn="l" defTabSz="457200" rtl="0" fontAlgn="base">
        <a:lnSpc>
          <a:spcPts val="3900"/>
        </a:lnSpc>
        <a:spcBef>
          <a:spcPct val="0"/>
        </a:spcBef>
        <a:spcAft>
          <a:spcPct val="0"/>
        </a:spcAft>
        <a:defRPr sz="2500" b="1">
          <a:solidFill>
            <a:schemeClr val="tx2"/>
          </a:solidFill>
          <a:latin typeface="Arial" pitchFamily="34" charset="0"/>
        </a:defRPr>
      </a:lvl6pPr>
      <a:lvl7pPr marL="914400" algn="l" defTabSz="457200" rtl="0" fontAlgn="base">
        <a:lnSpc>
          <a:spcPts val="3900"/>
        </a:lnSpc>
        <a:spcBef>
          <a:spcPct val="0"/>
        </a:spcBef>
        <a:spcAft>
          <a:spcPct val="0"/>
        </a:spcAft>
        <a:defRPr sz="2500" b="1">
          <a:solidFill>
            <a:schemeClr val="tx2"/>
          </a:solidFill>
          <a:latin typeface="Arial" pitchFamily="34" charset="0"/>
        </a:defRPr>
      </a:lvl7pPr>
      <a:lvl8pPr marL="1371600" algn="l" defTabSz="457200" rtl="0" fontAlgn="base">
        <a:lnSpc>
          <a:spcPts val="3900"/>
        </a:lnSpc>
        <a:spcBef>
          <a:spcPct val="0"/>
        </a:spcBef>
        <a:spcAft>
          <a:spcPct val="0"/>
        </a:spcAft>
        <a:defRPr sz="2500" b="1">
          <a:solidFill>
            <a:schemeClr val="tx2"/>
          </a:solidFill>
          <a:latin typeface="Arial" pitchFamily="34" charset="0"/>
        </a:defRPr>
      </a:lvl8pPr>
      <a:lvl9pPr marL="1828800" algn="l" defTabSz="457200" rtl="0" fontAlgn="base">
        <a:lnSpc>
          <a:spcPts val="3900"/>
        </a:lnSpc>
        <a:spcBef>
          <a:spcPct val="0"/>
        </a:spcBef>
        <a:spcAft>
          <a:spcPct val="0"/>
        </a:spcAft>
        <a:defRPr sz="2500" b="1">
          <a:solidFill>
            <a:schemeClr val="tx2"/>
          </a:solidFill>
          <a:latin typeface="Arial" pitchFamily="34" charset="0"/>
        </a:defRPr>
      </a:lvl9pPr>
    </p:titleStyle>
    <p:bodyStyle>
      <a:lvl1pPr marL="0" indent="0" algn="l" defTabSz="457200" rtl="0" eaLnBrk="0" fontAlgn="base" hangingPunct="0">
        <a:spcBef>
          <a:spcPts val="0"/>
        </a:spcBef>
        <a:spcAft>
          <a:spcPts val="1200"/>
        </a:spcAft>
        <a:defRPr lang="de-DE" sz="1700" b="1" kern="1200" dirty="0">
          <a:solidFill>
            <a:schemeClr val="tx1"/>
          </a:solidFill>
          <a:latin typeface="+mn-lt"/>
          <a:ea typeface="+mn-ea"/>
          <a:cs typeface="+mn-cs"/>
        </a:defRPr>
      </a:lvl1pPr>
      <a:lvl2pPr marL="2698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altLang="de-DE" sz="1700" kern="1200" dirty="0" smtClean="0">
          <a:solidFill>
            <a:schemeClr val="tx1"/>
          </a:solidFill>
          <a:latin typeface="+mn-lt"/>
          <a:ea typeface="+mn-ea"/>
          <a:cs typeface="+mn-cs"/>
        </a:defRPr>
      </a:lvl2pPr>
      <a:lvl3pPr marL="6254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3pPr>
      <a:lvl4pPr marL="107632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4pPr>
      <a:lvl5pPr marL="269875" indent="-269875" algn="l" defTabSz="457200" rtl="0" eaLnBrk="0" fontAlgn="base" hangingPunct="0">
        <a:spcBef>
          <a:spcPts val="0"/>
        </a:spcBef>
        <a:spcAft>
          <a:spcPts val="600"/>
        </a:spcAft>
        <a:buSzPct val="100000"/>
        <a:buBlip>
          <a:blip r:embed="rId24"/>
        </a:buBlip>
        <a:defRPr lang="de-DE" sz="17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26" userDrawn="1">
          <p15:clr>
            <a:srgbClr val="F26B43"/>
          </p15:clr>
        </p15:guide>
        <p15:guide id="4" pos="5534" userDrawn="1">
          <p15:clr>
            <a:srgbClr val="F26B43"/>
          </p15:clr>
        </p15:guide>
        <p15:guide id="5" orient="horz" pos="1315" userDrawn="1">
          <p15:clr>
            <a:srgbClr val="F26B43"/>
          </p15:clr>
        </p15:guide>
        <p15:guide id="6" orient="horz" pos="958" userDrawn="1">
          <p15:clr>
            <a:srgbClr val="F26B43"/>
          </p15:clr>
        </p15:guide>
        <p15:guide id="7" orient="horz" pos="663" userDrawn="1">
          <p15:clr>
            <a:srgbClr val="F26B43"/>
          </p15:clr>
        </p15:guide>
        <p15:guide id="8" orient="horz" pos="504" userDrawn="1">
          <p15:clr>
            <a:srgbClr val="F26B43"/>
          </p15:clr>
        </p15:guide>
        <p15:guide id="9" orient="horz" pos="4065" userDrawn="1">
          <p15:clr>
            <a:srgbClr val="F26B43"/>
          </p15:clr>
        </p15:guide>
        <p15:guide id="10" orient="horz" pos="3952" userDrawn="1">
          <p15:clr>
            <a:srgbClr val="F26B43"/>
          </p15:clr>
        </p15:guide>
        <p15:guide id="11" pos="2767" userDrawn="1">
          <p15:clr>
            <a:srgbClr val="F26B43"/>
          </p15:clr>
        </p15:guide>
        <p15:guide id="12" pos="2993" userDrawn="1">
          <p15:clr>
            <a:srgbClr val="F26B43"/>
          </p15:clr>
        </p15:guide>
        <p15:guide id="13" orient="horz" pos="3430" userDrawn="1">
          <p15:clr>
            <a:srgbClr val="F26B43"/>
          </p15:clr>
        </p15:guide>
        <p15:guide id="14" orient="horz" pos="3362" userDrawn="1">
          <p15:clr>
            <a:srgbClr val="F26B43"/>
          </p15:clr>
        </p15:guide>
        <p15:guide id="16" orient="horz" pos="1638" userDrawn="1">
          <p15:clr>
            <a:srgbClr val="F26B43"/>
          </p15:clr>
        </p15:guide>
        <p15:guide id="18" pos="90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nSpc>
                <a:spcPct val="90000"/>
              </a:lnSpc>
            </a:pPr>
            <a:r>
              <a:rPr lang="de-DE" altLang="de-DE" sz="3000" dirty="0"/>
              <a:t>Mehr Rente durch </a:t>
            </a:r>
            <a:r>
              <a:rPr lang="de-DE" altLang="de-DE" sz="3000" dirty="0" err="1"/>
              <a:t>bAV</a:t>
            </a:r>
            <a:r>
              <a:rPr lang="de-DE" altLang="de-DE" sz="3000" dirty="0"/>
              <a:t> für Tarifvertrag Medizinische</a:t>
            </a:r>
            <a:br>
              <a:rPr lang="de-DE" altLang="de-DE" sz="3000" dirty="0"/>
            </a:br>
            <a:r>
              <a:rPr lang="de-DE" altLang="de-DE" sz="3000" dirty="0"/>
              <a:t>Fachangestellte/Arzthelferinnen</a:t>
            </a:r>
            <a:endParaRPr lang="de-DE" sz="3000" dirty="0"/>
          </a:p>
        </p:txBody>
      </p:sp>
      <p:sp>
        <p:nvSpPr>
          <p:cNvPr id="11" name="Textplatzhalter 10"/>
          <p:cNvSpPr>
            <a:spLocks noGrp="1"/>
          </p:cNvSpPr>
          <p:nvPr>
            <p:ph type="body" sz="quarter" idx="10"/>
          </p:nvPr>
        </p:nvSpPr>
        <p:spPr/>
        <p:txBody>
          <a:bodyPr/>
          <a:lstStyle/>
          <a:p>
            <a:endParaRPr lang="de-DE"/>
          </a:p>
        </p:txBody>
      </p:sp>
      <p:sp>
        <p:nvSpPr>
          <p:cNvPr id="4" name="Untertitel 3"/>
          <p:cNvSpPr>
            <a:spLocks noGrp="1"/>
          </p:cNvSpPr>
          <p:nvPr>
            <p:ph type="subTitle" idx="1"/>
          </p:nvPr>
        </p:nvSpPr>
        <p:spPr/>
        <p:txBody>
          <a:bodyPr/>
          <a:lstStyle/>
          <a:p>
            <a:r>
              <a:rPr lang="de-DE" altLang="de-DE"/>
              <a:t>Information zur  betrieblichen Altersversorgung.</a:t>
            </a:r>
            <a:endParaRPr lang="de-DE" altLang="de-DE" dirty="0"/>
          </a:p>
        </p:txBody>
      </p:sp>
    </p:spTree>
    <p:extLst>
      <p:ext uri="{BB962C8B-B14F-4D97-AF65-F5344CB8AC3E}">
        <p14:creationId xmlns:p14="http://schemas.microsoft.com/office/powerpoint/2010/main" val="1312529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sp>
        <p:nvSpPr>
          <p:cNvPr id="4"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2" name="Textplatzhalter 1"/>
          <p:cNvSpPr>
            <a:spLocks noGrp="1"/>
          </p:cNvSpPr>
          <p:nvPr>
            <p:ph type="body" sz="quarter" idx="10"/>
          </p:nvPr>
        </p:nvSpPr>
        <p:spPr/>
        <p:txBody>
          <a:bodyPr/>
          <a:lstStyle/>
          <a:p>
            <a:r>
              <a:rPr lang="de-DE" dirty="0"/>
              <a:t>3.</a:t>
            </a:r>
          </a:p>
        </p:txBody>
      </p:sp>
      <p:sp>
        <p:nvSpPr>
          <p:cNvPr id="5"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p:txBody>
          <a:bodyPr/>
          <a:lstStyle/>
          <a:p>
            <a:r>
              <a:rPr lang="de-DE" altLang="de-DE" dirty="0"/>
              <a:t>Die Stufen der Förderung</a:t>
            </a:r>
            <a:endParaRPr lang="de-DE" dirty="0"/>
          </a:p>
        </p:txBody>
      </p:sp>
    </p:spTree>
    <p:extLst>
      <p:ext uri="{BB962C8B-B14F-4D97-AF65-F5344CB8AC3E}">
        <p14:creationId xmlns:p14="http://schemas.microsoft.com/office/powerpoint/2010/main" val="4052108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solidFill>
                  <a:srgbClr val="009EE0"/>
                </a:solidFill>
              </a:rPr>
              <a:t>Viermal unterstützt und gefördert:</a:t>
            </a:r>
            <a:br>
              <a:rPr lang="de-DE" altLang="de-DE" dirty="0">
                <a:solidFill>
                  <a:srgbClr val="009EE0"/>
                </a:solidFill>
              </a:rPr>
            </a:br>
            <a:r>
              <a:rPr lang="de-DE" altLang="de-DE" dirty="0">
                <a:solidFill>
                  <a:srgbClr val="009EE0"/>
                </a:solidFill>
              </a:rPr>
              <a:t>Wertvolle Vorteile, die sich später für Sie auszahlen</a:t>
            </a:r>
            <a:endParaRPr lang="de-DE" dirty="0"/>
          </a:p>
        </p:txBody>
      </p:sp>
      <p:sp>
        <p:nvSpPr>
          <p:cNvPr id="3" name="Textplatzhalter 2"/>
          <p:cNvSpPr>
            <a:spLocks noGrp="1"/>
          </p:cNvSpPr>
          <p:nvPr>
            <p:ph type="body" sz="quarter" idx="17"/>
          </p:nvPr>
        </p:nvSpPr>
        <p:spPr>
          <a:xfrm>
            <a:off x="358775" y="2074863"/>
            <a:ext cx="8426450" cy="261610"/>
          </a:xfrm>
        </p:spPr>
        <p:txBody>
          <a:bodyPr/>
          <a:lstStyle/>
          <a:p>
            <a:r>
              <a:rPr lang="de-DE" altLang="de-DE" dirty="0"/>
              <a:t>Dank Tarifvertrag profitiert Ihre Zukunft in der bAV gleich mehrfach.</a:t>
            </a:r>
          </a:p>
        </p:txBody>
      </p:sp>
      <p:sp>
        <p:nvSpPr>
          <p:cNvPr id="5" name="Textplatzhalter 4"/>
          <p:cNvSpPr>
            <a:spLocks noGrp="1"/>
          </p:cNvSpPr>
          <p:nvPr>
            <p:ph type="body" sz="quarter" idx="18"/>
          </p:nvPr>
        </p:nvSpPr>
        <p:spPr/>
        <p:txBody>
          <a:bodyPr/>
          <a:lstStyle/>
          <a:p>
            <a:r>
              <a:rPr lang="de-DE" dirty="0"/>
              <a:t>3. </a:t>
            </a:r>
            <a:r>
              <a:rPr lang="de-DE" altLang="de-DE" dirty="0"/>
              <a:t>Die Stufen der Förderung</a:t>
            </a:r>
            <a:endParaRPr lang="de-DE" dirty="0"/>
          </a:p>
        </p:txBody>
      </p:sp>
      <p:sp>
        <p:nvSpPr>
          <p:cNvPr id="6" name="Datumsplatzhalter 5"/>
          <p:cNvSpPr>
            <a:spLocks noGrp="1"/>
          </p:cNvSpPr>
          <p:nvPr>
            <p:ph type="dt" sz="half" idx="20"/>
          </p:nvPr>
        </p:nvSpPr>
        <p:spPr/>
        <p:txBody>
          <a:bodyPr/>
          <a:lstStyle/>
          <a:p>
            <a:r>
              <a:rPr lang="de-DE"/>
              <a:t>01.01.2020</a:t>
            </a:r>
            <a:endParaRPr lang="de-DE" dirty="0"/>
          </a:p>
        </p:txBody>
      </p:sp>
      <p:sp>
        <p:nvSpPr>
          <p:cNvPr id="7" name="Fußzeilenplatzhalter 6"/>
          <p:cNvSpPr>
            <a:spLocks noGrp="1"/>
          </p:cNvSpPr>
          <p:nvPr>
            <p:ph type="ftr" sz="quarter" idx="21"/>
          </p:nvPr>
        </p:nvSpPr>
        <p:spPr/>
        <p:txBody>
          <a:bodyPr/>
          <a:lstStyle/>
          <a:p>
            <a:r>
              <a:rPr lang="de-DE"/>
              <a:t>Mehr Rente durch bAV für Tarifvertrag Medizinische Fachangestellte/Arzthelferinnen</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11</a:t>
            </a:fld>
            <a:endParaRPr lang="de-DE" dirty="0"/>
          </a:p>
        </p:txBody>
      </p:sp>
      <p:sp>
        <p:nvSpPr>
          <p:cNvPr id="9" name="Textplatzhalter 8"/>
          <p:cNvSpPr>
            <a:spLocks noGrp="1"/>
          </p:cNvSpPr>
          <p:nvPr>
            <p:ph type="body" sz="quarter" idx="23"/>
          </p:nvPr>
        </p:nvSpPr>
        <p:spPr/>
        <p:txBody>
          <a:bodyPr/>
          <a:lstStyle/>
          <a:p>
            <a:endParaRPr lang="de-DE"/>
          </a:p>
        </p:txBody>
      </p:sp>
      <p:grpSp>
        <p:nvGrpSpPr>
          <p:cNvPr id="10" name="Group 4"/>
          <p:cNvGrpSpPr>
            <a:grpSpLocks/>
          </p:cNvGrpSpPr>
          <p:nvPr/>
        </p:nvGrpSpPr>
        <p:grpSpPr bwMode="auto">
          <a:xfrm>
            <a:off x="792163" y="5481633"/>
            <a:ext cx="4927600" cy="581024"/>
            <a:chOff x="499" y="3453"/>
            <a:chExt cx="3104" cy="366"/>
          </a:xfrm>
        </p:grpSpPr>
        <p:sp>
          <p:nvSpPr>
            <p:cNvPr id="11" name="Text Box 5"/>
            <p:cNvSpPr txBox="1">
              <a:spLocks noChangeArrowheads="1"/>
            </p:cNvSpPr>
            <p:nvPr/>
          </p:nvSpPr>
          <p:spPr bwMode="auto">
            <a:xfrm>
              <a:off x="499" y="3533"/>
              <a:ext cx="1380" cy="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lvl1pPr marL="107950">
                <a:spcBef>
                  <a:spcPts val="1600"/>
                </a:spcBef>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b="1" dirty="0">
                  <a:solidFill>
                    <a:schemeClr val="accent6"/>
                  </a:solidFill>
                </a:rPr>
                <a:t>136,00 €</a:t>
              </a:r>
            </a:p>
            <a:p>
              <a:pPr eaLnBrk="1" hangingPunct="1">
                <a:spcBef>
                  <a:spcPct val="0"/>
                </a:spcBef>
                <a:buClrTx/>
                <a:buFontTx/>
                <a:buNone/>
              </a:pPr>
              <a:r>
                <a:rPr lang="de-DE" altLang="de-DE" sz="1200" dirty="0"/>
                <a:t>Beitrag</a:t>
              </a:r>
            </a:p>
          </p:txBody>
        </p:sp>
        <p:sp>
          <p:nvSpPr>
            <p:cNvPr id="12" name="Text Box 6"/>
            <p:cNvSpPr txBox="1">
              <a:spLocks noChangeArrowheads="1"/>
            </p:cNvSpPr>
            <p:nvPr/>
          </p:nvSpPr>
          <p:spPr bwMode="auto">
            <a:xfrm>
              <a:off x="2495" y="3528"/>
              <a:ext cx="1108" cy="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lvl1pPr marL="107950">
                <a:spcBef>
                  <a:spcPts val="1600"/>
                </a:spcBef>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b="1" dirty="0">
                  <a:solidFill>
                    <a:schemeClr val="accent6"/>
                  </a:solidFill>
                </a:rPr>
                <a:t>421,00 €</a:t>
              </a:r>
              <a:r>
                <a:rPr lang="de-DE" altLang="de-DE" sz="1800" b="1" baseline="30000" dirty="0">
                  <a:solidFill>
                    <a:schemeClr val="accent6"/>
                  </a:solidFill>
                </a:rPr>
                <a:t>1</a:t>
              </a:r>
              <a:endParaRPr lang="de-DE" altLang="de-DE" b="1" dirty="0">
                <a:solidFill>
                  <a:schemeClr val="accent6"/>
                </a:solidFill>
              </a:endParaRPr>
            </a:p>
            <a:p>
              <a:pPr eaLnBrk="1" hangingPunct="1">
                <a:spcBef>
                  <a:spcPct val="0"/>
                </a:spcBef>
                <a:buClrTx/>
                <a:buFontTx/>
                <a:buNone/>
              </a:pPr>
              <a:r>
                <a:rPr lang="de-DE" altLang="de-DE" sz="1200" dirty="0"/>
                <a:t>mtl. Rente</a:t>
              </a:r>
              <a:r>
                <a:rPr lang="de-DE" altLang="de-DE" sz="1200" b="1" baseline="30000" dirty="0">
                  <a:solidFill>
                    <a:schemeClr val="bg2"/>
                  </a:solidFill>
                </a:rPr>
                <a:t>1</a:t>
              </a:r>
              <a:endParaRPr lang="de-DE" altLang="de-DE" sz="1200" dirty="0"/>
            </a:p>
          </p:txBody>
        </p:sp>
        <p:sp>
          <p:nvSpPr>
            <p:cNvPr id="13" name="Line 7"/>
            <p:cNvSpPr>
              <a:spLocks noChangeShapeType="1"/>
            </p:cNvSpPr>
            <p:nvPr/>
          </p:nvSpPr>
          <p:spPr bwMode="auto">
            <a:xfrm>
              <a:off x="499" y="3453"/>
              <a:ext cx="3081" cy="0"/>
            </a:xfrm>
            <a:prstGeom prst="line">
              <a:avLst/>
            </a:prstGeom>
            <a:noFill/>
            <a:ln w="38160" cap="sq">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pSp>
      <p:sp>
        <p:nvSpPr>
          <p:cNvPr id="15" name="AutoShape 9"/>
          <p:cNvSpPr>
            <a:spLocks noChangeArrowheads="1"/>
          </p:cNvSpPr>
          <p:nvPr/>
        </p:nvSpPr>
        <p:spPr bwMode="auto">
          <a:xfrm>
            <a:off x="788700" y="2709863"/>
            <a:ext cx="2735387" cy="571500"/>
          </a:xfrm>
          <a:custGeom>
            <a:avLst/>
            <a:gdLst>
              <a:gd name="T0" fmla="*/ 0 w 1763972"/>
              <a:gd name="T1" fmla="*/ 0 h 503622"/>
              <a:gd name="T2" fmla="*/ 2 w 1763972"/>
              <a:gd name="T3" fmla="*/ 0 h 503622"/>
              <a:gd name="T4" fmla="*/ 3 w 1763972"/>
              <a:gd name="T5" fmla="*/ 0 h 503622"/>
              <a:gd name="T6" fmla="*/ 3 w 1763972"/>
              <a:gd name="T7" fmla="*/ 0 h 503622"/>
              <a:gd name="T8" fmla="*/ 2 w 1763972"/>
              <a:gd name="T9" fmla="*/ 0 h 503622"/>
              <a:gd name="T10" fmla="*/ 0 w 1763972"/>
              <a:gd name="T11" fmla="*/ 0 h 503622"/>
              <a:gd name="T12" fmla="*/ 0 w 1763972"/>
              <a:gd name="T13" fmla="*/ 0 h 503622"/>
              <a:gd name="T14" fmla="*/ 0 w 1763972"/>
              <a:gd name="T15" fmla="*/ 0 h 503622"/>
              <a:gd name="T16" fmla="*/ 0 60000 65536"/>
              <a:gd name="T17" fmla="*/ 0 60000 65536"/>
              <a:gd name="T18" fmla="*/ 0 60000 65536"/>
              <a:gd name="T19" fmla="*/ 0 60000 65536"/>
              <a:gd name="T20" fmla="*/ 0 60000 65536"/>
              <a:gd name="T21" fmla="*/ 0 60000 65536"/>
              <a:gd name="T22" fmla="*/ 0 60000 65536"/>
              <a:gd name="T23" fmla="*/ 0 60000 65536"/>
              <a:gd name="T24" fmla="*/ 0 w 1763972"/>
              <a:gd name="T25" fmla="*/ 0 h 503622"/>
              <a:gd name="T26" fmla="*/ 1763972 w 1763972"/>
              <a:gd name="T27" fmla="*/ 503622 h 5036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3972" h="503622">
                <a:moveTo>
                  <a:pt x="2381" y="595"/>
                </a:moveTo>
                <a:lnTo>
                  <a:pt x="1680033" y="0"/>
                </a:lnTo>
                <a:cubicBezTo>
                  <a:pt x="1726391" y="0"/>
                  <a:pt x="1763972" y="37581"/>
                  <a:pt x="1763972" y="83939"/>
                </a:cubicBezTo>
                <a:lnTo>
                  <a:pt x="1763972" y="419683"/>
                </a:lnTo>
                <a:cubicBezTo>
                  <a:pt x="1763972" y="466041"/>
                  <a:pt x="1726391" y="503622"/>
                  <a:pt x="1680033" y="503622"/>
                </a:cubicBezTo>
                <a:lnTo>
                  <a:pt x="83939" y="503622"/>
                </a:lnTo>
                <a:cubicBezTo>
                  <a:pt x="37581" y="503622"/>
                  <a:pt x="0" y="466041"/>
                  <a:pt x="0" y="419683"/>
                </a:cubicBezTo>
                <a:cubicBezTo>
                  <a:pt x="794" y="279987"/>
                  <a:pt x="1587" y="140291"/>
                  <a:pt x="2381" y="595"/>
                </a:cubicBezTo>
                <a:close/>
              </a:path>
            </a:pathLst>
          </a:custGeom>
          <a:solidFill>
            <a:schemeClr val="accent2">
              <a:lumMod val="50000"/>
            </a:schemeClr>
          </a:solidFill>
          <a:ln>
            <a:noFill/>
          </a:ln>
          <a:effectLst/>
        </p:spPr>
        <p:txBody>
          <a:bodyPr lIns="90000" tIns="46800" rIns="90000" bIns="46800" anchor="ct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sz="1600" b="1">
                <a:solidFill>
                  <a:schemeClr val="bg1"/>
                </a:solidFill>
              </a:rPr>
              <a:t>40,00 €</a:t>
            </a:r>
          </a:p>
          <a:p>
            <a:pPr eaLnBrk="1" hangingPunct="1">
              <a:spcBef>
                <a:spcPct val="0"/>
              </a:spcBef>
              <a:buClrTx/>
              <a:buFontTx/>
              <a:buNone/>
            </a:pPr>
            <a:r>
              <a:rPr lang="de-DE" altLang="de-DE" sz="1200">
                <a:solidFill>
                  <a:schemeClr val="bg1"/>
                </a:solidFill>
              </a:rPr>
              <a:t>Arbeitgeberbeitrag</a:t>
            </a:r>
          </a:p>
        </p:txBody>
      </p:sp>
      <p:sp>
        <p:nvSpPr>
          <p:cNvPr id="17" name="Text Box 11"/>
          <p:cNvSpPr txBox="1">
            <a:spLocks noChangeArrowheads="1"/>
          </p:cNvSpPr>
          <p:nvPr/>
        </p:nvSpPr>
        <p:spPr bwMode="auto">
          <a:xfrm>
            <a:off x="458788" y="2773363"/>
            <a:ext cx="224212"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a:t>1.</a:t>
            </a:r>
          </a:p>
        </p:txBody>
      </p:sp>
      <p:sp>
        <p:nvSpPr>
          <p:cNvPr id="18" name="AutoShape 12"/>
          <p:cNvSpPr>
            <a:spLocks noChangeArrowheads="1"/>
          </p:cNvSpPr>
          <p:nvPr/>
        </p:nvSpPr>
        <p:spPr bwMode="auto">
          <a:xfrm>
            <a:off x="3945285" y="2709863"/>
            <a:ext cx="1774478" cy="571500"/>
          </a:xfrm>
          <a:custGeom>
            <a:avLst/>
            <a:gdLst>
              <a:gd name="T0" fmla="*/ 0 w 1763972"/>
              <a:gd name="T1" fmla="*/ 0 h 503622"/>
              <a:gd name="T2" fmla="*/ 1 w 1763972"/>
              <a:gd name="T3" fmla="*/ 0 h 503622"/>
              <a:gd name="T4" fmla="*/ 1 w 1763972"/>
              <a:gd name="T5" fmla="*/ 0 h 503622"/>
              <a:gd name="T6" fmla="*/ 1 w 1763972"/>
              <a:gd name="T7" fmla="*/ 0 h 503622"/>
              <a:gd name="T8" fmla="*/ 1 w 1763972"/>
              <a:gd name="T9" fmla="*/ 0 h 503622"/>
              <a:gd name="T10" fmla="*/ 0 w 1763972"/>
              <a:gd name="T11" fmla="*/ 0 h 503622"/>
              <a:gd name="T12" fmla="*/ 0 w 1763972"/>
              <a:gd name="T13" fmla="*/ 0 h 503622"/>
              <a:gd name="T14" fmla="*/ 0 w 1763972"/>
              <a:gd name="T15" fmla="*/ 0 h 503622"/>
              <a:gd name="T16" fmla="*/ 0 60000 65536"/>
              <a:gd name="T17" fmla="*/ 0 60000 65536"/>
              <a:gd name="T18" fmla="*/ 0 60000 65536"/>
              <a:gd name="T19" fmla="*/ 0 60000 65536"/>
              <a:gd name="T20" fmla="*/ 0 60000 65536"/>
              <a:gd name="T21" fmla="*/ 0 60000 65536"/>
              <a:gd name="T22" fmla="*/ 0 60000 65536"/>
              <a:gd name="T23" fmla="*/ 0 60000 65536"/>
              <a:gd name="T24" fmla="*/ 0 w 1763972"/>
              <a:gd name="T25" fmla="*/ 0 h 503622"/>
              <a:gd name="T26" fmla="*/ 1763972 w 1763972"/>
              <a:gd name="T27" fmla="*/ 503622 h 5036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3972" h="503622">
                <a:moveTo>
                  <a:pt x="2381" y="595"/>
                </a:moveTo>
                <a:lnTo>
                  <a:pt x="1680033" y="0"/>
                </a:lnTo>
                <a:cubicBezTo>
                  <a:pt x="1726391" y="0"/>
                  <a:pt x="1763972" y="37581"/>
                  <a:pt x="1763972" y="83939"/>
                </a:cubicBezTo>
                <a:lnTo>
                  <a:pt x="1763972" y="419683"/>
                </a:lnTo>
                <a:cubicBezTo>
                  <a:pt x="1763972" y="466041"/>
                  <a:pt x="1726391" y="503622"/>
                  <a:pt x="1680033" y="503622"/>
                </a:cubicBezTo>
                <a:lnTo>
                  <a:pt x="83939" y="503622"/>
                </a:lnTo>
                <a:cubicBezTo>
                  <a:pt x="37581" y="503622"/>
                  <a:pt x="0" y="466041"/>
                  <a:pt x="0" y="419683"/>
                </a:cubicBezTo>
                <a:cubicBezTo>
                  <a:pt x="794" y="279987"/>
                  <a:pt x="1587" y="140291"/>
                  <a:pt x="2381" y="595"/>
                </a:cubicBezTo>
                <a:close/>
              </a:path>
            </a:pathLst>
          </a:custGeom>
          <a:solidFill>
            <a:schemeClr val="accent6"/>
          </a:solidFill>
          <a:ln>
            <a:noFill/>
          </a:ln>
          <a:effectLst/>
        </p:spPr>
        <p:txBody>
          <a:bodyPr lIns="90000" tIns="46800" rIns="90000" bIns="46800" anchor="ct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sz="1600" b="1" dirty="0">
                <a:solidFill>
                  <a:schemeClr val="bg1"/>
                </a:solidFill>
              </a:rPr>
              <a:t>123,82 €</a:t>
            </a:r>
            <a:r>
              <a:rPr lang="de-DE" altLang="de-DE" sz="1600" b="1" baseline="30000" dirty="0">
                <a:solidFill>
                  <a:schemeClr val="bg1"/>
                </a:solidFill>
              </a:rPr>
              <a:t>1</a:t>
            </a:r>
          </a:p>
          <a:p>
            <a:pPr eaLnBrk="1" hangingPunct="1">
              <a:spcBef>
                <a:spcPct val="0"/>
              </a:spcBef>
              <a:buClrTx/>
              <a:buFontTx/>
              <a:buNone/>
            </a:pPr>
            <a:r>
              <a:rPr lang="de-DE" altLang="de-DE" sz="1200" dirty="0">
                <a:solidFill>
                  <a:schemeClr val="bg1"/>
                </a:solidFill>
              </a:rPr>
              <a:t>mtl. Rente</a:t>
            </a:r>
            <a:r>
              <a:rPr lang="de-DE" altLang="de-DE" sz="1200" b="1" baseline="30000" dirty="0">
                <a:solidFill>
                  <a:schemeClr val="bg1"/>
                </a:solidFill>
              </a:rPr>
              <a:t>1</a:t>
            </a:r>
            <a:endParaRPr lang="de-DE" altLang="de-DE" sz="1200" dirty="0">
              <a:solidFill>
                <a:schemeClr val="bg1"/>
              </a:solidFill>
            </a:endParaRPr>
          </a:p>
        </p:txBody>
      </p:sp>
      <p:sp>
        <p:nvSpPr>
          <p:cNvPr id="21" name="Text Box 15"/>
          <p:cNvSpPr txBox="1">
            <a:spLocks noChangeArrowheads="1"/>
          </p:cNvSpPr>
          <p:nvPr/>
        </p:nvSpPr>
        <p:spPr bwMode="auto">
          <a:xfrm>
            <a:off x="468313" y="3444875"/>
            <a:ext cx="187325"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a:t>2.</a:t>
            </a:r>
          </a:p>
        </p:txBody>
      </p:sp>
      <p:sp>
        <p:nvSpPr>
          <p:cNvPr id="22" name="AutoShape 16"/>
          <p:cNvSpPr>
            <a:spLocks noChangeArrowheads="1"/>
          </p:cNvSpPr>
          <p:nvPr/>
        </p:nvSpPr>
        <p:spPr bwMode="auto">
          <a:xfrm>
            <a:off x="792163" y="3378200"/>
            <a:ext cx="2732088" cy="571500"/>
          </a:xfrm>
          <a:custGeom>
            <a:avLst/>
            <a:gdLst>
              <a:gd name="T0" fmla="*/ 0 w 1763972"/>
              <a:gd name="T1" fmla="*/ 0 h 503622"/>
              <a:gd name="T2" fmla="*/ 2 w 1763972"/>
              <a:gd name="T3" fmla="*/ 0 h 503622"/>
              <a:gd name="T4" fmla="*/ 3 w 1763972"/>
              <a:gd name="T5" fmla="*/ 0 h 503622"/>
              <a:gd name="T6" fmla="*/ 3 w 1763972"/>
              <a:gd name="T7" fmla="*/ 0 h 503622"/>
              <a:gd name="T8" fmla="*/ 2 w 1763972"/>
              <a:gd name="T9" fmla="*/ 0 h 503622"/>
              <a:gd name="T10" fmla="*/ 0 w 1763972"/>
              <a:gd name="T11" fmla="*/ 0 h 503622"/>
              <a:gd name="T12" fmla="*/ 0 w 1763972"/>
              <a:gd name="T13" fmla="*/ 0 h 503622"/>
              <a:gd name="T14" fmla="*/ 0 w 1763972"/>
              <a:gd name="T15" fmla="*/ 0 h 503622"/>
              <a:gd name="T16" fmla="*/ 0 60000 65536"/>
              <a:gd name="T17" fmla="*/ 0 60000 65536"/>
              <a:gd name="T18" fmla="*/ 0 60000 65536"/>
              <a:gd name="T19" fmla="*/ 0 60000 65536"/>
              <a:gd name="T20" fmla="*/ 0 60000 65536"/>
              <a:gd name="T21" fmla="*/ 0 60000 65536"/>
              <a:gd name="T22" fmla="*/ 0 60000 65536"/>
              <a:gd name="T23" fmla="*/ 0 60000 65536"/>
              <a:gd name="T24" fmla="*/ 0 w 1763972"/>
              <a:gd name="T25" fmla="*/ 0 h 503622"/>
              <a:gd name="T26" fmla="*/ 1763972 w 1763972"/>
              <a:gd name="T27" fmla="*/ 503622 h 5036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3972" h="503622">
                <a:moveTo>
                  <a:pt x="2381" y="595"/>
                </a:moveTo>
                <a:lnTo>
                  <a:pt x="1680033" y="0"/>
                </a:lnTo>
                <a:cubicBezTo>
                  <a:pt x="1726391" y="0"/>
                  <a:pt x="1763972" y="37581"/>
                  <a:pt x="1763972" y="83939"/>
                </a:cubicBezTo>
                <a:lnTo>
                  <a:pt x="1763972" y="419683"/>
                </a:lnTo>
                <a:cubicBezTo>
                  <a:pt x="1763972" y="466041"/>
                  <a:pt x="1726391" y="503622"/>
                  <a:pt x="1680033" y="503622"/>
                </a:cubicBezTo>
                <a:lnTo>
                  <a:pt x="83939" y="503622"/>
                </a:lnTo>
                <a:cubicBezTo>
                  <a:pt x="37581" y="503622"/>
                  <a:pt x="0" y="466041"/>
                  <a:pt x="0" y="419683"/>
                </a:cubicBezTo>
                <a:cubicBezTo>
                  <a:pt x="794" y="279987"/>
                  <a:pt x="1587" y="140291"/>
                  <a:pt x="2381" y="595"/>
                </a:cubicBezTo>
                <a:close/>
              </a:path>
            </a:pathLst>
          </a:custGeom>
          <a:solidFill>
            <a:schemeClr val="accent2">
              <a:lumMod val="75000"/>
            </a:schemeClr>
          </a:solidFill>
          <a:ln>
            <a:noFill/>
          </a:ln>
          <a:effectLst/>
        </p:spPr>
        <p:txBody>
          <a:bodyPr lIns="90000" tIns="46800" rIns="90000" bIns="46800" anchor="ct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sz="1600" b="1" dirty="0">
                <a:solidFill>
                  <a:srgbClr val="FFFFFF"/>
                </a:solidFill>
              </a:rPr>
              <a:t>50,00 € </a:t>
            </a:r>
          </a:p>
          <a:p>
            <a:pPr eaLnBrk="1" hangingPunct="1">
              <a:spcBef>
                <a:spcPct val="0"/>
              </a:spcBef>
              <a:buClrTx/>
              <a:buFontTx/>
              <a:buNone/>
            </a:pPr>
            <a:r>
              <a:rPr lang="de-DE" altLang="de-DE" sz="1200" dirty="0">
                <a:solidFill>
                  <a:srgbClr val="FFFFFF"/>
                </a:solidFill>
              </a:rPr>
              <a:t>Brutto Entgeltumwandlung</a:t>
            </a:r>
          </a:p>
        </p:txBody>
      </p:sp>
      <p:sp>
        <p:nvSpPr>
          <p:cNvPr id="23" name="AutoShape 17"/>
          <p:cNvSpPr>
            <a:spLocks noChangeArrowheads="1"/>
          </p:cNvSpPr>
          <p:nvPr/>
        </p:nvSpPr>
        <p:spPr bwMode="auto">
          <a:xfrm>
            <a:off x="3960813" y="3378200"/>
            <a:ext cx="1758950" cy="571500"/>
          </a:xfrm>
          <a:custGeom>
            <a:avLst/>
            <a:gdLst>
              <a:gd name="T0" fmla="*/ 0 w 1763972"/>
              <a:gd name="T1" fmla="*/ 0 h 503622"/>
              <a:gd name="T2" fmla="*/ 1 w 1763972"/>
              <a:gd name="T3" fmla="*/ 0 h 503622"/>
              <a:gd name="T4" fmla="*/ 1 w 1763972"/>
              <a:gd name="T5" fmla="*/ 0 h 503622"/>
              <a:gd name="T6" fmla="*/ 1 w 1763972"/>
              <a:gd name="T7" fmla="*/ 0 h 503622"/>
              <a:gd name="T8" fmla="*/ 1 w 1763972"/>
              <a:gd name="T9" fmla="*/ 0 h 503622"/>
              <a:gd name="T10" fmla="*/ 0 w 1763972"/>
              <a:gd name="T11" fmla="*/ 0 h 503622"/>
              <a:gd name="T12" fmla="*/ 0 w 1763972"/>
              <a:gd name="T13" fmla="*/ 0 h 503622"/>
              <a:gd name="T14" fmla="*/ 0 w 1763972"/>
              <a:gd name="T15" fmla="*/ 0 h 503622"/>
              <a:gd name="T16" fmla="*/ 0 60000 65536"/>
              <a:gd name="T17" fmla="*/ 0 60000 65536"/>
              <a:gd name="T18" fmla="*/ 0 60000 65536"/>
              <a:gd name="T19" fmla="*/ 0 60000 65536"/>
              <a:gd name="T20" fmla="*/ 0 60000 65536"/>
              <a:gd name="T21" fmla="*/ 0 60000 65536"/>
              <a:gd name="T22" fmla="*/ 0 60000 65536"/>
              <a:gd name="T23" fmla="*/ 0 60000 65536"/>
              <a:gd name="T24" fmla="*/ 0 w 1763972"/>
              <a:gd name="T25" fmla="*/ 0 h 503622"/>
              <a:gd name="T26" fmla="*/ 1763972 w 1763972"/>
              <a:gd name="T27" fmla="*/ 503622 h 5036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3972" h="503622">
                <a:moveTo>
                  <a:pt x="2381" y="595"/>
                </a:moveTo>
                <a:lnTo>
                  <a:pt x="1680033" y="0"/>
                </a:lnTo>
                <a:cubicBezTo>
                  <a:pt x="1726391" y="0"/>
                  <a:pt x="1763972" y="37581"/>
                  <a:pt x="1763972" y="83939"/>
                </a:cubicBezTo>
                <a:lnTo>
                  <a:pt x="1763972" y="419683"/>
                </a:lnTo>
                <a:cubicBezTo>
                  <a:pt x="1763972" y="466041"/>
                  <a:pt x="1726391" y="503622"/>
                  <a:pt x="1680033" y="503622"/>
                </a:cubicBezTo>
                <a:lnTo>
                  <a:pt x="83939" y="503622"/>
                </a:lnTo>
                <a:cubicBezTo>
                  <a:pt x="37581" y="503622"/>
                  <a:pt x="0" y="466041"/>
                  <a:pt x="0" y="419683"/>
                </a:cubicBezTo>
                <a:cubicBezTo>
                  <a:pt x="794" y="279987"/>
                  <a:pt x="1587" y="140291"/>
                  <a:pt x="2381" y="595"/>
                </a:cubicBezTo>
                <a:close/>
              </a:path>
            </a:pathLst>
          </a:custGeom>
          <a:solidFill>
            <a:schemeClr val="accent6"/>
          </a:solidFill>
          <a:ln>
            <a:noFill/>
          </a:ln>
          <a:effectLst/>
        </p:spPr>
        <p:txBody>
          <a:bodyPr lIns="90000" tIns="46800" rIns="90000" bIns="46800" anchor="ct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sz="1600" b="1" dirty="0">
                <a:solidFill>
                  <a:schemeClr val="bg1"/>
                </a:solidFill>
              </a:rPr>
              <a:t>154,78 €</a:t>
            </a:r>
            <a:r>
              <a:rPr lang="de-DE" altLang="de-DE" sz="1600" b="1" baseline="30000" dirty="0">
                <a:solidFill>
                  <a:schemeClr val="bg1"/>
                </a:solidFill>
              </a:rPr>
              <a:t>1</a:t>
            </a:r>
            <a:endParaRPr lang="de-DE" altLang="de-DE" sz="1600" b="1" dirty="0">
              <a:solidFill>
                <a:schemeClr val="bg1"/>
              </a:solidFill>
            </a:endParaRPr>
          </a:p>
          <a:p>
            <a:pPr eaLnBrk="1" hangingPunct="1">
              <a:spcBef>
                <a:spcPct val="0"/>
              </a:spcBef>
              <a:buClrTx/>
              <a:buFontTx/>
              <a:buNone/>
            </a:pPr>
            <a:r>
              <a:rPr lang="de-DE" altLang="de-DE" sz="1200" dirty="0">
                <a:solidFill>
                  <a:schemeClr val="bg1"/>
                </a:solidFill>
              </a:rPr>
              <a:t>mtl. Rente</a:t>
            </a:r>
            <a:r>
              <a:rPr lang="de-DE" altLang="de-DE" sz="1200" b="1" baseline="30000" dirty="0">
                <a:solidFill>
                  <a:schemeClr val="bg1"/>
                </a:solidFill>
              </a:rPr>
              <a:t>1</a:t>
            </a:r>
            <a:endParaRPr lang="de-DE" altLang="de-DE" sz="1200" dirty="0">
              <a:solidFill>
                <a:schemeClr val="bg1"/>
              </a:solidFill>
            </a:endParaRPr>
          </a:p>
        </p:txBody>
      </p:sp>
      <p:sp>
        <p:nvSpPr>
          <p:cNvPr id="26" name="Text Box 20"/>
          <p:cNvSpPr txBox="1">
            <a:spLocks noChangeArrowheads="1"/>
          </p:cNvSpPr>
          <p:nvPr/>
        </p:nvSpPr>
        <p:spPr bwMode="auto">
          <a:xfrm>
            <a:off x="465138" y="4121151"/>
            <a:ext cx="187325"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a:t>3.</a:t>
            </a:r>
          </a:p>
        </p:txBody>
      </p:sp>
      <p:sp>
        <p:nvSpPr>
          <p:cNvPr id="27" name="AutoShape 21"/>
          <p:cNvSpPr>
            <a:spLocks noChangeArrowheads="1"/>
          </p:cNvSpPr>
          <p:nvPr/>
        </p:nvSpPr>
        <p:spPr bwMode="auto">
          <a:xfrm>
            <a:off x="792163" y="4046538"/>
            <a:ext cx="2732088" cy="571500"/>
          </a:xfrm>
          <a:custGeom>
            <a:avLst/>
            <a:gdLst>
              <a:gd name="T0" fmla="*/ 0 w 1763972"/>
              <a:gd name="T1" fmla="*/ 0 h 503622"/>
              <a:gd name="T2" fmla="*/ 2 w 1763972"/>
              <a:gd name="T3" fmla="*/ 0 h 503622"/>
              <a:gd name="T4" fmla="*/ 3 w 1763972"/>
              <a:gd name="T5" fmla="*/ 0 h 503622"/>
              <a:gd name="T6" fmla="*/ 3 w 1763972"/>
              <a:gd name="T7" fmla="*/ 0 h 503622"/>
              <a:gd name="T8" fmla="*/ 2 w 1763972"/>
              <a:gd name="T9" fmla="*/ 0 h 503622"/>
              <a:gd name="T10" fmla="*/ 0 w 1763972"/>
              <a:gd name="T11" fmla="*/ 0 h 503622"/>
              <a:gd name="T12" fmla="*/ 0 w 1763972"/>
              <a:gd name="T13" fmla="*/ 0 h 503622"/>
              <a:gd name="T14" fmla="*/ 0 w 1763972"/>
              <a:gd name="T15" fmla="*/ 0 h 503622"/>
              <a:gd name="T16" fmla="*/ 0 60000 65536"/>
              <a:gd name="T17" fmla="*/ 0 60000 65536"/>
              <a:gd name="T18" fmla="*/ 0 60000 65536"/>
              <a:gd name="T19" fmla="*/ 0 60000 65536"/>
              <a:gd name="T20" fmla="*/ 0 60000 65536"/>
              <a:gd name="T21" fmla="*/ 0 60000 65536"/>
              <a:gd name="T22" fmla="*/ 0 60000 65536"/>
              <a:gd name="T23" fmla="*/ 0 60000 65536"/>
              <a:gd name="T24" fmla="*/ 0 w 1763972"/>
              <a:gd name="T25" fmla="*/ 0 h 503622"/>
              <a:gd name="T26" fmla="*/ 1763972 w 1763972"/>
              <a:gd name="T27" fmla="*/ 503622 h 5036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3972" h="503622">
                <a:moveTo>
                  <a:pt x="2381" y="595"/>
                </a:moveTo>
                <a:lnTo>
                  <a:pt x="1680033" y="0"/>
                </a:lnTo>
                <a:cubicBezTo>
                  <a:pt x="1726391" y="0"/>
                  <a:pt x="1763972" y="37581"/>
                  <a:pt x="1763972" y="83939"/>
                </a:cubicBezTo>
                <a:lnTo>
                  <a:pt x="1763972" y="419683"/>
                </a:lnTo>
                <a:cubicBezTo>
                  <a:pt x="1763972" y="466041"/>
                  <a:pt x="1726391" y="503622"/>
                  <a:pt x="1680033" y="503622"/>
                </a:cubicBezTo>
                <a:lnTo>
                  <a:pt x="83939" y="503622"/>
                </a:lnTo>
                <a:cubicBezTo>
                  <a:pt x="37581" y="503622"/>
                  <a:pt x="0" y="466041"/>
                  <a:pt x="0" y="419683"/>
                </a:cubicBezTo>
                <a:cubicBezTo>
                  <a:pt x="794" y="279987"/>
                  <a:pt x="1587" y="140291"/>
                  <a:pt x="2381" y="595"/>
                </a:cubicBezTo>
                <a:close/>
              </a:path>
            </a:pathLst>
          </a:custGeom>
          <a:solidFill>
            <a:schemeClr val="accent5"/>
          </a:solidFill>
          <a:ln>
            <a:noFill/>
          </a:ln>
          <a:effectLst/>
        </p:spPr>
        <p:txBody>
          <a:bodyPr lIns="90000" tIns="46800" rIns="0" bIns="46800" anchor="ct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sz="1600" b="1" dirty="0">
                <a:solidFill>
                  <a:srgbClr val="FFFFFF"/>
                </a:solidFill>
              </a:rPr>
              <a:t>36,00 € </a:t>
            </a:r>
          </a:p>
          <a:p>
            <a:pPr eaLnBrk="1" hangingPunct="1">
              <a:spcBef>
                <a:spcPct val="0"/>
              </a:spcBef>
              <a:buClrTx/>
              <a:buFontTx/>
              <a:buNone/>
            </a:pPr>
            <a:r>
              <a:rPr lang="de-DE" altLang="de-DE" sz="1200" dirty="0">
                <a:solidFill>
                  <a:srgbClr val="FFFFFF"/>
                </a:solidFill>
              </a:rPr>
              <a:t>Arbeitgeberbeitrag statt 30,00 € VWL</a:t>
            </a:r>
            <a:r>
              <a:rPr lang="de-DE" altLang="de-DE" sz="1200" b="1" baseline="30000" dirty="0">
                <a:solidFill>
                  <a:schemeClr val="bg1"/>
                </a:solidFill>
              </a:rPr>
              <a:t>2</a:t>
            </a:r>
            <a:endParaRPr lang="de-DE" altLang="de-DE" sz="1200" dirty="0">
              <a:solidFill>
                <a:srgbClr val="FFFFFF"/>
              </a:solidFill>
            </a:endParaRPr>
          </a:p>
        </p:txBody>
      </p:sp>
      <p:sp>
        <p:nvSpPr>
          <p:cNvPr id="28" name="AutoShape 22"/>
          <p:cNvSpPr>
            <a:spLocks noChangeArrowheads="1"/>
          </p:cNvSpPr>
          <p:nvPr/>
        </p:nvSpPr>
        <p:spPr bwMode="auto">
          <a:xfrm>
            <a:off x="3960813" y="4046538"/>
            <a:ext cx="1758950" cy="571500"/>
          </a:xfrm>
          <a:custGeom>
            <a:avLst/>
            <a:gdLst>
              <a:gd name="T0" fmla="*/ 0 w 1763972"/>
              <a:gd name="T1" fmla="*/ 0 h 503622"/>
              <a:gd name="T2" fmla="*/ 1 w 1763972"/>
              <a:gd name="T3" fmla="*/ 0 h 503622"/>
              <a:gd name="T4" fmla="*/ 1 w 1763972"/>
              <a:gd name="T5" fmla="*/ 0 h 503622"/>
              <a:gd name="T6" fmla="*/ 1 w 1763972"/>
              <a:gd name="T7" fmla="*/ 0 h 503622"/>
              <a:gd name="T8" fmla="*/ 1 w 1763972"/>
              <a:gd name="T9" fmla="*/ 0 h 503622"/>
              <a:gd name="T10" fmla="*/ 0 w 1763972"/>
              <a:gd name="T11" fmla="*/ 0 h 503622"/>
              <a:gd name="T12" fmla="*/ 0 w 1763972"/>
              <a:gd name="T13" fmla="*/ 0 h 503622"/>
              <a:gd name="T14" fmla="*/ 0 w 1763972"/>
              <a:gd name="T15" fmla="*/ 0 h 503622"/>
              <a:gd name="T16" fmla="*/ 0 60000 65536"/>
              <a:gd name="T17" fmla="*/ 0 60000 65536"/>
              <a:gd name="T18" fmla="*/ 0 60000 65536"/>
              <a:gd name="T19" fmla="*/ 0 60000 65536"/>
              <a:gd name="T20" fmla="*/ 0 60000 65536"/>
              <a:gd name="T21" fmla="*/ 0 60000 65536"/>
              <a:gd name="T22" fmla="*/ 0 60000 65536"/>
              <a:gd name="T23" fmla="*/ 0 60000 65536"/>
              <a:gd name="T24" fmla="*/ 0 w 1763972"/>
              <a:gd name="T25" fmla="*/ 0 h 503622"/>
              <a:gd name="T26" fmla="*/ 1763972 w 1763972"/>
              <a:gd name="T27" fmla="*/ 503622 h 5036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3972" h="503622">
                <a:moveTo>
                  <a:pt x="2381" y="595"/>
                </a:moveTo>
                <a:lnTo>
                  <a:pt x="1680033" y="0"/>
                </a:lnTo>
                <a:cubicBezTo>
                  <a:pt x="1726391" y="0"/>
                  <a:pt x="1763972" y="37581"/>
                  <a:pt x="1763972" y="83939"/>
                </a:cubicBezTo>
                <a:lnTo>
                  <a:pt x="1763972" y="419683"/>
                </a:lnTo>
                <a:cubicBezTo>
                  <a:pt x="1763972" y="466041"/>
                  <a:pt x="1726391" y="503622"/>
                  <a:pt x="1680033" y="503622"/>
                </a:cubicBezTo>
                <a:lnTo>
                  <a:pt x="83939" y="503622"/>
                </a:lnTo>
                <a:cubicBezTo>
                  <a:pt x="37581" y="503622"/>
                  <a:pt x="0" y="466041"/>
                  <a:pt x="0" y="419683"/>
                </a:cubicBezTo>
                <a:cubicBezTo>
                  <a:pt x="794" y="279987"/>
                  <a:pt x="1587" y="140291"/>
                  <a:pt x="2381" y="595"/>
                </a:cubicBezTo>
                <a:close/>
              </a:path>
            </a:pathLst>
          </a:custGeom>
          <a:solidFill>
            <a:schemeClr val="accent6"/>
          </a:solidFill>
          <a:ln>
            <a:noFill/>
          </a:ln>
          <a:effectLst/>
        </p:spPr>
        <p:txBody>
          <a:bodyPr lIns="90000" tIns="46800" rIns="90000" bIns="46800" anchor="ct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sz="1600" b="1" dirty="0">
                <a:solidFill>
                  <a:schemeClr val="bg1"/>
                </a:solidFill>
              </a:rPr>
              <a:t>111,44 €</a:t>
            </a:r>
            <a:r>
              <a:rPr lang="de-DE" altLang="de-DE" sz="1600" b="1" baseline="30000" dirty="0">
                <a:solidFill>
                  <a:schemeClr val="bg1"/>
                </a:solidFill>
              </a:rPr>
              <a:t>1</a:t>
            </a:r>
            <a:endParaRPr lang="de-DE" altLang="de-DE" sz="1600" b="1" dirty="0">
              <a:solidFill>
                <a:schemeClr val="bg1"/>
              </a:solidFill>
            </a:endParaRPr>
          </a:p>
          <a:p>
            <a:pPr eaLnBrk="1" hangingPunct="1">
              <a:spcBef>
                <a:spcPct val="0"/>
              </a:spcBef>
              <a:buClrTx/>
              <a:buFontTx/>
              <a:buNone/>
            </a:pPr>
            <a:r>
              <a:rPr lang="de-DE" altLang="de-DE" sz="1200" dirty="0">
                <a:solidFill>
                  <a:schemeClr val="bg1"/>
                </a:solidFill>
              </a:rPr>
              <a:t>mtl. Rente</a:t>
            </a:r>
            <a:r>
              <a:rPr lang="de-DE" altLang="de-DE" sz="1200" b="1" baseline="30000" dirty="0">
                <a:solidFill>
                  <a:schemeClr val="bg1"/>
                </a:solidFill>
              </a:rPr>
              <a:t>1</a:t>
            </a:r>
            <a:endParaRPr lang="de-DE" altLang="de-DE" sz="1200" dirty="0">
              <a:solidFill>
                <a:schemeClr val="bg1"/>
              </a:solidFill>
            </a:endParaRPr>
          </a:p>
        </p:txBody>
      </p:sp>
      <p:sp>
        <p:nvSpPr>
          <p:cNvPr id="31" name="Text Box 25"/>
          <p:cNvSpPr txBox="1">
            <a:spLocks noChangeArrowheads="1"/>
          </p:cNvSpPr>
          <p:nvPr/>
        </p:nvSpPr>
        <p:spPr bwMode="auto">
          <a:xfrm>
            <a:off x="465138" y="4776788"/>
            <a:ext cx="187325"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a:t>4.</a:t>
            </a:r>
          </a:p>
        </p:txBody>
      </p:sp>
      <p:sp>
        <p:nvSpPr>
          <p:cNvPr id="32" name="AutoShape 26"/>
          <p:cNvSpPr>
            <a:spLocks noChangeArrowheads="1"/>
          </p:cNvSpPr>
          <p:nvPr/>
        </p:nvSpPr>
        <p:spPr bwMode="auto">
          <a:xfrm>
            <a:off x="792163" y="4716463"/>
            <a:ext cx="2732088" cy="571500"/>
          </a:xfrm>
          <a:custGeom>
            <a:avLst/>
            <a:gdLst>
              <a:gd name="T0" fmla="*/ 0 w 1763972"/>
              <a:gd name="T1" fmla="*/ 0 h 503622"/>
              <a:gd name="T2" fmla="*/ 2 w 1763972"/>
              <a:gd name="T3" fmla="*/ 0 h 503622"/>
              <a:gd name="T4" fmla="*/ 3 w 1763972"/>
              <a:gd name="T5" fmla="*/ 0 h 503622"/>
              <a:gd name="T6" fmla="*/ 3 w 1763972"/>
              <a:gd name="T7" fmla="*/ 0 h 503622"/>
              <a:gd name="T8" fmla="*/ 2 w 1763972"/>
              <a:gd name="T9" fmla="*/ 0 h 503622"/>
              <a:gd name="T10" fmla="*/ 0 w 1763972"/>
              <a:gd name="T11" fmla="*/ 0 h 503622"/>
              <a:gd name="T12" fmla="*/ 0 w 1763972"/>
              <a:gd name="T13" fmla="*/ 0 h 503622"/>
              <a:gd name="T14" fmla="*/ 0 w 1763972"/>
              <a:gd name="T15" fmla="*/ 0 h 503622"/>
              <a:gd name="T16" fmla="*/ 0 60000 65536"/>
              <a:gd name="T17" fmla="*/ 0 60000 65536"/>
              <a:gd name="T18" fmla="*/ 0 60000 65536"/>
              <a:gd name="T19" fmla="*/ 0 60000 65536"/>
              <a:gd name="T20" fmla="*/ 0 60000 65536"/>
              <a:gd name="T21" fmla="*/ 0 60000 65536"/>
              <a:gd name="T22" fmla="*/ 0 60000 65536"/>
              <a:gd name="T23" fmla="*/ 0 60000 65536"/>
              <a:gd name="T24" fmla="*/ 0 w 1763972"/>
              <a:gd name="T25" fmla="*/ 0 h 503622"/>
              <a:gd name="T26" fmla="*/ 1763972 w 1763972"/>
              <a:gd name="T27" fmla="*/ 503622 h 5036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3972" h="503622">
                <a:moveTo>
                  <a:pt x="2381" y="595"/>
                </a:moveTo>
                <a:lnTo>
                  <a:pt x="1680033" y="0"/>
                </a:lnTo>
                <a:cubicBezTo>
                  <a:pt x="1726391" y="0"/>
                  <a:pt x="1763972" y="37581"/>
                  <a:pt x="1763972" y="83939"/>
                </a:cubicBezTo>
                <a:lnTo>
                  <a:pt x="1763972" y="419683"/>
                </a:lnTo>
                <a:cubicBezTo>
                  <a:pt x="1763972" y="466041"/>
                  <a:pt x="1726391" y="503622"/>
                  <a:pt x="1680033" y="503622"/>
                </a:cubicBezTo>
                <a:lnTo>
                  <a:pt x="83939" y="503622"/>
                </a:lnTo>
                <a:cubicBezTo>
                  <a:pt x="37581" y="503622"/>
                  <a:pt x="0" y="466041"/>
                  <a:pt x="0" y="419683"/>
                </a:cubicBezTo>
                <a:cubicBezTo>
                  <a:pt x="794" y="279987"/>
                  <a:pt x="1587" y="140291"/>
                  <a:pt x="2381" y="595"/>
                </a:cubicBezTo>
                <a:close/>
              </a:path>
            </a:pathLst>
          </a:custGeom>
          <a:solidFill>
            <a:schemeClr val="accent2"/>
          </a:solidFill>
          <a:ln>
            <a:noFill/>
          </a:ln>
          <a:effectLst/>
        </p:spPr>
        <p:txBody>
          <a:bodyPr lIns="90000" tIns="46800" rIns="0" bIns="46800" anchor="ct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sz="1600" b="1" dirty="0">
                <a:solidFill>
                  <a:srgbClr val="FFFFFF"/>
                </a:solidFill>
              </a:rPr>
              <a:t>10,00 €</a:t>
            </a:r>
          </a:p>
          <a:p>
            <a:pPr eaLnBrk="1" hangingPunct="1">
              <a:spcBef>
                <a:spcPct val="0"/>
              </a:spcBef>
              <a:buClrTx/>
              <a:buFontTx/>
              <a:buNone/>
            </a:pPr>
            <a:r>
              <a:rPr lang="de-DE" altLang="de-DE" sz="1200" dirty="0">
                <a:solidFill>
                  <a:srgbClr val="FFFFFF"/>
                </a:solidFill>
              </a:rPr>
              <a:t>AG-Zuschuss zur Entgeltumwandlung</a:t>
            </a:r>
          </a:p>
        </p:txBody>
      </p:sp>
      <p:sp>
        <p:nvSpPr>
          <p:cNvPr id="33" name="AutoShape 27"/>
          <p:cNvSpPr>
            <a:spLocks noChangeArrowheads="1"/>
          </p:cNvSpPr>
          <p:nvPr/>
        </p:nvSpPr>
        <p:spPr bwMode="auto">
          <a:xfrm>
            <a:off x="3960813" y="4716463"/>
            <a:ext cx="1758950" cy="571500"/>
          </a:xfrm>
          <a:custGeom>
            <a:avLst/>
            <a:gdLst>
              <a:gd name="T0" fmla="*/ 0 w 1763972"/>
              <a:gd name="T1" fmla="*/ 0 h 503622"/>
              <a:gd name="T2" fmla="*/ 1 w 1763972"/>
              <a:gd name="T3" fmla="*/ 0 h 503622"/>
              <a:gd name="T4" fmla="*/ 1 w 1763972"/>
              <a:gd name="T5" fmla="*/ 0 h 503622"/>
              <a:gd name="T6" fmla="*/ 1 w 1763972"/>
              <a:gd name="T7" fmla="*/ 0 h 503622"/>
              <a:gd name="T8" fmla="*/ 1 w 1763972"/>
              <a:gd name="T9" fmla="*/ 0 h 503622"/>
              <a:gd name="T10" fmla="*/ 0 w 1763972"/>
              <a:gd name="T11" fmla="*/ 0 h 503622"/>
              <a:gd name="T12" fmla="*/ 0 w 1763972"/>
              <a:gd name="T13" fmla="*/ 0 h 503622"/>
              <a:gd name="T14" fmla="*/ 0 w 1763972"/>
              <a:gd name="T15" fmla="*/ 0 h 503622"/>
              <a:gd name="T16" fmla="*/ 0 60000 65536"/>
              <a:gd name="T17" fmla="*/ 0 60000 65536"/>
              <a:gd name="T18" fmla="*/ 0 60000 65536"/>
              <a:gd name="T19" fmla="*/ 0 60000 65536"/>
              <a:gd name="T20" fmla="*/ 0 60000 65536"/>
              <a:gd name="T21" fmla="*/ 0 60000 65536"/>
              <a:gd name="T22" fmla="*/ 0 60000 65536"/>
              <a:gd name="T23" fmla="*/ 0 60000 65536"/>
              <a:gd name="T24" fmla="*/ 0 w 1763972"/>
              <a:gd name="T25" fmla="*/ 0 h 503622"/>
              <a:gd name="T26" fmla="*/ 1763972 w 1763972"/>
              <a:gd name="T27" fmla="*/ 503622 h 5036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3972" h="503622">
                <a:moveTo>
                  <a:pt x="2381" y="595"/>
                </a:moveTo>
                <a:lnTo>
                  <a:pt x="1680033" y="0"/>
                </a:lnTo>
                <a:cubicBezTo>
                  <a:pt x="1726391" y="0"/>
                  <a:pt x="1763972" y="37581"/>
                  <a:pt x="1763972" y="83939"/>
                </a:cubicBezTo>
                <a:lnTo>
                  <a:pt x="1763972" y="419683"/>
                </a:lnTo>
                <a:cubicBezTo>
                  <a:pt x="1763972" y="466041"/>
                  <a:pt x="1726391" y="503622"/>
                  <a:pt x="1680033" y="503622"/>
                </a:cubicBezTo>
                <a:lnTo>
                  <a:pt x="83939" y="503622"/>
                </a:lnTo>
                <a:cubicBezTo>
                  <a:pt x="37581" y="503622"/>
                  <a:pt x="0" y="466041"/>
                  <a:pt x="0" y="419683"/>
                </a:cubicBezTo>
                <a:cubicBezTo>
                  <a:pt x="794" y="279987"/>
                  <a:pt x="1587" y="140291"/>
                  <a:pt x="2381" y="595"/>
                </a:cubicBezTo>
                <a:close/>
              </a:path>
            </a:pathLst>
          </a:custGeom>
          <a:solidFill>
            <a:schemeClr val="accent6"/>
          </a:solidFill>
          <a:ln>
            <a:noFill/>
          </a:ln>
          <a:effectLst/>
        </p:spPr>
        <p:txBody>
          <a:bodyPr lIns="90000" tIns="46800" rIns="90000" bIns="46800" anchor="ct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sz="1600" b="1" dirty="0">
                <a:solidFill>
                  <a:schemeClr val="bg1"/>
                </a:solidFill>
              </a:rPr>
              <a:t>30,96 €</a:t>
            </a:r>
            <a:r>
              <a:rPr lang="de-DE" altLang="de-DE" sz="1600" b="1" baseline="30000" dirty="0">
                <a:solidFill>
                  <a:schemeClr val="bg1"/>
                </a:solidFill>
              </a:rPr>
              <a:t>1</a:t>
            </a:r>
            <a:endParaRPr lang="de-DE" altLang="de-DE" sz="1600" b="1" dirty="0">
              <a:solidFill>
                <a:schemeClr val="bg1"/>
              </a:solidFill>
            </a:endParaRPr>
          </a:p>
          <a:p>
            <a:pPr eaLnBrk="1" hangingPunct="1">
              <a:spcBef>
                <a:spcPct val="0"/>
              </a:spcBef>
              <a:buClrTx/>
              <a:buFontTx/>
              <a:buNone/>
            </a:pPr>
            <a:r>
              <a:rPr lang="de-DE" altLang="de-DE" sz="1200" dirty="0">
                <a:solidFill>
                  <a:schemeClr val="bg1"/>
                </a:solidFill>
              </a:rPr>
              <a:t>mtl. Rente</a:t>
            </a:r>
            <a:r>
              <a:rPr lang="de-DE" altLang="de-DE" sz="1200" b="1" baseline="30000" dirty="0">
                <a:solidFill>
                  <a:schemeClr val="bg1"/>
                </a:solidFill>
              </a:rPr>
              <a:t>1</a:t>
            </a:r>
            <a:endParaRPr lang="de-DE" altLang="de-DE" sz="1200" dirty="0">
              <a:solidFill>
                <a:schemeClr val="bg1"/>
              </a:solidFill>
            </a:endParaRPr>
          </a:p>
        </p:txBody>
      </p:sp>
      <p:sp>
        <p:nvSpPr>
          <p:cNvPr id="34" name="Text Box 28"/>
          <p:cNvSpPr txBox="1">
            <a:spLocks noChangeArrowheads="1"/>
          </p:cNvSpPr>
          <p:nvPr/>
        </p:nvSpPr>
        <p:spPr bwMode="auto">
          <a:xfrm>
            <a:off x="6011863" y="2679700"/>
            <a:ext cx="2700337" cy="22621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sz="700" b="1" dirty="0"/>
              <a:t>Berechnungsgrundlage: </a:t>
            </a:r>
          </a:p>
          <a:p>
            <a:pPr marL="60325" indent="-60325" eaLnBrk="1" hangingPunct="1">
              <a:spcBef>
                <a:spcPct val="0"/>
              </a:spcBef>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700" baseline="30000" dirty="0"/>
              <a:t>1</a:t>
            </a:r>
            <a:r>
              <a:rPr lang="de-DE" altLang="de-DE" sz="700" dirty="0"/>
              <a:t> </a:t>
            </a:r>
            <a:r>
              <a:rPr lang="de-DE" sz="700" dirty="0"/>
              <a:t>Eintrittsalter 30 Jahre, Rentenbeginn 67, Todesfallleistung aus Rentengarantiezeit 10 Jahre, Beitrag 136 Euro mtl., dynamische Rente, Tarif 68BO (01/2020), unterstellte jährliche Indexpartizipation von 4 %, 100 % Indexbeteiligungsquote und unveränderte Überschussbeteiligung zu Vertragsabschluss im Jahre 2020 für die gesamte Laufzeit. Die Werte enthalten Leistungen aus der Überschussbeteiligung. Außerdem basieren sie auf fiktiven Annahmen zur Indexpartizipation vor Beginn der Rentenzahlung. Wir können diese Werte nicht garantieren.</a:t>
            </a:r>
          </a:p>
          <a:p>
            <a:pPr eaLnBrk="1" hangingPunct="1">
              <a:spcBef>
                <a:spcPct val="0"/>
              </a:spcBef>
              <a:buClrTx/>
              <a:buFontTx/>
              <a:buNone/>
            </a:pPr>
            <a:endParaRPr lang="de-DE" altLang="de-DE" sz="700" dirty="0"/>
          </a:p>
          <a:p>
            <a:pPr marL="60325" indent="-3175" eaLnBrk="1" hangingPunct="1">
              <a:spcBef>
                <a:spcPct val="0"/>
              </a:spcBef>
              <a:buClrTx/>
              <a:buFontTx/>
              <a:buNone/>
            </a:pPr>
            <a:r>
              <a:rPr lang="de-DE" altLang="de-DE" sz="700" dirty="0"/>
              <a:t>Steuer- und Sozialversicherungsfreiheit der Beiträge ggf. bis 4 % der BBG (2020: 3.312 € p.a.). Leistungen aus geförderten Beiträgen und Zuzahlungen sind nach § 22 Nr. 5 EStG in vollem Umfang  einkommensteuerpflichtig. Für die Verbeitragung in der Sozialversicherung (Krankenversicherung der Rentner) während des Rentenbezuges gilt eine Freigrenze (§ 226 Abs. 2 SGB V) und darüber hinaus ein Freibetrag für Versorgungsbezüge der </a:t>
            </a:r>
            <a:r>
              <a:rPr lang="de-DE" altLang="de-DE" sz="700" dirty="0" err="1"/>
              <a:t>bAV</a:t>
            </a:r>
            <a:r>
              <a:rPr lang="de-DE" altLang="de-DE" sz="700" dirty="0"/>
              <a:t> (2020: 159,25 € p.m./ 19.110 € Kapitalleistung).</a:t>
            </a:r>
          </a:p>
          <a:p>
            <a:pPr marL="60325" indent="-3175" eaLnBrk="1" hangingPunct="1">
              <a:spcBef>
                <a:spcPct val="0"/>
              </a:spcBef>
              <a:buClrTx/>
              <a:buFontTx/>
              <a:buNone/>
            </a:pPr>
            <a:endParaRPr lang="de-DE" altLang="de-DE" sz="700" dirty="0"/>
          </a:p>
          <a:p>
            <a:pPr marL="60325" indent="-60325" eaLnBrk="1" hangingPunct="1">
              <a:spcBef>
                <a:spcPct val="0"/>
              </a:spcBef>
              <a:buClrTx/>
              <a:buFontTx/>
              <a:buNone/>
            </a:pPr>
            <a:r>
              <a:rPr lang="de-DE" altLang="de-DE" sz="700" baseline="30000" dirty="0"/>
              <a:t>2</a:t>
            </a:r>
            <a:r>
              <a:rPr lang="de-DE" altLang="de-DE" sz="700" dirty="0"/>
              <a:t> Der Verzicht auf VWL ist ab 01.01.2015 zwingend.</a:t>
            </a:r>
          </a:p>
        </p:txBody>
      </p:sp>
      <p:sp>
        <p:nvSpPr>
          <p:cNvPr id="37" name="Flussdiagramm: Zusammenführen 36"/>
          <p:cNvSpPr>
            <a:spLocks noChangeAspect="1"/>
          </p:cNvSpPr>
          <p:nvPr/>
        </p:nvSpPr>
        <p:spPr>
          <a:xfrm rot="16200000">
            <a:off x="3632357" y="2916247"/>
            <a:ext cx="234638" cy="158733"/>
          </a:xfrm>
          <a:prstGeom prst="flowChartMerg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000"/>
          </a:p>
        </p:txBody>
      </p:sp>
      <p:sp>
        <p:nvSpPr>
          <p:cNvPr id="40" name="Flussdiagramm: Zusammenführen 39"/>
          <p:cNvSpPr>
            <a:spLocks noChangeAspect="1"/>
          </p:cNvSpPr>
          <p:nvPr/>
        </p:nvSpPr>
        <p:spPr>
          <a:xfrm rot="16200000">
            <a:off x="3632357" y="3584584"/>
            <a:ext cx="234638" cy="158733"/>
          </a:xfrm>
          <a:prstGeom prst="flowChartMerg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000"/>
          </a:p>
        </p:txBody>
      </p:sp>
      <p:sp>
        <p:nvSpPr>
          <p:cNvPr id="41" name="Flussdiagramm: Zusammenführen 40"/>
          <p:cNvSpPr>
            <a:spLocks noChangeAspect="1"/>
          </p:cNvSpPr>
          <p:nvPr/>
        </p:nvSpPr>
        <p:spPr>
          <a:xfrm rot="16200000">
            <a:off x="3637119" y="4252922"/>
            <a:ext cx="234638" cy="158733"/>
          </a:xfrm>
          <a:prstGeom prst="flowChartMerg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000"/>
          </a:p>
        </p:txBody>
      </p:sp>
      <p:sp>
        <p:nvSpPr>
          <p:cNvPr id="42" name="Flussdiagramm: Zusammenführen 41"/>
          <p:cNvSpPr>
            <a:spLocks noChangeAspect="1"/>
          </p:cNvSpPr>
          <p:nvPr/>
        </p:nvSpPr>
        <p:spPr>
          <a:xfrm rot="16200000">
            <a:off x="3632356" y="4922847"/>
            <a:ext cx="234638" cy="158733"/>
          </a:xfrm>
          <a:prstGeom prst="flowChartMerg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000"/>
          </a:p>
        </p:txBody>
      </p:sp>
    </p:spTree>
    <p:extLst>
      <p:ext uri="{BB962C8B-B14F-4D97-AF65-F5344CB8AC3E}">
        <p14:creationId xmlns:p14="http://schemas.microsoft.com/office/powerpoint/2010/main" val="364958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1. Förderung:</a:t>
            </a:r>
            <a:br>
              <a:rPr lang="de-DE" altLang="de-DE" dirty="0"/>
            </a:br>
            <a:r>
              <a:rPr lang="de-DE" altLang="de-DE" dirty="0"/>
              <a:t>Fundament vom Arbeitgeber – ohne Nettoeinbußen</a:t>
            </a:r>
            <a:endParaRPr lang="de-DE" dirty="0"/>
          </a:p>
        </p:txBody>
      </p:sp>
      <p:sp>
        <p:nvSpPr>
          <p:cNvPr id="4" name="Textplatzhalter 3"/>
          <p:cNvSpPr>
            <a:spLocks noGrp="1"/>
          </p:cNvSpPr>
          <p:nvPr>
            <p:ph type="body" sz="quarter" idx="21"/>
          </p:nvPr>
        </p:nvSpPr>
        <p:spPr/>
        <p:txBody>
          <a:bodyPr/>
          <a:lstStyle/>
          <a:p>
            <a:r>
              <a:rPr lang="de-DE" altLang="de-DE" sz="1650" dirty="0"/>
              <a:t>Der tarifvertragliche Arbeitgeberbeitrag fließt in jedem Fall in Ihre Altersversorgung.</a:t>
            </a:r>
          </a:p>
        </p:txBody>
      </p:sp>
      <p:sp>
        <p:nvSpPr>
          <p:cNvPr id="28" name="Textplatzhalter 27"/>
          <p:cNvSpPr>
            <a:spLocks noGrp="1"/>
          </p:cNvSpPr>
          <p:nvPr>
            <p:ph type="body" sz="quarter" idx="23"/>
          </p:nvPr>
        </p:nvSpPr>
        <p:spPr/>
        <p:txBody>
          <a:bodyPr/>
          <a:lstStyle/>
          <a:p>
            <a:r>
              <a:rPr lang="de-DE" altLang="de-DE" dirty="0"/>
              <a:t>Steuer- und Sozialversicherungsfreiheit der Beiträge ggf. bis 4 % der BBG (2020: 3.312 € p.a.). Leistungen aus geförderten Beiträgen und Zuzahlungen sind nach § 22 Nr. 5 EStG in vollem Umfang einkommensteuerpflichtig. Für die Verbeitragung in der Sozialversicherung (Krankenversicherung der Rentner) während des Rentenbezuges gilt eine Freigrenze (§ 226 Abs. 2 SGB V) und darüber hinaus ein Freibetrag für Versorgungsbezüge der </a:t>
            </a:r>
            <a:r>
              <a:rPr lang="de-DE" altLang="de-DE" dirty="0" err="1"/>
              <a:t>bAV</a:t>
            </a:r>
            <a:r>
              <a:rPr lang="de-DE" altLang="de-DE" dirty="0"/>
              <a:t> (2020: 159,25 € p.m./ 19.110 € Kapitalleistung).</a:t>
            </a:r>
          </a:p>
        </p:txBody>
      </p:sp>
      <p:sp>
        <p:nvSpPr>
          <p:cNvPr id="19" name="Textplatzhalter 18"/>
          <p:cNvSpPr>
            <a:spLocks noGrp="1"/>
          </p:cNvSpPr>
          <p:nvPr>
            <p:ph type="body" sz="quarter" idx="24"/>
          </p:nvPr>
        </p:nvSpPr>
        <p:spPr/>
        <p:txBody>
          <a:bodyPr/>
          <a:lstStyle/>
          <a:p>
            <a:r>
              <a:rPr lang="de-DE" altLang="de-DE" dirty="0"/>
              <a:t>Dank Tarifvertrag erhalten Sie von Ihrem Arbeitgeber einen Versorgungsbeitrag.</a:t>
            </a:r>
            <a:endParaRPr lang="de-DE" dirty="0"/>
          </a:p>
        </p:txBody>
      </p:sp>
      <p:sp>
        <p:nvSpPr>
          <p:cNvPr id="7" name="Textplatzhalter 6"/>
          <p:cNvSpPr>
            <a:spLocks noGrp="1"/>
          </p:cNvSpPr>
          <p:nvPr>
            <p:ph type="body" sz="quarter" idx="18"/>
          </p:nvPr>
        </p:nvSpPr>
        <p:spPr/>
        <p:txBody>
          <a:bodyPr/>
          <a:lstStyle/>
          <a:p>
            <a:r>
              <a:rPr lang="de-DE"/>
              <a:t>3. </a:t>
            </a:r>
            <a:r>
              <a:rPr lang="de-DE" altLang="de-DE"/>
              <a:t>Die Stufen der Förderung</a:t>
            </a:r>
            <a:endParaRPr lang="de-DE" dirty="0"/>
          </a:p>
        </p:txBody>
      </p:sp>
      <p:sp>
        <p:nvSpPr>
          <p:cNvPr id="8" name="Datumsplatzhalter 7"/>
          <p:cNvSpPr>
            <a:spLocks noGrp="1"/>
          </p:cNvSpPr>
          <p:nvPr>
            <p:ph type="dt" sz="half" idx="25"/>
          </p:nvPr>
        </p:nvSpPr>
        <p:spPr/>
        <p:txBody>
          <a:bodyPr/>
          <a:lstStyle/>
          <a:p>
            <a:r>
              <a:rPr lang="de-DE"/>
              <a:t>01.01.2020</a:t>
            </a:r>
            <a:endParaRPr lang="de-DE" dirty="0"/>
          </a:p>
        </p:txBody>
      </p:sp>
      <p:sp>
        <p:nvSpPr>
          <p:cNvPr id="9" name="Fußzeilenplatzhalter 8"/>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12</a:t>
            </a:fld>
            <a:endParaRPr lang="de-DE" dirty="0"/>
          </a:p>
        </p:txBody>
      </p:sp>
      <p:sp>
        <p:nvSpPr>
          <p:cNvPr id="31" name="Rectangle 111"/>
          <p:cNvSpPr>
            <a:spLocks noChangeArrowheads="1"/>
          </p:cNvSpPr>
          <p:nvPr/>
        </p:nvSpPr>
        <p:spPr bwMode="auto">
          <a:xfrm>
            <a:off x="6329363" y="4375150"/>
            <a:ext cx="2525712"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buClrTx/>
              <a:buFontTx/>
              <a:buNone/>
            </a:pPr>
            <a:r>
              <a:rPr lang="de-DE" altLang="de-DE" sz="1200" b="1" dirty="0">
                <a:solidFill>
                  <a:schemeClr val="accent6"/>
                </a:solidFill>
              </a:rPr>
              <a:t>Ihr Beitrag zur Altersversorgung: </a:t>
            </a:r>
            <a:br>
              <a:rPr lang="de-DE" altLang="de-DE" sz="1200" b="1" dirty="0">
                <a:solidFill>
                  <a:schemeClr val="accent6"/>
                </a:solidFill>
              </a:rPr>
            </a:br>
            <a:r>
              <a:rPr lang="de-DE" altLang="de-DE" sz="1200" b="1" dirty="0">
                <a:solidFill>
                  <a:schemeClr val="accent6"/>
                </a:solidFill>
              </a:rPr>
              <a:t>40,00 €</a:t>
            </a:r>
          </a:p>
        </p:txBody>
      </p:sp>
      <p:sp>
        <p:nvSpPr>
          <p:cNvPr id="34" name="Rectangle 114"/>
          <p:cNvSpPr>
            <a:spLocks noChangeArrowheads="1"/>
          </p:cNvSpPr>
          <p:nvPr/>
        </p:nvSpPr>
        <p:spPr bwMode="auto">
          <a:xfrm>
            <a:off x="6332538" y="3078163"/>
            <a:ext cx="2128837"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buClrTx/>
              <a:buFontTx/>
              <a:buNone/>
            </a:pPr>
            <a:r>
              <a:rPr lang="de-DE" altLang="de-DE" sz="1200" b="1" dirty="0">
                <a:solidFill>
                  <a:schemeClr val="accent6"/>
                </a:solidFill>
              </a:rPr>
              <a:t>Arbeitgeberbeitrag: </a:t>
            </a:r>
            <a:br>
              <a:rPr lang="de-DE" altLang="de-DE" sz="1200" b="1" dirty="0">
                <a:solidFill>
                  <a:schemeClr val="accent6"/>
                </a:solidFill>
              </a:rPr>
            </a:br>
            <a:r>
              <a:rPr lang="de-DE" altLang="de-DE" sz="1200" b="1" dirty="0">
                <a:solidFill>
                  <a:schemeClr val="accent6"/>
                </a:solidFill>
              </a:rPr>
              <a:t>40,00 €</a:t>
            </a:r>
          </a:p>
        </p:txBody>
      </p:sp>
      <p:sp>
        <p:nvSpPr>
          <p:cNvPr id="37" name="Rectangle 117"/>
          <p:cNvSpPr>
            <a:spLocks noChangeArrowheads="1"/>
          </p:cNvSpPr>
          <p:nvPr/>
        </p:nvSpPr>
        <p:spPr bwMode="auto">
          <a:xfrm>
            <a:off x="6326188" y="4895850"/>
            <a:ext cx="2128837"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sz="1200" b="1" dirty="0">
                <a:solidFill>
                  <a:schemeClr val="accent6"/>
                </a:solidFill>
              </a:rPr>
              <a:t>Ihr Aufwand: </a:t>
            </a:r>
            <a:br>
              <a:rPr lang="de-DE" altLang="de-DE" sz="1200" b="1" dirty="0">
                <a:solidFill>
                  <a:schemeClr val="accent6"/>
                </a:solidFill>
              </a:rPr>
            </a:br>
            <a:r>
              <a:rPr lang="de-DE" altLang="de-DE" sz="1200" b="1" dirty="0">
                <a:solidFill>
                  <a:schemeClr val="accent6"/>
                </a:solidFill>
              </a:rPr>
              <a:t>0,00 €</a:t>
            </a:r>
          </a:p>
        </p:txBody>
      </p:sp>
      <p:sp>
        <p:nvSpPr>
          <p:cNvPr id="39" name="Text Box 119"/>
          <p:cNvSpPr txBox="1">
            <a:spLocks noChangeArrowheads="1"/>
          </p:cNvSpPr>
          <p:nvPr/>
        </p:nvSpPr>
        <p:spPr bwMode="auto">
          <a:xfrm>
            <a:off x="6326188" y="2520950"/>
            <a:ext cx="2386012"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sz="700" b="1" dirty="0"/>
              <a:t>Berechnungsgrundlage: </a:t>
            </a:r>
          </a:p>
          <a:p>
            <a:pPr eaLnBrk="1" hangingPunct="1">
              <a:spcBef>
                <a:spcPct val="0"/>
              </a:spcBef>
              <a:buClrTx/>
              <a:buFontTx/>
              <a:buNone/>
            </a:pPr>
            <a:r>
              <a:rPr lang="de-DE" altLang="de-DE" sz="800" dirty="0"/>
              <a:t>Steuerklasse 1, keine Kinder, keine Kirchensteuer, KV-Zusatzbeitrag 1,1 %</a:t>
            </a:r>
          </a:p>
        </p:txBody>
      </p:sp>
      <p:graphicFrame>
        <p:nvGraphicFramePr>
          <p:cNvPr id="40" name="Inhaltsplatzhalter 6"/>
          <p:cNvGraphicFramePr>
            <a:graphicFrameLocks/>
          </p:cNvGraphicFramePr>
          <p:nvPr>
            <p:extLst>
              <p:ext uri="{D42A27DB-BD31-4B8C-83A1-F6EECF244321}">
                <p14:modId xmlns:p14="http://schemas.microsoft.com/office/powerpoint/2010/main" val="680985449"/>
              </p:ext>
            </p:extLst>
          </p:nvPr>
        </p:nvGraphicFramePr>
        <p:xfrm>
          <a:off x="419100" y="2520950"/>
          <a:ext cx="5484813" cy="2599535"/>
        </p:xfrm>
        <a:graphic>
          <a:graphicData uri="http://schemas.openxmlformats.org/drawingml/2006/table">
            <a:tbl>
              <a:tblPr firstRow="1" bandRow="1"/>
              <a:tblGrid>
                <a:gridCol w="3006509">
                  <a:extLst>
                    <a:ext uri="{9D8B030D-6E8A-4147-A177-3AD203B41FA5}">
                      <a16:colId xmlns:a16="http://schemas.microsoft.com/office/drawing/2014/main" val="20000"/>
                    </a:ext>
                  </a:extLst>
                </a:gridCol>
                <a:gridCol w="1239152">
                  <a:extLst>
                    <a:ext uri="{9D8B030D-6E8A-4147-A177-3AD203B41FA5}">
                      <a16:colId xmlns:a16="http://schemas.microsoft.com/office/drawing/2014/main" val="20001"/>
                    </a:ext>
                  </a:extLst>
                </a:gridCol>
                <a:gridCol w="1239152">
                  <a:extLst>
                    <a:ext uri="{9D8B030D-6E8A-4147-A177-3AD203B41FA5}">
                      <a16:colId xmlns:a16="http://schemas.microsoft.com/office/drawing/2014/main" val="20002"/>
                    </a:ext>
                  </a:extLst>
                </a:gridCol>
              </a:tblGrid>
              <a:tr h="21568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fontAlgn="b"/>
                      <a:endParaRPr lang="de-DE" sz="1200" b="1" i="0" u="none" strike="noStrike" dirty="0">
                        <a:solidFill>
                          <a:srgbClr val="000000"/>
                        </a:solidFill>
                        <a:effectLst/>
                        <a:latin typeface="+mn-lt"/>
                      </a:endParaRPr>
                    </a:p>
                  </a:txBody>
                  <a:tcPr marL="72001" marR="72001" marT="36010" marB="3601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r" fontAlgn="b"/>
                      <a:r>
                        <a:rPr lang="de-DE" sz="1200" u="none" strike="noStrike" dirty="0">
                          <a:effectLst/>
                          <a:latin typeface="+mn-lt"/>
                        </a:rPr>
                        <a:t>Ohne </a:t>
                      </a:r>
                      <a:r>
                        <a:rPr lang="de-DE" sz="1200" u="none" strike="noStrike" dirty="0" err="1">
                          <a:effectLst/>
                          <a:latin typeface="+mn-lt"/>
                        </a:rPr>
                        <a:t>bAV</a:t>
                      </a:r>
                      <a:endParaRPr lang="de-DE" sz="1200" u="none" strike="noStrike" dirty="0">
                        <a:effectLst/>
                        <a:latin typeface="+mn-lt"/>
                      </a:endParaRPr>
                    </a:p>
                  </a:txBody>
                  <a:tcPr marL="0" marR="179992" marT="36010" marB="3601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dirty="0">
                          <a:latin typeface="+mn-lt"/>
                        </a:rPr>
                        <a:t>Mit </a:t>
                      </a:r>
                      <a:r>
                        <a:rPr lang="de-DE" sz="1200" dirty="0" err="1">
                          <a:latin typeface="+mn-lt"/>
                        </a:rPr>
                        <a:t>bAV</a:t>
                      </a:r>
                      <a:endParaRPr lang="de-DE" sz="1200" dirty="0">
                        <a:latin typeface="+mn-lt"/>
                      </a:endParaRPr>
                    </a:p>
                  </a:txBody>
                  <a:tcPr marL="0" marR="179992" marT="36010" marB="3601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22039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200" b="1" dirty="0">
                          <a:latin typeface="+mn-lt"/>
                        </a:rPr>
                        <a:t>Bruttomonatsgehalt</a:t>
                      </a:r>
                    </a:p>
                  </a:txBody>
                  <a:tcPr marL="91417" marR="91417" marT="36010" marB="3601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4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2.030,00 €</a:t>
                      </a:r>
                    </a:p>
                  </a:txBody>
                  <a:tcPr marR="180000" marT="61764" marB="36000" anchor="ctr"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4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2.030,00 €</a:t>
                      </a:r>
                    </a:p>
                  </a:txBody>
                  <a:tcPr marR="180000" marT="61764" marB="36000" anchor="ctr"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40000"/>
                      </a:srgbClr>
                    </a:solidFill>
                  </a:tcPr>
                </a:tc>
                <a:extLst>
                  <a:ext uri="{0D108BD9-81ED-4DB2-BD59-A6C34878D82A}">
                    <a16:rowId xmlns:a16="http://schemas.microsoft.com/office/drawing/2014/main" val="10001"/>
                  </a:ext>
                </a:extLst>
              </a:tr>
              <a:tr h="22039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dirty="0">
                          <a:latin typeface="+mn-lt"/>
                        </a:rPr>
                        <a:t>Beitrag </a:t>
                      </a:r>
                      <a:r>
                        <a:rPr lang="de-DE" sz="1200" b="0" dirty="0" err="1">
                          <a:latin typeface="+mn-lt"/>
                        </a:rPr>
                        <a:t>bAV</a:t>
                      </a:r>
                      <a:endParaRPr lang="de-DE" sz="1200" b="0" dirty="0">
                        <a:latin typeface="+mn-lt"/>
                      </a:endParaRPr>
                    </a:p>
                  </a:txBody>
                  <a:tcPr marL="91417" marR="91417" marT="36010" marB="3601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2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txBody>
                  <a:tcPr marR="180000" marT="61764" marB="360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2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40,00 €</a:t>
                      </a:r>
                    </a:p>
                  </a:txBody>
                  <a:tcPr marR="180000" marT="61764" marB="360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20000"/>
                      </a:srgbClr>
                    </a:solidFill>
                  </a:tcPr>
                </a:tc>
                <a:extLst>
                  <a:ext uri="{0D108BD9-81ED-4DB2-BD59-A6C34878D82A}">
                    <a16:rowId xmlns:a16="http://schemas.microsoft.com/office/drawing/2014/main" val="10002"/>
                  </a:ext>
                </a:extLst>
              </a:tr>
              <a:tr h="22039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200" b="0" dirty="0">
                          <a:latin typeface="+mn-lt"/>
                        </a:rPr>
                        <a:t>Steuer- und SV-pflichtiges Einkommen</a:t>
                      </a:r>
                    </a:p>
                  </a:txBody>
                  <a:tcPr marL="91417" marR="91417" marT="36010" marB="3601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4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2.030,00 €</a:t>
                      </a:r>
                    </a:p>
                  </a:txBody>
                  <a:tcPr marR="180000" marT="61764" marB="360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4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2.030,00 €</a:t>
                      </a:r>
                    </a:p>
                  </a:txBody>
                  <a:tcPr marR="180000" marT="61764" marB="360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40000"/>
                      </a:srgbClr>
                    </a:solidFill>
                  </a:tcPr>
                </a:tc>
                <a:extLst>
                  <a:ext uri="{0D108BD9-81ED-4DB2-BD59-A6C34878D82A}">
                    <a16:rowId xmlns:a16="http://schemas.microsoft.com/office/drawing/2014/main" val="10003"/>
                  </a:ext>
                </a:extLst>
              </a:tr>
              <a:tr h="22039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200" b="0" dirty="0">
                          <a:latin typeface="+mn-lt"/>
                        </a:rPr>
                        <a:t>Steuern und Sozialabgaben</a:t>
                      </a:r>
                    </a:p>
                  </a:txBody>
                  <a:tcPr marL="91417" marR="91417" marT="36010" marB="3601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2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597,39 €</a:t>
                      </a:r>
                    </a:p>
                  </a:txBody>
                  <a:tcPr marR="180000" marT="61764" marB="360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2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597,39 €</a:t>
                      </a:r>
                    </a:p>
                  </a:txBody>
                  <a:tcPr marR="180000" marT="61764" marB="360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20000"/>
                      </a:srgbClr>
                    </a:solidFill>
                  </a:tcPr>
                </a:tc>
                <a:extLst>
                  <a:ext uri="{0D108BD9-81ED-4DB2-BD59-A6C34878D82A}">
                    <a16:rowId xmlns:a16="http://schemas.microsoft.com/office/drawing/2014/main" val="10004"/>
                  </a:ext>
                </a:extLst>
              </a:tr>
              <a:tr h="22039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200" b="1" dirty="0">
                          <a:latin typeface="+mn-lt"/>
                        </a:rPr>
                        <a:t>Nettomonatsgehalt</a:t>
                      </a:r>
                    </a:p>
                  </a:txBody>
                  <a:tcPr marL="91417" marR="91417" marT="36010" marB="3601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4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1.432,61 €</a:t>
                      </a:r>
                    </a:p>
                  </a:txBody>
                  <a:tcPr marR="180000" marT="61764" marB="360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4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1.432,61 €</a:t>
                      </a:r>
                    </a:p>
                  </a:txBody>
                  <a:tcPr marR="180000" marT="61764" marB="360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40000"/>
                      </a:srgbClr>
                    </a:solidFill>
                  </a:tcPr>
                </a:tc>
                <a:extLst>
                  <a:ext uri="{0D108BD9-81ED-4DB2-BD59-A6C34878D82A}">
                    <a16:rowId xmlns:a16="http://schemas.microsoft.com/office/drawing/2014/main" val="10005"/>
                  </a:ext>
                </a:extLst>
              </a:tr>
              <a:tr h="22039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200" b="0" dirty="0">
                          <a:latin typeface="+mn-lt"/>
                        </a:rPr>
                        <a:t>Gesamtbeitrag VWL</a:t>
                      </a:r>
                    </a:p>
                  </a:txBody>
                  <a:tcPr marL="91417" marR="91417" marT="36010" marB="3601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2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30,00 €</a:t>
                      </a:r>
                    </a:p>
                  </a:txBody>
                  <a:tcPr marR="180000" marT="61764" marB="360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2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30,00 €</a:t>
                      </a:r>
                    </a:p>
                  </a:txBody>
                  <a:tcPr marR="180000" marT="61764" marB="360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20000"/>
                      </a:srgbClr>
                    </a:solidFill>
                  </a:tcPr>
                </a:tc>
                <a:extLst>
                  <a:ext uri="{0D108BD9-81ED-4DB2-BD59-A6C34878D82A}">
                    <a16:rowId xmlns:a16="http://schemas.microsoft.com/office/drawing/2014/main" val="10006"/>
                  </a:ext>
                </a:extLst>
              </a:tr>
              <a:tr h="22039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200" b="0" dirty="0">
                          <a:solidFill>
                            <a:schemeClr val="bg1"/>
                          </a:solidFill>
                          <a:latin typeface="+mn-lt"/>
                        </a:rPr>
                        <a:t>Gesamtbeitrag zur bAV</a:t>
                      </a:r>
                    </a:p>
                  </a:txBody>
                  <a:tcPr marL="91417" marR="91417" marT="36010" marB="3601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dirty="0">
                          <a:ln>
                            <a:noFill/>
                          </a:ln>
                          <a:solidFill>
                            <a:srgbClr val="FFFFFF"/>
                          </a:solidFill>
                          <a:effectLst/>
                          <a:latin typeface="Arial" panose="020B0604020202020204" pitchFamily="34" charset="0"/>
                          <a:cs typeface="Arial" panose="020B0604020202020204" pitchFamily="34" charset="0"/>
                        </a:rPr>
                        <a:t>– </a:t>
                      </a:r>
                    </a:p>
                  </a:txBody>
                  <a:tcPr marR="180000" marT="61764" marB="360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dirty="0">
                          <a:ln>
                            <a:noFill/>
                          </a:ln>
                          <a:solidFill>
                            <a:srgbClr val="FFFFFF"/>
                          </a:solidFill>
                          <a:effectLst/>
                          <a:latin typeface="Arial" panose="020B0604020202020204" pitchFamily="34" charset="0"/>
                          <a:cs typeface="Arial" panose="020B0604020202020204" pitchFamily="34" charset="0"/>
                        </a:rPr>
                        <a:t>40,00 €</a:t>
                      </a:r>
                    </a:p>
                  </a:txBody>
                  <a:tcPr marR="180000" marT="61764" marB="360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7"/>
                  </a:ext>
                </a:extLst>
              </a:tr>
              <a:tr h="22039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200" b="0" dirty="0">
                          <a:latin typeface="+mn-lt"/>
                        </a:rPr>
                        <a:t>Auszahlungsbetrag</a:t>
                      </a:r>
                    </a:p>
                  </a:txBody>
                  <a:tcPr marL="91417" marR="91417" marT="36010" marB="3601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2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1.402,61 €</a:t>
                      </a:r>
                    </a:p>
                  </a:txBody>
                  <a:tcPr marR="180000" marT="61764" marB="360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2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1.402,61 €</a:t>
                      </a:r>
                    </a:p>
                  </a:txBody>
                  <a:tcPr marR="180000" marT="61764" marB="360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20000"/>
                      </a:srgbClr>
                    </a:solidFill>
                  </a:tcPr>
                </a:tc>
                <a:extLst>
                  <a:ext uri="{0D108BD9-81ED-4DB2-BD59-A6C34878D82A}">
                    <a16:rowId xmlns:a16="http://schemas.microsoft.com/office/drawing/2014/main" val="10008"/>
                  </a:ext>
                </a:extLst>
              </a:tr>
              <a:tr h="22039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de-DE" sz="1200" b="1" dirty="0">
                          <a:solidFill>
                            <a:schemeClr val="bg1"/>
                          </a:solidFill>
                          <a:latin typeface="+mn-lt"/>
                        </a:rPr>
                        <a:t>Differenz zum Auszahlungsbetrag</a:t>
                      </a:r>
                    </a:p>
                  </a:txBody>
                  <a:tcPr marL="91417" marR="91417" marT="36010" marB="3601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0,00 €</a:t>
                      </a:r>
                    </a:p>
                  </a:txBody>
                  <a:tcPr marR="180000" marT="61764" marB="360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0,00 €</a:t>
                      </a:r>
                    </a:p>
                  </a:txBody>
                  <a:tcPr marR="180000" marT="61764" marB="360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9"/>
                  </a:ext>
                </a:extLst>
              </a:tr>
            </a:tbl>
          </a:graphicData>
        </a:graphic>
      </p:graphicFrame>
      <p:cxnSp>
        <p:nvCxnSpPr>
          <p:cNvPr id="22" name="Gerade Verbindung mit Pfeil 21"/>
          <p:cNvCxnSpPr/>
          <p:nvPr/>
        </p:nvCxnSpPr>
        <p:spPr>
          <a:xfrm flipH="1">
            <a:off x="5970125" y="3174314"/>
            <a:ext cx="288000" cy="0"/>
          </a:xfrm>
          <a:prstGeom prst="straightConnector1">
            <a:avLst/>
          </a:prstGeom>
          <a:ln>
            <a:solidFill>
              <a:schemeClr val="accent6"/>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3" name="Gerade Verbindung mit Pfeil 22"/>
          <p:cNvCxnSpPr/>
          <p:nvPr/>
        </p:nvCxnSpPr>
        <p:spPr>
          <a:xfrm flipH="1">
            <a:off x="5970125" y="4477544"/>
            <a:ext cx="288000" cy="0"/>
          </a:xfrm>
          <a:prstGeom prst="straightConnector1">
            <a:avLst/>
          </a:prstGeom>
          <a:ln>
            <a:solidFill>
              <a:schemeClr val="accent6"/>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4" name="Gerade Verbindung mit Pfeil 23"/>
          <p:cNvCxnSpPr/>
          <p:nvPr/>
        </p:nvCxnSpPr>
        <p:spPr>
          <a:xfrm flipH="1">
            <a:off x="5964900" y="4985544"/>
            <a:ext cx="288000" cy="0"/>
          </a:xfrm>
          <a:prstGeom prst="straightConnector1">
            <a:avLst/>
          </a:prstGeom>
          <a:ln>
            <a:solidFill>
              <a:schemeClr val="accent6"/>
            </a:solidFill>
            <a:tailEnd type="triangle" w="lg"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476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additive="repl">
                                        <p:cTn id="6" dur="1" fill="hold">
                                          <p:stCondLst>
                                            <p:cond delay="0"/>
                                          </p:stCondLst>
                                        </p:cTn>
                                        <p:tgtEl>
                                          <p:spTgt spid="39"/>
                                        </p:tgtEl>
                                        <p:attrNameLst>
                                          <p:attrName>style.visibility</p:attrName>
                                        </p:attrNameLst>
                                      </p:cBhvr>
                                      <p:to>
                                        <p:strVal val="visible"/>
                                      </p:to>
                                    </p:set>
                                    <p:animEffect transition="in" filter="fade">
                                      <p:cBhvr additive="repl">
                                        <p:cTn id="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2. Förderung:</a:t>
            </a:r>
            <a:br>
              <a:rPr lang="de-DE" altLang="de-DE" dirty="0"/>
            </a:br>
            <a:r>
              <a:rPr lang="de-DE" altLang="de-DE" dirty="0"/>
              <a:t>Ihr Arbeitgeber legt noch was obendrauf</a:t>
            </a:r>
          </a:p>
        </p:txBody>
      </p:sp>
      <p:sp>
        <p:nvSpPr>
          <p:cNvPr id="16" name="Textplatzhalter 15"/>
          <p:cNvSpPr>
            <a:spLocks noGrp="1"/>
          </p:cNvSpPr>
          <p:nvPr>
            <p:ph type="body" sz="quarter" idx="17"/>
          </p:nvPr>
        </p:nvSpPr>
        <p:spPr>
          <a:xfrm>
            <a:off x="358775" y="2600325"/>
            <a:ext cx="4098925" cy="1146175"/>
          </a:xfrm>
        </p:spPr>
        <p:txBody>
          <a:bodyPr>
            <a:normAutofit/>
          </a:bodyPr>
          <a:lstStyle/>
          <a:p>
            <a:r>
              <a:rPr lang="de-DE" altLang="de-DE" sz="1200" b="0" dirty="0"/>
              <a:t>Mit dem Arbeitgeberbeitrag und Arbeitgeberzuschüssen zu Ihrer Entgeltumwandlung werden aus Ihren 50,00 € insgesamt 136,00 € Versorgungsbeitrag. Durch diese "Zugabe" des Arbeitgebers wird die betriebliche Altersversorgung unschlagbar gut.</a:t>
            </a:r>
          </a:p>
        </p:txBody>
      </p:sp>
      <p:sp>
        <p:nvSpPr>
          <p:cNvPr id="4" name="Textplatzhalter 3"/>
          <p:cNvSpPr>
            <a:spLocks noGrp="1"/>
          </p:cNvSpPr>
          <p:nvPr>
            <p:ph type="body" sz="quarter" idx="21"/>
          </p:nvPr>
        </p:nvSpPr>
        <p:spPr>
          <a:xfrm>
            <a:off x="358775" y="2087563"/>
            <a:ext cx="8426449" cy="246221"/>
          </a:xfrm>
        </p:spPr>
        <p:txBody>
          <a:bodyPr/>
          <a:lstStyle/>
          <a:p>
            <a:pPr eaLnBrk="1" hangingPunct="1">
              <a:buClrTx/>
              <a:buFontTx/>
              <a:buNone/>
            </a:pPr>
            <a:r>
              <a:rPr lang="de-DE" altLang="de-DE" sz="1600" dirty="0"/>
              <a:t>Ihr Arbeitgeber hilft bei der Betriebsrente gleich doppelt.</a:t>
            </a:r>
          </a:p>
        </p:txBody>
      </p:sp>
      <p:sp>
        <p:nvSpPr>
          <p:cNvPr id="28" name="Textplatzhalter 27"/>
          <p:cNvSpPr>
            <a:spLocks noGrp="1"/>
          </p:cNvSpPr>
          <p:nvPr>
            <p:ph type="body" sz="quarter" idx="23"/>
          </p:nvPr>
        </p:nvSpPr>
        <p:spPr/>
        <p:txBody>
          <a:bodyPr/>
          <a:lstStyle/>
          <a:p>
            <a:endParaRPr lang="de-DE" altLang="de-DE" dirty="0"/>
          </a:p>
        </p:txBody>
      </p:sp>
      <p:sp>
        <p:nvSpPr>
          <p:cNvPr id="19" name="Textplatzhalter 18"/>
          <p:cNvSpPr>
            <a:spLocks noGrp="1"/>
          </p:cNvSpPr>
          <p:nvPr>
            <p:ph type="body" sz="quarter" idx="24"/>
          </p:nvPr>
        </p:nvSpPr>
        <p:spPr/>
        <p:txBody>
          <a:bodyPr/>
          <a:lstStyle/>
          <a:p>
            <a:r>
              <a:rPr lang="de-DE" altLang="de-DE" dirty="0"/>
              <a:t>Mit dem Arbeitgeberzuschuss tut Ihnen Ihr Chef Monat für Monat etwas Gutes –ohne zusätzliche Kosten für Sie.</a:t>
            </a:r>
          </a:p>
        </p:txBody>
      </p:sp>
      <p:sp>
        <p:nvSpPr>
          <p:cNvPr id="7" name="Textplatzhalter 6"/>
          <p:cNvSpPr>
            <a:spLocks noGrp="1"/>
          </p:cNvSpPr>
          <p:nvPr>
            <p:ph type="body" sz="quarter" idx="18"/>
          </p:nvPr>
        </p:nvSpPr>
        <p:spPr/>
        <p:txBody>
          <a:bodyPr/>
          <a:lstStyle/>
          <a:p>
            <a:r>
              <a:rPr lang="de-DE"/>
              <a:t>3. </a:t>
            </a:r>
            <a:r>
              <a:rPr lang="de-DE" altLang="de-DE"/>
              <a:t>Die Stufen der Förderung</a:t>
            </a:r>
            <a:endParaRPr lang="de-DE" dirty="0"/>
          </a:p>
        </p:txBody>
      </p:sp>
      <p:sp>
        <p:nvSpPr>
          <p:cNvPr id="8" name="Datumsplatzhalter 7"/>
          <p:cNvSpPr>
            <a:spLocks noGrp="1"/>
          </p:cNvSpPr>
          <p:nvPr>
            <p:ph type="dt" sz="half" idx="25"/>
          </p:nvPr>
        </p:nvSpPr>
        <p:spPr/>
        <p:txBody>
          <a:bodyPr/>
          <a:lstStyle/>
          <a:p>
            <a:r>
              <a:rPr lang="de-DE"/>
              <a:t>01.01.2020</a:t>
            </a:r>
            <a:endParaRPr lang="de-DE" dirty="0"/>
          </a:p>
        </p:txBody>
      </p:sp>
      <p:sp>
        <p:nvSpPr>
          <p:cNvPr id="9" name="Fußzeilenplatzhalter 8"/>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13</a:t>
            </a:fld>
            <a:endParaRPr lang="de-DE" dirty="0"/>
          </a:p>
        </p:txBody>
      </p:sp>
      <p:sp>
        <p:nvSpPr>
          <p:cNvPr id="49" name="Text Box 1"/>
          <p:cNvSpPr txBox="1">
            <a:spLocks noChangeArrowheads="1"/>
          </p:cNvSpPr>
          <p:nvPr/>
        </p:nvSpPr>
        <p:spPr bwMode="auto">
          <a:xfrm>
            <a:off x="431800" y="4179943"/>
            <a:ext cx="8280400"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sz="700" b="1" dirty="0"/>
              <a:t>Berechnungsgrundlage: </a:t>
            </a:r>
          </a:p>
          <a:p>
            <a:pPr eaLnBrk="1" hangingPunct="1">
              <a:spcBef>
                <a:spcPct val="0"/>
              </a:spcBef>
              <a:buClrTx/>
              <a:buFontTx/>
              <a:buNone/>
            </a:pPr>
            <a:r>
              <a:rPr lang="de-DE" altLang="de-DE" sz="700" dirty="0"/>
              <a:t>Steuerklasse 1, keine Kinder, keine Kirchensteuer, KV-Zusatzbeitrag 1,1 %</a:t>
            </a:r>
          </a:p>
          <a:p>
            <a:pPr eaLnBrk="1" hangingPunct="1">
              <a:spcBef>
                <a:spcPct val="0"/>
              </a:spcBef>
              <a:buClrTx/>
              <a:buFontTx/>
              <a:buNone/>
            </a:pPr>
            <a:endParaRPr lang="de-DE" altLang="de-DE" sz="700" dirty="0"/>
          </a:p>
          <a:p>
            <a:pPr marL="61913" indent="-61913" eaLnBrk="1" hangingPunct="1">
              <a:spcBef>
                <a:spcPct val="0"/>
              </a:spcBef>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700" baseline="30000" dirty="0"/>
              <a:t>1</a:t>
            </a:r>
            <a:r>
              <a:rPr lang="de-DE" altLang="de-DE" sz="700" dirty="0"/>
              <a:t> </a:t>
            </a:r>
            <a:r>
              <a:rPr lang="de-DE" sz="700" dirty="0"/>
              <a:t>Eintrittsalter 30 Jahre, Rentenbeginn 67, Todesfallleistung aus Rentengarantiezeit 10 Jahre, Beitrag 136 Euro mtl., dynamische Rente, Tarif 68BO (01/2020), unterstellte jährliche Indexpartizipation von 4 %, 100 % Indexbeteiligungsquote und unveränderte Überschussbeteiligung zu Vertragsabschluss im Jahre 2020 für die gesamte Laufzeit. Die Werte enthalten Leistungen aus der Überschussbeteiligung. Außerdem basieren sie auf fiktiven Annahmen zur Indexpartizipation vor Beginn der Rentenzahlung. Wir können diese Werte nicht garantieren</a:t>
            </a:r>
            <a:r>
              <a:rPr lang="de-DE" altLang="de-DE" sz="700" dirty="0"/>
              <a:t>.</a:t>
            </a:r>
          </a:p>
          <a:p>
            <a:pPr eaLnBrk="1" hangingPunct="1">
              <a:spcBef>
                <a:spcPct val="0"/>
              </a:spcBef>
              <a:buClrTx/>
              <a:buFontTx/>
              <a:buNone/>
            </a:pPr>
            <a:endParaRPr lang="de-DE" altLang="de-DE" sz="700" dirty="0"/>
          </a:p>
          <a:p>
            <a:pPr eaLnBrk="1" hangingPunct="1">
              <a:spcBef>
                <a:spcPct val="0"/>
              </a:spcBef>
              <a:buClrTx/>
              <a:buFontTx/>
              <a:buNone/>
            </a:pPr>
            <a:r>
              <a:rPr lang="de-DE" altLang="de-DE" sz="700" dirty="0"/>
              <a:t>Steuer- und Sozialversicherungsfreiheit der Beiträge ggf. bis 4 % der BBG (2020: 3.312 € p.a.). Leistungen aus geförderten Beiträgen und Zuzahlungen sind nach § 22 Nr. 5 EStG in vollem Umfang  einkommensteuerpflichtig. Für die Verbeitragung in der Sozialversicherung (Krankenversicherung der Rentner) während des Rentenbezuges gilt eine Freigrenze (§ 226 Abs. 2 SGB V) und darüber hinaus ein Freibetrag für Versorgungsbezüge der </a:t>
            </a:r>
            <a:r>
              <a:rPr lang="de-DE" altLang="de-DE" sz="700" dirty="0" err="1"/>
              <a:t>bAV</a:t>
            </a:r>
            <a:r>
              <a:rPr lang="de-DE" altLang="de-DE" sz="700" dirty="0"/>
              <a:t> (2020: 159,25 € p.m./ 19.110 € Kapitalleistung).</a:t>
            </a:r>
          </a:p>
        </p:txBody>
      </p:sp>
      <p:grpSp>
        <p:nvGrpSpPr>
          <p:cNvPr id="27" name="Gruppieren 26"/>
          <p:cNvGrpSpPr/>
          <p:nvPr/>
        </p:nvGrpSpPr>
        <p:grpSpPr>
          <a:xfrm>
            <a:off x="4404521" y="2403499"/>
            <a:ext cx="4186235" cy="1793445"/>
            <a:chOff x="4400550" y="2390799"/>
            <a:chExt cx="4186235" cy="1793445"/>
          </a:xfrm>
        </p:grpSpPr>
        <p:sp>
          <p:nvSpPr>
            <p:cNvPr id="29" name="Textfeld 18"/>
            <p:cNvSpPr txBox="1">
              <a:spLocks noChangeArrowheads="1"/>
            </p:cNvSpPr>
            <p:nvPr/>
          </p:nvSpPr>
          <p:spPr bwMode="auto">
            <a:xfrm>
              <a:off x="4400550" y="2673016"/>
              <a:ext cx="8500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algn="r" eaLnBrk="1" hangingPunct="1">
                <a:spcBef>
                  <a:spcPct val="0"/>
                </a:spcBef>
              </a:pPr>
              <a:r>
                <a:rPr lang="de-DE" altLang="de-DE" sz="1000" b="1" dirty="0">
                  <a:solidFill>
                    <a:schemeClr val="accent2">
                      <a:lumMod val="50000"/>
                    </a:schemeClr>
                  </a:solidFill>
                </a:rPr>
                <a:t>Arbeitgeber-</a:t>
              </a:r>
            </a:p>
            <a:p>
              <a:pPr algn="r" eaLnBrk="1" hangingPunct="1">
                <a:spcBef>
                  <a:spcPct val="0"/>
                </a:spcBef>
              </a:pPr>
              <a:r>
                <a:rPr lang="de-DE" altLang="de-DE" sz="1000" b="1" dirty="0" err="1">
                  <a:solidFill>
                    <a:schemeClr val="accent2">
                      <a:lumMod val="50000"/>
                    </a:schemeClr>
                  </a:solidFill>
                </a:rPr>
                <a:t>zuschuss</a:t>
              </a:r>
              <a:endParaRPr lang="de-DE" altLang="de-DE" sz="1000" dirty="0">
                <a:solidFill>
                  <a:schemeClr val="accent2">
                    <a:lumMod val="50000"/>
                  </a:schemeClr>
                </a:solidFill>
              </a:endParaRPr>
            </a:p>
          </p:txBody>
        </p:sp>
        <p:sp>
          <p:nvSpPr>
            <p:cNvPr id="30" name="Textfeld 22"/>
            <p:cNvSpPr txBox="1">
              <a:spLocks noChangeArrowheads="1"/>
            </p:cNvSpPr>
            <p:nvPr/>
          </p:nvSpPr>
          <p:spPr bwMode="auto">
            <a:xfrm>
              <a:off x="7399335" y="2696575"/>
              <a:ext cx="11874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de-DE" sz="1000" b="1" dirty="0">
                  <a:solidFill>
                    <a:schemeClr val="accent6"/>
                  </a:solidFill>
                </a:rPr>
                <a:t>266,22 € Rente</a:t>
              </a:r>
              <a:r>
                <a:rPr lang="de-DE" sz="1000" b="1" baseline="30000" dirty="0">
                  <a:solidFill>
                    <a:schemeClr val="accent6"/>
                  </a:solidFill>
                </a:rPr>
                <a:t>1</a:t>
              </a:r>
            </a:p>
          </p:txBody>
        </p:sp>
        <p:sp>
          <p:nvSpPr>
            <p:cNvPr id="31" name="Textfeld 24"/>
            <p:cNvSpPr txBox="1">
              <a:spLocks noChangeArrowheads="1"/>
            </p:cNvSpPr>
            <p:nvPr/>
          </p:nvSpPr>
          <p:spPr bwMode="auto">
            <a:xfrm>
              <a:off x="7399335" y="3627555"/>
              <a:ext cx="11874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de-DE" sz="1000" b="1" dirty="0">
                  <a:solidFill>
                    <a:schemeClr val="accent6"/>
                  </a:solidFill>
                </a:rPr>
                <a:t>154,78 € Rente</a:t>
              </a:r>
              <a:r>
                <a:rPr lang="de-DE" sz="1000" b="1" baseline="30000" dirty="0">
                  <a:solidFill>
                    <a:schemeClr val="accent6"/>
                  </a:solidFill>
                </a:rPr>
                <a:t>1</a:t>
              </a:r>
              <a:endParaRPr lang="de-DE" sz="1000" b="1" dirty="0">
                <a:solidFill>
                  <a:schemeClr val="accent6"/>
                </a:solidFill>
              </a:endParaRPr>
            </a:p>
          </p:txBody>
        </p:sp>
        <p:sp>
          <p:nvSpPr>
            <p:cNvPr id="32" name="Rechteck 31"/>
            <p:cNvSpPr/>
            <p:nvPr/>
          </p:nvSpPr>
          <p:spPr bwMode="auto">
            <a:xfrm>
              <a:off x="5622349" y="3613150"/>
              <a:ext cx="1440000" cy="571094"/>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de-DE" sz="950" b="1" dirty="0"/>
                <a:t>Ihr Eigenanteil:</a:t>
              </a:r>
            </a:p>
            <a:p>
              <a:pPr eaLnBrk="1" hangingPunct="1">
                <a:defRPr/>
              </a:pPr>
              <a:r>
                <a:rPr lang="de-DE" sz="950" b="1" dirty="0"/>
                <a:t>50,00 €</a:t>
              </a:r>
            </a:p>
            <a:p>
              <a:pPr eaLnBrk="1" hangingPunct="1">
                <a:defRPr/>
              </a:pPr>
              <a:r>
                <a:rPr lang="de-DE" sz="550" dirty="0"/>
                <a:t>(15,79 € Netto-Eigenbetrag,</a:t>
              </a:r>
              <a:br>
                <a:rPr lang="de-DE" sz="550" dirty="0"/>
              </a:br>
              <a:r>
                <a:rPr lang="de-DE" sz="550" dirty="0"/>
                <a:t>34,21 € Steuer- und  Sozialversicherungsersparnis)</a:t>
              </a:r>
            </a:p>
          </p:txBody>
        </p:sp>
        <p:sp>
          <p:nvSpPr>
            <p:cNvPr id="33" name="Eine Ecke des Rechtecks abrunden 32"/>
            <p:cNvSpPr/>
            <p:nvPr/>
          </p:nvSpPr>
          <p:spPr bwMode="auto">
            <a:xfrm>
              <a:off x="5622340" y="2592773"/>
              <a:ext cx="1440000" cy="982800"/>
            </a:xfrm>
            <a:prstGeom prst="round1Rect">
              <a:avLst>
                <a:gd name="adj" fmla="val 12402"/>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sz="1400" dirty="0"/>
            </a:p>
          </p:txBody>
        </p:sp>
        <p:grpSp>
          <p:nvGrpSpPr>
            <p:cNvPr id="34" name="Gruppieren 33"/>
            <p:cNvGrpSpPr/>
            <p:nvPr/>
          </p:nvGrpSpPr>
          <p:grpSpPr>
            <a:xfrm>
              <a:off x="5286752" y="2390799"/>
              <a:ext cx="542119" cy="576000"/>
              <a:chOff x="5172452" y="2403499"/>
              <a:chExt cx="542119" cy="576000"/>
            </a:xfrm>
          </p:grpSpPr>
          <p:pic>
            <p:nvPicPr>
              <p:cNvPr id="37" name="Grafik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2452" y="2403499"/>
                <a:ext cx="542119" cy="576000"/>
              </a:xfrm>
              <a:prstGeom prst="rect">
                <a:avLst/>
              </a:prstGeom>
            </p:spPr>
          </p:pic>
          <p:sp>
            <p:nvSpPr>
              <p:cNvPr id="38" name="Rechteck 17"/>
              <p:cNvSpPr>
                <a:spLocks noChangeArrowheads="1"/>
              </p:cNvSpPr>
              <p:nvPr/>
            </p:nvSpPr>
            <p:spPr bwMode="auto">
              <a:xfrm>
                <a:off x="5229826" y="2714577"/>
                <a:ext cx="42319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algn="ctr" eaLnBrk="1" hangingPunct="1">
                  <a:spcBef>
                    <a:spcPct val="0"/>
                  </a:spcBef>
                </a:pPr>
                <a:r>
                  <a:rPr lang="de-DE" altLang="de-DE" sz="1000" b="1" dirty="0">
                    <a:solidFill>
                      <a:schemeClr val="accent6"/>
                    </a:solidFill>
                  </a:rPr>
                  <a:t>86,00 €</a:t>
                </a:r>
                <a:endParaRPr lang="de-DE" altLang="de-DE" sz="1000" b="1" dirty="0">
                  <a:solidFill>
                    <a:schemeClr val="accent6"/>
                  </a:solidFill>
                  <a:latin typeface="Arial Narrow" pitchFamily="32" charset="0"/>
                </a:endParaRPr>
              </a:p>
            </p:txBody>
          </p:sp>
        </p:grpSp>
        <p:cxnSp>
          <p:nvCxnSpPr>
            <p:cNvPr id="35" name="Gerade Verbindung mit Pfeil 34"/>
            <p:cNvCxnSpPr/>
            <p:nvPr/>
          </p:nvCxnSpPr>
          <p:spPr>
            <a:xfrm>
              <a:off x="7130465" y="2772775"/>
              <a:ext cx="216000" cy="0"/>
            </a:xfrm>
            <a:prstGeom prst="straightConnector1">
              <a:avLst/>
            </a:prstGeom>
            <a:ln>
              <a:solidFill>
                <a:schemeClr val="accent2">
                  <a:lumMod val="50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6" name="Gerade Verbindung mit Pfeil 35"/>
            <p:cNvCxnSpPr/>
            <p:nvPr/>
          </p:nvCxnSpPr>
          <p:spPr>
            <a:xfrm>
              <a:off x="7130449" y="3709421"/>
              <a:ext cx="216000" cy="0"/>
            </a:xfrm>
            <a:prstGeom prst="straightConnector1">
              <a:avLst/>
            </a:prstGeom>
            <a:ln>
              <a:solidFill>
                <a:schemeClr val="accent2">
                  <a:lumMod val="50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42730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bAV lohnt sich für Sie:</a:t>
            </a:r>
            <a:br>
              <a:rPr lang="de-DE" altLang="de-DE" dirty="0"/>
            </a:br>
            <a:r>
              <a:rPr lang="de-DE" altLang="de-DE" dirty="0"/>
              <a:t>Bis zu viermal finanzielle Vorteile in der bAV</a:t>
            </a:r>
          </a:p>
        </p:txBody>
      </p:sp>
      <p:sp>
        <p:nvSpPr>
          <p:cNvPr id="4" name="Textplatzhalter 3"/>
          <p:cNvSpPr>
            <a:spLocks noGrp="1"/>
          </p:cNvSpPr>
          <p:nvPr>
            <p:ph type="body" sz="quarter" idx="21"/>
          </p:nvPr>
        </p:nvSpPr>
        <p:spPr/>
        <p:txBody>
          <a:bodyPr/>
          <a:lstStyle/>
          <a:p>
            <a:r>
              <a:rPr lang="de-DE" altLang="de-DE"/>
              <a:t>Ihr Branchentarifvertrag sieht einen Arbeitgeberzuschuss von 20 % vor.</a:t>
            </a:r>
            <a:endParaRPr lang="de-DE" altLang="de-DE" dirty="0"/>
          </a:p>
        </p:txBody>
      </p:sp>
      <p:sp>
        <p:nvSpPr>
          <p:cNvPr id="20" name="Textplatzhalter 19"/>
          <p:cNvSpPr>
            <a:spLocks noGrp="1"/>
          </p:cNvSpPr>
          <p:nvPr>
            <p:ph type="body" sz="quarter" idx="23"/>
          </p:nvPr>
        </p:nvSpPr>
        <p:spPr/>
        <p:txBody>
          <a:bodyPr/>
          <a:lstStyle/>
          <a:p>
            <a:endParaRPr lang="de-DE"/>
          </a:p>
        </p:txBody>
      </p:sp>
      <p:sp>
        <p:nvSpPr>
          <p:cNvPr id="19" name="Textplatzhalter 18"/>
          <p:cNvSpPr>
            <a:spLocks noGrp="1"/>
          </p:cNvSpPr>
          <p:nvPr>
            <p:ph type="body" sz="quarter" idx="24"/>
          </p:nvPr>
        </p:nvSpPr>
        <p:spPr/>
        <p:txBody>
          <a:bodyPr/>
          <a:lstStyle/>
          <a:p>
            <a:r>
              <a:rPr lang="de-DE" altLang="de-DE" dirty="0"/>
              <a:t>Umso mehr Sie in die betriebliche Altersversorgung einzahlen, desto mehr profitieren Sie auch von den gesetzlichen Arbeitgeberzuschüssen.</a:t>
            </a:r>
          </a:p>
        </p:txBody>
      </p:sp>
      <p:sp>
        <p:nvSpPr>
          <p:cNvPr id="7" name="Textplatzhalter 6"/>
          <p:cNvSpPr>
            <a:spLocks noGrp="1"/>
          </p:cNvSpPr>
          <p:nvPr>
            <p:ph type="body" sz="quarter" idx="18"/>
          </p:nvPr>
        </p:nvSpPr>
        <p:spPr/>
        <p:txBody>
          <a:bodyPr/>
          <a:lstStyle/>
          <a:p>
            <a:r>
              <a:rPr lang="de-DE"/>
              <a:t>3. </a:t>
            </a:r>
            <a:r>
              <a:rPr lang="de-DE" altLang="de-DE"/>
              <a:t>Die Stufen der Förderung</a:t>
            </a:r>
            <a:endParaRPr lang="de-DE" dirty="0"/>
          </a:p>
        </p:txBody>
      </p:sp>
      <p:sp>
        <p:nvSpPr>
          <p:cNvPr id="8" name="Datumsplatzhalter 7"/>
          <p:cNvSpPr>
            <a:spLocks noGrp="1"/>
          </p:cNvSpPr>
          <p:nvPr>
            <p:ph type="dt" sz="half" idx="25"/>
          </p:nvPr>
        </p:nvSpPr>
        <p:spPr/>
        <p:txBody>
          <a:bodyPr/>
          <a:lstStyle/>
          <a:p>
            <a:r>
              <a:rPr lang="de-DE"/>
              <a:t>01.01.2020</a:t>
            </a:r>
            <a:endParaRPr lang="de-DE" dirty="0"/>
          </a:p>
        </p:txBody>
      </p:sp>
      <p:sp>
        <p:nvSpPr>
          <p:cNvPr id="9" name="Fußzeilenplatzhalter 8"/>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14</a:t>
            </a:fld>
            <a:endParaRPr lang="de-DE" dirty="0"/>
          </a:p>
        </p:txBody>
      </p:sp>
      <p:sp>
        <p:nvSpPr>
          <p:cNvPr id="27" name="Rectangle 5"/>
          <p:cNvSpPr>
            <a:spLocks noChangeArrowheads="1"/>
          </p:cNvSpPr>
          <p:nvPr/>
        </p:nvSpPr>
        <p:spPr bwMode="auto">
          <a:xfrm>
            <a:off x="419100" y="2562225"/>
            <a:ext cx="24892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sz="700" b="1" dirty="0"/>
              <a:t>Berechnungsgrundlage:</a:t>
            </a:r>
            <a:r>
              <a:rPr lang="de-DE" altLang="de-DE" sz="700" dirty="0"/>
              <a:t> </a:t>
            </a:r>
          </a:p>
          <a:p>
            <a:pPr eaLnBrk="1" hangingPunct="1">
              <a:spcBef>
                <a:spcPct val="0"/>
              </a:spcBef>
              <a:buClrTx/>
              <a:buFontTx/>
              <a:buNone/>
            </a:pPr>
            <a:r>
              <a:rPr lang="de-DE" altLang="de-DE" sz="700" dirty="0"/>
              <a:t>Steuerklasse 1, keine Kinder, keine Kirchensteuer, </a:t>
            </a:r>
            <a:br>
              <a:rPr lang="de-DE" altLang="de-DE" sz="700" dirty="0"/>
            </a:br>
            <a:r>
              <a:rPr lang="de-DE" altLang="de-DE" sz="700" dirty="0"/>
              <a:t>KV-Zusatzbeitrag 1,1 %</a:t>
            </a:r>
          </a:p>
          <a:p>
            <a:pPr eaLnBrk="1" hangingPunct="1">
              <a:spcBef>
                <a:spcPct val="0"/>
              </a:spcBef>
              <a:buClrTx/>
              <a:buFontTx/>
              <a:buNone/>
            </a:pPr>
            <a:endParaRPr lang="de-DE" altLang="de-DE" sz="700" dirty="0"/>
          </a:p>
          <a:p>
            <a:pPr eaLnBrk="1" hangingPunct="1">
              <a:spcBef>
                <a:spcPct val="0"/>
              </a:spcBef>
              <a:buClrTx/>
              <a:buFontTx/>
              <a:buNone/>
            </a:pPr>
            <a:r>
              <a:rPr lang="de-DE" altLang="de-DE" sz="700" baseline="30000" dirty="0"/>
              <a:t>1</a:t>
            </a:r>
            <a:r>
              <a:rPr lang="de-DE" altLang="de-DE" sz="700" dirty="0"/>
              <a:t> Der Verzicht auf VWL ist ab 01.01.2015 zwingend.</a:t>
            </a:r>
          </a:p>
        </p:txBody>
      </p:sp>
      <p:grpSp>
        <p:nvGrpSpPr>
          <p:cNvPr id="80" name="Gruppieren 79"/>
          <p:cNvGrpSpPr/>
          <p:nvPr/>
        </p:nvGrpSpPr>
        <p:grpSpPr>
          <a:xfrm>
            <a:off x="1454453" y="2624450"/>
            <a:ext cx="6570360" cy="2625935"/>
            <a:chOff x="1540178" y="2633975"/>
            <a:chExt cx="6570360" cy="2625935"/>
          </a:xfrm>
        </p:grpSpPr>
        <p:grpSp>
          <p:nvGrpSpPr>
            <p:cNvPr id="81" name="Gruppieren 80"/>
            <p:cNvGrpSpPr/>
            <p:nvPr/>
          </p:nvGrpSpPr>
          <p:grpSpPr>
            <a:xfrm>
              <a:off x="6437678" y="2634452"/>
              <a:ext cx="1672860" cy="2440786"/>
              <a:chOff x="6437678" y="2634452"/>
              <a:chExt cx="1672860" cy="2440786"/>
            </a:xfrm>
          </p:grpSpPr>
          <p:sp>
            <p:nvSpPr>
              <p:cNvPr id="103" name="Abgerundetes Rechteck 7"/>
              <p:cNvSpPr/>
              <p:nvPr/>
            </p:nvSpPr>
            <p:spPr>
              <a:xfrm>
                <a:off x="6625765" y="2634452"/>
                <a:ext cx="1296000" cy="2016000"/>
              </a:xfrm>
              <a:custGeom>
                <a:avLst/>
                <a:gdLst>
                  <a:gd name="connsiteX0" fmla="*/ 0 w 1296000"/>
                  <a:gd name="connsiteY0" fmla="*/ 92184 h 1980000"/>
                  <a:gd name="connsiteX1" fmla="*/ 92184 w 1296000"/>
                  <a:gd name="connsiteY1" fmla="*/ 0 h 1980000"/>
                  <a:gd name="connsiteX2" fmla="*/ 1203816 w 1296000"/>
                  <a:gd name="connsiteY2" fmla="*/ 0 h 1980000"/>
                  <a:gd name="connsiteX3" fmla="*/ 1296000 w 1296000"/>
                  <a:gd name="connsiteY3" fmla="*/ 92184 h 1980000"/>
                  <a:gd name="connsiteX4" fmla="*/ 1296000 w 1296000"/>
                  <a:gd name="connsiteY4" fmla="*/ 1887816 h 1980000"/>
                  <a:gd name="connsiteX5" fmla="*/ 1203816 w 1296000"/>
                  <a:gd name="connsiteY5" fmla="*/ 1980000 h 1980000"/>
                  <a:gd name="connsiteX6" fmla="*/ 92184 w 1296000"/>
                  <a:gd name="connsiteY6" fmla="*/ 1980000 h 1980000"/>
                  <a:gd name="connsiteX7" fmla="*/ 0 w 1296000"/>
                  <a:gd name="connsiteY7" fmla="*/ 1887816 h 1980000"/>
                  <a:gd name="connsiteX8" fmla="*/ 0 w 1296000"/>
                  <a:gd name="connsiteY8" fmla="*/ 92184 h 1980000"/>
                  <a:gd name="connsiteX0" fmla="*/ 0 w 1296000"/>
                  <a:gd name="connsiteY0" fmla="*/ 1887816 h 1980000"/>
                  <a:gd name="connsiteX1" fmla="*/ 92184 w 1296000"/>
                  <a:gd name="connsiteY1" fmla="*/ 0 h 1980000"/>
                  <a:gd name="connsiteX2" fmla="*/ 1203816 w 1296000"/>
                  <a:gd name="connsiteY2" fmla="*/ 0 h 1980000"/>
                  <a:gd name="connsiteX3" fmla="*/ 1296000 w 1296000"/>
                  <a:gd name="connsiteY3" fmla="*/ 92184 h 1980000"/>
                  <a:gd name="connsiteX4" fmla="*/ 1296000 w 1296000"/>
                  <a:gd name="connsiteY4" fmla="*/ 1887816 h 1980000"/>
                  <a:gd name="connsiteX5" fmla="*/ 1203816 w 1296000"/>
                  <a:gd name="connsiteY5" fmla="*/ 1980000 h 1980000"/>
                  <a:gd name="connsiteX6" fmla="*/ 92184 w 1296000"/>
                  <a:gd name="connsiteY6" fmla="*/ 1980000 h 1980000"/>
                  <a:gd name="connsiteX7" fmla="*/ 0 w 1296000"/>
                  <a:gd name="connsiteY7" fmla="*/ 1887816 h 1980000"/>
                  <a:gd name="connsiteX0" fmla="*/ 685 w 1296685"/>
                  <a:gd name="connsiteY0" fmla="*/ 1887816 h 1980000"/>
                  <a:gd name="connsiteX1" fmla="*/ 0 w 1296685"/>
                  <a:gd name="connsiteY1" fmla="*/ 0 h 1980000"/>
                  <a:gd name="connsiteX2" fmla="*/ 1204501 w 1296685"/>
                  <a:gd name="connsiteY2" fmla="*/ 0 h 1980000"/>
                  <a:gd name="connsiteX3" fmla="*/ 1296685 w 1296685"/>
                  <a:gd name="connsiteY3" fmla="*/ 92184 h 1980000"/>
                  <a:gd name="connsiteX4" fmla="*/ 1296685 w 1296685"/>
                  <a:gd name="connsiteY4" fmla="*/ 1887816 h 1980000"/>
                  <a:gd name="connsiteX5" fmla="*/ 1204501 w 1296685"/>
                  <a:gd name="connsiteY5" fmla="*/ 1980000 h 1980000"/>
                  <a:gd name="connsiteX6" fmla="*/ 92869 w 1296685"/>
                  <a:gd name="connsiteY6" fmla="*/ 1980000 h 1980000"/>
                  <a:gd name="connsiteX7" fmla="*/ 685 w 1296685"/>
                  <a:gd name="connsiteY7" fmla="*/ 1887816 h 19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6685" h="1980000">
                    <a:moveTo>
                      <a:pt x="685" y="1887816"/>
                    </a:moveTo>
                    <a:cubicBezTo>
                      <a:pt x="457" y="1258544"/>
                      <a:pt x="228" y="629272"/>
                      <a:pt x="0" y="0"/>
                    </a:cubicBezTo>
                    <a:lnTo>
                      <a:pt x="1204501" y="0"/>
                    </a:lnTo>
                    <a:cubicBezTo>
                      <a:pt x="1255413" y="0"/>
                      <a:pt x="1296685" y="41272"/>
                      <a:pt x="1296685" y="92184"/>
                    </a:cubicBezTo>
                    <a:lnTo>
                      <a:pt x="1296685" y="1887816"/>
                    </a:lnTo>
                    <a:cubicBezTo>
                      <a:pt x="1296685" y="1938728"/>
                      <a:pt x="1255413" y="1980000"/>
                      <a:pt x="1204501" y="1980000"/>
                    </a:cubicBezTo>
                    <a:lnTo>
                      <a:pt x="92869" y="1980000"/>
                    </a:lnTo>
                    <a:cubicBezTo>
                      <a:pt x="41957" y="1980000"/>
                      <a:pt x="685" y="1938728"/>
                      <a:pt x="685" y="1887816"/>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de-DE" sz="2400" b="1" spc="-110" dirty="0"/>
                  <a:t>136,00 €</a:t>
                </a:r>
                <a:endParaRPr lang="de-DE" sz="2200" b="1" spc="-110" dirty="0"/>
              </a:p>
            </p:txBody>
          </p:sp>
          <p:sp>
            <p:nvSpPr>
              <p:cNvPr id="104" name="Rechteck 37"/>
              <p:cNvSpPr>
                <a:spLocks noChangeArrowheads="1"/>
              </p:cNvSpPr>
              <p:nvPr/>
            </p:nvSpPr>
            <p:spPr bwMode="auto">
              <a:xfrm>
                <a:off x="6437678" y="4705919"/>
                <a:ext cx="1672860" cy="36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algn="ctr" eaLnBrk="1" hangingPunct="1">
                  <a:spcBef>
                    <a:spcPct val="0"/>
                  </a:spcBef>
                </a:pPr>
                <a:r>
                  <a:rPr lang="de-DE" altLang="de-DE" sz="1200" b="1"/>
                  <a:t>Gesamtbeitrag</a:t>
                </a:r>
                <a:br>
                  <a:rPr lang="de-DE" altLang="de-DE" sz="1200" b="1"/>
                </a:br>
                <a:r>
                  <a:rPr lang="de-DE" altLang="de-DE" sz="1200" b="1"/>
                  <a:t>zur Direktversicherung</a:t>
                </a:r>
                <a:endParaRPr lang="de-DE" altLang="de-DE" sz="1200" b="1">
                  <a:latin typeface="Arial Narrow" pitchFamily="34" charset="0"/>
                </a:endParaRPr>
              </a:p>
            </p:txBody>
          </p:sp>
        </p:grpSp>
        <p:sp>
          <p:nvSpPr>
            <p:cNvPr id="82" name="Rechteck 43"/>
            <p:cNvSpPr>
              <a:spLocks noChangeArrowheads="1"/>
            </p:cNvSpPr>
            <p:nvPr/>
          </p:nvSpPr>
          <p:spPr bwMode="auto">
            <a:xfrm>
              <a:off x="3287607" y="3206480"/>
              <a:ext cx="28575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algn="ctr" eaLnBrk="1" hangingPunct="1">
                <a:spcBef>
                  <a:spcPct val="0"/>
                </a:spcBef>
              </a:pPr>
              <a:r>
                <a:rPr lang="de-DE" altLang="de-DE" sz="1200" dirty="0"/>
                <a:t>20 % Arbeitgeberzuschuss auf AN-Beitrag</a:t>
              </a:r>
              <a:endParaRPr lang="de-DE" altLang="de-DE" sz="1200" dirty="0">
                <a:latin typeface="Arial Narrow" pitchFamily="34" charset="0"/>
              </a:endParaRPr>
            </a:p>
          </p:txBody>
        </p:sp>
        <p:sp>
          <p:nvSpPr>
            <p:cNvPr id="83" name="Flussdiagramm: Zusammenführen 82"/>
            <p:cNvSpPr>
              <a:spLocks noChangeAspect="1"/>
            </p:cNvSpPr>
            <p:nvPr/>
          </p:nvSpPr>
          <p:spPr>
            <a:xfrm rot="16200000">
              <a:off x="6333938" y="4337393"/>
              <a:ext cx="216000" cy="146124"/>
            </a:xfrm>
            <a:prstGeom prst="flowChartMerg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4" name="Textfeld 83"/>
            <p:cNvSpPr txBox="1"/>
            <p:nvPr/>
          </p:nvSpPr>
          <p:spPr>
            <a:xfrm>
              <a:off x="4602670" y="4164233"/>
              <a:ext cx="240450" cy="492443"/>
            </a:xfrm>
            <a:prstGeom prst="rect">
              <a:avLst/>
            </a:prstGeom>
            <a:noFill/>
          </p:spPr>
          <p:txBody>
            <a:bodyPr wrap="none" lIns="0" tIns="0" rIns="0" bIns="0" rtlCol="0" anchor="ctr">
              <a:spAutoFit/>
            </a:bodyPr>
            <a:lstStyle/>
            <a:p>
              <a:pPr algn="ctr"/>
              <a:r>
                <a:rPr lang="de-DE" sz="3200" b="1" dirty="0">
                  <a:solidFill>
                    <a:schemeClr val="accent6"/>
                  </a:solidFill>
                </a:rPr>
                <a:t>+</a:t>
              </a:r>
            </a:p>
          </p:txBody>
        </p:sp>
        <p:sp>
          <p:nvSpPr>
            <p:cNvPr id="85" name="Abgerundetes Rechteck 4"/>
            <p:cNvSpPr/>
            <p:nvPr/>
          </p:nvSpPr>
          <p:spPr>
            <a:xfrm>
              <a:off x="4068212" y="2633975"/>
              <a:ext cx="1296290" cy="468000"/>
            </a:xfrm>
            <a:custGeom>
              <a:avLst/>
              <a:gdLst>
                <a:gd name="connsiteX0" fmla="*/ 0 w 1620000"/>
                <a:gd name="connsiteY0" fmla="*/ 90473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8" fmla="*/ 0 w 1620000"/>
                <a:gd name="connsiteY8" fmla="*/ 90473 h 504000"/>
                <a:gd name="connsiteX0" fmla="*/ 0 w 1620000"/>
                <a:gd name="connsiteY0" fmla="*/ 413527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0" fmla="*/ 104 w 1620104"/>
                <a:gd name="connsiteY0" fmla="*/ 413527 h 504000"/>
                <a:gd name="connsiteX1" fmla="*/ 0 w 1620104"/>
                <a:gd name="connsiteY1" fmla="*/ 0 h 504000"/>
                <a:gd name="connsiteX2" fmla="*/ 1529631 w 1620104"/>
                <a:gd name="connsiteY2" fmla="*/ 0 h 504000"/>
                <a:gd name="connsiteX3" fmla="*/ 1620104 w 1620104"/>
                <a:gd name="connsiteY3" fmla="*/ 90473 h 504000"/>
                <a:gd name="connsiteX4" fmla="*/ 1620104 w 1620104"/>
                <a:gd name="connsiteY4" fmla="*/ 413527 h 504000"/>
                <a:gd name="connsiteX5" fmla="*/ 1529631 w 1620104"/>
                <a:gd name="connsiteY5" fmla="*/ 504000 h 504000"/>
                <a:gd name="connsiteX6" fmla="*/ 90577 w 1620104"/>
                <a:gd name="connsiteY6" fmla="*/ 504000 h 504000"/>
                <a:gd name="connsiteX7" fmla="*/ 104 w 1620104"/>
                <a:gd name="connsiteY7" fmla="*/ 413527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104" h="504000">
                  <a:moveTo>
                    <a:pt x="104" y="413527"/>
                  </a:moveTo>
                  <a:cubicBezTo>
                    <a:pt x="69" y="275685"/>
                    <a:pt x="35" y="137842"/>
                    <a:pt x="0" y="0"/>
                  </a:cubicBezTo>
                  <a:lnTo>
                    <a:pt x="1529631" y="0"/>
                  </a:lnTo>
                  <a:cubicBezTo>
                    <a:pt x="1579598" y="0"/>
                    <a:pt x="1620104" y="40506"/>
                    <a:pt x="1620104" y="90473"/>
                  </a:cubicBezTo>
                  <a:lnTo>
                    <a:pt x="1620104" y="413527"/>
                  </a:lnTo>
                  <a:cubicBezTo>
                    <a:pt x="1620104" y="463494"/>
                    <a:pt x="1579598" y="504000"/>
                    <a:pt x="1529631" y="504000"/>
                  </a:cubicBezTo>
                  <a:lnTo>
                    <a:pt x="90577" y="504000"/>
                  </a:lnTo>
                  <a:cubicBezTo>
                    <a:pt x="40610" y="504000"/>
                    <a:pt x="104" y="463494"/>
                    <a:pt x="104" y="413527"/>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400" dirty="0"/>
                <a:t>10,00 €</a:t>
              </a:r>
            </a:p>
          </p:txBody>
        </p:sp>
        <p:grpSp>
          <p:nvGrpSpPr>
            <p:cNvPr id="86" name="Gruppieren 85"/>
            <p:cNvGrpSpPr/>
            <p:nvPr/>
          </p:nvGrpSpPr>
          <p:grpSpPr>
            <a:xfrm>
              <a:off x="1540178" y="4176454"/>
              <a:ext cx="1296827" cy="1083456"/>
              <a:chOff x="1463978" y="4176454"/>
              <a:chExt cx="1296827" cy="1083456"/>
            </a:xfrm>
          </p:grpSpPr>
          <p:sp>
            <p:nvSpPr>
              <p:cNvPr id="101" name="Rechteck 17"/>
              <p:cNvSpPr>
                <a:spLocks noChangeArrowheads="1"/>
              </p:cNvSpPr>
              <p:nvPr/>
            </p:nvSpPr>
            <p:spPr bwMode="auto">
              <a:xfrm>
                <a:off x="1463978" y="4705912"/>
                <a:ext cx="12968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algn="ctr" eaLnBrk="1" hangingPunct="1">
                  <a:spcBef>
                    <a:spcPct val="0"/>
                  </a:spcBef>
                </a:pPr>
                <a:r>
                  <a:rPr lang="de-DE" altLang="de-DE" sz="1200" dirty="0"/>
                  <a:t>Arbeitgeberbeitrag</a:t>
                </a:r>
                <a:br>
                  <a:rPr lang="de-DE" altLang="de-DE" sz="1200" dirty="0"/>
                </a:br>
                <a:r>
                  <a:rPr lang="de-DE" altLang="de-DE" sz="1200" dirty="0"/>
                  <a:t>laut Tarifvertrag</a:t>
                </a:r>
              </a:p>
              <a:p>
                <a:pPr algn="ctr" eaLnBrk="1" hangingPunct="1">
                  <a:spcBef>
                    <a:spcPct val="0"/>
                  </a:spcBef>
                </a:pPr>
                <a:r>
                  <a:rPr lang="de-DE" altLang="de-DE" sz="1200" dirty="0">
                    <a:latin typeface="Arial Narrow" pitchFamily="34" charset="0"/>
                  </a:rPr>
                  <a:t>(inkl. Verzicht VWL</a:t>
                </a:r>
                <a:r>
                  <a:rPr lang="de-DE" altLang="de-DE" sz="1200" baseline="30000" dirty="0">
                    <a:latin typeface="Arial Narrow" pitchFamily="34" charset="0"/>
                  </a:rPr>
                  <a:t>1</a:t>
                </a:r>
                <a:r>
                  <a:rPr lang="de-DE" altLang="de-DE" sz="1200" dirty="0">
                    <a:latin typeface="Arial Narrow" pitchFamily="34" charset="0"/>
                  </a:rPr>
                  <a:t>)</a:t>
                </a:r>
              </a:p>
            </p:txBody>
          </p:sp>
          <p:sp>
            <p:nvSpPr>
              <p:cNvPr id="102" name="Abgerundetes Rechteck 4"/>
              <p:cNvSpPr/>
              <p:nvPr/>
            </p:nvSpPr>
            <p:spPr>
              <a:xfrm>
                <a:off x="1464246" y="4176454"/>
                <a:ext cx="1296290" cy="468000"/>
              </a:xfrm>
              <a:custGeom>
                <a:avLst/>
                <a:gdLst>
                  <a:gd name="connsiteX0" fmla="*/ 0 w 1620000"/>
                  <a:gd name="connsiteY0" fmla="*/ 90473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8" fmla="*/ 0 w 1620000"/>
                  <a:gd name="connsiteY8" fmla="*/ 90473 h 504000"/>
                  <a:gd name="connsiteX0" fmla="*/ 0 w 1620000"/>
                  <a:gd name="connsiteY0" fmla="*/ 413527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0" fmla="*/ 104 w 1620104"/>
                  <a:gd name="connsiteY0" fmla="*/ 413527 h 504000"/>
                  <a:gd name="connsiteX1" fmla="*/ 0 w 1620104"/>
                  <a:gd name="connsiteY1" fmla="*/ 0 h 504000"/>
                  <a:gd name="connsiteX2" fmla="*/ 1529631 w 1620104"/>
                  <a:gd name="connsiteY2" fmla="*/ 0 h 504000"/>
                  <a:gd name="connsiteX3" fmla="*/ 1620104 w 1620104"/>
                  <a:gd name="connsiteY3" fmla="*/ 90473 h 504000"/>
                  <a:gd name="connsiteX4" fmla="*/ 1620104 w 1620104"/>
                  <a:gd name="connsiteY4" fmla="*/ 413527 h 504000"/>
                  <a:gd name="connsiteX5" fmla="*/ 1529631 w 1620104"/>
                  <a:gd name="connsiteY5" fmla="*/ 504000 h 504000"/>
                  <a:gd name="connsiteX6" fmla="*/ 90577 w 1620104"/>
                  <a:gd name="connsiteY6" fmla="*/ 504000 h 504000"/>
                  <a:gd name="connsiteX7" fmla="*/ 104 w 1620104"/>
                  <a:gd name="connsiteY7" fmla="*/ 413527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104" h="504000">
                    <a:moveTo>
                      <a:pt x="104" y="413527"/>
                    </a:moveTo>
                    <a:cubicBezTo>
                      <a:pt x="69" y="275685"/>
                      <a:pt x="35" y="137842"/>
                      <a:pt x="0" y="0"/>
                    </a:cubicBezTo>
                    <a:lnTo>
                      <a:pt x="1529631" y="0"/>
                    </a:lnTo>
                    <a:cubicBezTo>
                      <a:pt x="1579598" y="0"/>
                      <a:pt x="1620104" y="40506"/>
                      <a:pt x="1620104" y="90473"/>
                    </a:cubicBezTo>
                    <a:lnTo>
                      <a:pt x="1620104" y="413527"/>
                    </a:lnTo>
                    <a:cubicBezTo>
                      <a:pt x="1620104" y="463494"/>
                      <a:pt x="1579598" y="504000"/>
                      <a:pt x="1529631" y="504000"/>
                    </a:cubicBezTo>
                    <a:lnTo>
                      <a:pt x="90577" y="504000"/>
                    </a:lnTo>
                    <a:cubicBezTo>
                      <a:pt x="40610" y="504000"/>
                      <a:pt x="104" y="463494"/>
                      <a:pt x="104" y="413527"/>
                    </a:cubicBezTo>
                    <a:close/>
                  </a:path>
                </a:pathLst>
              </a:cu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400" dirty="0"/>
                  <a:t>76,00 €</a:t>
                </a:r>
              </a:p>
            </p:txBody>
          </p:sp>
        </p:grpSp>
        <p:grpSp>
          <p:nvGrpSpPr>
            <p:cNvPr id="87" name="Gruppieren 86"/>
            <p:cNvGrpSpPr/>
            <p:nvPr/>
          </p:nvGrpSpPr>
          <p:grpSpPr>
            <a:xfrm>
              <a:off x="3181889" y="4176454"/>
              <a:ext cx="1368564" cy="898784"/>
              <a:chOff x="3170099" y="4176454"/>
              <a:chExt cx="1368564" cy="898784"/>
            </a:xfrm>
          </p:grpSpPr>
          <p:sp>
            <p:nvSpPr>
              <p:cNvPr id="99" name="Rechteck 27"/>
              <p:cNvSpPr>
                <a:spLocks noChangeArrowheads="1"/>
              </p:cNvSpPr>
              <p:nvPr/>
            </p:nvSpPr>
            <p:spPr bwMode="auto">
              <a:xfrm>
                <a:off x="3170099" y="4706028"/>
                <a:ext cx="1368564" cy="36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algn="ctr" eaLnBrk="1" hangingPunct="1">
                  <a:spcBef>
                    <a:spcPct val="0"/>
                  </a:spcBef>
                </a:pPr>
                <a:r>
                  <a:rPr lang="de-DE" altLang="de-DE" sz="1200"/>
                  <a:t>Entgeltumwandlung</a:t>
                </a:r>
              </a:p>
              <a:p>
                <a:pPr algn="ctr" eaLnBrk="1" hangingPunct="1">
                  <a:spcBef>
                    <a:spcPct val="0"/>
                  </a:spcBef>
                </a:pPr>
                <a:r>
                  <a:rPr lang="de-DE" altLang="de-DE" sz="1200"/>
                  <a:t>(Netto-Eigenbetrag)</a:t>
                </a:r>
              </a:p>
            </p:txBody>
          </p:sp>
          <p:sp>
            <p:nvSpPr>
              <p:cNvPr id="100" name="Abgerundetes Rechteck 4"/>
              <p:cNvSpPr/>
              <p:nvPr/>
            </p:nvSpPr>
            <p:spPr>
              <a:xfrm>
                <a:off x="3206236" y="4176454"/>
                <a:ext cx="1296290" cy="468000"/>
              </a:xfrm>
              <a:custGeom>
                <a:avLst/>
                <a:gdLst>
                  <a:gd name="connsiteX0" fmla="*/ 0 w 1620000"/>
                  <a:gd name="connsiteY0" fmla="*/ 90473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8" fmla="*/ 0 w 1620000"/>
                  <a:gd name="connsiteY8" fmla="*/ 90473 h 504000"/>
                  <a:gd name="connsiteX0" fmla="*/ 0 w 1620000"/>
                  <a:gd name="connsiteY0" fmla="*/ 413527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0" fmla="*/ 104 w 1620104"/>
                  <a:gd name="connsiteY0" fmla="*/ 413527 h 504000"/>
                  <a:gd name="connsiteX1" fmla="*/ 0 w 1620104"/>
                  <a:gd name="connsiteY1" fmla="*/ 0 h 504000"/>
                  <a:gd name="connsiteX2" fmla="*/ 1529631 w 1620104"/>
                  <a:gd name="connsiteY2" fmla="*/ 0 h 504000"/>
                  <a:gd name="connsiteX3" fmla="*/ 1620104 w 1620104"/>
                  <a:gd name="connsiteY3" fmla="*/ 90473 h 504000"/>
                  <a:gd name="connsiteX4" fmla="*/ 1620104 w 1620104"/>
                  <a:gd name="connsiteY4" fmla="*/ 413527 h 504000"/>
                  <a:gd name="connsiteX5" fmla="*/ 1529631 w 1620104"/>
                  <a:gd name="connsiteY5" fmla="*/ 504000 h 504000"/>
                  <a:gd name="connsiteX6" fmla="*/ 90577 w 1620104"/>
                  <a:gd name="connsiteY6" fmla="*/ 504000 h 504000"/>
                  <a:gd name="connsiteX7" fmla="*/ 104 w 1620104"/>
                  <a:gd name="connsiteY7" fmla="*/ 413527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104" h="504000">
                    <a:moveTo>
                      <a:pt x="104" y="413527"/>
                    </a:moveTo>
                    <a:cubicBezTo>
                      <a:pt x="69" y="275685"/>
                      <a:pt x="35" y="137842"/>
                      <a:pt x="0" y="0"/>
                    </a:cubicBezTo>
                    <a:lnTo>
                      <a:pt x="1529631" y="0"/>
                    </a:lnTo>
                    <a:cubicBezTo>
                      <a:pt x="1579598" y="0"/>
                      <a:pt x="1620104" y="40506"/>
                      <a:pt x="1620104" y="90473"/>
                    </a:cubicBezTo>
                    <a:lnTo>
                      <a:pt x="1620104" y="413527"/>
                    </a:lnTo>
                    <a:cubicBezTo>
                      <a:pt x="1620104" y="463494"/>
                      <a:pt x="1579598" y="504000"/>
                      <a:pt x="1529631" y="504000"/>
                    </a:cubicBezTo>
                    <a:lnTo>
                      <a:pt x="90577" y="504000"/>
                    </a:lnTo>
                    <a:cubicBezTo>
                      <a:pt x="40610" y="504000"/>
                      <a:pt x="104" y="463494"/>
                      <a:pt x="104" y="413527"/>
                    </a:cubicBez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400" dirty="0"/>
                  <a:t>15,79 €</a:t>
                </a:r>
              </a:p>
            </p:txBody>
          </p:sp>
        </p:grpSp>
        <p:grpSp>
          <p:nvGrpSpPr>
            <p:cNvPr id="88" name="Gruppieren 87"/>
            <p:cNvGrpSpPr/>
            <p:nvPr/>
          </p:nvGrpSpPr>
          <p:grpSpPr>
            <a:xfrm>
              <a:off x="4895337" y="4176454"/>
              <a:ext cx="1367982" cy="898784"/>
              <a:chOff x="4901655" y="4176454"/>
              <a:chExt cx="1367982" cy="898784"/>
            </a:xfrm>
          </p:grpSpPr>
          <p:sp>
            <p:nvSpPr>
              <p:cNvPr id="97" name="Rechteck 33"/>
              <p:cNvSpPr>
                <a:spLocks noChangeArrowheads="1"/>
              </p:cNvSpPr>
              <p:nvPr/>
            </p:nvSpPr>
            <p:spPr bwMode="auto">
              <a:xfrm>
                <a:off x="4901655" y="4706028"/>
                <a:ext cx="1367982" cy="36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algn="ctr" eaLnBrk="1" hangingPunct="1">
                  <a:spcBef>
                    <a:spcPct val="0"/>
                  </a:spcBef>
                </a:pPr>
                <a:r>
                  <a:rPr lang="de-DE" altLang="de-DE" sz="1200"/>
                  <a:t>Steuer- und Sozial-</a:t>
                </a:r>
                <a:br>
                  <a:rPr lang="de-DE" altLang="de-DE" sz="1200"/>
                </a:br>
                <a:r>
                  <a:rPr lang="de-DE" altLang="de-DE" sz="1200"/>
                  <a:t>abgabenersparnis</a:t>
                </a:r>
                <a:endParaRPr lang="de-DE" altLang="de-DE" sz="1200">
                  <a:latin typeface="Arial Narrow" pitchFamily="34" charset="0"/>
                </a:endParaRPr>
              </a:p>
            </p:txBody>
          </p:sp>
          <p:sp>
            <p:nvSpPr>
              <p:cNvPr id="98" name="Abgerundetes Rechteck 4"/>
              <p:cNvSpPr/>
              <p:nvPr/>
            </p:nvSpPr>
            <p:spPr>
              <a:xfrm>
                <a:off x="4937501" y="4176454"/>
                <a:ext cx="1296290" cy="468000"/>
              </a:xfrm>
              <a:custGeom>
                <a:avLst/>
                <a:gdLst>
                  <a:gd name="connsiteX0" fmla="*/ 0 w 1620000"/>
                  <a:gd name="connsiteY0" fmla="*/ 90473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8" fmla="*/ 0 w 1620000"/>
                  <a:gd name="connsiteY8" fmla="*/ 90473 h 504000"/>
                  <a:gd name="connsiteX0" fmla="*/ 0 w 1620000"/>
                  <a:gd name="connsiteY0" fmla="*/ 413527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0" fmla="*/ 104 w 1620104"/>
                  <a:gd name="connsiteY0" fmla="*/ 413527 h 504000"/>
                  <a:gd name="connsiteX1" fmla="*/ 0 w 1620104"/>
                  <a:gd name="connsiteY1" fmla="*/ 0 h 504000"/>
                  <a:gd name="connsiteX2" fmla="*/ 1529631 w 1620104"/>
                  <a:gd name="connsiteY2" fmla="*/ 0 h 504000"/>
                  <a:gd name="connsiteX3" fmla="*/ 1620104 w 1620104"/>
                  <a:gd name="connsiteY3" fmla="*/ 90473 h 504000"/>
                  <a:gd name="connsiteX4" fmla="*/ 1620104 w 1620104"/>
                  <a:gd name="connsiteY4" fmla="*/ 413527 h 504000"/>
                  <a:gd name="connsiteX5" fmla="*/ 1529631 w 1620104"/>
                  <a:gd name="connsiteY5" fmla="*/ 504000 h 504000"/>
                  <a:gd name="connsiteX6" fmla="*/ 90577 w 1620104"/>
                  <a:gd name="connsiteY6" fmla="*/ 504000 h 504000"/>
                  <a:gd name="connsiteX7" fmla="*/ 104 w 1620104"/>
                  <a:gd name="connsiteY7" fmla="*/ 413527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104" h="504000">
                    <a:moveTo>
                      <a:pt x="104" y="413527"/>
                    </a:moveTo>
                    <a:cubicBezTo>
                      <a:pt x="69" y="275685"/>
                      <a:pt x="35" y="137842"/>
                      <a:pt x="0" y="0"/>
                    </a:cubicBezTo>
                    <a:lnTo>
                      <a:pt x="1529631" y="0"/>
                    </a:lnTo>
                    <a:cubicBezTo>
                      <a:pt x="1579598" y="0"/>
                      <a:pt x="1620104" y="40506"/>
                      <a:pt x="1620104" y="90473"/>
                    </a:cubicBezTo>
                    <a:lnTo>
                      <a:pt x="1620104" y="413527"/>
                    </a:lnTo>
                    <a:cubicBezTo>
                      <a:pt x="1620104" y="463494"/>
                      <a:pt x="1579598" y="504000"/>
                      <a:pt x="1529631" y="504000"/>
                    </a:cubicBezTo>
                    <a:lnTo>
                      <a:pt x="90577" y="504000"/>
                    </a:lnTo>
                    <a:cubicBezTo>
                      <a:pt x="40610" y="504000"/>
                      <a:pt x="104" y="463494"/>
                      <a:pt x="104" y="413527"/>
                    </a:cubicBez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400" dirty="0"/>
                  <a:t>34,21 €</a:t>
                </a:r>
              </a:p>
            </p:txBody>
          </p:sp>
        </p:grpSp>
        <p:sp>
          <p:nvSpPr>
            <p:cNvPr id="89" name="Textfeld 88"/>
            <p:cNvSpPr txBox="1"/>
            <p:nvPr/>
          </p:nvSpPr>
          <p:spPr>
            <a:xfrm>
              <a:off x="2889222" y="4164233"/>
              <a:ext cx="240450" cy="492443"/>
            </a:xfrm>
            <a:prstGeom prst="rect">
              <a:avLst/>
            </a:prstGeom>
            <a:noFill/>
          </p:spPr>
          <p:txBody>
            <a:bodyPr wrap="none" lIns="0" tIns="0" rIns="0" bIns="0" rtlCol="0" anchor="ctr">
              <a:spAutoFit/>
            </a:bodyPr>
            <a:lstStyle/>
            <a:p>
              <a:pPr algn="ctr"/>
              <a:r>
                <a:rPr lang="de-DE" sz="3200" b="1" dirty="0">
                  <a:solidFill>
                    <a:schemeClr val="accent6"/>
                  </a:solidFill>
                </a:rPr>
                <a:t>+</a:t>
              </a:r>
            </a:p>
          </p:txBody>
        </p:sp>
        <p:sp>
          <p:nvSpPr>
            <p:cNvPr id="90" name="Flussdiagramm: Zusammenführen 89"/>
            <p:cNvSpPr>
              <a:spLocks noChangeAspect="1"/>
            </p:cNvSpPr>
            <p:nvPr/>
          </p:nvSpPr>
          <p:spPr>
            <a:xfrm>
              <a:off x="4608357" y="3583140"/>
              <a:ext cx="216000" cy="146124"/>
            </a:xfrm>
            <a:prstGeom prst="flowChartMerg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91" name="Gruppieren 90"/>
            <p:cNvGrpSpPr/>
            <p:nvPr/>
          </p:nvGrpSpPr>
          <p:grpSpPr>
            <a:xfrm>
              <a:off x="3213357" y="3792538"/>
              <a:ext cx="3006000" cy="317533"/>
              <a:chOff x="3213357" y="3792538"/>
              <a:chExt cx="3006000" cy="317533"/>
            </a:xfrm>
          </p:grpSpPr>
          <p:sp>
            <p:nvSpPr>
              <p:cNvPr id="92" name="Rechteck 91"/>
              <p:cNvSpPr/>
              <p:nvPr/>
            </p:nvSpPr>
            <p:spPr bwMode="auto">
              <a:xfrm>
                <a:off x="3990975" y="3792538"/>
                <a:ext cx="1387475" cy="184150"/>
              </a:xfrm>
              <a:prstGeom prst="rect">
                <a:avLst/>
              </a:prstGeom>
            </p:spPr>
            <p:txBody>
              <a:bodyPr wrap="none" lIns="0" tIns="0" rIns="0" bIns="0">
                <a:spAutoFit/>
              </a:bodyPr>
              <a:lstStyle/>
              <a:p>
                <a:pPr algn="ctr" eaLnBrk="1" fontAlgn="auto" hangingPunct="1">
                  <a:spcBef>
                    <a:spcPts val="0"/>
                  </a:spcBef>
                  <a:spcAft>
                    <a:spcPts val="0"/>
                  </a:spcAft>
                  <a:defRPr/>
                </a:pPr>
                <a:r>
                  <a:rPr lang="de-DE" sz="1200" dirty="0">
                    <a:solidFill>
                      <a:schemeClr val="accent5"/>
                    </a:solidFill>
                    <a:latin typeface="+mn-lt"/>
                    <a:cs typeface="+mn-cs"/>
                  </a:rPr>
                  <a:t>Arbeitnehmerbeitrag</a:t>
                </a:r>
                <a:endParaRPr lang="de-DE" sz="1200" dirty="0">
                  <a:solidFill>
                    <a:schemeClr val="accent5"/>
                  </a:solidFill>
                  <a:latin typeface="Arial Narrow" pitchFamily="34" charset="0"/>
                  <a:cs typeface="+mn-cs"/>
                </a:endParaRPr>
              </a:p>
            </p:txBody>
          </p:sp>
          <p:grpSp>
            <p:nvGrpSpPr>
              <p:cNvPr id="93" name="Gruppieren 92"/>
              <p:cNvGrpSpPr/>
              <p:nvPr/>
            </p:nvGrpSpPr>
            <p:grpSpPr>
              <a:xfrm>
                <a:off x="3213357" y="3997359"/>
                <a:ext cx="3006000" cy="112712"/>
                <a:chOff x="3213357" y="3997359"/>
                <a:chExt cx="3006000" cy="112712"/>
              </a:xfrm>
            </p:grpSpPr>
            <p:cxnSp>
              <p:nvCxnSpPr>
                <p:cNvPr id="94" name="Gerade Verbindung 93"/>
                <p:cNvCxnSpPr/>
                <p:nvPr/>
              </p:nvCxnSpPr>
              <p:spPr bwMode="auto">
                <a:xfrm>
                  <a:off x="3213357" y="4002121"/>
                  <a:ext cx="3006000" cy="0"/>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Gerade Verbindung 94"/>
                <p:cNvCxnSpPr/>
                <p:nvPr/>
              </p:nvCxnSpPr>
              <p:spPr bwMode="auto">
                <a:xfrm rot="16200000" flipV="1">
                  <a:off x="3168791" y="4051334"/>
                  <a:ext cx="107950" cy="0"/>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6" name="Gerade Verbindung 95"/>
                <p:cNvCxnSpPr/>
                <p:nvPr/>
              </p:nvCxnSpPr>
              <p:spPr bwMode="auto">
                <a:xfrm flipV="1">
                  <a:off x="6209561" y="4002121"/>
                  <a:ext cx="0" cy="107950"/>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grpSp>
    </p:spTree>
    <p:extLst>
      <p:ext uri="{BB962C8B-B14F-4D97-AF65-F5344CB8AC3E}">
        <p14:creationId xmlns:p14="http://schemas.microsoft.com/office/powerpoint/2010/main" val="2033550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bAV lohnt sich für Sie jetzt:</a:t>
            </a:r>
            <a:br>
              <a:rPr lang="de-DE" altLang="de-DE" dirty="0"/>
            </a:br>
            <a:r>
              <a:rPr lang="de-DE" altLang="de-DE" dirty="0"/>
              <a:t>Unterm Strich viel Versorgung für wenig Verzicht</a:t>
            </a:r>
          </a:p>
        </p:txBody>
      </p:sp>
      <p:sp>
        <p:nvSpPr>
          <p:cNvPr id="4" name="Textplatzhalter 3"/>
          <p:cNvSpPr>
            <a:spLocks noGrp="1"/>
          </p:cNvSpPr>
          <p:nvPr>
            <p:ph type="body" sz="quarter" idx="21"/>
          </p:nvPr>
        </p:nvSpPr>
        <p:spPr/>
        <p:txBody>
          <a:bodyPr/>
          <a:lstStyle/>
          <a:p>
            <a:r>
              <a:rPr lang="de-DE" altLang="de-DE"/>
              <a:t>So wirken sich die tarifvertraglichen Leistungen auf Ihre Lohnabrechnung aus:</a:t>
            </a:r>
            <a:endParaRPr lang="de-DE" altLang="de-DE" dirty="0"/>
          </a:p>
        </p:txBody>
      </p:sp>
      <p:sp>
        <p:nvSpPr>
          <p:cNvPr id="17" name="Textplatzhalter 16"/>
          <p:cNvSpPr>
            <a:spLocks noGrp="1"/>
          </p:cNvSpPr>
          <p:nvPr>
            <p:ph type="body" sz="quarter" idx="23"/>
          </p:nvPr>
        </p:nvSpPr>
        <p:spPr/>
        <p:txBody>
          <a:bodyPr/>
          <a:lstStyle/>
          <a:p>
            <a:endParaRPr lang="de-DE"/>
          </a:p>
        </p:txBody>
      </p:sp>
      <p:sp>
        <p:nvSpPr>
          <p:cNvPr id="19" name="Textplatzhalter 18"/>
          <p:cNvSpPr>
            <a:spLocks noGrp="1"/>
          </p:cNvSpPr>
          <p:nvPr>
            <p:ph type="body" sz="quarter" idx="24"/>
          </p:nvPr>
        </p:nvSpPr>
        <p:spPr/>
        <p:txBody>
          <a:bodyPr/>
          <a:lstStyle/>
          <a:p>
            <a:r>
              <a:rPr lang="de-DE" altLang="de-DE" dirty="0"/>
              <a:t>Mithilfe Ihres Arbeitgebers investieren Sie bis zu 136,00 € in die betriebliche Altersversorgung – bei einem Nettoaufwand von gerade einmal 15,79 €.</a:t>
            </a:r>
          </a:p>
        </p:txBody>
      </p:sp>
      <p:sp>
        <p:nvSpPr>
          <p:cNvPr id="7" name="Textplatzhalter 6"/>
          <p:cNvSpPr>
            <a:spLocks noGrp="1"/>
          </p:cNvSpPr>
          <p:nvPr>
            <p:ph type="body" sz="quarter" idx="18"/>
          </p:nvPr>
        </p:nvSpPr>
        <p:spPr/>
        <p:txBody>
          <a:bodyPr/>
          <a:lstStyle/>
          <a:p>
            <a:r>
              <a:rPr lang="de-DE" dirty="0"/>
              <a:t>3. </a:t>
            </a:r>
            <a:r>
              <a:rPr lang="de-DE" altLang="de-DE" dirty="0"/>
              <a:t>Die Stufen der Förderung</a:t>
            </a:r>
            <a:endParaRPr lang="de-DE" dirty="0"/>
          </a:p>
        </p:txBody>
      </p:sp>
      <p:sp>
        <p:nvSpPr>
          <p:cNvPr id="8" name="Datumsplatzhalter 7"/>
          <p:cNvSpPr>
            <a:spLocks noGrp="1"/>
          </p:cNvSpPr>
          <p:nvPr>
            <p:ph type="dt" sz="half" idx="25"/>
          </p:nvPr>
        </p:nvSpPr>
        <p:spPr/>
        <p:txBody>
          <a:bodyPr/>
          <a:lstStyle/>
          <a:p>
            <a:r>
              <a:rPr lang="de-DE"/>
              <a:t>01.01.2020</a:t>
            </a:r>
            <a:endParaRPr lang="de-DE" dirty="0"/>
          </a:p>
        </p:txBody>
      </p:sp>
      <p:sp>
        <p:nvSpPr>
          <p:cNvPr id="9" name="Fußzeilenplatzhalter 8"/>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15</a:t>
            </a:fld>
            <a:endParaRPr lang="de-DE" dirty="0"/>
          </a:p>
        </p:txBody>
      </p:sp>
      <p:sp>
        <p:nvSpPr>
          <p:cNvPr id="49" name="Text Box 5"/>
          <p:cNvSpPr txBox="1">
            <a:spLocks noChangeArrowheads="1"/>
          </p:cNvSpPr>
          <p:nvPr/>
        </p:nvSpPr>
        <p:spPr bwMode="auto">
          <a:xfrm>
            <a:off x="6326188" y="3825044"/>
            <a:ext cx="2349500" cy="261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7880" rIns="0" bIns="0" anchor="b">
            <a:spAutoFit/>
          </a:bodyP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sz="700" dirty="0">
                <a:ea typeface="ＭＳ Ｐゴシック" pitchFamily="32" charset="-128"/>
              </a:rPr>
              <a:t>Beispiel: Steuerklasse 1, keine Kinder, keine Kirchensteuer, KV-Zusatzbeitrag 1,1 %</a:t>
            </a:r>
          </a:p>
        </p:txBody>
      </p:sp>
      <p:sp>
        <p:nvSpPr>
          <p:cNvPr id="50" name="Text Box 6"/>
          <p:cNvSpPr txBox="1">
            <a:spLocks noChangeArrowheads="1"/>
          </p:cNvSpPr>
          <p:nvPr/>
        </p:nvSpPr>
        <p:spPr bwMode="auto">
          <a:xfrm>
            <a:off x="6326188" y="4123630"/>
            <a:ext cx="2349500" cy="1118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0680" rIns="0" bIns="0" anchor="b">
            <a:spAutoFit/>
          </a:bodyP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marL="61913" indent="-61913" eaLnBrk="1" hangingPunct="1">
              <a:spcBef>
                <a:spcPts val="550"/>
              </a:spcBef>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700" baseline="30000" dirty="0">
                <a:ea typeface="ＭＳ Ｐゴシック" pitchFamily="32" charset="-128"/>
              </a:rPr>
              <a:t>1</a:t>
            </a:r>
            <a:r>
              <a:rPr lang="de-DE" altLang="de-DE" sz="700" dirty="0">
                <a:ea typeface="ＭＳ Ｐゴシック" pitchFamily="32" charset="-128"/>
              </a:rPr>
              <a:t> Steuer- und Sozialversicherungsfreiheit der Beiträge ggf. bis 4 % der BBG (2020: 3.312 € p.a.). Leistungen aus geförderten Beiträgen und Zuzahlungen sind nach § 22 Nr. 5 EStG in vollem Umfang einkommensteuerpflichtig. Für die Verbeitragung in der Sozialversicherung (Krankenversicherung der Rentner) während des Rentenbezuges gilt eine Freigrenze (§ 226 Abs. 2 SGB V) und darüber hinaus ein Freibetrag für Versorgungsbezüge der </a:t>
            </a:r>
            <a:r>
              <a:rPr lang="de-DE" altLang="de-DE" sz="700" dirty="0" err="1">
                <a:ea typeface="ＭＳ Ｐゴシック" pitchFamily="32" charset="-128"/>
              </a:rPr>
              <a:t>bAV</a:t>
            </a:r>
            <a:r>
              <a:rPr lang="de-DE" altLang="de-DE" sz="700" dirty="0">
                <a:ea typeface="ＭＳ Ｐゴシック" pitchFamily="32" charset="-128"/>
              </a:rPr>
              <a:t> (2020: 159,25 € p.m./ 19.110 € Kapitalleistung).</a:t>
            </a:r>
          </a:p>
        </p:txBody>
      </p:sp>
      <p:graphicFrame>
        <p:nvGraphicFramePr>
          <p:cNvPr id="51" name="Inhaltsplatzhalter 6"/>
          <p:cNvGraphicFramePr>
            <a:graphicFrameLocks/>
          </p:cNvGraphicFramePr>
          <p:nvPr>
            <p:extLst>
              <p:ext uri="{D42A27DB-BD31-4B8C-83A1-F6EECF244321}">
                <p14:modId xmlns:p14="http://schemas.microsoft.com/office/powerpoint/2010/main" val="823012882"/>
              </p:ext>
            </p:extLst>
          </p:nvPr>
        </p:nvGraphicFramePr>
        <p:xfrm>
          <a:off x="419100" y="2505075"/>
          <a:ext cx="5376863" cy="2736846"/>
        </p:xfrm>
        <a:graphic>
          <a:graphicData uri="http://schemas.openxmlformats.org/drawingml/2006/table">
            <a:tbl>
              <a:tblPr firstRow="1" bandRow="1"/>
              <a:tblGrid>
                <a:gridCol w="3180689">
                  <a:extLst>
                    <a:ext uri="{9D8B030D-6E8A-4147-A177-3AD203B41FA5}">
                      <a16:colId xmlns:a16="http://schemas.microsoft.com/office/drawing/2014/main" val="20000"/>
                    </a:ext>
                  </a:extLst>
                </a:gridCol>
                <a:gridCol w="1098087">
                  <a:extLst>
                    <a:ext uri="{9D8B030D-6E8A-4147-A177-3AD203B41FA5}">
                      <a16:colId xmlns:a16="http://schemas.microsoft.com/office/drawing/2014/main" val="20001"/>
                    </a:ext>
                  </a:extLst>
                </a:gridCol>
                <a:gridCol w="1098087">
                  <a:extLst>
                    <a:ext uri="{9D8B030D-6E8A-4147-A177-3AD203B41FA5}">
                      <a16:colId xmlns:a16="http://schemas.microsoft.com/office/drawing/2014/main" val="20002"/>
                    </a:ext>
                  </a:extLst>
                </a:gridCol>
              </a:tblGrid>
              <a:tr h="19548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fontAlgn="ctr"/>
                      <a:r>
                        <a:rPr lang="de-DE" sz="1200" b="1" i="0" u="none" strike="noStrike" dirty="0">
                          <a:solidFill>
                            <a:schemeClr val="bg1"/>
                          </a:solidFill>
                          <a:effectLst/>
                          <a:latin typeface="+mn-lt"/>
                        </a:rPr>
                        <a:t>Arzthelferin (Vollzeit)</a:t>
                      </a:r>
                    </a:p>
                  </a:txBody>
                  <a:tcPr marL="71995" marR="71995"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r" fontAlgn="ctr"/>
                      <a:r>
                        <a:rPr lang="de-DE" sz="1200" b="1" i="0" u="none" strike="noStrike" dirty="0">
                          <a:solidFill>
                            <a:schemeClr val="bg1"/>
                          </a:solidFill>
                          <a:effectLst/>
                          <a:latin typeface="+mn-lt"/>
                        </a:rPr>
                        <a:t>Beispiel 1</a:t>
                      </a:r>
                    </a:p>
                  </a:txBody>
                  <a:tcPr marL="71995" marR="143995" marT="0"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r" fontAlgn="ctr"/>
                      <a:r>
                        <a:rPr lang="de-DE" sz="1200" b="1" i="0" u="none" strike="noStrike" dirty="0">
                          <a:solidFill>
                            <a:schemeClr val="bg1"/>
                          </a:solidFill>
                          <a:effectLst/>
                          <a:latin typeface="+mn-lt"/>
                        </a:rPr>
                        <a:t>Beispiel 2</a:t>
                      </a:r>
                    </a:p>
                  </a:txBody>
                  <a:tcPr marL="71995" marR="143995" marT="0"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19548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de-DE" sz="1200" b="1" i="0" u="none" strike="noStrike" dirty="0">
                          <a:solidFill>
                            <a:schemeClr val="bg1"/>
                          </a:solidFill>
                          <a:effectLst/>
                          <a:latin typeface="+mn-lt"/>
                        </a:rPr>
                        <a:t>Monatliches Bruttoeinkommen</a:t>
                      </a:r>
                    </a:p>
                  </a:txBody>
                  <a:tcPr marL="71995" marR="71995"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2.000,00 €</a:t>
                      </a:r>
                    </a:p>
                  </a:txBody>
                  <a:tcPr marL="72000" marR="144000" marT="25764" marB="0" anchor="b"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2.000,00 €</a:t>
                      </a:r>
                    </a:p>
                  </a:txBody>
                  <a:tcPr marL="72000" marR="144000" marT="25764" marB="0" anchor="b"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1"/>
                  </a:ext>
                </a:extLst>
              </a:tr>
              <a:tr h="19548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de-DE" sz="1200" b="0" i="0" u="none" strike="noStrike">
                          <a:solidFill>
                            <a:srgbClr val="000000"/>
                          </a:solidFill>
                          <a:effectLst/>
                          <a:latin typeface="+mn-lt"/>
                        </a:rPr>
                        <a:t>Arbeitgeberbeitrag zur bAV</a:t>
                      </a:r>
                    </a:p>
                  </a:txBody>
                  <a:tcPr marL="71995" marR="71995"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2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40,00 €</a:t>
                      </a:r>
                    </a:p>
                  </a:txBody>
                  <a:tcPr marL="72000" marR="144000" marT="25764" marB="0" anchor="b"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2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76,00 €</a:t>
                      </a:r>
                    </a:p>
                  </a:txBody>
                  <a:tcPr marL="72000" marR="144000" marT="25764" marB="0" anchor="b"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20000"/>
                      </a:srgbClr>
                    </a:solidFill>
                  </a:tcPr>
                </a:tc>
                <a:extLst>
                  <a:ext uri="{0D108BD9-81ED-4DB2-BD59-A6C34878D82A}">
                    <a16:rowId xmlns:a16="http://schemas.microsoft.com/office/drawing/2014/main" val="10002"/>
                  </a:ext>
                </a:extLst>
              </a:tr>
              <a:tr h="19548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de-DE" sz="1200" b="0" i="0" u="none" strike="noStrike">
                          <a:solidFill>
                            <a:srgbClr val="000000"/>
                          </a:solidFill>
                          <a:effectLst/>
                          <a:latin typeface="+mn-lt"/>
                        </a:rPr>
                        <a:t>Vermögenswirksame Leistungen (VWL)</a:t>
                      </a:r>
                    </a:p>
                  </a:txBody>
                  <a:tcPr marL="71995" marR="71995"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4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30,00 €</a:t>
                      </a:r>
                    </a:p>
                  </a:txBody>
                  <a:tcPr marL="72000" marR="144000" marT="25764" marB="0" anchor="b"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4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p>
                  </a:txBody>
                  <a:tcPr marL="72000" marR="144000" marT="25764" marB="0" anchor="b"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40000"/>
                      </a:srgbClr>
                    </a:solidFill>
                  </a:tcPr>
                </a:tc>
                <a:extLst>
                  <a:ext uri="{0D108BD9-81ED-4DB2-BD59-A6C34878D82A}">
                    <a16:rowId xmlns:a16="http://schemas.microsoft.com/office/drawing/2014/main" val="10003"/>
                  </a:ext>
                </a:extLst>
              </a:tr>
              <a:tr h="19548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de-DE" sz="1200" b="0" i="0" u="none" strike="noStrike">
                          <a:solidFill>
                            <a:srgbClr val="000000"/>
                          </a:solidFill>
                          <a:effectLst/>
                          <a:latin typeface="+mn-lt"/>
                        </a:rPr>
                        <a:t>Zusätzliche Entgeltumwandlung</a:t>
                      </a:r>
                    </a:p>
                  </a:txBody>
                  <a:tcPr marL="71995" marR="71995"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2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txBody>
                  <a:tcPr marL="72000" marR="144000" marT="25764" marB="0" anchor="b"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2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a:ln>
                            <a:noFill/>
                          </a:ln>
                          <a:solidFill>
                            <a:srgbClr val="000000"/>
                          </a:solidFill>
                          <a:effectLst/>
                          <a:latin typeface="Arial" panose="020B0604020202020204" pitchFamily="34" charset="0"/>
                          <a:cs typeface="Arial" panose="020B0604020202020204" pitchFamily="34" charset="0"/>
                        </a:rPr>
                        <a:t>50,00 €</a:t>
                      </a:r>
                    </a:p>
                  </a:txBody>
                  <a:tcPr marL="72000" marR="144000" marT="25764" marB="0" anchor="b"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20000"/>
                      </a:srgbClr>
                    </a:solidFill>
                  </a:tcPr>
                </a:tc>
                <a:extLst>
                  <a:ext uri="{0D108BD9-81ED-4DB2-BD59-A6C34878D82A}">
                    <a16:rowId xmlns:a16="http://schemas.microsoft.com/office/drawing/2014/main" val="10004"/>
                  </a:ext>
                </a:extLst>
              </a:tr>
              <a:tr h="19548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de-DE" sz="1200" b="0" i="0" u="none" strike="noStrike">
                          <a:solidFill>
                            <a:srgbClr val="000000"/>
                          </a:solidFill>
                          <a:effectLst/>
                          <a:latin typeface="+mn-lt"/>
                        </a:rPr>
                        <a:t>Zuschuss zur Entgeltumwandlung</a:t>
                      </a:r>
                    </a:p>
                  </a:txBody>
                  <a:tcPr marL="71995" marR="71995"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4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txBody>
                  <a:tcPr marL="72000" marR="144000" marT="25764" marB="0" anchor="b"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4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a:ln>
                            <a:noFill/>
                          </a:ln>
                          <a:solidFill>
                            <a:srgbClr val="000000"/>
                          </a:solidFill>
                          <a:effectLst/>
                          <a:latin typeface="Arial" panose="020B0604020202020204" pitchFamily="34" charset="0"/>
                          <a:cs typeface="Arial" panose="020B0604020202020204" pitchFamily="34" charset="0"/>
                        </a:rPr>
                        <a:t>10,00 €</a:t>
                      </a:r>
                    </a:p>
                  </a:txBody>
                  <a:tcPr marL="72000" marR="144000" marT="25764" marB="0" anchor="b"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40000"/>
                      </a:srgbClr>
                    </a:solidFill>
                  </a:tcPr>
                </a:tc>
                <a:extLst>
                  <a:ext uri="{0D108BD9-81ED-4DB2-BD59-A6C34878D82A}">
                    <a16:rowId xmlns:a16="http://schemas.microsoft.com/office/drawing/2014/main" val="10005"/>
                  </a:ext>
                </a:extLst>
              </a:tr>
              <a:tr h="19548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de-DE" sz="1200" b="1" i="0" u="none" strike="noStrike" dirty="0">
                          <a:solidFill>
                            <a:schemeClr val="bg1"/>
                          </a:solidFill>
                          <a:effectLst/>
                          <a:latin typeface="+mn-lt"/>
                        </a:rPr>
                        <a:t>Beitrag zur </a:t>
                      </a:r>
                      <a:r>
                        <a:rPr lang="de-DE" sz="1200" b="1" i="0" u="none" strike="noStrike" dirty="0" err="1">
                          <a:solidFill>
                            <a:schemeClr val="bg1"/>
                          </a:solidFill>
                          <a:effectLst/>
                          <a:latin typeface="+mn-lt"/>
                        </a:rPr>
                        <a:t>DirektRente</a:t>
                      </a:r>
                      <a:endParaRPr lang="de-DE" sz="1200" b="1" i="0" u="none" strike="noStrike" dirty="0">
                        <a:solidFill>
                          <a:schemeClr val="bg1"/>
                        </a:solidFill>
                        <a:effectLst/>
                        <a:latin typeface="+mn-lt"/>
                      </a:endParaRPr>
                    </a:p>
                  </a:txBody>
                  <a:tcPr marL="71995" marR="71995"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40,00 €</a:t>
                      </a:r>
                    </a:p>
                  </a:txBody>
                  <a:tcPr marL="72000" marR="144000" marT="25764" marB="0" anchor="b"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136,00 €</a:t>
                      </a:r>
                    </a:p>
                  </a:txBody>
                  <a:tcPr marL="72000" marR="144000" marT="25764" marB="0" anchor="b"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6"/>
                  </a:ext>
                </a:extLst>
              </a:tr>
              <a:tr h="19548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de-DE" sz="1200" b="0" i="0" u="none" strike="noStrike">
                          <a:solidFill>
                            <a:srgbClr val="000000"/>
                          </a:solidFill>
                          <a:effectLst/>
                          <a:latin typeface="+mn-lt"/>
                        </a:rPr>
                        <a:t>Steuer- und SV-pflichtiges Einkommen</a:t>
                      </a:r>
                    </a:p>
                  </a:txBody>
                  <a:tcPr marL="71995" marR="71995"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4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2.030,00 €</a:t>
                      </a:r>
                    </a:p>
                  </a:txBody>
                  <a:tcPr marL="72000" marR="144000" marT="25764" marB="0" anchor="b"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4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1.950,00 €</a:t>
                      </a:r>
                    </a:p>
                  </a:txBody>
                  <a:tcPr marL="72000" marR="144000" marT="25764" marB="0" anchor="b"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40000"/>
                      </a:srgbClr>
                    </a:solidFill>
                  </a:tcPr>
                </a:tc>
                <a:extLst>
                  <a:ext uri="{0D108BD9-81ED-4DB2-BD59-A6C34878D82A}">
                    <a16:rowId xmlns:a16="http://schemas.microsoft.com/office/drawing/2014/main" val="10007"/>
                  </a:ext>
                </a:extLst>
              </a:tr>
              <a:tr h="19548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de-DE" sz="1200" b="0" i="0" u="none" strike="noStrike" dirty="0">
                          <a:solidFill>
                            <a:srgbClr val="000000"/>
                          </a:solidFill>
                          <a:effectLst/>
                          <a:latin typeface="+mn-lt"/>
                        </a:rPr>
                        <a:t>Steuern</a:t>
                      </a:r>
                      <a:r>
                        <a:rPr lang="de-DE" sz="1200" b="0" i="0" u="none" strike="noStrike" baseline="30000" dirty="0">
                          <a:solidFill>
                            <a:srgbClr val="000000"/>
                          </a:solidFill>
                          <a:effectLst/>
                          <a:latin typeface="+mn-lt"/>
                        </a:rPr>
                        <a:t>1</a:t>
                      </a:r>
                      <a:endParaRPr lang="de-DE" sz="1200" b="0" i="0" u="none" strike="noStrike" dirty="0">
                        <a:solidFill>
                          <a:srgbClr val="000000"/>
                        </a:solidFill>
                        <a:effectLst/>
                        <a:latin typeface="+mn-lt"/>
                      </a:endParaRPr>
                    </a:p>
                  </a:txBody>
                  <a:tcPr marL="71995" marR="71995"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2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188,84 €</a:t>
                      </a:r>
                    </a:p>
                  </a:txBody>
                  <a:tcPr marL="72000" marR="144000" marT="25764" marB="0" anchor="b"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2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170,73 €</a:t>
                      </a:r>
                    </a:p>
                  </a:txBody>
                  <a:tcPr marL="72000" marR="144000" marT="25764" marB="0" anchor="b"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20000"/>
                      </a:srgbClr>
                    </a:solidFill>
                  </a:tcPr>
                </a:tc>
                <a:extLst>
                  <a:ext uri="{0D108BD9-81ED-4DB2-BD59-A6C34878D82A}">
                    <a16:rowId xmlns:a16="http://schemas.microsoft.com/office/drawing/2014/main" val="10008"/>
                  </a:ext>
                </a:extLst>
              </a:tr>
              <a:tr h="19548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de-DE" sz="1200" b="0" i="0" u="none" strike="noStrike" dirty="0">
                          <a:solidFill>
                            <a:srgbClr val="000000"/>
                          </a:solidFill>
                          <a:effectLst/>
                          <a:latin typeface="+mn-lt"/>
                        </a:rPr>
                        <a:t>Sozialabgaben</a:t>
                      </a:r>
                      <a:r>
                        <a:rPr lang="de-DE" sz="1200" b="0" i="0" u="none" strike="noStrike" baseline="30000" dirty="0">
                          <a:solidFill>
                            <a:srgbClr val="000000"/>
                          </a:solidFill>
                          <a:effectLst/>
                          <a:latin typeface="+mn-lt"/>
                        </a:rPr>
                        <a:t>1</a:t>
                      </a:r>
                      <a:endParaRPr lang="de-DE" sz="1200" b="0" i="0" u="none" strike="noStrike" dirty="0">
                        <a:solidFill>
                          <a:srgbClr val="000000"/>
                        </a:solidFill>
                        <a:effectLst/>
                        <a:latin typeface="+mn-lt"/>
                      </a:endParaRPr>
                    </a:p>
                  </a:txBody>
                  <a:tcPr marL="71995" marR="71995"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4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408,55 €</a:t>
                      </a:r>
                    </a:p>
                  </a:txBody>
                  <a:tcPr marL="72000" marR="144000" marT="25764" marB="0" anchor="b"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4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392,45 €</a:t>
                      </a:r>
                    </a:p>
                  </a:txBody>
                  <a:tcPr marL="72000" marR="144000" marT="25764" marB="0" anchor="b"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40000"/>
                      </a:srgbClr>
                    </a:solidFill>
                  </a:tcPr>
                </a:tc>
                <a:extLst>
                  <a:ext uri="{0D108BD9-81ED-4DB2-BD59-A6C34878D82A}">
                    <a16:rowId xmlns:a16="http://schemas.microsoft.com/office/drawing/2014/main" val="10009"/>
                  </a:ext>
                </a:extLst>
              </a:tr>
              <a:tr h="19548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de-DE" sz="1200" b="0" i="0" u="none" strike="noStrike" dirty="0">
                          <a:solidFill>
                            <a:srgbClr val="000000"/>
                          </a:solidFill>
                          <a:effectLst/>
                          <a:latin typeface="+mn-lt"/>
                        </a:rPr>
                        <a:t>Nettogehalt</a:t>
                      </a:r>
                    </a:p>
                  </a:txBody>
                  <a:tcPr marL="71995" marR="71995"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2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1.432,61 €</a:t>
                      </a:r>
                    </a:p>
                  </a:txBody>
                  <a:tcPr marL="72000" marR="144000" marT="25764" marB="0" anchor="b"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2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1.436,82 €</a:t>
                      </a:r>
                    </a:p>
                  </a:txBody>
                  <a:tcPr marL="72000" marR="144000" marT="25764" marB="0" anchor="b"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20000"/>
                      </a:srgbClr>
                    </a:solidFill>
                  </a:tcPr>
                </a:tc>
                <a:extLst>
                  <a:ext uri="{0D108BD9-81ED-4DB2-BD59-A6C34878D82A}">
                    <a16:rowId xmlns:a16="http://schemas.microsoft.com/office/drawing/2014/main" val="10010"/>
                  </a:ext>
                </a:extLst>
              </a:tr>
              <a:tr h="19548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de-DE" sz="1200" b="1" i="0" u="none" strike="noStrike" dirty="0">
                          <a:solidFill>
                            <a:schemeClr val="bg1"/>
                          </a:solidFill>
                          <a:effectLst/>
                          <a:latin typeface="+mn-lt"/>
                        </a:rPr>
                        <a:t>Überweisung VWL</a:t>
                      </a:r>
                    </a:p>
                  </a:txBody>
                  <a:tcPr marL="71995" marR="71995"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30,00 €</a:t>
                      </a:r>
                    </a:p>
                  </a:txBody>
                  <a:tcPr marL="72000" marR="144000" marT="25764" marB="0" anchor="b"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 </a:t>
                      </a:r>
                    </a:p>
                  </a:txBody>
                  <a:tcPr marL="72000" marR="144000" marT="25764" marB="0" anchor="b"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11"/>
                  </a:ext>
                </a:extLst>
              </a:tr>
              <a:tr h="19548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de-DE" sz="1200" b="0" i="0" u="none" strike="noStrike" dirty="0">
                          <a:solidFill>
                            <a:srgbClr val="000000"/>
                          </a:solidFill>
                          <a:effectLst/>
                          <a:latin typeface="+mn-lt"/>
                        </a:rPr>
                        <a:t>Monatlicher Auszahlungsbetrag</a:t>
                      </a:r>
                    </a:p>
                  </a:txBody>
                  <a:tcPr marL="71995" marR="71995"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2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1.402,61 €</a:t>
                      </a:r>
                    </a:p>
                  </a:txBody>
                  <a:tcPr marL="72000" marR="144000" marT="25764" marB="0" anchor="b"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2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1.386,82 €</a:t>
                      </a:r>
                    </a:p>
                  </a:txBody>
                  <a:tcPr marL="72000" marR="144000" marT="25764" marB="0" anchor="b"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20000"/>
                      </a:srgbClr>
                    </a:solidFill>
                  </a:tcPr>
                </a:tc>
                <a:extLst>
                  <a:ext uri="{0D108BD9-81ED-4DB2-BD59-A6C34878D82A}">
                    <a16:rowId xmlns:a16="http://schemas.microsoft.com/office/drawing/2014/main" val="10012"/>
                  </a:ext>
                </a:extLst>
              </a:tr>
              <a:tr h="19548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de-DE" sz="1200" b="0" i="0" u="none" strike="noStrike" dirty="0">
                          <a:solidFill>
                            <a:srgbClr val="000000"/>
                          </a:solidFill>
                          <a:effectLst/>
                          <a:latin typeface="+mn-lt"/>
                        </a:rPr>
                        <a:t>Monatlicher Nettoaufwand</a:t>
                      </a:r>
                    </a:p>
                  </a:txBody>
                  <a:tcPr marL="71995" marR="71995"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4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p>
                  </a:txBody>
                  <a:tcPr marL="72000" marR="144000" marT="25764" marB="0" anchor="b"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40000"/>
                      </a:srgbClr>
                    </a:solidFill>
                  </a:tcPr>
                </a:tc>
                <a:tc>
                  <a:txBody>
                    <a:bodyPr/>
                    <a:lstStyle>
                      <a:lvl1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1pPr>
                      <a:lvl2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2pPr>
                      <a:lvl3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3pPr>
                      <a:lvl4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4pPr>
                      <a:lvl5pPr>
                        <a:spcBef>
                          <a:spcPts val="1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5pPr>
                      <a:lvl6pPr marL="25146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6pPr>
                      <a:lvl7pPr marL="29718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7pPr>
                      <a:lvl8pPr marL="34290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8pPr>
                      <a:lvl9pPr marL="3886200" indent="-228600" defTabSz="449263" eaLnBrk="0" fontAlgn="base" hangingPunct="0">
                        <a:spcBef>
                          <a:spcPts val="16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rgbClr val="000000"/>
                          </a:solidFill>
                          <a:latin typeface="Arial" panose="020B0604020202020204" pitchFamily="34" charset="0"/>
                          <a:cs typeface="DejaVu Sans" panose="020B0603030804020204" pitchFamily="34" charset="0"/>
                        </a:defRPr>
                      </a:lvl9pPr>
                    </a:lstStyle>
                    <a:p>
                      <a:pPr marL="0" marR="0" lvl="0" indent="0" algn="r" defTabSz="449263" rtl="0" eaLnBrk="1" fontAlgn="base" latinLnBrk="0" hangingPunct="1">
                        <a:lnSpc>
                          <a:spcPct val="89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altLang="de-DE"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15,79 €</a:t>
                      </a:r>
                    </a:p>
                  </a:txBody>
                  <a:tcPr marL="72000" marR="144000" marT="25764" marB="0" anchor="b"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8838B">
                        <a:tint val="40000"/>
                      </a:srgbClr>
                    </a:solidFill>
                  </a:tcPr>
                </a:tc>
                <a:extLst>
                  <a:ext uri="{0D108BD9-81ED-4DB2-BD59-A6C34878D82A}">
                    <a16:rowId xmlns:a16="http://schemas.microsoft.com/office/drawing/2014/main" val="10013"/>
                  </a:ext>
                </a:extLst>
              </a:tr>
            </a:tbl>
          </a:graphicData>
        </a:graphic>
      </p:graphicFrame>
      <p:sp>
        <p:nvSpPr>
          <p:cNvPr id="13" name="Textfeld 12"/>
          <p:cNvSpPr txBox="1"/>
          <p:nvPr/>
        </p:nvSpPr>
        <p:spPr>
          <a:xfrm>
            <a:off x="10219219" y="-502412"/>
            <a:ext cx="1511908" cy="457200"/>
          </a:xfrm>
          <a:prstGeom prst="rect">
            <a:avLst/>
          </a:prstGeom>
          <a:noFill/>
        </p:spPr>
        <p:txBody>
          <a:bodyPr wrap="none" lIns="0" tIns="0" rIns="0" bIns="0" rtlCol="0">
            <a:noAutofit/>
          </a:bodyPr>
          <a:lstStyle/>
          <a:p>
            <a:r>
              <a:rPr lang="de-DE" b="1" dirty="0">
                <a:solidFill>
                  <a:srgbClr val="FF0000"/>
                </a:solidFill>
              </a:rPr>
              <a:t>Zahlen SVO</a:t>
            </a:r>
          </a:p>
        </p:txBody>
      </p:sp>
    </p:spTree>
    <p:extLst>
      <p:ext uri="{BB962C8B-B14F-4D97-AF65-F5344CB8AC3E}">
        <p14:creationId xmlns:p14="http://schemas.microsoft.com/office/powerpoint/2010/main" val="3301818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bAV lohnt sich für Sie:</a:t>
            </a:r>
            <a:br>
              <a:rPr lang="de-DE" altLang="de-DE" dirty="0"/>
            </a:br>
            <a:r>
              <a:rPr lang="de-DE" altLang="de-DE" dirty="0"/>
              <a:t>Mehr zum Leben für einen entspannten Ruhestand</a:t>
            </a:r>
            <a:endParaRPr lang="de-DE" dirty="0"/>
          </a:p>
        </p:txBody>
      </p:sp>
      <p:sp>
        <p:nvSpPr>
          <p:cNvPr id="5" name="Textplatzhalter 4"/>
          <p:cNvSpPr>
            <a:spLocks noGrp="1"/>
          </p:cNvSpPr>
          <p:nvPr>
            <p:ph type="body" sz="quarter" idx="18"/>
          </p:nvPr>
        </p:nvSpPr>
        <p:spPr/>
        <p:txBody>
          <a:bodyPr/>
          <a:lstStyle/>
          <a:p>
            <a:r>
              <a:rPr lang="de-DE"/>
              <a:t>3. </a:t>
            </a:r>
            <a:r>
              <a:rPr lang="de-DE" altLang="de-DE"/>
              <a:t>Die Stufen der Förderung</a:t>
            </a:r>
            <a:endParaRPr lang="de-DE" dirty="0"/>
          </a:p>
        </p:txBody>
      </p:sp>
      <p:sp>
        <p:nvSpPr>
          <p:cNvPr id="6" name="Datumsplatzhalter 5"/>
          <p:cNvSpPr>
            <a:spLocks noGrp="1"/>
          </p:cNvSpPr>
          <p:nvPr>
            <p:ph type="dt" sz="half" idx="20"/>
          </p:nvPr>
        </p:nvSpPr>
        <p:spPr/>
        <p:txBody>
          <a:bodyPr/>
          <a:lstStyle/>
          <a:p>
            <a:r>
              <a:rPr lang="de-DE"/>
              <a:t>01.01.2020</a:t>
            </a:r>
            <a:endParaRPr lang="de-DE" dirty="0"/>
          </a:p>
        </p:txBody>
      </p:sp>
      <p:sp>
        <p:nvSpPr>
          <p:cNvPr id="7" name="Fußzeilenplatzhalter 6"/>
          <p:cNvSpPr>
            <a:spLocks noGrp="1"/>
          </p:cNvSpPr>
          <p:nvPr>
            <p:ph type="ftr" sz="quarter" idx="21"/>
          </p:nvPr>
        </p:nvSpPr>
        <p:spPr/>
        <p:txBody>
          <a:bodyPr/>
          <a:lstStyle/>
          <a:p>
            <a:r>
              <a:rPr lang="de-DE"/>
              <a:t>Mehr Rente durch bAV für Tarifvertrag Medizinische Fachangestellte/Arzthelferinnen</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16</a:t>
            </a:fld>
            <a:endParaRPr lang="de-DE" dirty="0"/>
          </a:p>
        </p:txBody>
      </p:sp>
      <p:sp>
        <p:nvSpPr>
          <p:cNvPr id="49" name="Textplatzhalter 48"/>
          <p:cNvSpPr>
            <a:spLocks noGrp="1"/>
          </p:cNvSpPr>
          <p:nvPr>
            <p:ph type="body" sz="quarter" idx="23"/>
          </p:nvPr>
        </p:nvSpPr>
        <p:spPr/>
        <p:txBody>
          <a:bodyPr/>
          <a:lstStyle/>
          <a:p>
            <a:endParaRPr lang="de-DE"/>
          </a:p>
        </p:txBody>
      </p:sp>
      <p:sp>
        <p:nvSpPr>
          <p:cNvPr id="10" name="Rectangle 1"/>
          <p:cNvSpPr>
            <a:spLocks noChangeArrowheads="1"/>
          </p:cNvSpPr>
          <p:nvPr/>
        </p:nvSpPr>
        <p:spPr bwMode="auto">
          <a:xfrm>
            <a:off x="447675" y="2116138"/>
            <a:ext cx="192881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sz="1400" b="1" dirty="0">
                <a:solidFill>
                  <a:srgbClr val="009EE0"/>
                </a:solidFill>
              </a:rPr>
              <a:t>Ihr Engagement heute:</a:t>
            </a:r>
          </a:p>
        </p:txBody>
      </p:sp>
      <p:sp>
        <p:nvSpPr>
          <p:cNvPr id="11" name="Rectangle 2"/>
          <p:cNvSpPr>
            <a:spLocks noChangeArrowheads="1"/>
          </p:cNvSpPr>
          <p:nvPr/>
        </p:nvSpPr>
        <p:spPr bwMode="auto">
          <a:xfrm>
            <a:off x="434975" y="4982607"/>
            <a:ext cx="5730875"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marL="69850" indent="-69850" eaLnBrk="1" hangingPunct="1">
              <a:spcBef>
                <a:spcPct val="0"/>
              </a:spcBef>
              <a:buClrTx/>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sz="800" baseline="30000" dirty="0"/>
              <a:t>1</a:t>
            </a:r>
            <a:r>
              <a:rPr lang="de-DE" altLang="de-DE" sz="800" dirty="0"/>
              <a:t> </a:t>
            </a:r>
            <a:r>
              <a:rPr lang="de-DE" sz="800" dirty="0"/>
              <a:t>Eintrittsalter 30 Jahre, Rentenbeginn 67, Todesfallleistung aus Rentengarantiezeit 10 Jahre, Beitrag 136 Euro mtl., dynamische Rente, Tarif 68BO (01/2020), unterstellte jährliche Indexpartizipation von 4 %, 100 % Indexbeteiligungsquote und unveränderte Überschussbeteiligung zu Vertragsabschluss im Jahre 2020 für die gesamte Laufzeit. Die Werte enthalten Leistungen aus der Überschussbeteiligung. Außerdem basieren sie auf fiktiven Annahmen zur Indexpartizipation vor Beginn der Rentenzahlung. Wir können diese Werte nicht garantieren.</a:t>
            </a:r>
            <a:endParaRPr lang="de-DE" altLang="de-DE" sz="800" dirty="0"/>
          </a:p>
        </p:txBody>
      </p:sp>
      <p:sp>
        <p:nvSpPr>
          <p:cNvPr id="32" name="Rectangle 23"/>
          <p:cNvSpPr>
            <a:spLocks noChangeArrowheads="1"/>
          </p:cNvSpPr>
          <p:nvPr/>
        </p:nvSpPr>
        <p:spPr bwMode="auto">
          <a:xfrm>
            <a:off x="6261100" y="2116138"/>
            <a:ext cx="21288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sz="1400" b="1">
                <a:solidFill>
                  <a:srgbClr val="009EE0"/>
                </a:solidFill>
              </a:rPr>
              <a:t>Ihre Versorgung morgen:</a:t>
            </a:r>
          </a:p>
        </p:txBody>
      </p:sp>
      <p:sp>
        <p:nvSpPr>
          <p:cNvPr id="41" name="Rectangle 34"/>
          <p:cNvSpPr>
            <a:spLocks noChangeArrowheads="1"/>
          </p:cNvSpPr>
          <p:nvPr/>
        </p:nvSpPr>
        <p:spPr bwMode="auto">
          <a:xfrm>
            <a:off x="419097" y="5675868"/>
            <a:ext cx="7970841"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b">
            <a:spAutoFit/>
          </a:bodyP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sz="800" dirty="0"/>
              <a:t>Leistungen aus geförderten Beiträgen und Zuzahlungen sind nach § 22 Nr. 5 EStG in vollem Umfang einkommensteuerpflichtig. Für die Verbeitragung in der Sozialversicherung (Krankenversicherung der Rentner) während des Rentenbezuges gilt eine Freigrenze (§ 226 Abs. 2 SGB V) und darüber hinaus ein Freibetrag für Versorgungsbezüge der </a:t>
            </a:r>
            <a:r>
              <a:rPr lang="de-DE" altLang="de-DE" sz="800" dirty="0" err="1"/>
              <a:t>bAV</a:t>
            </a:r>
            <a:r>
              <a:rPr lang="de-DE" altLang="de-DE" sz="800" dirty="0"/>
              <a:t> (2020: 159,25 € p.m./ 19.110 € Kapitalleistung).</a:t>
            </a:r>
          </a:p>
        </p:txBody>
      </p:sp>
      <p:grpSp>
        <p:nvGrpSpPr>
          <p:cNvPr id="42" name="Gruppieren 41"/>
          <p:cNvGrpSpPr/>
          <p:nvPr/>
        </p:nvGrpSpPr>
        <p:grpSpPr>
          <a:xfrm>
            <a:off x="6256485" y="2417740"/>
            <a:ext cx="2131978" cy="2987675"/>
            <a:chOff x="6335713" y="2349500"/>
            <a:chExt cx="2131978" cy="2987675"/>
          </a:xfrm>
        </p:grpSpPr>
        <p:sp>
          <p:nvSpPr>
            <p:cNvPr id="43" name="Rechteck 42"/>
            <p:cNvSpPr/>
            <p:nvPr/>
          </p:nvSpPr>
          <p:spPr>
            <a:xfrm>
              <a:off x="6335713" y="4473575"/>
              <a:ext cx="1800225" cy="6477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de-DE" sz="1200" b="1" dirty="0">
                  <a:solidFill>
                    <a:schemeClr val="bg1"/>
                  </a:solidFill>
                </a:rPr>
                <a:t>Garantierte </a:t>
              </a:r>
            </a:p>
            <a:p>
              <a:pPr algn="ctr" eaLnBrk="1" fontAlgn="auto" hangingPunct="1">
                <a:spcBef>
                  <a:spcPts val="0"/>
                </a:spcBef>
                <a:spcAft>
                  <a:spcPts val="0"/>
                </a:spcAft>
                <a:defRPr/>
              </a:pPr>
              <a:r>
                <a:rPr lang="de-DE" sz="1200" b="1" dirty="0">
                  <a:solidFill>
                    <a:schemeClr val="bg1"/>
                  </a:solidFill>
                </a:rPr>
                <a:t>Kapitalabfindung</a:t>
              </a:r>
            </a:p>
            <a:p>
              <a:pPr algn="ctr" eaLnBrk="1" fontAlgn="auto" hangingPunct="1">
                <a:spcBef>
                  <a:spcPts val="0"/>
                </a:spcBef>
                <a:spcAft>
                  <a:spcPts val="0"/>
                </a:spcAft>
                <a:defRPr/>
              </a:pPr>
              <a:r>
                <a:rPr lang="de-DE" sz="1200" b="1" dirty="0">
                  <a:solidFill>
                    <a:schemeClr val="bg1"/>
                  </a:solidFill>
                </a:rPr>
                <a:t>60.384,00 €</a:t>
              </a:r>
            </a:p>
          </p:txBody>
        </p:sp>
        <p:sp>
          <p:nvSpPr>
            <p:cNvPr id="44" name="Eine Ecke des Rechtecks abrunden 43"/>
            <p:cNvSpPr/>
            <p:nvPr/>
          </p:nvSpPr>
          <p:spPr bwMode="auto">
            <a:xfrm>
              <a:off x="6335713" y="3789363"/>
              <a:ext cx="1800225" cy="649287"/>
            </a:xfrm>
            <a:prstGeom prst="round1Rect">
              <a:avLst>
                <a:gd name="adj" fmla="val 10299"/>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de-DE" sz="1200" b="1" dirty="0">
                  <a:solidFill>
                    <a:schemeClr val="bg1"/>
                  </a:solidFill>
                </a:rPr>
                <a:t>Gesamtkapital-abfindung</a:t>
              </a:r>
              <a:r>
                <a:rPr lang="de-DE" sz="1200" b="1" baseline="30000" dirty="0">
                  <a:solidFill>
                    <a:schemeClr val="bg1"/>
                  </a:solidFill>
                </a:rPr>
                <a:t>1</a:t>
              </a:r>
              <a:endParaRPr lang="de-DE" sz="1200" b="1" dirty="0">
                <a:solidFill>
                  <a:schemeClr val="bg1"/>
                </a:solidFill>
              </a:endParaRPr>
            </a:p>
            <a:p>
              <a:pPr algn="ctr" eaLnBrk="1" fontAlgn="auto" hangingPunct="1">
                <a:spcBef>
                  <a:spcPts val="0"/>
                </a:spcBef>
                <a:spcAft>
                  <a:spcPts val="0"/>
                </a:spcAft>
                <a:defRPr/>
              </a:pPr>
              <a:r>
                <a:rPr lang="de-DE" sz="1200" b="1" dirty="0">
                  <a:solidFill>
                    <a:schemeClr val="bg1"/>
                  </a:solidFill>
                </a:rPr>
                <a:t>143.928,00 €</a:t>
              </a:r>
            </a:p>
          </p:txBody>
        </p:sp>
        <p:sp>
          <p:nvSpPr>
            <p:cNvPr id="45" name="Rechteck 48"/>
            <p:cNvSpPr>
              <a:spLocks noChangeArrowheads="1"/>
            </p:cNvSpPr>
            <p:nvPr/>
          </p:nvSpPr>
          <p:spPr bwMode="auto">
            <a:xfrm>
              <a:off x="6337300" y="5167313"/>
              <a:ext cx="19113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defRPr/>
              </a:pPr>
              <a:r>
                <a:rPr lang="de-DE" sz="1100" b="1" dirty="0">
                  <a:solidFill>
                    <a:schemeClr val="accent5">
                      <a:lumMod val="75000"/>
                    </a:schemeClr>
                  </a:solidFill>
                </a:rPr>
                <a:t>Einmalige Kapitalabfindung</a:t>
              </a:r>
              <a:r>
                <a:rPr lang="de-DE" sz="1100" b="1" baseline="30000" dirty="0">
                  <a:solidFill>
                    <a:schemeClr val="accent5">
                      <a:lumMod val="75000"/>
                    </a:schemeClr>
                  </a:solidFill>
                </a:rPr>
                <a:t>1</a:t>
              </a:r>
              <a:endParaRPr lang="de-DE" sz="1100" b="1" dirty="0">
                <a:solidFill>
                  <a:schemeClr val="accent5">
                    <a:lumMod val="75000"/>
                  </a:schemeClr>
                </a:solidFill>
              </a:endParaRPr>
            </a:p>
          </p:txBody>
        </p:sp>
        <p:sp>
          <p:nvSpPr>
            <p:cNvPr id="46" name="Rechteck 45"/>
            <p:cNvSpPr/>
            <p:nvPr/>
          </p:nvSpPr>
          <p:spPr>
            <a:xfrm>
              <a:off x="6335713" y="2881313"/>
              <a:ext cx="1800225" cy="503237"/>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de-DE" sz="1200" b="1" dirty="0">
                  <a:solidFill>
                    <a:schemeClr val="bg1"/>
                  </a:solidFill>
                </a:rPr>
                <a:t>Garantierte Rente</a:t>
              </a:r>
            </a:p>
            <a:p>
              <a:pPr algn="ctr" eaLnBrk="1" fontAlgn="auto" hangingPunct="1">
                <a:spcBef>
                  <a:spcPts val="0"/>
                </a:spcBef>
                <a:spcAft>
                  <a:spcPts val="0"/>
                </a:spcAft>
                <a:defRPr/>
              </a:pPr>
              <a:r>
                <a:rPr lang="de-DE" sz="1200" b="1" dirty="0">
                  <a:solidFill>
                    <a:schemeClr val="bg1"/>
                  </a:solidFill>
                </a:rPr>
                <a:t>176,86 €</a:t>
              </a:r>
            </a:p>
          </p:txBody>
        </p:sp>
        <p:sp>
          <p:nvSpPr>
            <p:cNvPr id="47" name="Eine Ecke des Rechtecks abrunden 46"/>
            <p:cNvSpPr/>
            <p:nvPr/>
          </p:nvSpPr>
          <p:spPr bwMode="auto">
            <a:xfrm>
              <a:off x="6335713" y="2349500"/>
              <a:ext cx="1800225" cy="503238"/>
            </a:xfrm>
            <a:prstGeom prst="round1Rect">
              <a:avLst>
                <a:gd name="adj" fmla="val 1312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de-DE" sz="1200" b="1" dirty="0">
                  <a:solidFill>
                    <a:schemeClr val="bg1"/>
                  </a:solidFill>
                </a:rPr>
                <a:t>Gesamtrente</a:t>
              </a:r>
              <a:r>
                <a:rPr lang="de-DE" sz="1200" b="1" baseline="30000" dirty="0">
                  <a:solidFill>
                    <a:schemeClr val="bg1"/>
                  </a:solidFill>
                </a:rPr>
                <a:t>1</a:t>
              </a:r>
            </a:p>
            <a:p>
              <a:pPr algn="ctr" eaLnBrk="1" fontAlgn="auto" hangingPunct="1">
                <a:spcBef>
                  <a:spcPts val="0"/>
                </a:spcBef>
                <a:spcAft>
                  <a:spcPts val="0"/>
                </a:spcAft>
                <a:defRPr/>
              </a:pPr>
              <a:r>
                <a:rPr lang="de-DE" sz="1200" b="1" dirty="0">
                  <a:solidFill>
                    <a:schemeClr val="bg1"/>
                  </a:solidFill>
                </a:rPr>
                <a:t>421,00 €</a:t>
              </a:r>
            </a:p>
          </p:txBody>
        </p:sp>
        <p:sp>
          <p:nvSpPr>
            <p:cNvPr id="48" name="Rechteck 48"/>
            <p:cNvSpPr>
              <a:spLocks noChangeArrowheads="1"/>
            </p:cNvSpPr>
            <p:nvPr/>
          </p:nvSpPr>
          <p:spPr bwMode="auto">
            <a:xfrm>
              <a:off x="6337300" y="3436938"/>
              <a:ext cx="213039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defRPr/>
              </a:pPr>
              <a:r>
                <a:rPr lang="de-DE" sz="1100" b="1" dirty="0">
                  <a:solidFill>
                    <a:schemeClr val="accent5">
                      <a:lumMod val="75000"/>
                    </a:schemeClr>
                  </a:solidFill>
                </a:rPr>
                <a:t>Lebenslange monatliche Rente</a:t>
              </a:r>
              <a:r>
                <a:rPr lang="de-DE" sz="1100" b="1" baseline="30000" dirty="0">
                  <a:solidFill>
                    <a:schemeClr val="accent5">
                      <a:lumMod val="75000"/>
                    </a:schemeClr>
                  </a:solidFill>
                </a:rPr>
                <a:t>1</a:t>
              </a:r>
              <a:endParaRPr lang="de-DE" sz="1100" b="1" dirty="0">
                <a:solidFill>
                  <a:schemeClr val="accent5">
                    <a:lumMod val="75000"/>
                  </a:schemeClr>
                </a:solidFill>
              </a:endParaRPr>
            </a:p>
          </p:txBody>
        </p:sp>
      </p:grpSp>
      <p:grpSp>
        <p:nvGrpSpPr>
          <p:cNvPr id="4" name="Gruppieren 3"/>
          <p:cNvGrpSpPr/>
          <p:nvPr/>
        </p:nvGrpSpPr>
        <p:grpSpPr>
          <a:xfrm>
            <a:off x="5159375" y="2501878"/>
            <a:ext cx="973138" cy="2166937"/>
            <a:chOff x="5184775" y="2501878"/>
            <a:chExt cx="973138" cy="2166937"/>
          </a:xfrm>
        </p:grpSpPr>
        <p:sp>
          <p:nvSpPr>
            <p:cNvPr id="39" name="Rectangle 32"/>
            <p:cNvSpPr>
              <a:spLocks noChangeArrowheads="1"/>
            </p:cNvSpPr>
            <p:nvPr/>
          </p:nvSpPr>
          <p:spPr bwMode="auto">
            <a:xfrm>
              <a:off x="5184775" y="3459163"/>
              <a:ext cx="973138" cy="334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sz="1100" b="1">
                  <a:solidFill>
                    <a:srgbClr val="7F7F7F"/>
                  </a:solidFill>
                </a:rPr>
                <a:t>Rentenbeginn </a:t>
              </a:r>
              <a:br>
                <a:rPr lang="de-DE" altLang="de-DE" sz="1100" b="1">
                  <a:solidFill>
                    <a:srgbClr val="7F7F7F"/>
                  </a:solidFill>
                </a:rPr>
              </a:br>
              <a:r>
                <a:rPr lang="de-DE" altLang="de-DE" sz="1100" b="1">
                  <a:solidFill>
                    <a:srgbClr val="7F7F7F"/>
                  </a:solidFill>
                </a:rPr>
                <a:t>mit 67 Jahren</a:t>
              </a:r>
            </a:p>
          </p:txBody>
        </p:sp>
        <p:cxnSp>
          <p:nvCxnSpPr>
            <p:cNvPr id="74" name="Gerade Verbindung 73"/>
            <p:cNvCxnSpPr/>
            <p:nvPr/>
          </p:nvCxnSpPr>
          <p:spPr bwMode="auto">
            <a:xfrm>
              <a:off x="5287940" y="2501878"/>
              <a:ext cx="838200" cy="831850"/>
            </a:xfrm>
            <a:prstGeom prst="line">
              <a:avLst/>
            </a:prstGeom>
            <a:solidFill>
              <a:srgbClr val="00B8FF"/>
            </a:solidFill>
            <a:ln w="9525" cap="flat" cmpd="sng" algn="ctr">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6" name="Gerade Verbindung 75"/>
            <p:cNvCxnSpPr/>
            <p:nvPr/>
          </p:nvCxnSpPr>
          <p:spPr bwMode="auto">
            <a:xfrm flipV="1">
              <a:off x="5287940" y="3836965"/>
              <a:ext cx="838200" cy="831850"/>
            </a:xfrm>
            <a:prstGeom prst="line">
              <a:avLst/>
            </a:prstGeom>
            <a:solidFill>
              <a:srgbClr val="00B8FF"/>
            </a:solidFill>
            <a:ln w="9525" cap="flat" cmpd="sng" algn="ctr">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3" name="Gruppieren 2"/>
          <p:cNvGrpSpPr/>
          <p:nvPr/>
        </p:nvGrpSpPr>
        <p:grpSpPr>
          <a:xfrm>
            <a:off x="436540" y="2886053"/>
            <a:ext cx="4608513" cy="1872600"/>
            <a:chOff x="436540" y="2886053"/>
            <a:chExt cx="4608513" cy="1872600"/>
          </a:xfrm>
        </p:grpSpPr>
        <p:sp>
          <p:nvSpPr>
            <p:cNvPr id="18" name="Rectangle 22"/>
            <p:cNvSpPr>
              <a:spLocks noChangeArrowheads="1"/>
            </p:cNvSpPr>
            <p:nvPr/>
          </p:nvSpPr>
          <p:spPr bwMode="auto">
            <a:xfrm>
              <a:off x="576263" y="4435488"/>
              <a:ext cx="4459288"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1pPr>
              <a:lvl2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2pPr>
              <a:lvl3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3pPr>
              <a:lvl4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4pPr>
              <a:lvl5pPr>
                <a:spcBef>
                  <a:spcPts val="1600"/>
                </a:spcBef>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5pPr>
              <a:lvl6pPr marL="25146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6pPr>
              <a:lvl7pPr marL="29718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7pPr>
              <a:lvl8pPr marL="34290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8pPr>
              <a:lvl9pPr marL="3886200" indent="-228600" defTabSz="449263" eaLnBrk="0" fontAlgn="base" hangingPunct="0">
                <a:spcBef>
                  <a:spcPts val="16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rgbClr val="000000"/>
                  </a:solidFill>
                  <a:latin typeface="Arial" charset="0"/>
                  <a:cs typeface="DejaVu Sans" charset="0"/>
                </a:defRPr>
              </a:lvl9pPr>
            </a:lstStyle>
            <a:p>
              <a:pPr eaLnBrk="1" hangingPunct="1">
                <a:spcBef>
                  <a:spcPct val="0"/>
                </a:spcBef>
                <a:buClrTx/>
                <a:buFontTx/>
                <a:buNone/>
              </a:pPr>
              <a:r>
                <a:rPr lang="de-DE" altLang="de-DE" sz="700" b="1" dirty="0"/>
                <a:t>Berechnungsgrundlage: </a:t>
              </a:r>
            </a:p>
            <a:p>
              <a:pPr eaLnBrk="1" hangingPunct="1">
                <a:spcBef>
                  <a:spcPct val="0"/>
                </a:spcBef>
                <a:buClrTx/>
                <a:buFontTx/>
                <a:buNone/>
              </a:pPr>
              <a:r>
                <a:rPr lang="de-DE" altLang="de-DE" sz="700" dirty="0"/>
                <a:t>Steuerklasse 1, keine Kinder, keine Kirchensteuer, KV-Zusatzbeitrag 1,1 %, wöchentliche Arbeitszeit mind. </a:t>
              </a:r>
              <a:br>
                <a:rPr lang="de-DE" altLang="de-DE" sz="700" dirty="0"/>
              </a:br>
              <a:r>
                <a:rPr lang="de-DE" altLang="de-DE" sz="700" dirty="0"/>
                <a:t>18 Std., Verzicht auf VWL</a:t>
              </a:r>
            </a:p>
          </p:txBody>
        </p:sp>
        <p:grpSp>
          <p:nvGrpSpPr>
            <p:cNvPr id="78" name="Gruppieren 21"/>
            <p:cNvGrpSpPr>
              <a:grpSpLocks/>
            </p:cNvGrpSpPr>
            <p:nvPr/>
          </p:nvGrpSpPr>
          <p:grpSpPr bwMode="auto">
            <a:xfrm>
              <a:off x="1326088" y="3281341"/>
              <a:ext cx="1052929" cy="1052564"/>
              <a:chOff x="2437181" y="3500367"/>
              <a:chExt cx="1052892" cy="1052870"/>
            </a:xfrm>
          </p:grpSpPr>
          <p:sp>
            <p:nvSpPr>
              <p:cNvPr id="93" name="Textfeld 5"/>
              <p:cNvSpPr txBox="1">
                <a:spLocks noChangeArrowheads="1"/>
              </p:cNvSpPr>
              <p:nvPr/>
            </p:nvSpPr>
            <p:spPr bwMode="auto">
              <a:xfrm>
                <a:off x="2437181" y="3655802"/>
                <a:ext cx="1651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algn="ctr" eaLnBrk="1" hangingPunct="1">
                  <a:spcBef>
                    <a:spcPct val="0"/>
                  </a:spcBef>
                </a:pPr>
                <a:r>
                  <a:rPr lang="de-DE" altLang="de-DE" sz="2200" b="1" dirty="0">
                    <a:solidFill>
                      <a:schemeClr val="accent2"/>
                    </a:solidFill>
                  </a:rPr>
                  <a:t>+</a:t>
                </a:r>
              </a:p>
            </p:txBody>
          </p:sp>
          <p:sp>
            <p:nvSpPr>
              <p:cNvPr id="94" name="Abgerundetes Rechteck 3"/>
              <p:cNvSpPr>
                <a:spLocks noChangeAspect="1"/>
              </p:cNvSpPr>
              <p:nvPr/>
            </p:nvSpPr>
            <p:spPr>
              <a:xfrm>
                <a:off x="2700149" y="3500367"/>
                <a:ext cx="647677" cy="647889"/>
              </a:xfrm>
              <a:custGeom>
                <a:avLst/>
                <a:gdLst>
                  <a:gd name="connsiteX0" fmla="*/ 0 w 1260000"/>
                  <a:gd name="connsiteY0" fmla="*/ 100460 h 1260000"/>
                  <a:gd name="connsiteX1" fmla="*/ 100460 w 1260000"/>
                  <a:gd name="connsiteY1" fmla="*/ 0 h 1260000"/>
                  <a:gd name="connsiteX2" fmla="*/ 1159540 w 1260000"/>
                  <a:gd name="connsiteY2" fmla="*/ 0 h 1260000"/>
                  <a:gd name="connsiteX3" fmla="*/ 1260000 w 1260000"/>
                  <a:gd name="connsiteY3" fmla="*/ 100460 h 1260000"/>
                  <a:gd name="connsiteX4" fmla="*/ 1260000 w 1260000"/>
                  <a:gd name="connsiteY4" fmla="*/ 1159540 h 1260000"/>
                  <a:gd name="connsiteX5" fmla="*/ 1159540 w 1260000"/>
                  <a:gd name="connsiteY5" fmla="*/ 1260000 h 1260000"/>
                  <a:gd name="connsiteX6" fmla="*/ 100460 w 1260000"/>
                  <a:gd name="connsiteY6" fmla="*/ 1260000 h 1260000"/>
                  <a:gd name="connsiteX7" fmla="*/ 0 w 1260000"/>
                  <a:gd name="connsiteY7" fmla="*/ 1159540 h 1260000"/>
                  <a:gd name="connsiteX8" fmla="*/ 0 w 1260000"/>
                  <a:gd name="connsiteY8" fmla="*/ 100460 h 1260000"/>
                  <a:gd name="connsiteX0" fmla="*/ 0 w 1262381"/>
                  <a:gd name="connsiteY0" fmla="*/ 25414 h 1282586"/>
                  <a:gd name="connsiteX1" fmla="*/ 102841 w 1262381"/>
                  <a:gd name="connsiteY1" fmla="*/ 22586 h 1282586"/>
                  <a:gd name="connsiteX2" fmla="*/ 1161921 w 1262381"/>
                  <a:gd name="connsiteY2" fmla="*/ 22586 h 1282586"/>
                  <a:gd name="connsiteX3" fmla="*/ 1262381 w 1262381"/>
                  <a:gd name="connsiteY3" fmla="*/ 123046 h 1282586"/>
                  <a:gd name="connsiteX4" fmla="*/ 1262381 w 1262381"/>
                  <a:gd name="connsiteY4" fmla="*/ 1182126 h 1282586"/>
                  <a:gd name="connsiteX5" fmla="*/ 1161921 w 1262381"/>
                  <a:gd name="connsiteY5" fmla="*/ 1282586 h 1282586"/>
                  <a:gd name="connsiteX6" fmla="*/ 102841 w 1262381"/>
                  <a:gd name="connsiteY6" fmla="*/ 1282586 h 1282586"/>
                  <a:gd name="connsiteX7" fmla="*/ 2381 w 1262381"/>
                  <a:gd name="connsiteY7" fmla="*/ 1182126 h 1282586"/>
                  <a:gd name="connsiteX8" fmla="*/ 0 w 1262381"/>
                  <a:gd name="connsiteY8" fmla="*/ 25414 h 1282586"/>
                  <a:gd name="connsiteX0" fmla="*/ 0 w 1262381"/>
                  <a:gd name="connsiteY0" fmla="*/ 90418 h 1347590"/>
                  <a:gd name="connsiteX1" fmla="*/ 1161921 w 1262381"/>
                  <a:gd name="connsiteY1" fmla="*/ 87590 h 1347590"/>
                  <a:gd name="connsiteX2" fmla="*/ 1262381 w 1262381"/>
                  <a:gd name="connsiteY2" fmla="*/ 188050 h 1347590"/>
                  <a:gd name="connsiteX3" fmla="*/ 1262381 w 1262381"/>
                  <a:gd name="connsiteY3" fmla="*/ 1247130 h 1347590"/>
                  <a:gd name="connsiteX4" fmla="*/ 1161921 w 1262381"/>
                  <a:gd name="connsiteY4" fmla="*/ 1347590 h 1347590"/>
                  <a:gd name="connsiteX5" fmla="*/ 102841 w 1262381"/>
                  <a:gd name="connsiteY5" fmla="*/ 1347590 h 1347590"/>
                  <a:gd name="connsiteX6" fmla="*/ 2381 w 1262381"/>
                  <a:gd name="connsiteY6" fmla="*/ 1247130 h 1347590"/>
                  <a:gd name="connsiteX7" fmla="*/ 0 w 1262381"/>
                  <a:gd name="connsiteY7" fmla="*/ 90418 h 1347590"/>
                  <a:gd name="connsiteX0" fmla="*/ 0 w 1262381"/>
                  <a:gd name="connsiteY0" fmla="*/ 4359 h 1261531"/>
                  <a:gd name="connsiteX1" fmla="*/ 1161921 w 1262381"/>
                  <a:gd name="connsiteY1" fmla="*/ 1531 h 1261531"/>
                  <a:gd name="connsiteX2" fmla="*/ 1262381 w 1262381"/>
                  <a:gd name="connsiteY2" fmla="*/ 101991 h 1261531"/>
                  <a:gd name="connsiteX3" fmla="*/ 1262381 w 1262381"/>
                  <a:gd name="connsiteY3" fmla="*/ 1161071 h 1261531"/>
                  <a:gd name="connsiteX4" fmla="*/ 1161921 w 1262381"/>
                  <a:gd name="connsiteY4" fmla="*/ 1261531 h 1261531"/>
                  <a:gd name="connsiteX5" fmla="*/ 102841 w 1262381"/>
                  <a:gd name="connsiteY5" fmla="*/ 1261531 h 1261531"/>
                  <a:gd name="connsiteX6" fmla="*/ 2381 w 1262381"/>
                  <a:gd name="connsiteY6" fmla="*/ 1161071 h 1261531"/>
                  <a:gd name="connsiteX7" fmla="*/ 0 w 1262381"/>
                  <a:gd name="connsiteY7" fmla="*/ 4359 h 1261531"/>
                  <a:gd name="connsiteX0" fmla="*/ 0 w 1262381"/>
                  <a:gd name="connsiteY0" fmla="*/ 9944 h 1267116"/>
                  <a:gd name="connsiteX1" fmla="*/ 1161921 w 1262381"/>
                  <a:gd name="connsiteY1" fmla="*/ 7116 h 1267116"/>
                  <a:gd name="connsiteX2" fmla="*/ 1262381 w 1262381"/>
                  <a:gd name="connsiteY2" fmla="*/ 107576 h 1267116"/>
                  <a:gd name="connsiteX3" fmla="*/ 1262381 w 1262381"/>
                  <a:gd name="connsiteY3" fmla="*/ 1166656 h 1267116"/>
                  <a:gd name="connsiteX4" fmla="*/ 1161921 w 1262381"/>
                  <a:gd name="connsiteY4" fmla="*/ 1267116 h 1267116"/>
                  <a:gd name="connsiteX5" fmla="*/ 102841 w 1262381"/>
                  <a:gd name="connsiteY5" fmla="*/ 1267116 h 1267116"/>
                  <a:gd name="connsiteX6" fmla="*/ 2381 w 1262381"/>
                  <a:gd name="connsiteY6" fmla="*/ 1166656 h 1267116"/>
                  <a:gd name="connsiteX7" fmla="*/ 0 w 1262381"/>
                  <a:gd name="connsiteY7" fmla="*/ 9944 h 1267116"/>
                  <a:gd name="connsiteX0" fmla="*/ 0 w 1262381"/>
                  <a:gd name="connsiteY0" fmla="*/ 5837 h 1263009"/>
                  <a:gd name="connsiteX1" fmla="*/ 1161921 w 1262381"/>
                  <a:gd name="connsiteY1" fmla="*/ 3009 h 1263009"/>
                  <a:gd name="connsiteX2" fmla="*/ 1262381 w 1262381"/>
                  <a:gd name="connsiteY2" fmla="*/ 103469 h 1263009"/>
                  <a:gd name="connsiteX3" fmla="*/ 1262381 w 1262381"/>
                  <a:gd name="connsiteY3" fmla="*/ 1162549 h 1263009"/>
                  <a:gd name="connsiteX4" fmla="*/ 1161921 w 1262381"/>
                  <a:gd name="connsiteY4" fmla="*/ 1263009 h 1263009"/>
                  <a:gd name="connsiteX5" fmla="*/ 102841 w 1262381"/>
                  <a:gd name="connsiteY5" fmla="*/ 1263009 h 1263009"/>
                  <a:gd name="connsiteX6" fmla="*/ 2381 w 1262381"/>
                  <a:gd name="connsiteY6" fmla="*/ 1162549 h 1263009"/>
                  <a:gd name="connsiteX7" fmla="*/ 0 w 1262381"/>
                  <a:gd name="connsiteY7" fmla="*/ 5837 h 1263009"/>
                  <a:gd name="connsiteX0" fmla="*/ 0 w 1262381"/>
                  <a:gd name="connsiteY0" fmla="*/ 9464 h 1266636"/>
                  <a:gd name="connsiteX1" fmla="*/ 1161921 w 1262381"/>
                  <a:gd name="connsiteY1" fmla="*/ 6636 h 1266636"/>
                  <a:gd name="connsiteX2" fmla="*/ 1262381 w 1262381"/>
                  <a:gd name="connsiteY2" fmla="*/ 107096 h 1266636"/>
                  <a:gd name="connsiteX3" fmla="*/ 1262381 w 1262381"/>
                  <a:gd name="connsiteY3" fmla="*/ 1166176 h 1266636"/>
                  <a:gd name="connsiteX4" fmla="*/ 1161921 w 1262381"/>
                  <a:gd name="connsiteY4" fmla="*/ 1266636 h 1266636"/>
                  <a:gd name="connsiteX5" fmla="*/ 102841 w 1262381"/>
                  <a:gd name="connsiteY5" fmla="*/ 1266636 h 1266636"/>
                  <a:gd name="connsiteX6" fmla="*/ 2381 w 1262381"/>
                  <a:gd name="connsiteY6" fmla="*/ 1166176 h 1266636"/>
                  <a:gd name="connsiteX7" fmla="*/ 0 w 1262381"/>
                  <a:gd name="connsiteY7" fmla="*/ 9464 h 1266636"/>
                  <a:gd name="connsiteX0" fmla="*/ 0 w 1262381"/>
                  <a:gd name="connsiteY0" fmla="*/ 2828 h 1260000"/>
                  <a:gd name="connsiteX1" fmla="*/ 1161921 w 1262381"/>
                  <a:gd name="connsiteY1" fmla="*/ 0 h 1260000"/>
                  <a:gd name="connsiteX2" fmla="*/ 1262381 w 1262381"/>
                  <a:gd name="connsiteY2" fmla="*/ 100460 h 1260000"/>
                  <a:gd name="connsiteX3" fmla="*/ 1262381 w 1262381"/>
                  <a:gd name="connsiteY3" fmla="*/ 1159540 h 1260000"/>
                  <a:gd name="connsiteX4" fmla="*/ 1161921 w 1262381"/>
                  <a:gd name="connsiteY4" fmla="*/ 1260000 h 1260000"/>
                  <a:gd name="connsiteX5" fmla="*/ 102841 w 1262381"/>
                  <a:gd name="connsiteY5" fmla="*/ 1260000 h 1260000"/>
                  <a:gd name="connsiteX6" fmla="*/ 2381 w 1262381"/>
                  <a:gd name="connsiteY6" fmla="*/ 1159540 h 1260000"/>
                  <a:gd name="connsiteX7" fmla="*/ 0 w 1262381"/>
                  <a:gd name="connsiteY7" fmla="*/ 282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2381" h="1260000">
                    <a:moveTo>
                      <a:pt x="0" y="2828"/>
                    </a:moveTo>
                    <a:lnTo>
                      <a:pt x="1161921" y="0"/>
                    </a:lnTo>
                    <a:cubicBezTo>
                      <a:pt x="1217404" y="0"/>
                      <a:pt x="1262381" y="44977"/>
                      <a:pt x="1262381" y="100460"/>
                    </a:cubicBezTo>
                    <a:lnTo>
                      <a:pt x="1262381" y="1159540"/>
                    </a:lnTo>
                    <a:cubicBezTo>
                      <a:pt x="1262381" y="1215023"/>
                      <a:pt x="1217404" y="1260000"/>
                      <a:pt x="1161921" y="1260000"/>
                    </a:cubicBezTo>
                    <a:lnTo>
                      <a:pt x="102841" y="1260000"/>
                    </a:lnTo>
                    <a:cubicBezTo>
                      <a:pt x="47358" y="1260000"/>
                      <a:pt x="2381" y="1215023"/>
                      <a:pt x="2381" y="1159540"/>
                    </a:cubicBezTo>
                    <a:cubicBezTo>
                      <a:pt x="2381" y="806513"/>
                      <a:pt x="0" y="355855"/>
                      <a:pt x="0" y="2828"/>
                    </a:cubicBez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eaLnBrk="1" fontAlgn="auto" hangingPunct="1">
                  <a:spcBef>
                    <a:spcPts val="0"/>
                  </a:spcBef>
                  <a:spcAft>
                    <a:spcPts val="0"/>
                  </a:spcAft>
                  <a:buFont typeface="Times New Roman" charset="0"/>
                  <a:buNone/>
                  <a:defRPr/>
                </a:pPr>
                <a:r>
                  <a:rPr lang="de-DE" sz="1200" b="1" dirty="0">
                    <a:solidFill>
                      <a:schemeClr val="bg1"/>
                    </a:solidFill>
                    <a:ea typeface="ＭＳ Ｐゴシック" charset="0"/>
                  </a:rPr>
                  <a:t>50,00 €</a:t>
                </a:r>
              </a:p>
            </p:txBody>
          </p:sp>
          <p:sp>
            <p:nvSpPr>
              <p:cNvPr id="95" name="Rechteck 24"/>
              <p:cNvSpPr>
                <a:spLocks noChangeArrowheads="1"/>
              </p:cNvSpPr>
              <p:nvPr/>
            </p:nvSpPr>
            <p:spPr bwMode="auto">
              <a:xfrm>
                <a:off x="2699792" y="4245460"/>
                <a:ext cx="7902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eaLnBrk="1" hangingPunct="1">
                  <a:spcBef>
                    <a:spcPct val="0"/>
                  </a:spcBef>
                </a:pPr>
                <a:r>
                  <a:rPr lang="de-DE" altLang="de-DE" sz="1000" b="1" dirty="0">
                    <a:solidFill>
                      <a:schemeClr val="accent2">
                        <a:lumMod val="75000"/>
                      </a:schemeClr>
                    </a:solidFill>
                  </a:rPr>
                  <a:t>Entgelt-</a:t>
                </a:r>
                <a:br>
                  <a:rPr lang="de-DE" altLang="de-DE" sz="1000" b="1" dirty="0">
                    <a:solidFill>
                      <a:schemeClr val="accent2">
                        <a:lumMod val="75000"/>
                      </a:schemeClr>
                    </a:solidFill>
                  </a:rPr>
                </a:br>
                <a:r>
                  <a:rPr lang="de-DE" altLang="de-DE" sz="1000" b="1" dirty="0">
                    <a:solidFill>
                      <a:schemeClr val="accent2">
                        <a:lumMod val="75000"/>
                      </a:schemeClr>
                    </a:solidFill>
                  </a:rPr>
                  <a:t>­</a:t>
                </a:r>
                <a:r>
                  <a:rPr lang="de-DE" altLang="de-DE" sz="1000" b="1" dirty="0" err="1">
                    <a:solidFill>
                      <a:schemeClr val="accent2">
                        <a:lumMod val="75000"/>
                      </a:schemeClr>
                    </a:solidFill>
                  </a:rPr>
                  <a:t>umwandlung</a:t>
                </a:r>
                <a:endParaRPr lang="de-DE" altLang="de-DE" sz="1000" b="1" dirty="0">
                  <a:solidFill>
                    <a:schemeClr val="accent2">
                      <a:lumMod val="75000"/>
                    </a:schemeClr>
                  </a:solidFill>
                </a:endParaRPr>
              </a:p>
            </p:txBody>
          </p:sp>
        </p:grpSp>
        <p:grpSp>
          <p:nvGrpSpPr>
            <p:cNvPr id="79" name="Gruppieren 25"/>
            <p:cNvGrpSpPr>
              <a:grpSpLocks/>
            </p:cNvGrpSpPr>
            <p:nvPr/>
          </p:nvGrpSpPr>
          <p:grpSpPr bwMode="auto">
            <a:xfrm>
              <a:off x="3341664" y="2886053"/>
              <a:ext cx="1703389" cy="1439863"/>
              <a:chOff x="4452687" y="3104964"/>
              <a:chExt cx="1703329" cy="1440282"/>
            </a:xfrm>
          </p:grpSpPr>
          <p:sp>
            <p:nvSpPr>
              <p:cNvPr id="90" name="Abgerundetes Rechteck 3"/>
              <p:cNvSpPr>
                <a:spLocks noChangeAspect="1"/>
              </p:cNvSpPr>
              <p:nvPr/>
            </p:nvSpPr>
            <p:spPr>
              <a:xfrm>
                <a:off x="4714617" y="3104964"/>
                <a:ext cx="1441399" cy="1440282"/>
              </a:xfrm>
              <a:custGeom>
                <a:avLst/>
                <a:gdLst>
                  <a:gd name="connsiteX0" fmla="*/ 0 w 1260000"/>
                  <a:gd name="connsiteY0" fmla="*/ 100460 h 1260000"/>
                  <a:gd name="connsiteX1" fmla="*/ 100460 w 1260000"/>
                  <a:gd name="connsiteY1" fmla="*/ 0 h 1260000"/>
                  <a:gd name="connsiteX2" fmla="*/ 1159540 w 1260000"/>
                  <a:gd name="connsiteY2" fmla="*/ 0 h 1260000"/>
                  <a:gd name="connsiteX3" fmla="*/ 1260000 w 1260000"/>
                  <a:gd name="connsiteY3" fmla="*/ 100460 h 1260000"/>
                  <a:gd name="connsiteX4" fmla="*/ 1260000 w 1260000"/>
                  <a:gd name="connsiteY4" fmla="*/ 1159540 h 1260000"/>
                  <a:gd name="connsiteX5" fmla="*/ 1159540 w 1260000"/>
                  <a:gd name="connsiteY5" fmla="*/ 1260000 h 1260000"/>
                  <a:gd name="connsiteX6" fmla="*/ 100460 w 1260000"/>
                  <a:gd name="connsiteY6" fmla="*/ 1260000 h 1260000"/>
                  <a:gd name="connsiteX7" fmla="*/ 0 w 1260000"/>
                  <a:gd name="connsiteY7" fmla="*/ 1159540 h 1260000"/>
                  <a:gd name="connsiteX8" fmla="*/ 0 w 1260000"/>
                  <a:gd name="connsiteY8" fmla="*/ 100460 h 1260000"/>
                  <a:gd name="connsiteX0" fmla="*/ 0 w 1262381"/>
                  <a:gd name="connsiteY0" fmla="*/ 25414 h 1282586"/>
                  <a:gd name="connsiteX1" fmla="*/ 102841 w 1262381"/>
                  <a:gd name="connsiteY1" fmla="*/ 22586 h 1282586"/>
                  <a:gd name="connsiteX2" fmla="*/ 1161921 w 1262381"/>
                  <a:gd name="connsiteY2" fmla="*/ 22586 h 1282586"/>
                  <a:gd name="connsiteX3" fmla="*/ 1262381 w 1262381"/>
                  <a:gd name="connsiteY3" fmla="*/ 123046 h 1282586"/>
                  <a:gd name="connsiteX4" fmla="*/ 1262381 w 1262381"/>
                  <a:gd name="connsiteY4" fmla="*/ 1182126 h 1282586"/>
                  <a:gd name="connsiteX5" fmla="*/ 1161921 w 1262381"/>
                  <a:gd name="connsiteY5" fmla="*/ 1282586 h 1282586"/>
                  <a:gd name="connsiteX6" fmla="*/ 102841 w 1262381"/>
                  <a:gd name="connsiteY6" fmla="*/ 1282586 h 1282586"/>
                  <a:gd name="connsiteX7" fmla="*/ 2381 w 1262381"/>
                  <a:gd name="connsiteY7" fmla="*/ 1182126 h 1282586"/>
                  <a:gd name="connsiteX8" fmla="*/ 0 w 1262381"/>
                  <a:gd name="connsiteY8" fmla="*/ 25414 h 1282586"/>
                  <a:gd name="connsiteX0" fmla="*/ 0 w 1262381"/>
                  <a:gd name="connsiteY0" fmla="*/ 90418 h 1347590"/>
                  <a:gd name="connsiteX1" fmla="*/ 1161921 w 1262381"/>
                  <a:gd name="connsiteY1" fmla="*/ 87590 h 1347590"/>
                  <a:gd name="connsiteX2" fmla="*/ 1262381 w 1262381"/>
                  <a:gd name="connsiteY2" fmla="*/ 188050 h 1347590"/>
                  <a:gd name="connsiteX3" fmla="*/ 1262381 w 1262381"/>
                  <a:gd name="connsiteY3" fmla="*/ 1247130 h 1347590"/>
                  <a:gd name="connsiteX4" fmla="*/ 1161921 w 1262381"/>
                  <a:gd name="connsiteY4" fmla="*/ 1347590 h 1347590"/>
                  <a:gd name="connsiteX5" fmla="*/ 102841 w 1262381"/>
                  <a:gd name="connsiteY5" fmla="*/ 1347590 h 1347590"/>
                  <a:gd name="connsiteX6" fmla="*/ 2381 w 1262381"/>
                  <a:gd name="connsiteY6" fmla="*/ 1247130 h 1347590"/>
                  <a:gd name="connsiteX7" fmla="*/ 0 w 1262381"/>
                  <a:gd name="connsiteY7" fmla="*/ 90418 h 1347590"/>
                  <a:gd name="connsiteX0" fmla="*/ 0 w 1262381"/>
                  <a:gd name="connsiteY0" fmla="*/ 4359 h 1261531"/>
                  <a:gd name="connsiteX1" fmla="*/ 1161921 w 1262381"/>
                  <a:gd name="connsiteY1" fmla="*/ 1531 h 1261531"/>
                  <a:gd name="connsiteX2" fmla="*/ 1262381 w 1262381"/>
                  <a:gd name="connsiteY2" fmla="*/ 101991 h 1261531"/>
                  <a:gd name="connsiteX3" fmla="*/ 1262381 w 1262381"/>
                  <a:gd name="connsiteY3" fmla="*/ 1161071 h 1261531"/>
                  <a:gd name="connsiteX4" fmla="*/ 1161921 w 1262381"/>
                  <a:gd name="connsiteY4" fmla="*/ 1261531 h 1261531"/>
                  <a:gd name="connsiteX5" fmla="*/ 102841 w 1262381"/>
                  <a:gd name="connsiteY5" fmla="*/ 1261531 h 1261531"/>
                  <a:gd name="connsiteX6" fmla="*/ 2381 w 1262381"/>
                  <a:gd name="connsiteY6" fmla="*/ 1161071 h 1261531"/>
                  <a:gd name="connsiteX7" fmla="*/ 0 w 1262381"/>
                  <a:gd name="connsiteY7" fmla="*/ 4359 h 1261531"/>
                  <a:gd name="connsiteX0" fmla="*/ 0 w 1262381"/>
                  <a:gd name="connsiteY0" fmla="*/ 9944 h 1267116"/>
                  <a:gd name="connsiteX1" fmla="*/ 1161921 w 1262381"/>
                  <a:gd name="connsiteY1" fmla="*/ 7116 h 1267116"/>
                  <a:gd name="connsiteX2" fmla="*/ 1262381 w 1262381"/>
                  <a:gd name="connsiteY2" fmla="*/ 107576 h 1267116"/>
                  <a:gd name="connsiteX3" fmla="*/ 1262381 w 1262381"/>
                  <a:gd name="connsiteY3" fmla="*/ 1166656 h 1267116"/>
                  <a:gd name="connsiteX4" fmla="*/ 1161921 w 1262381"/>
                  <a:gd name="connsiteY4" fmla="*/ 1267116 h 1267116"/>
                  <a:gd name="connsiteX5" fmla="*/ 102841 w 1262381"/>
                  <a:gd name="connsiteY5" fmla="*/ 1267116 h 1267116"/>
                  <a:gd name="connsiteX6" fmla="*/ 2381 w 1262381"/>
                  <a:gd name="connsiteY6" fmla="*/ 1166656 h 1267116"/>
                  <a:gd name="connsiteX7" fmla="*/ 0 w 1262381"/>
                  <a:gd name="connsiteY7" fmla="*/ 9944 h 1267116"/>
                  <a:gd name="connsiteX0" fmla="*/ 0 w 1262381"/>
                  <a:gd name="connsiteY0" fmla="*/ 5837 h 1263009"/>
                  <a:gd name="connsiteX1" fmla="*/ 1161921 w 1262381"/>
                  <a:gd name="connsiteY1" fmla="*/ 3009 h 1263009"/>
                  <a:gd name="connsiteX2" fmla="*/ 1262381 w 1262381"/>
                  <a:gd name="connsiteY2" fmla="*/ 103469 h 1263009"/>
                  <a:gd name="connsiteX3" fmla="*/ 1262381 w 1262381"/>
                  <a:gd name="connsiteY3" fmla="*/ 1162549 h 1263009"/>
                  <a:gd name="connsiteX4" fmla="*/ 1161921 w 1262381"/>
                  <a:gd name="connsiteY4" fmla="*/ 1263009 h 1263009"/>
                  <a:gd name="connsiteX5" fmla="*/ 102841 w 1262381"/>
                  <a:gd name="connsiteY5" fmla="*/ 1263009 h 1263009"/>
                  <a:gd name="connsiteX6" fmla="*/ 2381 w 1262381"/>
                  <a:gd name="connsiteY6" fmla="*/ 1162549 h 1263009"/>
                  <a:gd name="connsiteX7" fmla="*/ 0 w 1262381"/>
                  <a:gd name="connsiteY7" fmla="*/ 5837 h 1263009"/>
                  <a:gd name="connsiteX0" fmla="*/ 0 w 1262381"/>
                  <a:gd name="connsiteY0" fmla="*/ 9464 h 1266636"/>
                  <a:gd name="connsiteX1" fmla="*/ 1161921 w 1262381"/>
                  <a:gd name="connsiteY1" fmla="*/ 6636 h 1266636"/>
                  <a:gd name="connsiteX2" fmla="*/ 1262381 w 1262381"/>
                  <a:gd name="connsiteY2" fmla="*/ 107096 h 1266636"/>
                  <a:gd name="connsiteX3" fmla="*/ 1262381 w 1262381"/>
                  <a:gd name="connsiteY3" fmla="*/ 1166176 h 1266636"/>
                  <a:gd name="connsiteX4" fmla="*/ 1161921 w 1262381"/>
                  <a:gd name="connsiteY4" fmla="*/ 1266636 h 1266636"/>
                  <a:gd name="connsiteX5" fmla="*/ 102841 w 1262381"/>
                  <a:gd name="connsiteY5" fmla="*/ 1266636 h 1266636"/>
                  <a:gd name="connsiteX6" fmla="*/ 2381 w 1262381"/>
                  <a:gd name="connsiteY6" fmla="*/ 1166176 h 1266636"/>
                  <a:gd name="connsiteX7" fmla="*/ 0 w 1262381"/>
                  <a:gd name="connsiteY7" fmla="*/ 9464 h 1266636"/>
                  <a:gd name="connsiteX0" fmla="*/ 0 w 1262381"/>
                  <a:gd name="connsiteY0" fmla="*/ 2828 h 1260000"/>
                  <a:gd name="connsiteX1" fmla="*/ 1161921 w 1262381"/>
                  <a:gd name="connsiteY1" fmla="*/ 0 h 1260000"/>
                  <a:gd name="connsiteX2" fmla="*/ 1262381 w 1262381"/>
                  <a:gd name="connsiteY2" fmla="*/ 100460 h 1260000"/>
                  <a:gd name="connsiteX3" fmla="*/ 1262381 w 1262381"/>
                  <a:gd name="connsiteY3" fmla="*/ 1159540 h 1260000"/>
                  <a:gd name="connsiteX4" fmla="*/ 1161921 w 1262381"/>
                  <a:gd name="connsiteY4" fmla="*/ 1260000 h 1260000"/>
                  <a:gd name="connsiteX5" fmla="*/ 102841 w 1262381"/>
                  <a:gd name="connsiteY5" fmla="*/ 1260000 h 1260000"/>
                  <a:gd name="connsiteX6" fmla="*/ 2381 w 1262381"/>
                  <a:gd name="connsiteY6" fmla="*/ 1159540 h 1260000"/>
                  <a:gd name="connsiteX7" fmla="*/ 0 w 1262381"/>
                  <a:gd name="connsiteY7" fmla="*/ 282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2381" h="1260000">
                    <a:moveTo>
                      <a:pt x="0" y="2828"/>
                    </a:moveTo>
                    <a:lnTo>
                      <a:pt x="1161921" y="0"/>
                    </a:lnTo>
                    <a:cubicBezTo>
                      <a:pt x="1217404" y="0"/>
                      <a:pt x="1262381" y="44977"/>
                      <a:pt x="1262381" y="100460"/>
                    </a:cubicBezTo>
                    <a:lnTo>
                      <a:pt x="1262381" y="1159540"/>
                    </a:lnTo>
                    <a:cubicBezTo>
                      <a:pt x="1262381" y="1215023"/>
                      <a:pt x="1217404" y="1260000"/>
                      <a:pt x="1161921" y="1260000"/>
                    </a:cubicBezTo>
                    <a:lnTo>
                      <a:pt x="102841" y="1260000"/>
                    </a:lnTo>
                    <a:cubicBezTo>
                      <a:pt x="47358" y="1260000"/>
                      <a:pt x="2381" y="1215023"/>
                      <a:pt x="2381" y="1159540"/>
                    </a:cubicBezTo>
                    <a:cubicBezTo>
                      <a:pt x="2381" y="806513"/>
                      <a:pt x="0" y="355855"/>
                      <a:pt x="0" y="2828"/>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08000" tIns="36000" rIns="36000" bIns="36000" anchor="ctr"/>
              <a:lstStyle/>
              <a:p>
                <a:pPr eaLnBrk="1" fontAlgn="auto" hangingPunct="1">
                  <a:spcBef>
                    <a:spcPts val="0"/>
                  </a:spcBef>
                  <a:spcAft>
                    <a:spcPts val="0"/>
                  </a:spcAft>
                  <a:buFont typeface="Times New Roman" charset="0"/>
                  <a:buNone/>
                  <a:defRPr/>
                </a:pPr>
                <a:r>
                  <a:rPr lang="de-DE" sz="1600" b="1" dirty="0">
                    <a:solidFill>
                      <a:schemeClr val="bg1"/>
                    </a:solidFill>
                    <a:ea typeface="ＭＳ Ｐゴシック" charset="0"/>
                  </a:rPr>
                  <a:t>136,00 €</a:t>
                </a:r>
              </a:p>
            </p:txBody>
          </p:sp>
          <p:sp>
            <p:nvSpPr>
              <p:cNvPr id="91" name="Rechteck 27"/>
              <p:cNvSpPr>
                <a:spLocks noChangeArrowheads="1"/>
              </p:cNvSpPr>
              <p:nvPr/>
            </p:nvSpPr>
            <p:spPr bwMode="auto">
              <a:xfrm>
                <a:off x="4716017" y="3104964"/>
                <a:ext cx="1439999" cy="58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72000">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eaLnBrk="1" hangingPunct="1">
                  <a:spcBef>
                    <a:spcPct val="0"/>
                  </a:spcBef>
                </a:pPr>
                <a:r>
                  <a:rPr lang="de-DE" altLang="de-DE" sz="1000" b="1" dirty="0">
                    <a:solidFill>
                      <a:schemeClr val="bg1"/>
                    </a:solidFill>
                  </a:rPr>
                  <a:t>Versorgungsbeitrag für die </a:t>
                </a:r>
              </a:p>
              <a:p>
                <a:pPr eaLnBrk="1" hangingPunct="1">
                  <a:spcBef>
                    <a:spcPct val="0"/>
                  </a:spcBef>
                </a:pPr>
                <a:r>
                  <a:rPr lang="de-DE" altLang="de-DE" sz="1000" b="1" dirty="0">
                    <a:solidFill>
                      <a:schemeClr val="bg1"/>
                    </a:solidFill>
                  </a:rPr>
                  <a:t>Direktversicherung</a:t>
                </a:r>
              </a:p>
            </p:txBody>
          </p:sp>
          <p:sp>
            <p:nvSpPr>
              <p:cNvPr id="92" name="Textfeld 5"/>
              <p:cNvSpPr txBox="1">
                <a:spLocks noChangeArrowheads="1"/>
              </p:cNvSpPr>
              <p:nvPr/>
            </p:nvSpPr>
            <p:spPr bwMode="auto">
              <a:xfrm>
                <a:off x="4452688" y="3655987"/>
                <a:ext cx="165094" cy="3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ctr" eaLnBrk="1" fontAlgn="auto" hangingPunct="1">
                  <a:spcBef>
                    <a:spcPts val="0"/>
                  </a:spcBef>
                  <a:spcAft>
                    <a:spcPts val="0"/>
                  </a:spcAft>
                  <a:defRPr/>
                </a:pPr>
                <a:r>
                  <a:rPr lang="de-DE" sz="2200" b="1" dirty="0">
                    <a:solidFill>
                      <a:schemeClr val="accent6"/>
                    </a:solidFill>
                    <a:latin typeface="+mn-lt"/>
                    <a:cs typeface="+mn-cs"/>
                  </a:rPr>
                  <a:t>=</a:t>
                </a:r>
              </a:p>
            </p:txBody>
          </p:sp>
        </p:grpSp>
        <p:grpSp>
          <p:nvGrpSpPr>
            <p:cNvPr id="80" name="Gruppieren 30"/>
            <p:cNvGrpSpPr>
              <a:grpSpLocks/>
            </p:cNvGrpSpPr>
            <p:nvPr/>
          </p:nvGrpSpPr>
          <p:grpSpPr bwMode="auto">
            <a:xfrm>
              <a:off x="436540" y="3102014"/>
              <a:ext cx="905475" cy="1231891"/>
              <a:chOff x="1547664" y="3320988"/>
              <a:chExt cx="905443" cy="1232250"/>
            </a:xfrm>
          </p:grpSpPr>
          <p:sp>
            <p:nvSpPr>
              <p:cNvPr id="87" name="Abgerundetes Rechteck 3"/>
              <p:cNvSpPr>
                <a:spLocks noChangeAspect="1"/>
              </p:cNvSpPr>
              <p:nvPr/>
            </p:nvSpPr>
            <p:spPr>
              <a:xfrm>
                <a:off x="1692122" y="3500366"/>
                <a:ext cx="647677" cy="647889"/>
              </a:xfrm>
              <a:custGeom>
                <a:avLst/>
                <a:gdLst>
                  <a:gd name="connsiteX0" fmla="*/ 0 w 1260000"/>
                  <a:gd name="connsiteY0" fmla="*/ 100460 h 1260000"/>
                  <a:gd name="connsiteX1" fmla="*/ 100460 w 1260000"/>
                  <a:gd name="connsiteY1" fmla="*/ 0 h 1260000"/>
                  <a:gd name="connsiteX2" fmla="*/ 1159540 w 1260000"/>
                  <a:gd name="connsiteY2" fmla="*/ 0 h 1260000"/>
                  <a:gd name="connsiteX3" fmla="*/ 1260000 w 1260000"/>
                  <a:gd name="connsiteY3" fmla="*/ 100460 h 1260000"/>
                  <a:gd name="connsiteX4" fmla="*/ 1260000 w 1260000"/>
                  <a:gd name="connsiteY4" fmla="*/ 1159540 h 1260000"/>
                  <a:gd name="connsiteX5" fmla="*/ 1159540 w 1260000"/>
                  <a:gd name="connsiteY5" fmla="*/ 1260000 h 1260000"/>
                  <a:gd name="connsiteX6" fmla="*/ 100460 w 1260000"/>
                  <a:gd name="connsiteY6" fmla="*/ 1260000 h 1260000"/>
                  <a:gd name="connsiteX7" fmla="*/ 0 w 1260000"/>
                  <a:gd name="connsiteY7" fmla="*/ 1159540 h 1260000"/>
                  <a:gd name="connsiteX8" fmla="*/ 0 w 1260000"/>
                  <a:gd name="connsiteY8" fmla="*/ 100460 h 1260000"/>
                  <a:gd name="connsiteX0" fmla="*/ 0 w 1262381"/>
                  <a:gd name="connsiteY0" fmla="*/ 25414 h 1282586"/>
                  <a:gd name="connsiteX1" fmla="*/ 102841 w 1262381"/>
                  <a:gd name="connsiteY1" fmla="*/ 22586 h 1282586"/>
                  <a:gd name="connsiteX2" fmla="*/ 1161921 w 1262381"/>
                  <a:gd name="connsiteY2" fmla="*/ 22586 h 1282586"/>
                  <a:gd name="connsiteX3" fmla="*/ 1262381 w 1262381"/>
                  <a:gd name="connsiteY3" fmla="*/ 123046 h 1282586"/>
                  <a:gd name="connsiteX4" fmla="*/ 1262381 w 1262381"/>
                  <a:gd name="connsiteY4" fmla="*/ 1182126 h 1282586"/>
                  <a:gd name="connsiteX5" fmla="*/ 1161921 w 1262381"/>
                  <a:gd name="connsiteY5" fmla="*/ 1282586 h 1282586"/>
                  <a:gd name="connsiteX6" fmla="*/ 102841 w 1262381"/>
                  <a:gd name="connsiteY6" fmla="*/ 1282586 h 1282586"/>
                  <a:gd name="connsiteX7" fmla="*/ 2381 w 1262381"/>
                  <a:gd name="connsiteY7" fmla="*/ 1182126 h 1282586"/>
                  <a:gd name="connsiteX8" fmla="*/ 0 w 1262381"/>
                  <a:gd name="connsiteY8" fmla="*/ 25414 h 1282586"/>
                  <a:gd name="connsiteX0" fmla="*/ 0 w 1262381"/>
                  <a:gd name="connsiteY0" fmla="*/ 90418 h 1347590"/>
                  <a:gd name="connsiteX1" fmla="*/ 1161921 w 1262381"/>
                  <a:gd name="connsiteY1" fmla="*/ 87590 h 1347590"/>
                  <a:gd name="connsiteX2" fmla="*/ 1262381 w 1262381"/>
                  <a:gd name="connsiteY2" fmla="*/ 188050 h 1347590"/>
                  <a:gd name="connsiteX3" fmla="*/ 1262381 w 1262381"/>
                  <a:gd name="connsiteY3" fmla="*/ 1247130 h 1347590"/>
                  <a:gd name="connsiteX4" fmla="*/ 1161921 w 1262381"/>
                  <a:gd name="connsiteY4" fmla="*/ 1347590 h 1347590"/>
                  <a:gd name="connsiteX5" fmla="*/ 102841 w 1262381"/>
                  <a:gd name="connsiteY5" fmla="*/ 1347590 h 1347590"/>
                  <a:gd name="connsiteX6" fmla="*/ 2381 w 1262381"/>
                  <a:gd name="connsiteY6" fmla="*/ 1247130 h 1347590"/>
                  <a:gd name="connsiteX7" fmla="*/ 0 w 1262381"/>
                  <a:gd name="connsiteY7" fmla="*/ 90418 h 1347590"/>
                  <a:gd name="connsiteX0" fmla="*/ 0 w 1262381"/>
                  <a:gd name="connsiteY0" fmla="*/ 4359 h 1261531"/>
                  <a:gd name="connsiteX1" fmla="*/ 1161921 w 1262381"/>
                  <a:gd name="connsiteY1" fmla="*/ 1531 h 1261531"/>
                  <a:gd name="connsiteX2" fmla="*/ 1262381 w 1262381"/>
                  <a:gd name="connsiteY2" fmla="*/ 101991 h 1261531"/>
                  <a:gd name="connsiteX3" fmla="*/ 1262381 w 1262381"/>
                  <a:gd name="connsiteY3" fmla="*/ 1161071 h 1261531"/>
                  <a:gd name="connsiteX4" fmla="*/ 1161921 w 1262381"/>
                  <a:gd name="connsiteY4" fmla="*/ 1261531 h 1261531"/>
                  <a:gd name="connsiteX5" fmla="*/ 102841 w 1262381"/>
                  <a:gd name="connsiteY5" fmla="*/ 1261531 h 1261531"/>
                  <a:gd name="connsiteX6" fmla="*/ 2381 w 1262381"/>
                  <a:gd name="connsiteY6" fmla="*/ 1161071 h 1261531"/>
                  <a:gd name="connsiteX7" fmla="*/ 0 w 1262381"/>
                  <a:gd name="connsiteY7" fmla="*/ 4359 h 1261531"/>
                  <a:gd name="connsiteX0" fmla="*/ 0 w 1262381"/>
                  <a:gd name="connsiteY0" fmla="*/ 9944 h 1267116"/>
                  <a:gd name="connsiteX1" fmla="*/ 1161921 w 1262381"/>
                  <a:gd name="connsiteY1" fmla="*/ 7116 h 1267116"/>
                  <a:gd name="connsiteX2" fmla="*/ 1262381 w 1262381"/>
                  <a:gd name="connsiteY2" fmla="*/ 107576 h 1267116"/>
                  <a:gd name="connsiteX3" fmla="*/ 1262381 w 1262381"/>
                  <a:gd name="connsiteY3" fmla="*/ 1166656 h 1267116"/>
                  <a:gd name="connsiteX4" fmla="*/ 1161921 w 1262381"/>
                  <a:gd name="connsiteY4" fmla="*/ 1267116 h 1267116"/>
                  <a:gd name="connsiteX5" fmla="*/ 102841 w 1262381"/>
                  <a:gd name="connsiteY5" fmla="*/ 1267116 h 1267116"/>
                  <a:gd name="connsiteX6" fmla="*/ 2381 w 1262381"/>
                  <a:gd name="connsiteY6" fmla="*/ 1166656 h 1267116"/>
                  <a:gd name="connsiteX7" fmla="*/ 0 w 1262381"/>
                  <a:gd name="connsiteY7" fmla="*/ 9944 h 1267116"/>
                  <a:gd name="connsiteX0" fmla="*/ 0 w 1262381"/>
                  <a:gd name="connsiteY0" fmla="*/ 5837 h 1263009"/>
                  <a:gd name="connsiteX1" fmla="*/ 1161921 w 1262381"/>
                  <a:gd name="connsiteY1" fmla="*/ 3009 h 1263009"/>
                  <a:gd name="connsiteX2" fmla="*/ 1262381 w 1262381"/>
                  <a:gd name="connsiteY2" fmla="*/ 103469 h 1263009"/>
                  <a:gd name="connsiteX3" fmla="*/ 1262381 w 1262381"/>
                  <a:gd name="connsiteY3" fmla="*/ 1162549 h 1263009"/>
                  <a:gd name="connsiteX4" fmla="*/ 1161921 w 1262381"/>
                  <a:gd name="connsiteY4" fmla="*/ 1263009 h 1263009"/>
                  <a:gd name="connsiteX5" fmla="*/ 102841 w 1262381"/>
                  <a:gd name="connsiteY5" fmla="*/ 1263009 h 1263009"/>
                  <a:gd name="connsiteX6" fmla="*/ 2381 w 1262381"/>
                  <a:gd name="connsiteY6" fmla="*/ 1162549 h 1263009"/>
                  <a:gd name="connsiteX7" fmla="*/ 0 w 1262381"/>
                  <a:gd name="connsiteY7" fmla="*/ 5837 h 1263009"/>
                  <a:gd name="connsiteX0" fmla="*/ 0 w 1262381"/>
                  <a:gd name="connsiteY0" fmla="*/ 9464 h 1266636"/>
                  <a:gd name="connsiteX1" fmla="*/ 1161921 w 1262381"/>
                  <a:gd name="connsiteY1" fmla="*/ 6636 h 1266636"/>
                  <a:gd name="connsiteX2" fmla="*/ 1262381 w 1262381"/>
                  <a:gd name="connsiteY2" fmla="*/ 107096 h 1266636"/>
                  <a:gd name="connsiteX3" fmla="*/ 1262381 w 1262381"/>
                  <a:gd name="connsiteY3" fmla="*/ 1166176 h 1266636"/>
                  <a:gd name="connsiteX4" fmla="*/ 1161921 w 1262381"/>
                  <a:gd name="connsiteY4" fmla="*/ 1266636 h 1266636"/>
                  <a:gd name="connsiteX5" fmla="*/ 102841 w 1262381"/>
                  <a:gd name="connsiteY5" fmla="*/ 1266636 h 1266636"/>
                  <a:gd name="connsiteX6" fmla="*/ 2381 w 1262381"/>
                  <a:gd name="connsiteY6" fmla="*/ 1166176 h 1266636"/>
                  <a:gd name="connsiteX7" fmla="*/ 0 w 1262381"/>
                  <a:gd name="connsiteY7" fmla="*/ 9464 h 1266636"/>
                  <a:gd name="connsiteX0" fmla="*/ 0 w 1262381"/>
                  <a:gd name="connsiteY0" fmla="*/ 2828 h 1260000"/>
                  <a:gd name="connsiteX1" fmla="*/ 1161921 w 1262381"/>
                  <a:gd name="connsiteY1" fmla="*/ 0 h 1260000"/>
                  <a:gd name="connsiteX2" fmla="*/ 1262381 w 1262381"/>
                  <a:gd name="connsiteY2" fmla="*/ 100460 h 1260000"/>
                  <a:gd name="connsiteX3" fmla="*/ 1262381 w 1262381"/>
                  <a:gd name="connsiteY3" fmla="*/ 1159540 h 1260000"/>
                  <a:gd name="connsiteX4" fmla="*/ 1161921 w 1262381"/>
                  <a:gd name="connsiteY4" fmla="*/ 1260000 h 1260000"/>
                  <a:gd name="connsiteX5" fmla="*/ 102841 w 1262381"/>
                  <a:gd name="connsiteY5" fmla="*/ 1260000 h 1260000"/>
                  <a:gd name="connsiteX6" fmla="*/ 2381 w 1262381"/>
                  <a:gd name="connsiteY6" fmla="*/ 1159540 h 1260000"/>
                  <a:gd name="connsiteX7" fmla="*/ 0 w 1262381"/>
                  <a:gd name="connsiteY7" fmla="*/ 282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2381" h="1260000">
                    <a:moveTo>
                      <a:pt x="0" y="2828"/>
                    </a:moveTo>
                    <a:lnTo>
                      <a:pt x="1161921" y="0"/>
                    </a:lnTo>
                    <a:cubicBezTo>
                      <a:pt x="1217404" y="0"/>
                      <a:pt x="1262381" y="44977"/>
                      <a:pt x="1262381" y="100460"/>
                    </a:cubicBezTo>
                    <a:lnTo>
                      <a:pt x="1262381" y="1159540"/>
                    </a:lnTo>
                    <a:cubicBezTo>
                      <a:pt x="1262381" y="1215023"/>
                      <a:pt x="1217404" y="1260000"/>
                      <a:pt x="1161921" y="1260000"/>
                    </a:cubicBezTo>
                    <a:lnTo>
                      <a:pt x="102841" y="1260000"/>
                    </a:lnTo>
                    <a:cubicBezTo>
                      <a:pt x="47358" y="1260000"/>
                      <a:pt x="2381" y="1215023"/>
                      <a:pt x="2381" y="1159540"/>
                    </a:cubicBezTo>
                    <a:cubicBezTo>
                      <a:pt x="2381" y="806513"/>
                      <a:pt x="0" y="355855"/>
                      <a:pt x="0" y="2828"/>
                    </a:cubicBezTo>
                    <a:close/>
                  </a:path>
                </a:pathLst>
              </a:cu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eaLnBrk="1" fontAlgn="auto" hangingPunct="1">
                  <a:spcBef>
                    <a:spcPts val="0"/>
                  </a:spcBef>
                  <a:spcAft>
                    <a:spcPts val="0"/>
                  </a:spcAft>
                  <a:buFont typeface="Times New Roman" charset="0"/>
                  <a:buNone/>
                  <a:defRPr/>
                </a:pPr>
                <a:r>
                  <a:rPr lang="de-DE" sz="1200" b="1" dirty="0">
                    <a:solidFill>
                      <a:schemeClr val="bg1"/>
                    </a:solidFill>
                    <a:ea typeface="ＭＳ Ｐゴシック" charset="0"/>
                  </a:rPr>
                  <a:t>76,00 €</a:t>
                </a:r>
              </a:p>
            </p:txBody>
          </p:sp>
          <p:sp>
            <p:nvSpPr>
              <p:cNvPr id="88" name="Rechteck 87"/>
              <p:cNvSpPr>
                <a:spLocks noChangeArrowheads="1"/>
              </p:cNvSpPr>
              <p:nvPr/>
            </p:nvSpPr>
            <p:spPr bwMode="auto">
              <a:xfrm>
                <a:off x="1691680" y="4245461"/>
                <a:ext cx="7614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eaLnBrk="1" hangingPunct="1">
                  <a:spcBef>
                    <a:spcPct val="0"/>
                  </a:spcBef>
                </a:pPr>
                <a:r>
                  <a:rPr lang="de-DE" altLang="de-DE" sz="1000" b="1" dirty="0">
                    <a:solidFill>
                      <a:schemeClr val="accent2">
                        <a:lumMod val="50000"/>
                      </a:schemeClr>
                    </a:solidFill>
                  </a:rPr>
                  <a:t>Arbeitgeber-</a:t>
                </a:r>
                <a:br>
                  <a:rPr lang="de-DE" altLang="de-DE" sz="1000" b="1" dirty="0">
                    <a:solidFill>
                      <a:schemeClr val="accent2">
                        <a:lumMod val="50000"/>
                      </a:schemeClr>
                    </a:solidFill>
                  </a:rPr>
                </a:br>
                <a:r>
                  <a:rPr lang="de-DE" altLang="de-DE" sz="1000" b="1" dirty="0">
                    <a:solidFill>
                      <a:schemeClr val="accent2">
                        <a:lumMod val="50000"/>
                      </a:schemeClr>
                    </a:solidFill>
                  </a:rPr>
                  <a:t>­</a:t>
                </a:r>
                <a:r>
                  <a:rPr lang="de-DE" altLang="de-DE" sz="1000" b="1" dirty="0" err="1">
                    <a:solidFill>
                      <a:schemeClr val="accent2">
                        <a:lumMod val="50000"/>
                      </a:schemeClr>
                    </a:solidFill>
                  </a:rPr>
                  <a:t>beitrag</a:t>
                </a:r>
                <a:endParaRPr lang="de-DE" altLang="de-DE" sz="1000" b="1" dirty="0">
                  <a:solidFill>
                    <a:schemeClr val="accent2">
                      <a:lumMod val="50000"/>
                    </a:schemeClr>
                  </a:solidFill>
                </a:endParaRPr>
              </a:p>
            </p:txBody>
          </p:sp>
          <p:pic>
            <p:nvPicPr>
              <p:cNvPr id="89" name="Grafik 8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3320988"/>
                <a:ext cx="324000" cy="31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 name="Gruppieren 34"/>
            <p:cNvGrpSpPr>
              <a:grpSpLocks/>
            </p:cNvGrpSpPr>
            <p:nvPr/>
          </p:nvGrpSpPr>
          <p:grpSpPr bwMode="auto">
            <a:xfrm>
              <a:off x="2334235" y="3102014"/>
              <a:ext cx="1024074" cy="1231891"/>
              <a:chOff x="3445293" y="3320988"/>
              <a:chExt cx="1024038" cy="1232250"/>
            </a:xfrm>
          </p:grpSpPr>
          <p:sp>
            <p:nvSpPr>
              <p:cNvPr id="83" name="Textfeld 5"/>
              <p:cNvSpPr txBox="1">
                <a:spLocks noChangeArrowheads="1"/>
              </p:cNvSpPr>
              <p:nvPr/>
            </p:nvSpPr>
            <p:spPr bwMode="auto">
              <a:xfrm>
                <a:off x="3445293" y="3655802"/>
                <a:ext cx="1651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algn="ctr" eaLnBrk="1" hangingPunct="1">
                  <a:spcBef>
                    <a:spcPct val="0"/>
                  </a:spcBef>
                </a:pPr>
                <a:r>
                  <a:rPr lang="de-DE" altLang="de-DE" sz="2200" b="1" dirty="0">
                    <a:solidFill>
                      <a:schemeClr val="accent2">
                        <a:lumMod val="50000"/>
                      </a:schemeClr>
                    </a:solidFill>
                  </a:rPr>
                  <a:t>+</a:t>
                </a:r>
              </a:p>
            </p:txBody>
          </p:sp>
          <p:sp>
            <p:nvSpPr>
              <p:cNvPr id="84" name="Abgerundetes Rechteck 3"/>
              <p:cNvSpPr>
                <a:spLocks noChangeAspect="1"/>
              </p:cNvSpPr>
              <p:nvPr/>
            </p:nvSpPr>
            <p:spPr>
              <a:xfrm>
                <a:off x="3706589" y="3500366"/>
                <a:ext cx="649265" cy="647889"/>
              </a:xfrm>
              <a:custGeom>
                <a:avLst/>
                <a:gdLst>
                  <a:gd name="connsiteX0" fmla="*/ 0 w 1260000"/>
                  <a:gd name="connsiteY0" fmla="*/ 100460 h 1260000"/>
                  <a:gd name="connsiteX1" fmla="*/ 100460 w 1260000"/>
                  <a:gd name="connsiteY1" fmla="*/ 0 h 1260000"/>
                  <a:gd name="connsiteX2" fmla="*/ 1159540 w 1260000"/>
                  <a:gd name="connsiteY2" fmla="*/ 0 h 1260000"/>
                  <a:gd name="connsiteX3" fmla="*/ 1260000 w 1260000"/>
                  <a:gd name="connsiteY3" fmla="*/ 100460 h 1260000"/>
                  <a:gd name="connsiteX4" fmla="*/ 1260000 w 1260000"/>
                  <a:gd name="connsiteY4" fmla="*/ 1159540 h 1260000"/>
                  <a:gd name="connsiteX5" fmla="*/ 1159540 w 1260000"/>
                  <a:gd name="connsiteY5" fmla="*/ 1260000 h 1260000"/>
                  <a:gd name="connsiteX6" fmla="*/ 100460 w 1260000"/>
                  <a:gd name="connsiteY6" fmla="*/ 1260000 h 1260000"/>
                  <a:gd name="connsiteX7" fmla="*/ 0 w 1260000"/>
                  <a:gd name="connsiteY7" fmla="*/ 1159540 h 1260000"/>
                  <a:gd name="connsiteX8" fmla="*/ 0 w 1260000"/>
                  <a:gd name="connsiteY8" fmla="*/ 100460 h 1260000"/>
                  <a:gd name="connsiteX0" fmla="*/ 0 w 1262381"/>
                  <a:gd name="connsiteY0" fmla="*/ 25414 h 1282586"/>
                  <a:gd name="connsiteX1" fmla="*/ 102841 w 1262381"/>
                  <a:gd name="connsiteY1" fmla="*/ 22586 h 1282586"/>
                  <a:gd name="connsiteX2" fmla="*/ 1161921 w 1262381"/>
                  <a:gd name="connsiteY2" fmla="*/ 22586 h 1282586"/>
                  <a:gd name="connsiteX3" fmla="*/ 1262381 w 1262381"/>
                  <a:gd name="connsiteY3" fmla="*/ 123046 h 1282586"/>
                  <a:gd name="connsiteX4" fmla="*/ 1262381 w 1262381"/>
                  <a:gd name="connsiteY4" fmla="*/ 1182126 h 1282586"/>
                  <a:gd name="connsiteX5" fmla="*/ 1161921 w 1262381"/>
                  <a:gd name="connsiteY5" fmla="*/ 1282586 h 1282586"/>
                  <a:gd name="connsiteX6" fmla="*/ 102841 w 1262381"/>
                  <a:gd name="connsiteY6" fmla="*/ 1282586 h 1282586"/>
                  <a:gd name="connsiteX7" fmla="*/ 2381 w 1262381"/>
                  <a:gd name="connsiteY7" fmla="*/ 1182126 h 1282586"/>
                  <a:gd name="connsiteX8" fmla="*/ 0 w 1262381"/>
                  <a:gd name="connsiteY8" fmla="*/ 25414 h 1282586"/>
                  <a:gd name="connsiteX0" fmla="*/ 0 w 1262381"/>
                  <a:gd name="connsiteY0" fmla="*/ 90418 h 1347590"/>
                  <a:gd name="connsiteX1" fmla="*/ 1161921 w 1262381"/>
                  <a:gd name="connsiteY1" fmla="*/ 87590 h 1347590"/>
                  <a:gd name="connsiteX2" fmla="*/ 1262381 w 1262381"/>
                  <a:gd name="connsiteY2" fmla="*/ 188050 h 1347590"/>
                  <a:gd name="connsiteX3" fmla="*/ 1262381 w 1262381"/>
                  <a:gd name="connsiteY3" fmla="*/ 1247130 h 1347590"/>
                  <a:gd name="connsiteX4" fmla="*/ 1161921 w 1262381"/>
                  <a:gd name="connsiteY4" fmla="*/ 1347590 h 1347590"/>
                  <a:gd name="connsiteX5" fmla="*/ 102841 w 1262381"/>
                  <a:gd name="connsiteY5" fmla="*/ 1347590 h 1347590"/>
                  <a:gd name="connsiteX6" fmla="*/ 2381 w 1262381"/>
                  <a:gd name="connsiteY6" fmla="*/ 1247130 h 1347590"/>
                  <a:gd name="connsiteX7" fmla="*/ 0 w 1262381"/>
                  <a:gd name="connsiteY7" fmla="*/ 90418 h 1347590"/>
                  <a:gd name="connsiteX0" fmla="*/ 0 w 1262381"/>
                  <a:gd name="connsiteY0" fmla="*/ 4359 h 1261531"/>
                  <a:gd name="connsiteX1" fmla="*/ 1161921 w 1262381"/>
                  <a:gd name="connsiteY1" fmla="*/ 1531 h 1261531"/>
                  <a:gd name="connsiteX2" fmla="*/ 1262381 w 1262381"/>
                  <a:gd name="connsiteY2" fmla="*/ 101991 h 1261531"/>
                  <a:gd name="connsiteX3" fmla="*/ 1262381 w 1262381"/>
                  <a:gd name="connsiteY3" fmla="*/ 1161071 h 1261531"/>
                  <a:gd name="connsiteX4" fmla="*/ 1161921 w 1262381"/>
                  <a:gd name="connsiteY4" fmla="*/ 1261531 h 1261531"/>
                  <a:gd name="connsiteX5" fmla="*/ 102841 w 1262381"/>
                  <a:gd name="connsiteY5" fmla="*/ 1261531 h 1261531"/>
                  <a:gd name="connsiteX6" fmla="*/ 2381 w 1262381"/>
                  <a:gd name="connsiteY6" fmla="*/ 1161071 h 1261531"/>
                  <a:gd name="connsiteX7" fmla="*/ 0 w 1262381"/>
                  <a:gd name="connsiteY7" fmla="*/ 4359 h 1261531"/>
                  <a:gd name="connsiteX0" fmla="*/ 0 w 1262381"/>
                  <a:gd name="connsiteY0" fmla="*/ 9944 h 1267116"/>
                  <a:gd name="connsiteX1" fmla="*/ 1161921 w 1262381"/>
                  <a:gd name="connsiteY1" fmla="*/ 7116 h 1267116"/>
                  <a:gd name="connsiteX2" fmla="*/ 1262381 w 1262381"/>
                  <a:gd name="connsiteY2" fmla="*/ 107576 h 1267116"/>
                  <a:gd name="connsiteX3" fmla="*/ 1262381 w 1262381"/>
                  <a:gd name="connsiteY3" fmla="*/ 1166656 h 1267116"/>
                  <a:gd name="connsiteX4" fmla="*/ 1161921 w 1262381"/>
                  <a:gd name="connsiteY4" fmla="*/ 1267116 h 1267116"/>
                  <a:gd name="connsiteX5" fmla="*/ 102841 w 1262381"/>
                  <a:gd name="connsiteY5" fmla="*/ 1267116 h 1267116"/>
                  <a:gd name="connsiteX6" fmla="*/ 2381 w 1262381"/>
                  <a:gd name="connsiteY6" fmla="*/ 1166656 h 1267116"/>
                  <a:gd name="connsiteX7" fmla="*/ 0 w 1262381"/>
                  <a:gd name="connsiteY7" fmla="*/ 9944 h 1267116"/>
                  <a:gd name="connsiteX0" fmla="*/ 0 w 1262381"/>
                  <a:gd name="connsiteY0" fmla="*/ 5837 h 1263009"/>
                  <a:gd name="connsiteX1" fmla="*/ 1161921 w 1262381"/>
                  <a:gd name="connsiteY1" fmla="*/ 3009 h 1263009"/>
                  <a:gd name="connsiteX2" fmla="*/ 1262381 w 1262381"/>
                  <a:gd name="connsiteY2" fmla="*/ 103469 h 1263009"/>
                  <a:gd name="connsiteX3" fmla="*/ 1262381 w 1262381"/>
                  <a:gd name="connsiteY3" fmla="*/ 1162549 h 1263009"/>
                  <a:gd name="connsiteX4" fmla="*/ 1161921 w 1262381"/>
                  <a:gd name="connsiteY4" fmla="*/ 1263009 h 1263009"/>
                  <a:gd name="connsiteX5" fmla="*/ 102841 w 1262381"/>
                  <a:gd name="connsiteY5" fmla="*/ 1263009 h 1263009"/>
                  <a:gd name="connsiteX6" fmla="*/ 2381 w 1262381"/>
                  <a:gd name="connsiteY6" fmla="*/ 1162549 h 1263009"/>
                  <a:gd name="connsiteX7" fmla="*/ 0 w 1262381"/>
                  <a:gd name="connsiteY7" fmla="*/ 5837 h 1263009"/>
                  <a:gd name="connsiteX0" fmla="*/ 0 w 1262381"/>
                  <a:gd name="connsiteY0" fmla="*/ 9464 h 1266636"/>
                  <a:gd name="connsiteX1" fmla="*/ 1161921 w 1262381"/>
                  <a:gd name="connsiteY1" fmla="*/ 6636 h 1266636"/>
                  <a:gd name="connsiteX2" fmla="*/ 1262381 w 1262381"/>
                  <a:gd name="connsiteY2" fmla="*/ 107096 h 1266636"/>
                  <a:gd name="connsiteX3" fmla="*/ 1262381 w 1262381"/>
                  <a:gd name="connsiteY3" fmla="*/ 1166176 h 1266636"/>
                  <a:gd name="connsiteX4" fmla="*/ 1161921 w 1262381"/>
                  <a:gd name="connsiteY4" fmla="*/ 1266636 h 1266636"/>
                  <a:gd name="connsiteX5" fmla="*/ 102841 w 1262381"/>
                  <a:gd name="connsiteY5" fmla="*/ 1266636 h 1266636"/>
                  <a:gd name="connsiteX6" fmla="*/ 2381 w 1262381"/>
                  <a:gd name="connsiteY6" fmla="*/ 1166176 h 1266636"/>
                  <a:gd name="connsiteX7" fmla="*/ 0 w 1262381"/>
                  <a:gd name="connsiteY7" fmla="*/ 9464 h 1266636"/>
                  <a:gd name="connsiteX0" fmla="*/ 0 w 1262381"/>
                  <a:gd name="connsiteY0" fmla="*/ 2828 h 1260000"/>
                  <a:gd name="connsiteX1" fmla="*/ 1161921 w 1262381"/>
                  <a:gd name="connsiteY1" fmla="*/ 0 h 1260000"/>
                  <a:gd name="connsiteX2" fmla="*/ 1262381 w 1262381"/>
                  <a:gd name="connsiteY2" fmla="*/ 100460 h 1260000"/>
                  <a:gd name="connsiteX3" fmla="*/ 1262381 w 1262381"/>
                  <a:gd name="connsiteY3" fmla="*/ 1159540 h 1260000"/>
                  <a:gd name="connsiteX4" fmla="*/ 1161921 w 1262381"/>
                  <a:gd name="connsiteY4" fmla="*/ 1260000 h 1260000"/>
                  <a:gd name="connsiteX5" fmla="*/ 102841 w 1262381"/>
                  <a:gd name="connsiteY5" fmla="*/ 1260000 h 1260000"/>
                  <a:gd name="connsiteX6" fmla="*/ 2381 w 1262381"/>
                  <a:gd name="connsiteY6" fmla="*/ 1159540 h 1260000"/>
                  <a:gd name="connsiteX7" fmla="*/ 0 w 1262381"/>
                  <a:gd name="connsiteY7" fmla="*/ 282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2381" h="1260000">
                    <a:moveTo>
                      <a:pt x="0" y="2828"/>
                    </a:moveTo>
                    <a:lnTo>
                      <a:pt x="1161921" y="0"/>
                    </a:lnTo>
                    <a:cubicBezTo>
                      <a:pt x="1217404" y="0"/>
                      <a:pt x="1262381" y="44977"/>
                      <a:pt x="1262381" y="100460"/>
                    </a:cubicBezTo>
                    <a:lnTo>
                      <a:pt x="1262381" y="1159540"/>
                    </a:lnTo>
                    <a:cubicBezTo>
                      <a:pt x="1262381" y="1215023"/>
                      <a:pt x="1217404" y="1260000"/>
                      <a:pt x="1161921" y="1260000"/>
                    </a:cubicBezTo>
                    <a:lnTo>
                      <a:pt x="102841" y="1260000"/>
                    </a:lnTo>
                    <a:cubicBezTo>
                      <a:pt x="47358" y="1260000"/>
                      <a:pt x="2381" y="1215023"/>
                      <a:pt x="2381" y="1159540"/>
                    </a:cubicBezTo>
                    <a:cubicBezTo>
                      <a:pt x="2381" y="806513"/>
                      <a:pt x="0" y="355855"/>
                      <a:pt x="0" y="2828"/>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eaLnBrk="1" fontAlgn="auto" hangingPunct="1">
                  <a:spcBef>
                    <a:spcPts val="0"/>
                  </a:spcBef>
                  <a:spcAft>
                    <a:spcPts val="0"/>
                  </a:spcAft>
                  <a:buFont typeface="Times New Roman" charset="0"/>
                  <a:buNone/>
                  <a:defRPr/>
                </a:pPr>
                <a:r>
                  <a:rPr lang="de-DE" sz="1200" b="1" dirty="0">
                    <a:solidFill>
                      <a:schemeClr val="bg1"/>
                    </a:solidFill>
                    <a:ea typeface="ＭＳ Ｐゴシック" charset="0"/>
                  </a:rPr>
                  <a:t>10,00 €</a:t>
                </a:r>
              </a:p>
            </p:txBody>
          </p:sp>
          <p:sp>
            <p:nvSpPr>
              <p:cNvPr id="85" name="Rechteck 37"/>
              <p:cNvSpPr>
                <a:spLocks noChangeArrowheads="1"/>
              </p:cNvSpPr>
              <p:nvPr/>
            </p:nvSpPr>
            <p:spPr bwMode="auto">
              <a:xfrm>
                <a:off x="3707904" y="4245461"/>
                <a:ext cx="7614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eaLnBrk="1" hangingPunct="1">
                  <a:spcBef>
                    <a:spcPct val="0"/>
                  </a:spcBef>
                </a:pPr>
                <a:r>
                  <a:rPr lang="de-DE" altLang="de-DE" sz="1000" b="1" dirty="0">
                    <a:solidFill>
                      <a:schemeClr val="accent2"/>
                    </a:solidFill>
                  </a:rPr>
                  <a:t>Arbeitgeber-</a:t>
                </a:r>
                <a:br>
                  <a:rPr lang="de-DE" altLang="de-DE" sz="1000" b="1" dirty="0">
                    <a:solidFill>
                      <a:schemeClr val="accent2"/>
                    </a:solidFill>
                  </a:rPr>
                </a:br>
                <a:r>
                  <a:rPr lang="de-DE" altLang="de-DE" sz="1000" b="1" dirty="0">
                    <a:solidFill>
                      <a:schemeClr val="accent2"/>
                    </a:solidFill>
                  </a:rPr>
                  <a:t>­</a:t>
                </a:r>
                <a:r>
                  <a:rPr lang="de-DE" altLang="de-DE" sz="1000" b="1" dirty="0" err="1">
                    <a:solidFill>
                      <a:schemeClr val="accent2"/>
                    </a:solidFill>
                  </a:rPr>
                  <a:t>zuschuss</a:t>
                </a:r>
                <a:endParaRPr lang="de-DE" altLang="de-DE" sz="1000" b="1" dirty="0">
                  <a:solidFill>
                    <a:schemeClr val="accent2"/>
                  </a:solidFill>
                </a:endParaRPr>
              </a:p>
            </p:txBody>
          </p:sp>
          <p:pic>
            <p:nvPicPr>
              <p:cNvPr id="86" name="Grafik 3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3320988"/>
                <a:ext cx="324000" cy="31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753707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Sparbeschleuniger Zinseszins:</a:t>
            </a:r>
            <a:br>
              <a:rPr lang="de-DE" altLang="de-DE"/>
            </a:br>
            <a:r>
              <a:rPr lang="de-DE" altLang="de-DE"/>
              <a:t>Über die Zeit kommt richtig was zusammen</a:t>
            </a:r>
            <a:endParaRPr lang="de-DE" dirty="0"/>
          </a:p>
        </p:txBody>
      </p:sp>
      <p:sp>
        <p:nvSpPr>
          <p:cNvPr id="4" name="Textplatzhalter 3"/>
          <p:cNvSpPr>
            <a:spLocks noGrp="1"/>
          </p:cNvSpPr>
          <p:nvPr>
            <p:ph type="body" sz="quarter" idx="21"/>
          </p:nvPr>
        </p:nvSpPr>
        <p:spPr/>
        <p:txBody>
          <a:bodyPr/>
          <a:lstStyle/>
          <a:p>
            <a:r>
              <a:rPr lang="de-DE" altLang="de-DE"/>
              <a:t>Je länger die Ansparphase, umso stärker ist die Wirkung des Zinseszinseffektes.</a:t>
            </a:r>
            <a:endParaRPr lang="de-DE" altLang="de-DE" dirty="0"/>
          </a:p>
        </p:txBody>
      </p:sp>
      <p:sp>
        <p:nvSpPr>
          <p:cNvPr id="37" name="Textplatzhalter 36"/>
          <p:cNvSpPr>
            <a:spLocks noGrp="1"/>
          </p:cNvSpPr>
          <p:nvPr>
            <p:ph type="body" sz="quarter" idx="23"/>
          </p:nvPr>
        </p:nvSpPr>
        <p:spPr/>
        <p:txBody>
          <a:bodyPr/>
          <a:lstStyle/>
          <a:p>
            <a:pPr marL="52388" indent="-52388"/>
            <a:endParaRPr lang="de-DE" altLang="de-DE" dirty="0"/>
          </a:p>
        </p:txBody>
      </p:sp>
      <p:sp>
        <p:nvSpPr>
          <p:cNvPr id="6" name="Textplatzhalter 5"/>
          <p:cNvSpPr>
            <a:spLocks noGrp="1"/>
          </p:cNvSpPr>
          <p:nvPr>
            <p:ph type="body" sz="quarter" idx="24"/>
          </p:nvPr>
        </p:nvSpPr>
        <p:spPr/>
        <p:txBody>
          <a:bodyPr/>
          <a:lstStyle/>
          <a:p>
            <a:r>
              <a:rPr lang="de-DE" altLang="de-DE" dirty="0"/>
              <a:t>Für 250 € gesamte Rente reicht mit 20 Jahren ein Beitrag von ca. 50 €, </a:t>
            </a:r>
            <a:br>
              <a:rPr lang="de-DE" altLang="de-DE" dirty="0"/>
            </a:br>
            <a:r>
              <a:rPr lang="de-DE" altLang="de-DE" dirty="0"/>
              <a:t>mit 40 Jahren müssen schon ca. 138 € investiert werden.</a:t>
            </a:r>
          </a:p>
        </p:txBody>
      </p:sp>
      <p:sp>
        <p:nvSpPr>
          <p:cNvPr id="7" name="Textplatzhalter 6"/>
          <p:cNvSpPr>
            <a:spLocks noGrp="1"/>
          </p:cNvSpPr>
          <p:nvPr>
            <p:ph type="body" sz="quarter" idx="18"/>
          </p:nvPr>
        </p:nvSpPr>
        <p:spPr/>
        <p:txBody>
          <a:bodyPr/>
          <a:lstStyle/>
          <a:p>
            <a:r>
              <a:rPr lang="de-DE"/>
              <a:t>3. </a:t>
            </a:r>
            <a:r>
              <a:rPr lang="de-DE" altLang="de-DE"/>
              <a:t>Die Stufen der Förderung</a:t>
            </a:r>
            <a:endParaRPr lang="de-DE" dirty="0"/>
          </a:p>
        </p:txBody>
      </p:sp>
      <p:sp>
        <p:nvSpPr>
          <p:cNvPr id="8" name="Datumsplatzhalter 7"/>
          <p:cNvSpPr>
            <a:spLocks noGrp="1"/>
          </p:cNvSpPr>
          <p:nvPr>
            <p:ph type="dt" sz="half" idx="25"/>
          </p:nvPr>
        </p:nvSpPr>
        <p:spPr/>
        <p:txBody>
          <a:bodyPr/>
          <a:lstStyle/>
          <a:p>
            <a:r>
              <a:rPr lang="de-DE"/>
              <a:t>01.01.2020</a:t>
            </a:r>
            <a:endParaRPr lang="de-DE" dirty="0"/>
          </a:p>
        </p:txBody>
      </p:sp>
      <p:sp>
        <p:nvSpPr>
          <p:cNvPr id="9" name="Fußzeilenplatzhalter 8"/>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17</a:t>
            </a:fld>
            <a:endParaRPr lang="de-DE" dirty="0"/>
          </a:p>
        </p:txBody>
      </p:sp>
      <p:sp>
        <p:nvSpPr>
          <p:cNvPr id="19" name="Textfeld 21"/>
          <p:cNvSpPr txBox="1">
            <a:spLocks noChangeArrowheads="1"/>
          </p:cNvSpPr>
          <p:nvPr/>
        </p:nvSpPr>
        <p:spPr bwMode="auto">
          <a:xfrm>
            <a:off x="379240" y="2566988"/>
            <a:ext cx="45720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eaLnBrk="1" hangingPunct="1">
              <a:spcBef>
                <a:spcPct val="0"/>
              </a:spcBef>
            </a:pPr>
            <a:r>
              <a:rPr lang="de-DE" altLang="de-DE" sz="1200" b="1" dirty="0"/>
              <a:t>Voraussichtliche gesamte Rente</a:t>
            </a:r>
            <a:r>
              <a:rPr lang="de-DE" altLang="de-DE" sz="1200" b="1" baseline="30000" dirty="0"/>
              <a:t>1</a:t>
            </a:r>
            <a:r>
              <a:rPr lang="de-DE" altLang="de-DE" sz="1200" b="1" dirty="0"/>
              <a:t>: </a:t>
            </a:r>
          </a:p>
          <a:p>
            <a:pPr eaLnBrk="1" hangingPunct="1">
              <a:spcBef>
                <a:spcPct val="0"/>
              </a:spcBef>
            </a:pPr>
            <a:r>
              <a:rPr lang="de-DE" altLang="de-DE" sz="1200" b="1" dirty="0"/>
              <a:t>250,00 € /Monat</a:t>
            </a:r>
          </a:p>
        </p:txBody>
      </p:sp>
      <p:sp>
        <p:nvSpPr>
          <p:cNvPr id="20" name="Rechteck 28"/>
          <p:cNvSpPr>
            <a:spLocks noChangeArrowheads="1"/>
          </p:cNvSpPr>
          <p:nvPr/>
        </p:nvSpPr>
        <p:spPr bwMode="auto">
          <a:xfrm>
            <a:off x="376700" y="3392996"/>
            <a:ext cx="228854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eaLnBrk="1" hangingPunct="1">
              <a:spcBef>
                <a:spcPct val="0"/>
              </a:spcBef>
            </a:pPr>
            <a:r>
              <a:rPr lang="de-DE" altLang="de-DE" sz="700" b="1" dirty="0"/>
              <a:t>Berechnungsgrundlage: </a:t>
            </a:r>
            <a:br>
              <a:rPr lang="de-DE" altLang="de-DE" sz="700" b="1" dirty="0"/>
            </a:br>
            <a:r>
              <a:rPr lang="de-DE" altLang="de-DE" sz="700" dirty="0"/>
              <a:t>Rentenbeginn 67, Todesfallleistung aus Rentengarantiezeit 10 Jahre, dynamische Rente, Tarif 68BO (01/2020), Tarifgruppe KG5, unterstellte jährliche Indexpartizipation von 4 %, 100 % Indexbeteiligungsquote und unveränderte Überschussbeteiligung zu Vertragsabschluss im Jahre 2020 für die gesamte Laufzeit.</a:t>
            </a:r>
          </a:p>
          <a:p>
            <a:pPr eaLnBrk="1" hangingPunct="1">
              <a:spcBef>
                <a:spcPct val="0"/>
              </a:spcBef>
            </a:pPr>
            <a:endParaRPr lang="de-DE" altLang="de-DE" sz="700" dirty="0"/>
          </a:p>
          <a:p>
            <a:pPr marL="57150" indent="-57150" eaLnBrk="1" hangingPunct="1">
              <a:spcBef>
                <a:spcPct val="0"/>
              </a:spcBef>
            </a:pPr>
            <a:r>
              <a:rPr lang="de-DE" altLang="de-DE" sz="700" baseline="30000" dirty="0"/>
              <a:t>1</a:t>
            </a:r>
            <a:r>
              <a:rPr lang="de-DE" altLang="de-DE" sz="700" dirty="0"/>
              <a:t> Die Werte enthalten Leistungen aus der Überschussbeteiligung. Außerdem basieren sie auf fiktiven Annahmen zur Indexpartizipation vor Beginn der Rentenzahlung. Wir können diese Werte nicht garantieren.</a:t>
            </a:r>
          </a:p>
        </p:txBody>
      </p:sp>
      <p:graphicFrame>
        <p:nvGraphicFramePr>
          <p:cNvPr id="21" name="Diagramm 20"/>
          <p:cNvGraphicFramePr>
            <a:graphicFrameLocks/>
          </p:cNvGraphicFramePr>
          <p:nvPr>
            <p:extLst>
              <p:ext uri="{D42A27DB-BD31-4B8C-83A1-F6EECF244321}">
                <p14:modId xmlns:p14="http://schemas.microsoft.com/office/powerpoint/2010/main" val="2738114651"/>
              </p:ext>
            </p:extLst>
          </p:nvPr>
        </p:nvGraphicFramePr>
        <p:xfrm>
          <a:off x="2578586" y="2475311"/>
          <a:ext cx="6119812" cy="2771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1908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sp>
        <p:nvSpPr>
          <p:cNvPr id="4"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2" name="Textplatzhalter 1"/>
          <p:cNvSpPr>
            <a:spLocks noGrp="1"/>
          </p:cNvSpPr>
          <p:nvPr>
            <p:ph type="body" sz="quarter" idx="10"/>
          </p:nvPr>
        </p:nvSpPr>
        <p:spPr/>
        <p:txBody>
          <a:bodyPr/>
          <a:lstStyle/>
          <a:p>
            <a:r>
              <a:rPr lang="de-DE" dirty="0"/>
              <a:t>4.</a:t>
            </a:r>
          </a:p>
        </p:txBody>
      </p:sp>
      <p:sp>
        <p:nvSpPr>
          <p:cNvPr id="5" name="Abgerundetes Rechteck 18"/>
          <p:cNvSpPr/>
          <p:nvPr/>
        </p:nvSpPr>
        <p:spPr>
          <a:xfrm>
            <a:off x="1099867" y="4840181"/>
            <a:ext cx="6925196" cy="1197499"/>
          </a:xfrm>
          <a:custGeom>
            <a:avLst/>
            <a:gdLst>
              <a:gd name="connsiteX0" fmla="*/ 0 w 6925196"/>
              <a:gd name="connsiteY0" fmla="*/ 199587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8" fmla="*/ 0 w 6925196"/>
              <a:gd name="connsiteY8" fmla="*/ 199587 h 1197499"/>
              <a:gd name="connsiteX0" fmla="*/ 0 w 6925196"/>
              <a:gd name="connsiteY0" fmla="*/ 997912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0" fmla="*/ 0 w 6925196"/>
              <a:gd name="connsiteY0" fmla="*/ 997912 h 1197499"/>
              <a:gd name="connsiteX1" fmla="*/ 1179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5196" h="1197499">
                <a:moveTo>
                  <a:pt x="0" y="997912"/>
                </a:moveTo>
                <a:lnTo>
                  <a:pt x="1179" y="0"/>
                </a:lnTo>
                <a:lnTo>
                  <a:pt x="6725609" y="0"/>
                </a:lnTo>
                <a:cubicBezTo>
                  <a:pt x="6835838" y="0"/>
                  <a:pt x="6925196" y="89358"/>
                  <a:pt x="6925196" y="199587"/>
                </a:cubicBezTo>
                <a:lnTo>
                  <a:pt x="6925196" y="997912"/>
                </a:lnTo>
                <a:cubicBezTo>
                  <a:pt x="6925196" y="1108141"/>
                  <a:pt x="6835838" y="1197499"/>
                  <a:pt x="6725609" y="1197499"/>
                </a:cubicBezTo>
                <a:lnTo>
                  <a:pt x="199587" y="1197499"/>
                </a:lnTo>
                <a:cubicBezTo>
                  <a:pt x="89358" y="1197499"/>
                  <a:pt x="0" y="1108141"/>
                  <a:pt x="0" y="997912"/>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p:txBody>
          <a:bodyPr/>
          <a:lstStyle/>
          <a:p>
            <a:r>
              <a:rPr lang="de-DE" altLang="de-DE" dirty="0"/>
              <a:t>Schutz im Fall von Arbeitslosigkeit und Insolvenz</a:t>
            </a:r>
            <a:endParaRPr lang="de-DE" dirty="0"/>
          </a:p>
        </p:txBody>
      </p:sp>
    </p:spTree>
    <p:extLst>
      <p:ext uri="{BB962C8B-B14F-4D97-AF65-F5344CB8AC3E}">
        <p14:creationId xmlns:p14="http://schemas.microsoft.com/office/powerpoint/2010/main" val="1577744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r>
              <a:rPr lang="de-DE" altLang="de-DE"/>
              <a:t>Fit für den Wandel – speziell für Frauen.</a:t>
            </a:r>
            <a:br>
              <a:rPr lang="de-DE" altLang="de-DE"/>
            </a:br>
            <a:r>
              <a:rPr lang="de-DE" altLang="de-DE"/>
              <a:t>Auch kleine Veränderungen macht Ihre bAV mit</a:t>
            </a:r>
            <a:endParaRPr lang="de-DE" dirty="0"/>
          </a:p>
        </p:txBody>
      </p:sp>
      <p:sp>
        <p:nvSpPr>
          <p:cNvPr id="23" name="Textplatzhalter 22"/>
          <p:cNvSpPr>
            <a:spLocks noGrp="1"/>
          </p:cNvSpPr>
          <p:nvPr>
            <p:ph type="body" sz="quarter" idx="17"/>
          </p:nvPr>
        </p:nvSpPr>
        <p:spPr>
          <a:xfrm>
            <a:off x="358775" y="2087563"/>
            <a:ext cx="8426450" cy="523220"/>
          </a:xfrm>
        </p:spPr>
        <p:txBody>
          <a:bodyPr/>
          <a:lstStyle/>
          <a:p>
            <a:r>
              <a:rPr lang="de-DE" altLang="de-DE" dirty="0"/>
              <a:t>Ihre betriebliche Altersversorgung (Direktversicherung) bleibt sicher – </a:t>
            </a:r>
            <a:br>
              <a:rPr lang="de-DE" altLang="de-DE" dirty="0"/>
            </a:br>
            <a:r>
              <a:rPr lang="de-DE" altLang="de-DE" dirty="0"/>
              <a:t>egal, was die Zukunft bringt.</a:t>
            </a:r>
          </a:p>
        </p:txBody>
      </p:sp>
      <p:sp>
        <p:nvSpPr>
          <p:cNvPr id="24" name="Textplatzhalter 23"/>
          <p:cNvSpPr>
            <a:spLocks noGrp="1"/>
          </p:cNvSpPr>
          <p:nvPr>
            <p:ph type="body" sz="quarter" idx="19"/>
          </p:nvPr>
        </p:nvSpPr>
        <p:spPr>
          <a:xfrm>
            <a:off x="358775" y="2778125"/>
            <a:ext cx="8426450" cy="3140075"/>
          </a:xfrm>
        </p:spPr>
        <p:txBody>
          <a:bodyPr/>
          <a:lstStyle/>
          <a:p>
            <a:pPr lvl="1"/>
            <a:r>
              <a:rPr lang="de-DE" altLang="de-DE"/>
              <a:t>Beitragsunterbrechung bei Elternzeit möglich (Flexibilität).</a:t>
            </a:r>
          </a:p>
          <a:p>
            <a:pPr lvl="1"/>
            <a:r>
              <a:rPr lang="de-DE" altLang="de-DE"/>
              <a:t>Beitragsreduzierungen möglich (Mindestbeiträge sind zu beachten).</a:t>
            </a:r>
          </a:p>
          <a:p>
            <a:pPr lvl="1"/>
            <a:r>
              <a:rPr lang="de-DE" altLang="de-DE"/>
              <a:t>Bereits mit geringen monatlichen Beiträgen möglich (z.B. 25,00 €/Monat).</a:t>
            </a:r>
          </a:p>
          <a:p>
            <a:pPr lvl="1"/>
            <a:r>
              <a:rPr lang="de-DE" altLang="de-DE"/>
              <a:t>Eine Fortsetzung der betrieblichen Altersversorgung ist grundsätzlich auch bei einem neuen Arbeitgeber möglich.</a:t>
            </a:r>
          </a:p>
          <a:p>
            <a:pPr lvl="1"/>
            <a:r>
              <a:rPr lang="de-DE" altLang="de-DE"/>
              <a:t>Die betriebliche Altersversorgung funktioniert in Teil- und Vollzeit. Auch ein Statuswechsel ist möglich.</a:t>
            </a:r>
            <a:endParaRPr lang="de-DE" altLang="de-DE" dirty="0"/>
          </a:p>
        </p:txBody>
      </p:sp>
      <p:sp>
        <p:nvSpPr>
          <p:cNvPr id="5" name="Textplatzhalter 4"/>
          <p:cNvSpPr>
            <a:spLocks noGrp="1"/>
          </p:cNvSpPr>
          <p:nvPr>
            <p:ph type="body" sz="quarter" idx="18"/>
          </p:nvPr>
        </p:nvSpPr>
        <p:spPr/>
        <p:txBody>
          <a:bodyPr/>
          <a:lstStyle/>
          <a:p>
            <a:r>
              <a:rPr lang="de-DE" dirty="0"/>
              <a:t>4. </a:t>
            </a:r>
            <a:r>
              <a:rPr lang="de-DE" altLang="de-DE" dirty="0"/>
              <a:t>Schutz im Fall von Arbeitslosigkeit und Insolvenz</a:t>
            </a:r>
            <a:endParaRPr lang="de-DE" dirty="0"/>
          </a:p>
        </p:txBody>
      </p:sp>
      <p:sp>
        <p:nvSpPr>
          <p:cNvPr id="6" name="Datumsplatzhalter 5"/>
          <p:cNvSpPr>
            <a:spLocks noGrp="1"/>
          </p:cNvSpPr>
          <p:nvPr>
            <p:ph type="dt" sz="half" idx="20"/>
          </p:nvPr>
        </p:nvSpPr>
        <p:spPr/>
        <p:txBody>
          <a:bodyPr/>
          <a:lstStyle/>
          <a:p>
            <a:r>
              <a:rPr lang="de-DE"/>
              <a:t>01.01.2020</a:t>
            </a:r>
            <a:endParaRPr lang="de-DE" dirty="0"/>
          </a:p>
        </p:txBody>
      </p:sp>
      <p:sp>
        <p:nvSpPr>
          <p:cNvPr id="7" name="Fußzeilenplatzhalter 6"/>
          <p:cNvSpPr>
            <a:spLocks noGrp="1"/>
          </p:cNvSpPr>
          <p:nvPr>
            <p:ph type="ftr" sz="quarter" idx="21"/>
          </p:nvPr>
        </p:nvSpPr>
        <p:spPr/>
        <p:txBody>
          <a:bodyPr/>
          <a:lstStyle/>
          <a:p>
            <a:r>
              <a:rPr lang="de-DE"/>
              <a:t>Mehr Rente durch bAV für Tarifvertrag Medizinische Fachangestellte/Arzthelferinnen</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19</a:t>
            </a:fld>
            <a:endParaRPr lang="de-DE" dirty="0"/>
          </a:p>
        </p:txBody>
      </p:sp>
      <p:sp>
        <p:nvSpPr>
          <p:cNvPr id="33" name="Textplatzhalter 32"/>
          <p:cNvSpPr>
            <a:spLocks noGrp="1"/>
          </p:cNvSpPr>
          <p:nvPr>
            <p:ph type="body" sz="quarter" idx="23"/>
          </p:nvPr>
        </p:nvSpPr>
        <p:spPr/>
        <p:txBody>
          <a:bodyPr/>
          <a:lstStyle/>
          <a:p>
            <a:endParaRPr lang="de-DE"/>
          </a:p>
        </p:txBody>
      </p:sp>
    </p:spTree>
    <p:extLst>
      <p:ext uri="{BB962C8B-B14F-4D97-AF65-F5344CB8AC3E}">
        <p14:creationId xmlns:p14="http://schemas.microsoft.com/office/powerpoint/2010/main" val="2058445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Inhalt</a:t>
            </a:r>
            <a:endParaRPr lang="de-DE" dirty="0"/>
          </a:p>
        </p:txBody>
      </p:sp>
      <p:sp>
        <p:nvSpPr>
          <p:cNvPr id="3" name="Textplatzhalter 2"/>
          <p:cNvSpPr>
            <a:spLocks noGrp="1"/>
          </p:cNvSpPr>
          <p:nvPr>
            <p:ph type="body" sz="quarter" idx="17"/>
          </p:nvPr>
        </p:nvSpPr>
        <p:spPr/>
        <p:txBody>
          <a:bodyPr>
            <a:normAutofit/>
          </a:bodyPr>
          <a:lstStyle/>
          <a:p>
            <a:r>
              <a:rPr lang="de-DE" altLang="de-DE" dirty="0"/>
              <a:t>Warum überhaupt bAV?</a:t>
            </a:r>
          </a:p>
          <a:p>
            <a:r>
              <a:rPr lang="de-DE" altLang="de-DE" dirty="0"/>
              <a:t>Ihre gesetzlichen und tarifvertraglichen Ansprüche</a:t>
            </a:r>
          </a:p>
          <a:p>
            <a:r>
              <a:rPr lang="de-DE" altLang="de-DE" dirty="0"/>
              <a:t>Die Stufen der Förderung</a:t>
            </a:r>
          </a:p>
          <a:p>
            <a:r>
              <a:rPr lang="de-DE" altLang="de-DE" dirty="0"/>
              <a:t>Schutz im Fall von Arbeitslosigkeit und Insolvenz</a:t>
            </a:r>
          </a:p>
          <a:p>
            <a:r>
              <a:rPr lang="de-DE" altLang="de-DE" dirty="0"/>
              <a:t>So funktioniert die Direktversicherung</a:t>
            </a:r>
          </a:p>
          <a:p>
            <a:r>
              <a:rPr lang="de-DE" altLang="de-DE" dirty="0"/>
              <a:t>Die Stuttgarter – Partner für Ihre bAV</a:t>
            </a:r>
          </a:p>
        </p:txBody>
      </p:sp>
    </p:spTree>
    <p:extLst>
      <p:ext uri="{BB962C8B-B14F-4D97-AF65-F5344CB8AC3E}">
        <p14:creationId xmlns:p14="http://schemas.microsoft.com/office/powerpoint/2010/main" val="3244323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2500" dirty="0"/>
              <a:t>Eine sichere Sache:</a:t>
            </a:r>
            <a:br>
              <a:rPr lang="de-DE" altLang="de-DE" sz="2500" dirty="0"/>
            </a:br>
            <a:r>
              <a:rPr lang="de-DE" altLang="de-DE" sz="2500" dirty="0"/>
              <a:t>Ihre Direktversicherung ist durch das Gesetz geschützt</a:t>
            </a:r>
            <a:endParaRPr lang="de-DE" sz="2500" dirty="0"/>
          </a:p>
        </p:txBody>
      </p:sp>
      <p:sp>
        <p:nvSpPr>
          <p:cNvPr id="16" name="Textplatzhalter 15"/>
          <p:cNvSpPr>
            <a:spLocks noGrp="1"/>
          </p:cNvSpPr>
          <p:nvPr>
            <p:ph type="body" sz="quarter" idx="17"/>
          </p:nvPr>
        </p:nvSpPr>
        <p:spPr>
          <a:xfrm>
            <a:off x="358774" y="2486025"/>
            <a:ext cx="8426449" cy="2952750"/>
          </a:xfrm>
        </p:spPr>
        <p:txBody>
          <a:bodyPr>
            <a:normAutofit/>
          </a:bodyPr>
          <a:lstStyle/>
          <a:p>
            <a:pPr lvl="1"/>
            <a:r>
              <a:rPr lang="de-DE" altLang="de-DE" sz="1600" dirty="0"/>
              <a:t>Altersleistungen dürfen ab Vollendung des 62. Lebensjahres in Anspruch genommen werden.</a:t>
            </a:r>
          </a:p>
          <a:p>
            <a:pPr lvl="1"/>
            <a:r>
              <a:rPr lang="de-DE" altLang="de-DE" sz="1600" dirty="0"/>
              <a:t>Keine Verwendung der betrieblichen Altersversorgung für andere Zwecke</a:t>
            </a:r>
            <a:br>
              <a:rPr lang="de-DE" altLang="de-DE" sz="1600" dirty="0"/>
            </a:br>
            <a:r>
              <a:rPr lang="de-DE" altLang="de-DE" sz="1600" dirty="0"/>
              <a:t>(Abtretung, Pfändung, Beleihung …).</a:t>
            </a:r>
          </a:p>
          <a:p>
            <a:pPr lvl="1"/>
            <a:r>
              <a:rPr lang="de-DE" altLang="de-DE" sz="1600" dirty="0"/>
              <a:t>Keine Verwertung der durch den Arbeitgeber angesparten Altersversorgung im </a:t>
            </a:r>
            <a:br>
              <a:rPr lang="de-DE" altLang="de-DE" sz="1600" dirty="0"/>
            </a:br>
            <a:r>
              <a:rPr lang="de-DE" altLang="de-DE" sz="1600" dirty="0"/>
              <a:t>Hartz-IV-Fall.</a:t>
            </a:r>
          </a:p>
          <a:p>
            <a:pPr lvl="1"/>
            <a:r>
              <a:rPr lang="de-DE" altLang="de-DE" sz="1600" dirty="0"/>
              <a:t>Die Direktversicherung durch Entgeltverzicht „gehört“ Ihnen (sofortige Unverfallbarkeit).</a:t>
            </a:r>
          </a:p>
          <a:p>
            <a:pPr lvl="1"/>
            <a:r>
              <a:rPr lang="de-DE" altLang="de-DE" sz="1600" dirty="0"/>
              <a:t>Bei Arbeitgeberwechsel ist die Übertragung auf einen neuen Arbeitgeber</a:t>
            </a:r>
            <a:br>
              <a:rPr lang="de-DE" altLang="de-DE" sz="1600" dirty="0"/>
            </a:br>
            <a:r>
              <a:rPr lang="de-DE" altLang="de-DE" sz="1600" dirty="0"/>
              <a:t>(Übernahme des Übertragungswertes) gesetzlich geregelt.</a:t>
            </a:r>
          </a:p>
        </p:txBody>
      </p:sp>
      <p:sp>
        <p:nvSpPr>
          <p:cNvPr id="17" name="Textplatzhalter 16"/>
          <p:cNvSpPr>
            <a:spLocks noGrp="1"/>
          </p:cNvSpPr>
          <p:nvPr>
            <p:ph type="body" sz="quarter" idx="21"/>
          </p:nvPr>
        </p:nvSpPr>
        <p:spPr/>
        <p:txBody>
          <a:bodyPr/>
          <a:lstStyle/>
          <a:p>
            <a:r>
              <a:rPr lang="de-DE" altLang="de-DE"/>
              <a:t>Ihre Direktversicherung ist durch das Betriebsrentengesetz (BetrAVG) geschützt.</a:t>
            </a:r>
            <a:endParaRPr lang="de-DE" altLang="de-DE" dirty="0"/>
          </a:p>
        </p:txBody>
      </p:sp>
      <p:sp>
        <p:nvSpPr>
          <p:cNvPr id="28" name="Textplatzhalter 27"/>
          <p:cNvSpPr>
            <a:spLocks noGrp="1"/>
          </p:cNvSpPr>
          <p:nvPr>
            <p:ph type="body" sz="quarter" idx="23"/>
          </p:nvPr>
        </p:nvSpPr>
        <p:spPr/>
        <p:txBody>
          <a:bodyPr/>
          <a:lstStyle/>
          <a:p>
            <a:endParaRPr lang="de-DE"/>
          </a:p>
        </p:txBody>
      </p:sp>
      <p:sp>
        <p:nvSpPr>
          <p:cNvPr id="19" name="Textplatzhalter 18"/>
          <p:cNvSpPr>
            <a:spLocks noGrp="1"/>
          </p:cNvSpPr>
          <p:nvPr>
            <p:ph type="body" sz="quarter" idx="24"/>
          </p:nvPr>
        </p:nvSpPr>
        <p:spPr/>
        <p:txBody>
          <a:bodyPr/>
          <a:lstStyle/>
          <a:p>
            <a:r>
              <a:rPr lang="de-DE" altLang="de-DE"/>
              <a:t>Mehr erfahren Sie im Einzelgespräch zu Ihrer bAV.</a:t>
            </a:r>
            <a:endParaRPr lang="de-DE" dirty="0"/>
          </a:p>
        </p:txBody>
      </p:sp>
      <p:sp>
        <p:nvSpPr>
          <p:cNvPr id="7" name="Textplatzhalter 6"/>
          <p:cNvSpPr>
            <a:spLocks noGrp="1"/>
          </p:cNvSpPr>
          <p:nvPr>
            <p:ph type="body" sz="quarter" idx="18"/>
          </p:nvPr>
        </p:nvSpPr>
        <p:spPr/>
        <p:txBody>
          <a:bodyPr/>
          <a:lstStyle/>
          <a:p>
            <a:r>
              <a:rPr lang="de-DE" dirty="0"/>
              <a:t>4. </a:t>
            </a:r>
            <a:r>
              <a:rPr lang="de-DE" altLang="de-DE" dirty="0"/>
              <a:t>Schutz im Fall von Arbeitslosigkeit und Insolvenz</a:t>
            </a:r>
            <a:endParaRPr lang="de-DE" dirty="0"/>
          </a:p>
        </p:txBody>
      </p:sp>
      <p:sp>
        <p:nvSpPr>
          <p:cNvPr id="8" name="Datumsplatzhalter 7"/>
          <p:cNvSpPr>
            <a:spLocks noGrp="1"/>
          </p:cNvSpPr>
          <p:nvPr>
            <p:ph type="dt" sz="half" idx="25"/>
          </p:nvPr>
        </p:nvSpPr>
        <p:spPr/>
        <p:txBody>
          <a:bodyPr/>
          <a:lstStyle/>
          <a:p>
            <a:r>
              <a:rPr lang="de-DE"/>
              <a:t>01.01.2020</a:t>
            </a:r>
            <a:endParaRPr lang="de-DE" dirty="0"/>
          </a:p>
        </p:txBody>
      </p:sp>
      <p:sp>
        <p:nvSpPr>
          <p:cNvPr id="9" name="Fußzeilenplatzhalter 8"/>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20</a:t>
            </a:fld>
            <a:endParaRPr lang="de-DE" dirty="0"/>
          </a:p>
        </p:txBody>
      </p:sp>
    </p:spTree>
    <p:extLst>
      <p:ext uri="{BB962C8B-B14F-4D97-AF65-F5344CB8AC3E}">
        <p14:creationId xmlns:p14="http://schemas.microsoft.com/office/powerpoint/2010/main" val="1976449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ltLang="de-DE"/>
              <a:t>Eine sichere Sache:</a:t>
            </a:r>
            <a:br>
              <a:rPr lang="de-DE" altLang="de-DE"/>
            </a:br>
            <a:r>
              <a:rPr lang="de-DE" altLang="de-DE"/>
              <a:t>Die Direktversicherung ergänzt die gesetzliche Rente</a:t>
            </a:r>
            <a:endParaRPr lang="de-DE" dirty="0"/>
          </a:p>
        </p:txBody>
      </p:sp>
      <p:sp>
        <p:nvSpPr>
          <p:cNvPr id="31" name="Textplatzhalter 30"/>
          <p:cNvSpPr>
            <a:spLocks noGrp="1"/>
          </p:cNvSpPr>
          <p:nvPr>
            <p:ph type="body" sz="quarter" idx="17"/>
          </p:nvPr>
        </p:nvSpPr>
        <p:spPr/>
        <p:txBody>
          <a:bodyPr/>
          <a:lstStyle/>
          <a:p>
            <a:endParaRPr lang="de-DE"/>
          </a:p>
        </p:txBody>
      </p:sp>
      <p:sp>
        <p:nvSpPr>
          <p:cNvPr id="22" name="Textplatzhalter 21"/>
          <p:cNvSpPr>
            <a:spLocks noGrp="1"/>
          </p:cNvSpPr>
          <p:nvPr>
            <p:ph type="body" sz="quarter" idx="19"/>
          </p:nvPr>
        </p:nvSpPr>
        <p:spPr/>
        <p:txBody>
          <a:bodyPr/>
          <a:lstStyle/>
          <a:p>
            <a:pPr lvl="1"/>
            <a:r>
              <a:rPr lang="de-DE" altLang="de-DE" dirty="0"/>
              <a:t>Von der gesetzlichen Rente müssen Sie gegebenenfalls Steuern und</a:t>
            </a:r>
            <a:br>
              <a:rPr lang="de-DE" altLang="de-DE" dirty="0"/>
            </a:br>
            <a:r>
              <a:rPr lang="de-DE" altLang="de-DE" dirty="0"/>
              <a:t>Sozialabgaben zahlen.</a:t>
            </a:r>
          </a:p>
          <a:p>
            <a:pPr lvl="1"/>
            <a:r>
              <a:rPr lang="de-DE" altLang="de-DE" dirty="0"/>
              <a:t>Dies gilt grundsätzlich auch für die Direktversicherung</a:t>
            </a:r>
            <a:r>
              <a:rPr lang="de-DE" altLang="de-DE" baseline="30000" dirty="0"/>
              <a:t>1</a:t>
            </a:r>
            <a:r>
              <a:rPr lang="de-DE" altLang="de-DE" dirty="0"/>
              <a:t>.</a:t>
            </a:r>
          </a:p>
          <a:p>
            <a:pPr lvl="1"/>
            <a:r>
              <a:rPr lang="de-DE" altLang="de-DE" dirty="0"/>
              <a:t>Gesetzliche Rente und Direktversicherung ermöglichen zusammen einen guten Lebensstandard.</a:t>
            </a:r>
          </a:p>
        </p:txBody>
      </p:sp>
      <p:sp>
        <p:nvSpPr>
          <p:cNvPr id="13" name="Textplatzhalter 12"/>
          <p:cNvSpPr>
            <a:spLocks noGrp="1"/>
          </p:cNvSpPr>
          <p:nvPr>
            <p:ph type="body" sz="quarter" idx="18"/>
          </p:nvPr>
        </p:nvSpPr>
        <p:spPr/>
        <p:txBody>
          <a:bodyPr/>
          <a:lstStyle/>
          <a:p>
            <a:r>
              <a:rPr lang="de-DE"/>
              <a:t>4. </a:t>
            </a:r>
            <a:r>
              <a:rPr lang="de-DE" altLang="de-DE"/>
              <a:t>Schutz im Fall von Arbeitslosigkeit und Insolvenz</a:t>
            </a:r>
            <a:endParaRPr lang="de-DE" dirty="0"/>
          </a:p>
        </p:txBody>
      </p:sp>
      <p:sp>
        <p:nvSpPr>
          <p:cNvPr id="7" name="Datumsplatzhalter 6"/>
          <p:cNvSpPr>
            <a:spLocks noGrp="1"/>
          </p:cNvSpPr>
          <p:nvPr>
            <p:ph type="dt" sz="half" idx="20"/>
          </p:nvPr>
        </p:nvSpPr>
        <p:spPr/>
        <p:txBody>
          <a:bodyPr/>
          <a:lstStyle/>
          <a:p>
            <a:r>
              <a:rPr lang="de-DE"/>
              <a:t>01.01.2020</a:t>
            </a:r>
            <a:endParaRPr lang="de-DE" dirty="0"/>
          </a:p>
        </p:txBody>
      </p:sp>
      <p:sp>
        <p:nvSpPr>
          <p:cNvPr id="8" name="Fußzeilenplatzhalter 7"/>
          <p:cNvSpPr>
            <a:spLocks noGrp="1"/>
          </p:cNvSpPr>
          <p:nvPr>
            <p:ph type="ftr" sz="quarter" idx="21"/>
          </p:nvPr>
        </p:nvSpPr>
        <p:spPr/>
        <p:txBody>
          <a:bodyPr/>
          <a:lstStyle/>
          <a:p>
            <a:r>
              <a:rPr lang="de-DE"/>
              <a:t>Mehr Rente durch bAV für Tarifvertrag Medizinische Fachangestellte/Arzthelferinnen</a:t>
            </a:r>
            <a:endParaRPr lang="de-DE" dirty="0"/>
          </a:p>
        </p:txBody>
      </p:sp>
      <p:sp>
        <p:nvSpPr>
          <p:cNvPr id="9" name="Foliennummernplatzhalter 8"/>
          <p:cNvSpPr>
            <a:spLocks noGrp="1"/>
          </p:cNvSpPr>
          <p:nvPr>
            <p:ph type="sldNum" sz="quarter" idx="22"/>
          </p:nvPr>
        </p:nvSpPr>
        <p:spPr/>
        <p:txBody>
          <a:bodyPr/>
          <a:lstStyle/>
          <a:p>
            <a:fld id="{BFE8ADF1-837C-463F-9856-54C2D771B21B}" type="slidenum">
              <a:rPr lang="de-DE" smtClean="0"/>
              <a:pPr/>
              <a:t>21</a:t>
            </a:fld>
            <a:endParaRPr lang="de-DE" dirty="0"/>
          </a:p>
        </p:txBody>
      </p:sp>
      <p:sp>
        <p:nvSpPr>
          <p:cNvPr id="23" name="Textplatzhalter 22"/>
          <p:cNvSpPr>
            <a:spLocks noGrp="1"/>
          </p:cNvSpPr>
          <p:nvPr>
            <p:ph type="body" sz="quarter" idx="23"/>
          </p:nvPr>
        </p:nvSpPr>
        <p:spPr/>
        <p:txBody>
          <a:bodyPr/>
          <a:lstStyle/>
          <a:p>
            <a:pPr marL="61913" indent="-61913"/>
            <a:r>
              <a:rPr lang="de-DE" altLang="de-DE" baseline="30000" dirty="0"/>
              <a:t>1</a:t>
            </a:r>
            <a:r>
              <a:rPr lang="de-DE" altLang="de-DE" dirty="0"/>
              <a:t>	Leistungen aus geförderten Beiträgen und Zuzahlungen sind nach § 22 Nr. 5 EStG in vollem Umfang einkommensteuerpflichtig. Für die Verbeitragung in der Sozialversicherung (Krankenversicherung der Rentner) während des Rentenbezuges gilt eine Freigrenze (§ 226 Abs. 2 SGB V) und darüber hinaus ein Freibetrag für Versorgungsbezüge der </a:t>
            </a:r>
            <a:r>
              <a:rPr lang="de-DE" altLang="de-DE" dirty="0" err="1"/>
              <a:t>bAV</a:t>
            </a:r>
            <a:r>
              <a:rPr lang="de-DE" altLang="de-DE" dirty="0"/>
              <a:t> (2020: 159,25 € p.m./ 19.110 € Kapitalleistung).</a:t>
            </a:r>
          </a:p>
        </p:txBody>
      </p:sp>
    </p:spTree>
    <p:extLst>
      <p:ext uri="{BB962C8B-B14F-4D97-AF65-F5344CB8AC3E}">
        <p14:creationId xmlns:p14="http://schemas.microsoft.com/office/powerpoint/2010/main" val="708397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ltLang="de-DE"/>
              <a:t>Hinweise zur Entgeltumwandlung</a:t>
            </a:r>
            <a:endParaRPr lang="de-DE" altLang="de-DE" dirty="0"/>
          </a:p>
        </p:txBody>
      </p:sp>
      <p:sp>
        <p:nvSpPr>
          <p:cNvPr id="24" name="Textplatzhalter 23"/>
          <p:cNvSpPr>
            <a:spLocks noGrp="1"/>
          </p:cNvSpPr>
          <p:nvPr>
            <p:ph type="body" sz="quarter" idx="17"/>
          </p:nvPr>
        </p:nvSpPr>
        <p:spPr/>
        <p:txBody>
          <a:bodyPr/>
          <a:lstStyle/>
          <a:p>
            <a:endParaRPr lang="de-DE"/>
          </a:p>
        </p:txBody>
      </p:sp>
      <p:sp>
        <p:nvSpPr>
          <p:cNvPr id="22" name="Textplatzhalter 21"/>
          <p:cNvSpPr>
            <a:spLocks noGrp="1"/>
          </p:cNvSpPr>
          <p:nvPr>
            <p:ph type="body" sz="quarter" idx="19"/>
          </p:nvPr>
        </p:nvSpPr>
        <p:spPr/>
        <p:txBody>
          <a:bodyPr/>
          <a:lstStyle/>
          <a:p>
            <a:pPr lvl="1"/>
            <a:r>
              <a:rPr lang="de-DE" altLang="de-DE"/>
              <a:t>In der Ansparphase erhöht die Sozialversicherungsersparnis Ihren Versorgungsbeitrag. Dadurch kann eine Minderung der Sozialversicherungsansprüche eintreten, soweit durch die Entgeltumwandlung das sozialversicherungspflichtige Arbeitseinkommen reduziert wird. Dies betrifft z. B. Krankentagegeld, gesetzliche Rente, Arbeitslosengeld.</a:t>
            </a:r>
          </a:p>
          <a:p>
            <a:pPr lvl="1"/>
            <a:r>
              <a:rPr lang="de-DE" altLang="de-DE"/>
              <a:t>Durch Entgeltumwandlung kann die Versicherungspflichtgrenze in der Gesetzlichen Krankenversicherung (GKV) unterschritten werden.</a:t>
            </a:r>
            <a:br>
              <a:rPr lang="de-DE" altLang="de-DE"/>
            </a:br>
            <a:r>
              <a:rPr lang="de-DE" altLang="de-DE"/>
              <a:t>Hierdurch kann eine erneute Versicherungspflicht in der GKV ausgelöst werden.</a:t>
            </a:r>
            <a:endParaRPr lang="de-DE" altLang="de-DE" dirty="0"/>
          </a:p>
        </p:txBody>
      </p:sp>
      <p:sp>
        <p:nvSpPr>
          <p:cNvPr id="13" name="Textplatzhalter 12"/>
          <p:cNvSpPr>
            <a:spLocks noGrp="1"/>
          </p:cNvSpPr>
          <p:nvPr>
            <p:ph type="body" sz="quarter" idx="18"/>
          </p:nvPr>
        </p:nvSpPr>
        <p:spPr/>
        <p:txBody>
          <a:bodyPr/>
          <a:lstStyle/>
          <a:p>
            <a:r>
              <a:rPr lang="de-DE"/>
              <a:t>4. </a:t>
            </a:r>
            <a:r>
              <a:rPr lang="de-DE" altLang="de-DE"/>
              <a:t>Schutz im Fall von Arbeitslosigkeit und Insolvenz</a:t>
            </a:r>
            <a:endParaRPr lang="de-DE" dirty="0"/>
          </a:p>
        </p:txBody>
      </p:sp>
      <p:sp>
        <p:nvSpPr>
          <p:cNvPr id="7" name="Datumsplatzhalter 6"/>
          <p:cNvSpPr>
            <a:spLocks noGrp="1"/>
          </p:cNvSpPr>
          <p:nvPr>
            <p:ph type="dt" sz="half" idx="20"/>
          </p:nvPr>
        </p:nvSpPr>
        <p:spPr/>
        <p:txBody>
          <a:bodyPr/>
          <a:lstStyle/>
          <a:p>
            <a:r>
              <a:rPr lang="de-DE"/>
              <a:t>01.01.2020</a:t>
            </a:r>
            <a:endParaRPr lang="de-DE" dirty="0"/>
          </a:p>
        </p:txBody>
      </p:sp>
      <p:sp>
        <p:nvSpPr>
          <p:cNvPr id="8" name="Fußzeilenplatzhalter 7"/>
          <p:cNvSpPr>
            <a:spLocks noGrp="1"/>
          </p:cNvSpPr>
          <p:nvPr>
            <p:ph type="ftr" sz="quarter" idx="21"/>
          </p:nvPr>
        </p:nvSpPr>
        <p:spPr/>
        <p:txBody>
          <a:bodyPr/>
          <a:lstStyle/>
          <a:p>
            <a:r>
              <a:rPr lang="de-DE"/>
              <a:t>Mehr Rente durch bAV für Tarifvertrag Medizinische Fachangestellte/Arzthelferinnen</a:t>
            </a:r>
            <a:endParaRPr lang="de-DE" dirty="0"/>
          </a:p>
        </p:txBody>
      </p:sp>
      <p:sp>
        <p:nvSpPr>
          <p:cNvPr id="9" name="Foliennummernplatzhalter 8"/>
          <p:cNvSpPr>
            <a:spLocks noGrp="1"/>
          </p:cNvSpPr>
          <p:nvPr>
            <p:ph type="sldNum" sz="quarter" idx="22"/>
          </p:nvPr>
        </p:nvSpPr>
        <p:spPr/>
        <p:txBody>
          <a:bodyPr/>
          <a:lstStyle/>
          <a:p>
            <a:fld id="{BFE8ADF1-837C-463F-9856-54C2D771B21B}" type="slidenum">
              <a:rPr lang="de-DE" smtClean="0"/>
              <a:pPr/>
              <a:t>22</a:t>
            </a:fld>
            <a:endParaRPr lang="de-DE" dirty="0"/>
          </a:p>
        </p:txBody>
      </p:sp>
      <p:sp>
        <p:nvSpPr>
          <p:cNvPr id="25" name="Textplatzhalter 24"/>
          <p:cNvSpPr>
            <a:spLocks noGrp="1"/>
          </p:cNvSpPr>
          <p:nvPr>
            <p:ph type="body" sz="quarter" idx="23"/>
          </p:nvPr>
        </p:nvSpPr>
        <p:spPr/>
        <p:txBody>
          <a:bodyPr/>
          <a:lstStyle/>
          <a:p>
            <a:endParaRPr lang="de-DE"/>
          </a:p>
        </p:txBody>
      </p:sp>
    </p:spTree>
    <p:extLst>
      <p:ext uri="{BB962C8B-B14F-4D97-AF65-F5344CB8AC3E}">
        <p14:creationId xmlns:p14="http://schemas.microsoft.com/office/powerpoint/2010/main" val="2571087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ltLang="de-DE" sz="2250" dirty="0"/>
              <a:t>Sichere Versorgung:</a:t>
            </a:r>
            <a:br>
              <a:rPr lang="de-DE" altLang="de-DE" sz="2250" dirty="0"/>
            </a:br>
            <a:r>
              <a:rPr lang="de-DE" altLang="de-DE" sz="2250" dirty="0"/>
              <a:t>Auch in Krisenzeiten ist Ihre bAV (Direktversicherung) sicher</a:t>
            </a:r>
          </a:p>
        </p:txBody>
      </p:sp>
      <p:sp>
        <p:nvSpPr>
          <p:cNvPr id="13" name="Textplatzhalter 12"/>
          <p:cNvSpPr>
            <a:spLocks noGrp="1"/>
          </p:cNvSpPr>
          <p:nvPr>
            <p:ph type="body" sz="quarter" idx="18"/>
          </p:nvPr>
        </p:nvSpPr>
        <p:spPr/>
        <p:txBody>
          <a:bodyPr/>
          <a:lstStyle/>
          <a:p>
            <a:r>
              <a:rPr lang="de-DE"/>
              <a:t>4. </a:t>
            </a:r>
            <a:r>
              <a:rPr lang="de-DE" altLang="de-DE"/>
              <a:t>Schutz im Fall von Arbeitslosigkeit und Insolvenz</a:t>
            </a:r>
            <a:endParaRPr lang="de-DE" dirty="0"/>
          </a:p>
        </p:txBody>
      </p:sp>
      <p:sp>
        <p:nvSpPr>
          <p:cNvPr id="7" name="Datumsplatzhalter 6"/>
          <p:cNvSpPr>
            <a:spLocks noGrp="1"/>
          </p:cNvSpPr>
          <p:nvPr>
            <p:ph type="dt" sz="half" idx="20"/>
          </p:nvPr>
        </p:nvSpPr>
        <p:spPr/>
        <p:txBody>
          <a:bodyPr/>
          <a:lstStyle/>
          <a:p>
            <a:r>
              <a:rPr lang="de-DE"/>
              <a:t>01.01.2020</a:t>
            </a:r>
            <a:endParaRPr lang="de-DE" dirty="0"/>
          </a:p>
        </p:txBody>
      </p:sp>
      <p:sp>
        <p:nvSpPr>
          <p:cNvPr id="8" name="Fußzeilenplatzhalter 7"/>
          <p:cNvSpPr>
            <a:spLocks noGrp="1"/>
          </p:cNvSpPr>
          <p:nvPr>
            <p:ph type="ftr" sz="quarter" idx="21"/>
          </p:nvPr>
        </p:nvSpPr>
        <p:spPr/>
        <p:txBody>
          <a:bodyPr/>
          <a:lstStyle/>
          <a:p>
            <a:r>
              <a:rPr lang="de-DE"/>
              <a:t>Mehr Rente durch bAV für Tarifvertrag Medizinische Fachangestellte/Arzthelferinnen</a:t>
            </a:r>
            <a:endParaRPr lang="de-DE" dirty="0"/>
          </a:p>
        </p:txBody>
      </p:sp>
      <p:sp>
        <p:nvSpPr>
          <p:cNvPr id="9" name="Foliennummernplatzhalter 8"/>
          <p:cNvSpPr>
            <a:spLocks noGrp="1"/>
          </p:cNvSpPr>
          <p:nvPr>
            <p:ph type="sldNum" sz="quarter" idx="22"/>
          </p:nvPr>
        </p:nvSpPr>
        <p:spPr/>
        <p:txBody>
          <a:bodyPr/>
          <a:lstStyle/>
          <a:p>
            <a:fld id="{BFE8ADF1-837C-463F-9856-54C2D771B21B}" type="slidenum">
              <a:rPr lang="de-DE" smtClean="0"/>
              <a:pPr/>
              <a:t>23</a:t>
            </a:fld>
            <a:endParaRPr lang="de-DE" dirty="0"/>
          </a:p>
        </p:txBody>
      </p:sp>
      <p:sp>
        <p:nvSpPr>
          <p:cNvPr id="14" name="Textplatzhalter 13"/>
          <p:cNvSpPr>
            <a:spLocks noGrp="1"/>
          </p:cNvSpPr>
          <p:nvPr>
            <p:ph type="body" sz="quarter" idx="23"/>
          </p:nvPr>
        </p:nvSpPr>
        <p:spPr/>
        <p:txBody>
          <a:bodyPr/>
          <a:lstStyle/>
          <a:p>
            <a:endParaRPr lang="de-DE"/>
          </a:p>
        </p:txBody>
      </p:sp>
      <p:sp>
        <p:nvSpPr>
          <p:cNvPr id="12" name="Textplatzhalter 2"/>
          <p:cNvSpPr>
            <a:spLocks noGrp="1"/>
          </p:cNvSpPr>
          <p:nvPr>
            <p:ph type="body" sz="quarter" idx="19"/>
          </p:nvPr>
        </p:nvSpPr>
        <p:spPr>
          <a:xfrm>
            <a:off x="358775" y="2082801"/>
            <a:ext cx="8426450" cy="4117974"/>
          </a:xfrm>
        </p:spPr>
        <p:txBody>
          <a:bodyPr>
            <a:normAutofit fontScale="92500" lnSpcReduction="20000"/>
          </a:bodyPr>
          <a:lstStyle/>
          <a:p>
            <a:pPr lvl="1"/>
            <a:r>
              <a:rPr lang="de-DE" altLang="de-DE" b="1" dirty="0"/>
              <a:t>Insolvenz des Arbeitgebers:</a:t>
            </a:r>
            <a:r>
              <a:rPr lang="de-DE" altLang="de-DE" dirty="0"/>
              <a:t> Sie haben von Anfang an unwiderrufliche Ansprüche (Entgeltumwandlung).</a:t>
            </a:r>
          </a:p>
          <a:p>
            <a:pPr lvl="1"/>
            <a:r>
              <a:rPr lang="de-DE" altLang="de-DE" b="1" dirty="0"/>
              <a:t>Insolvenz des Versicherers:</a:t>
            </a:r>
            <a:r>
              <a:rPr lang="de-DE" altLang="de-DE" dirty="0"/>
              <a:t> Sicherung Ihres Vertrages ggf. durch den gesetzlichen Sicherungsfonds Protektor.</a:t>
            </a:r>
          </a:p>
          <a:p>
            <a:pPr lvl="1"/>
            <a:r>
              <a:rPr lang="de-DE" altLang="de-DE" b="1" dirty="0"/>
              <a:t>Tod:</a:t>
            </a:r>
            <a:r>
              <a:rPr lang="de-DE" altLang="de-DE" dirty="0"/>
              <a:t> Die Todesfallleistung steht den versorgungsberechtigten Hinterbliebenen zu. Dies sind die/der </a:t>
            </a:r>
          </a:p>
          <a:p>
            <a:pPr lvl="2">
              <a:spcAft>
                <a:spcPts val="0"/>
              </a:spcAft>
            </a:pPr>
            <a:r>
              <a:rPr lang="de-DE" altLang="de-DE" sz="1500" dirty="0"/>
              <a:t>Witwe/Witwer, mit dem die versorgungsberechtigte Person zum Zeitpunkt ihres Todes verheiratet war oder </a:t>
            </a:r>
          </a:p>
          <a:p>
            <a:pPr lvl="2">
              <a:spcAft>
                <a:spcPts val="0"/>
              </a:spcAft>
            </a:pPr>
            <a:r>
              <a:rPr lang="de-DE" altLang="de-DE" sz="1500" dirty="0"/>
              <a:t>Lebenspartnerin/Lebenspartner, mit dem die versorgungsberechtigte Person zum Zeitpunkt ihres Todes in einer eingetragenen Lebenspartnerschaft nach dem Lebenspartnerschaftsgesetz (</a:t>
            </a:r>
            <a:r>
              <a:rPr lang="de-DE" altLang="de-DE" sz="1500" dirty="0" err="1"/>
              <a:t>LPartG</a:t>
            </a:r>
            <a:r>
              <a:rPr lang="de-DE" altLang="de-DE" sz="1500" dirty="0"/>
              <a:t>) lebte oder </a:t>
            </a:r>
          </a:p>
          <a:p>
            <a:pPr lvl="2">
              <a:spcAft>
                <a:spcPts val="0"/>
              </a:spcAft>
            </a:pPr>
            <a:r>
              <a:rPr lang="de-DE" altLang="de-DE" sz="1500" dirty="0"/>
              <a:t>Kinder im Sinne des § 32 Absatz 1 bis 3, 4 Satz 1 Nr. 1 bis 3 und Absatz 5 Einkommensteuergesetz (EStG) der versorgungsberechtigten Person und diesen in der betrieblichen Altersversorgung steuerrechtlich Gleichgestellte oder </a:t>
            </a:r>
          </a:p>
          <a:p>
            <a:pPr lvl="2">
              <a:spcAft>
                <a:spcPts val="0"/>
              </a:spcAft>
            </a:pPr>
            <a:r>
              <a:rPr lang="de-DE" altLang="de-DE" sz="1500" dirty="0"/>
              <a:t>Lebensgefährtin/Lebensgefährte der versorgungsberechtigten Person wenn diese vor dem Todesfall fristgerecht benannt wurden und gemeinsame Haushaltsführung zum Zeitpunkt des Todesfalls bestanden hat.</a:t>
            </a:r>
          </a:p>
          <a:p>
            <a:pPr marL="266700" lvl="1" indent="0">
              <a:buNone/>
            </a:pPr>
            <a:r>
              <a:rPr lang="de-DE" altLang="de-DE" dirty="0"/>
              <a:t>Einzelheiten entnehmen Sie dem Antrag.</a:t>
            </a:r>
          </a:p>
        </p:txBody>
      </p:sp>
    </p:spTree>
    <p:extLst>
      <p:ext uri="{BB962C8B-B14F-4D97-AF65-F5344CB8AC3E}">
        <p14:creationId xmlns:p14="http://schemas.microsoft.com/office/powerpoint/2010/main" val="1224326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sp>
        <p:nvSpPr>
          <p:cNvPr id="5"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4" name="Textplatzhalter 3"/>
          <p:cNvSpPr>
            <a:spLocks noGrp="1"/>
          </p:cNvSpPr>
          <p:nvPr>
            <p:ph type="body" sz="quarter" idx="10"/>
          </p:nvPr>
        </p:nvSpPr>
        <p:spPr/>
        <p:txBody>
          <a:bodyPr/>
          <a:lstStyle/>
          <a:p>
            <a:r>
              <a:rPr lang="de-DE" dirty="0"/>
              <a:t>5.</a:t>
            </a:r>
          </a:p>
        </p:txBody>
      </p:sp>
      <p:sp>
        <p:nvSpPr>
          <p:cNvPr id="6"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a:xfrm>
            <a:off x="1848668" y="4840181"/>
            <a:ext cx="5604645" cy="812016"/>
          </a:xfrm>
        </p:spPr>
        <p:txBody>
          <a:bodyPr/>
          <a:lstStyle/>
          <a:p>
            <a:r>
              <a:rPr lang="de-DE" altLang="de-DE" dirty="0"/>
              <a:t>So funktioniert die Direktversicherung</a:t>
            </a:r>
            <a:endParaRPr lang="de-DE" dirty="0"/>
          </a:p>
        </p:txBody>
      </p:sp>
    </p:spTree>
    <p:extLst>
      <p:ext uri="{BB962C8B-B14F-4D97-AF65-F5344CB8AC3E}">
        <p14:creationId xmlns:p14="http://schemas.microsoft.com/office/powerpoint/2010/main" val="1753510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de-DE" altLang="de-DE"/>
              <a:t>Versorgungskonzept:</a:t>
            </a:r>
            <a:br>
              <a:rPr lang="de-DE" altLang="de-DE"/>
            </a:br>
            <a:r>
              <a:rPr lang="de-DE" altLang="de-DE"/>
              <a:t>Ihr Arbeitgeber hat sich DIREKT entschieden</a:t>
            </a:r>
            <a:endParaRPr lang="de-DE" dirty="0"/>
          </a:p>
        </p:txBody>
      </p:sp>
      <p:sp>
        <p:nvSpPr>
          <p:cNvPr id="26" name="Textplatzhalter 25"/>
          <p:cNvSpPr>
            <a:spLocks noGrp="1"/>
          </p:cNvSpPr>
          <p:nvPr>
            <p:ph type="body" sz="quarter" idx="21"/>
          </p:nvPr>
        </p:nvSpPr>
        <p:spPr/>
        <p:txBody>
          <a:bodyPr/>
          <a:lstStyle/>
          <a:p>
            <a:r>
              <a:rPr lang="de-DE" altLang="de-DE"/>
              <a:t>Ihre betriebliche Altersversorgung erfolgt auf dem Weg der Direktversicherung.</a:t>
            </a:r>
            <a:endParaRPr lang="de-DE" altLang="de-DE" dirty="0"/>
          </a:p>
        </p:txBody>
      </p:sp>
      <p:sp>
        <p:nvSpPr>
          <p:cNvPr id="37" name="Textplatzhalter 36"/>
          <p:cNvSpPr>
            <a:spLocks noGrp="1"/>
          </p:cNvSpPr>
          <p:nvPr>
            <p:ph type="body" sz="quarter" idx="23"/>
          </p:nvPr>
        </p:nvSpPr>
        <p:spPr/>
        <p:txBody>
          <a:bodyPr/>
          <a:lstStyle/>
          <a:p>
            <a:endParaRPr lang="de-DE"/>
          </a:p>
        </p:txBody>
      </p:sp>
      <p:sp>
        <p:nvSpPr>
          <p:cNvPr id="28" name="Textplatzhalter 27"/>
          <p:cNvSpPr>
            <a:spLocks noGrp="1"/>
          </p:cNvSpPr>
          <p:nvPr>
            <p:ph type="body" sz="quarter" idx="24"/>
          </p:nvPr>
        </p:nvSpPr>
        <p:spPr/>
        <p:txBody>
          <a:bodyPr/>
          <a:lstStyle/>
          <a:p>
            <a:r>
              <a:rPr lang="de-DE" altLang="de-DE"/>
              <a:t>In der Direktversicherung erfolgt die betriebliche Altersversorgung für Sie ganz bequem, denn Ihr Arbeitgeber kümmert sich um die gesamte Abwicklung.</a:t>
            </a:r>
            <a:endParaRPr lang="de-DE" dirty="0"/>
          </a:p>
        </p:txBody>
      </p:sp>
      <p:sp>
        <p:nvSpPr>
          <p:cNvPr id="7" name="Textplatzhalter 6"/>
          <p:cNvSpPr>
            <a:spLocks noGrp="1"/>
          </p:cNvSpPr>
          <p:nvPr>
            <p:ph type="body" sz="quarter" idx="18"/>
          </p:nvPr>
        </p:nvSpPr>
        <p:spPr/>
        <p:txBody>
          <a:bodyPr/>
          <a:lstStyle/>
          <a:p>
            <a:r>
              <a:rPr lang="de-DE"/>
              <a:t>5. </a:t>
            </a:r>
            <a:r>
              <a:rPr lang="de-DE" altLang="de-DE"/>
              <a:t>So funktioniert die Direktversicherung</a:t>
            </a:r>
            <a:endParaRPr lang="de-DE" dirty="0"/>
          </a:p>
        </p:txBody>
      </p:sp>
      <p:sp>
        <p:nvSpPr>
          <p:cNvPr id="8" name="Datumsplatzhalter 7"/>
          <p:cNvSpPr>
            <a:spLocks noGrp="1"/>
          </p:cNvSpPr>
          <p:nvPr>
            <p:ph type="dt" sz="half" idx="25"/>
          </p:nvPr>
        </p:nvSpPr>
        <p:spPr/>
        <p:txBody>
          <a:bodyPr/>
          <a:lstStyle/>
          <a:p>
            <a:r>
              <a:rPr lang="de-DE"/>
              <a:t>01.01.2020</a:t>
            </a:r>
            <a:endParaRPr lang="de-DE" dirty="0"/>
          </a:p>
        </p:txBody>
      </p:sp>
      <p:sp>
        <p:nvSpPr>
          <p:cNvPr id="9" name="Fußzeilenplatzhalter 8"/>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25</a:t>
            </a:fld>
            <a:endParaRPr lang="de-DE" dirty="0"/>
          </a:p>
        </p:txBody>
      </p:sp>
      <p:grpSp>
        <p:nvGrpSpPr>
          <p:cNvPr id="27" name="Gruppieren 26"/>
          <p:cNvGrpSpPr/>
          <p:nvPr/>
        </p:nvGrpSpPr>
        <p:grpSpPr>
          <a:xfrm>
            <a:off x="1316990" y="2759710"/>
            <a:ext cx="6490970" cy="2217979"/>
            <a:chOff x="1316990" y="2759710"/>
            <a:chExt cx="6490970" cy="2217979"/>
          </a:xfrm>
        </p:grpSpPr>
        <p:sp>
          <p:nvSpPr>
            <p:cNvPr id="29" name="Textfeld 28"/>
            <p:cNvSpPr txBox="1"/>
            <p:nvPr/>
          </p:nvSpPr>
          <p:spPr bwMode="auto">
            <a:xfrm>
              <a:off x="3221038" y="2759710"/>
              <a:ext cx="1852623" cy="184666"/>
            </a:xfrm>
            <a:prstGeom prst="rect">
              <a:avLst/>
            </a:prstGeom>
            <a:noFill/>
          </p:spPr>
          <p:txBody>
            <a:bodyPr wrap="none" lIns="0" tIns="0" rIns="0" bIns="0">
              <a:spAutoFit/>
            </a:bodyPr>
            <a:lstStyle/>
            <a:p>
              <a:pPr eaLnBrk="1" hangingPunct="1">
                <a:defRPr/>
              </a:pPr>
              <a:r>
                <a:rPr lang="de-DE" sz="1200" b="1" dirty="0">
                  <a:solidFill>
                    <a:schemeClr val="accent1"/>
                  </a:solidFill>
                </a:rPr>
                <a:t>Versorgungsversprechen</a:t>
              </a:r>
            </a:p>
          </p:txBody>
        </p:sp>
        <p:sp>
          <p:nvSpPr>
            <p:cNvPr id="30" name="Textfeld 29"/>
            <p:cNvSpPr txBox="1"/>
            <p:nvPr/>
          </p:nvSpPr>
          <p:spPr bwMode="auto">
            <a:xfrm>
              <a:off x="3235325" y="3282951"/>
              <a:ext cx="2087563" cy="738664"/>
            </a:xfrm>
            <a:prstGeom prst="rect">
              <a:avLst/>
            </a:prstGeom>
            <a:noFill/>
          </p:spPr>
          <p:txBody>
            <a:bodyPr lIns="0" tIns="0" rIns="0" bIns="0">
              <a:spAutoFit/>
            </a:bodyPr>
            <a:lstStyle/>
            <a:p>
              <a:pPr algn="r" eaLnBrk="1" hangingPunct="1">
                <a:defRPr/>
              </a:pPr>
              <a:r>
                <a:rPr lang="de-DE" sz="1200" b="1" dirty="0">
                  <a:solidFill>
                    <a:schemeClr val="accent1"/>
                  </a:solidFill>
                </a:rPr>
                <a:t>Betriebstreue </a:t>
              </a:r>
              <a:br>
                <a:rPr lang="de-DE" sz="1200" b="1" dirty="0">
                  <a:solidFill>
                    <a:schemeClr val="accent1"/>
                  </a:solidFill>
                </a:rPr>
              </a:br>
              <a:r>
                <a:rPr lang="de-DE" sz="1200" b="1" dirty="0">
                  <a:solidFill>
                    <a:schemeClr val="accent1"/>
                  </a:solidFill>
                </a:rPr>
                <a:t>(3 Jahre, Alter 21)</a:t>
              </a:r>
              <a:br>
                <a:rPr lang="de-DE" sz="1200" b="1" dirty="0">
                  <a:solidFill>
                    <a:schemeClr val="accent1"/>
                  </a:solidFill>
                </a:rPr>
              </a:br>
              <a:r>
                <a:rPr lang="de-DE" sz="1200" b="1" dirty="0">
                  <a:solidFill>
                    <a:schemeClr val="accent1"/>
                  </a:solidFill>
                </a:rPr>
                <a:t>und / oder</a:t>
              </a:r>
            </a:p>
            <a:p>
              <a:pPr algn="r" eaLnBrk="1" hangingPunct="1">
                <a:defRPr/>
              </a:pPr>
              <a:r>
                <a:rPr lang="de-DE" sz="1200" b="1" dirty="0">
                  <a:solidFill>
                    <a:schemeClr val="accent1"/>
                  </a:solidFill>
                </a:rPr>
                <a:t>Entgeltumwandlung</a:t>
              </a:r>
            </a:p>
          </p:txBody>
        </p:sp>
        <p:cxnSp>
          <p:nvCxnSpPr>
            <p:cNvPr id="31" name="Gerade Verbindung mit Pfeil 30"/>
            <p:cNvCxnSpPr/>
            <p:nvPr/>
          </p:nvCxnSpPr>
          <p:spPr>
            <a:xfrm flipH="1">
              <a:off x="3305386" y="3217104"/>
              <a:ext cx="2088000" cy="0"/>
            </a:xfrm>
            <a:prstGeom prst="straightConnector1">
              <a:avLst/>
            </a:prstGeom>
            <a:ln>
              <a:solidFill>
                <a:schemeClr val="tx2">
                  <a:lumMod val="75000"/>
                </a:schemeClr>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32" name="Textfeld 31"/>
            <p:cNvSpPr txBox="1"/>
            <p:nvPr/>
          </p:nvSpPr>
          <p:spPr bwMode="auto">
            <a:xfrm>
              <a:off x="1316990" y="3392488"/>
              <a:ext cx="613951" cy="184666"/>
            </a:xfrm>
            <a:prstGeom prst="rect">
              <a:avLst/>
            </a:prstGeom>
            <a:noFill/>
          </p:spPr>
          <p:txBody>
            <a:bodyPr wrap="none" lIns="0" tIns="0" rIns="0" bIns="0">
              <a:spAutoFit/>
            </a:bodyPr>
            <a:lstStyle/>
            <a:p>
              <a:pPr eaLnBrk="1" hangingPunct="1">
                <a:defRPr/>
              </a:pPr>
              <a:r>
                <a:rPr lang="de-DE" sz="1200" b="1" dirty="0">
                  <a:solidFill>
                    <a:schemeClr val="accent1"/>
                  </a:solidFill>
                </a:rPr>
                <a:t>Beiträge</a:t>
              </a:r>
            </a:p>
          </p:txBody>
        </p:sp>
        <p:sp>
          <p:nvSpPr>
            <p:cNvPr id="33" name="Textfeld 32"/>
            <p:cNvSpPr txBox="1"/>
            <p:nvPr/>
          </p:nvSpPr>
          <p:spPr bwMode="auto">
            <a:xfrm>
              <a:off x="6645910" y="3863975"/>
              <a:ext cx="1162050" cy="384175"/>
            </a:xfrm>
            <a:prstGeom prst="rect">
              <a:avLst/>
            </a:prstGeom>
            <a:noFill/>
          </p:spPr>
          <p:txBody>
            <a:bodyPr wrap="none" lIns="0" tIns="0" rIns="0" bIns="0">
              <a:spAutoFit/>
            </a:bodyPr>
            <a:lstStyle/>
            <a:p>
              <a:pPr eaLnBrk="1" hangingPunct="1">
                <a:defRPr/>
              </a:pPr>
              <a:r>
                <a:rPr lang="de-DE" sz="1250" b="1" dirty="0">
                  <a:solidFill>
                    <a:schemeClr val="accent1"/>
                  </a:solidFill>
                </a:rPr>
                <a:t>Versicherungs-</a:t>
              </a:r>
              <a:br>
                <a:rPr lang="de-DE" sz="1250" b="1" dirty="0">
                  <a:solidFill>
                    <a:schemeClr val="accent1"/>
                  </a:solidFill>
                </a:rPr>
              </a:br>
              <a:r>
                <a:rPr lang="de-DE" sz="1250" b="1" dirty="0" err="1">
                  <a:solidFill>
                    <a:schemeClr val="accent1"/>
                  </a:solidFill>
                </a:rPr>
                <a:t>leistung</a:t>
              </a:r>
              <a:endParaRPr lang="de-DE" sz="1250" b="1" dirty="0">
                <a:solidFill>
                  <a:schemeClr val="accent1"/>
                </a:solidFill>
              </a:endParaRPr>
            </a:p>
          </p:txBody>
        </p:sp>
        <p:sp>
          <p:nvSpPr>
            <p:cNvPr id="34" name="Textfeld 33"/>
            <p:cNvSpPr txBox="1"/>
            <p:nvPr/>
          </p:nvSpPr>
          <p:spPr>
            <a:xfrm>
              <a:off x="2034319" y="4782771"/>
              <a:ext cx="4373886" cy="194918"/>
            </a:xfrm>
            <a:prstGeom prst="rect">
              <a:avLst/>
            </a:prstGeom>
            <a:noFill/>
          </p:spPr>
          <p:txBody>
            <a:bodyPr wrap="none" lIns="0" tIns="0" rIns="0" bIns="0" rtlCol="0">
              <a:noAutofit/>
            </a:bodyPr>
            <a:lstStyle/>
            <a:p>
              <a:r>
                <a:rPr lang="de-DE" sz="1000" dirty="0"/>
                <a:t>Versorgungsträger: z.B. ein Versicherungsverein auf Gegenseitigkeit (</a:t>
              </a:r>
              <a:r>
                <a:rPr lang="de-DE" sz="1000" dirty="0" err="1"/>
                <a:t>VVaG</a:t>
              </a:r>
              <a:r>
                <a:rPr lang="de-DE" sz="1000" dirty="0"/>
                <a:t>)</a:t>
              </a:r>
            </a:p>
          </p:txBody>
        </p:sp>
        <p:cxnSp>
          <p:nvCxnSpPr>
            <p:cNvPr id="35" name="Gerade Verbindung mit Pfeil 34"/>
            <p:cNvCxnSpPr/>
            <p:nvPr/>
          </p:nvCxnSpPr>
          <p:spPr>
            <a:xfrm rot="5400000">
              <a:off x="1383620" y="3713896"/>
              <a:ext cx="1260000" cy="0"/>
            </a:xfrm>
            <a:prstGeom prst="straightConnector1">
              <a:avLst/>
            </a:prstGeom>
            <a:ln>
              <a:solidFill>
                <a:schemeClr val="tx2"/>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6" name="Gerade Verbindung mit Pfeil 35"/>
            <p:cNvCxnSpPr/>
            <p:nvPr/>
          </p:nvCxnSpPr>
          <p:spPr>
            <a:xfrm>
              <a:off x="3140286" y="3013904"/>
              <a:ext cx="2088000" cy="0"/>
            </a:xfrm>
            <a:prstGeom prst="straightConnector1">
              <a:avLst/>
            </a:prstGeom>
            <a:ln>
              <a:solidFill>
                <a:schemeClr val="tx2"/>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5" name="Abgerundetes Rechteck 11"/>
            <p:cNvSpPr/>
            <p:nvPr/>
          </p:nvSpPr>
          <p:spPr>
            <a:xfrm>
              <a:off x="1766352" y="2937851"/>
              <a:ext cx="1440000" cy="360000"/>
            </a:xfrm>
            <a:custGeom>
              <a:avLst/>
              <a:gdLst>
                <a:gd name="connsiteX0" fmla="*/ 0 w 1506081"/>
                <a:gd name="connsiteY0" fmla="*/ 58810 h 352853"/>
                <a:gd name="connsiteX1" fmla="*/ 58810 w 1506081"/>
                <a:gd name="connsiteY1" fmla="*/ 0 h 352853"/>
                <a:gd name="connsiteX2" fmla="*/ 1447271 w 1506081"/>
                <a:gd name="connsiteY2" fmla="*/ 0 h 352853"/>
                <a:gd name="connsiteX3" fmla="*/ 1506081 w 1506081"/>
                <a:gd name="connsiteY3" fmla="*/ 58810 h 352853"/>
                <a:gd name="connsiteX4" fmla="*/ 1506081 w 1506081"/>
                <a:gd name="connsiteY4" fmla="*/ 294043 h 352853"/>
                <a:gd name="connsiteX5" fmla="*/ 1447271 w 1506081"/>
                <a:gd name="connsiteY5" fmla="*/ 352853 h 352853"/>
                <a:gd name="connsiteX6" fmla="*/ 58810 w 1506081"/>
                <a:gd name="connsiteY6" fmla="*/ 352853 h 352853"/>
                <a:gd name="connsiteX7" fmla="*/ 0 w 1506081"/>
                <a:gd name="connsiteY7" fmla="*/ 294043 h 352853"/>
                <a:gd name="connsiteX8" fmla="*/ 0 w 1506081"/>
                <a:gd name="connsiteY8" fmla="*/ 58810 h 352853"/>
                <a:gd name="connsiteX0" fmla="*/ 0 w 1506081"/>
                <a:gd name="connsiteY0" fmla="*/ 294043 h 352853"/>
                <a:gd name="connsiteX1" fmla="*/ 58810 w 1506081"/>
                <a:gd name="connsiteY1" fmla="*/ 0 h 352853"/>
                <a:gd name="connsiteX2" fmla="*/ 1447271 w 1506081"/>
                <a:gd name="connsiteY2" fmla="*/ 0 h 352853"/>
                <a:gd name="connsiteX3" fmla="*/ 1506081 w 1506081"/>
                <a:gd name="connsiteY3" fmla="*/ 58810 h 352853"/>
                <a:gd name="connsiteX4" fmla="*/ 1506081 w 1506081"/>
                <a:gd name="connsiteY4" fmla="*/ 294043 h 352853"/>
                <a:gd name="connsiteX5" fmla="*/ 1447271 w 1506081"/>
                <a:gd name="connsiteY5" fmla="*/ 352853 h 352853"/>
                <a:gd name="connsiteX6" fmla="*/ 58810 w 1506081"/>
                <a:gd name="connsiteY6" fmla="*/ 352853 h 352853"/>
                <a:gd name="connsiteX7" fmla="*/ 0 w 1506081"/>
                <a:gd name="connsiteY7" fmla="*/ 294043 h 352853"/>
                <a:gd name="connsiteX0" fmla="*/ 0 w 1506081"/>
                <a:gd name="connsiteY0" fmla="*/ 294043 h 352853"/>
                <a:gd name="connsiteX1" fmla="*/ 582 w 1506081"/>
                <a:gd name="connsiteY1" fmla="*/ 2157 h 352853"/>
                <a:gd name="connsiteX2" fmla="*/ 1447271 w 1506081"/>
                <a:gd name="connsiteY2" fmla="*/ 0 h 352853"/>
                <a:gd name="connsiteX3" fmla="*/ 1506081 w 1506081"/>
                <a:gd name="connsiteY3" fmla="*/ 58810 h 352853"/>
                <a:gd name="connsiteX4" fmla="*/ 1506081 w 1506081"/>
                <a:gd name="connsiteY4" fmla="*/ 294043 h 352853"/>
                <a:gd name="connsiteX5" fmla="*/ 1447271 w 1506081"/>
                <a:gd name="connsiteY5" fmla="*/ 352853 h 352853"/>
                <a:gd name="connsiteX6" fmla="*/ 58810 w 1506081"/>
                <a:gd name="connsiteY6" fmla="*/ 352853 h 352853"/>
                <a:gd name="connsiteX7" fmla="*/ 0 w 1506081"/>
                <a:gd name="connsiteY7" fmla="*/ 294043 h 35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6081" h="352853">
                  <a:moveTo>
                    <a:pt x="0" y="294043"/>
                  </a:moveTo>
                  <a:lnTo>
                    <a:pt x="582" y="2157"/>
                  </a:lnTo>
                  <a:lnTo>
                    <a:pt x="1447271" y="0"/>
                  </a:lnTo>
                  <a:cubicBezTo>
                    <a:pt x="1479751" y="0"/>
                    <a:pt x="1506081" y="26330"/>
                    <a:pt x="1506081" y="58810"/>
                  </a:cubicBezTo>
                  <a:lnTo>
                    <a:pt x="1506081" y="294043"/>
                  </a:lnTo>
                  <a:cubicBezTo>
                    <a:pt x="1506081" y="326523"/>
                    <a:pt x="1479751" y="352853"/>
                    <a:pt x="1447271" y="352853"/>
                  </a:cubicBezTo>
                  <a:lnTo>
                    <a:pt x="58810" y="352853"/>
                  </a:lnTo>
                  <a:cubicBezTo>
                    <a:pt x="26330" y="352853"/>
                    <a:pt x="0" y="326523"/>
                    <a:pt x="0" y="294043"/>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defPPr>
                <a:defRPr lang="de-DE"/>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de-DE" sz="1600" b="1" dirty="0"/>
                <a:t>Arbeitgeber</a:t>
              </a:r>
            </a:p>
          </p:txBody>
        </p:sp>
        <p:sp>
          <p:nvSpPr>
            <p:cNvPr id="56" name="Abgerundetes Rechteck 13"/>
            <p:cNvSpPr/>
            <p:nvPr/>
          </p:nvSpPr>
          <p:spPr>
            <a:xfrm>
              <a:off x="5327089" y="2936895"/>
              <a:ext cx="1512000" cy="360000"/>
            </a:xfrm>
            <a:custGeom>
              <a:avLst/>
              <a:gdLst>
                <a:gd name="connsiteX0" fmla="*/ 0 w 1122837"/>
                <a:gd name="connsiteY0" fmla="*/ 58810 h 352853"/>
                <a:gd name="connsiteX1" fmla="*/ 58810 w 1122837"/>
                <a:gd name="connsiteY1" fmla="*/ 0 h 352853"/>
                <a:gd name="connsiteX2" fmla="*/ 1064027 w 1122837"/>
                <a:gd name="connsiteY2" fmla="*/ 0 h 352853"/>
                <a:gd name="connsiteX3" fmla="*/ 1122837 w 1122837"/>
                <a:gd name="connsiteY3" fmla="*/ 58810 h 352853"/>
                <a:gd name="connsiteX4" fmla="*/ 1122837 w 1122837"/>
                <a:gd name="connsiteY4" fmla="*/ 294043 h 352853"/>
                <a:gd name="connsiteX5" fmla="*/ 1064027 w 1122837"/>
                <a:gd name="connsiteY5" fmla="*/ 352853 h 352853"/>
                <a:gd name="connsiteX6" fmla="*/ 58810 w 1122837"/>
                <a:gd name="connsiteY6" fmla="*/ 352853 h 352853"/>
                <a:gd name="connsiteX7" fmla="*/ 0 w 1122837"/>
                <a:gd name="connsiteY7" fmla="*/ 294043 h 352853"/>
                <a:gd name="connsiteX8" fmla="*/ 0 w 1122837"/>
                <a:gd name="connsiteY8" fmla="*/ 58810 h 352853"/>
                <a:gd name="connsiteX0" fmla="*/ 0 w 1122837"/>
                <a:gd name="connsiteY0" fmla="*/ 294043 h 352853"/>
                <a:gd name="connsiteX1" fmla="*/ 58810 w 1122837"/>
                <a:gd name="connsiteY1" fmla="*/ 0 h 352853"/>
                <a:gd name="connsiteX2" fmla="*/ 1064027 w 1122837"/>
                <a:gd name="connsiteY2" fmla="*/ 0 h 352853"/>
                <a:gd name="connsiteX3" fmla="*/ 1122837 w 1122837"/>
                <a:gd name="connsiteY3" fmla="*/ 58810 h 352853"/>
                <a:gd name="connsiteX4" fmla="*/ 1122837 w 1122837"/>
                <a:gd name="connsiteY4" fmla="*/ 294043 h 352853"/>
                <a:gd name="connsiteX5" fmla="*/ 1064027 w 1122837"/>
                <a:gd name="connsiteY5" fmla="*/ 352853 h 352853"/>
                <a:gd name="connsiteX6" fmla="*/ 58810 w 1122837"/>
                <a:gd name="connsiteY6" fmla="*/ 352853 h 352853"/>
                <a:gd name="connsiteX7" fmla="*/ 0 w 1122837"/>
                <a:gd name="connsiteY7" fmla="*/ 294043 h 352853"/>
                <a:gd name="connsiteX0" fmla="*/ 0 w 1122837"/>
                <a:gd name="connsiteY0" fmla="*/ 294043 h 352853"/>
                <a:gd name="connsiteX1" fmla="*/ 2739 w 1122837"/>
                <a:gd name="connsiteY1" fmla="*/ 0 h 352853"/>
                <a:gd name="connsiteX2" fmla="*/ 1064027 w 1122837"/>
                <a:gd name="connsiteY2" fmla="*/ 0 h 352853"/>
                <a:gd name="connsiteX3" fmla="*/ 1122837 w 1122837"/>
                <a:gd name="connsiteY3" fmla="*/ 58810 h 352853"/>
                <a:gd name="connsiteX4" fmla="*/ 1122837 w 1122837"/>
                <a:gd name="connsiteY4" fmla="*/ 294043 h 352853"/>
                <a:gd name="connsiteX5" fmla="*/ 1064027 w 1122837"/>
                <a:gd name="connsiteY5" fmla="*/ 352853 h 352853"/>
                <a:gd name="connsiteX6" fmla="*/ 58810 w 1122837"/>
                <a:gd name="connsiteY6" fmla="*/ 352853 h 352853"/>
                <a:gd name="connsiteX7" fmla="*/ 0 w 1122837"/>
                <a:gd name="connsiteY7" fmla="*/ 294043 h 352853"/>
                <a:gd name="connsiteX0" fmla="*/ 0 w 1122837"/>
                <a:gd name="connsiteY0" fmla="*/ 294043 h 352853"/>
                <a:gd name="connsiteX1" fmla="*/ 2739 w 1122837"/>
                <a:gd name="connsiteY1" fmla="*/ 0 h 352853"/>
                <a:gd name="connsiteX2" fmla="*/ 1064027 w 1122837"/>
                <a:gd name="connsiteY2" fmla="*/ 0 h 352853"/>
                <a:gd name="connsiteX3" fmla="*/ 1122837 w 1122837"/>
                <a:gd name="connsiteY3" fmla="*/ 58810 h 352853"/>
                <a:gd name="connsiteX4" fmla="*/ 1122837 w 1122837"/>
                <a:gd name="connsiteY4" fmla="*/ 294043 h 352853"/>
                <a:gd name="connsiteX5" fmla="*/ 1064027 w 1122837"/>
                <a:gd name="connsiteY5" fmla="*/ 352853 h 352853"/>
                <a:gd name="connsiteX6" fmla="*/ 45813 w 1122837"/>
                <a:gd name="connsiteY6" fmla="*/ 350519 h 352853"/>
                <a:gd name="connsiteX7" fmla="*/ 0 w 1122837"/>
                <a:gd name="connsiteY7" fmla="*/ 294043 h 352853"/>
                <a:gd name="connsiteX0" fmla="*/ 0 w 1122837"/>
                <a:gd name="connsiteY0" fmla="*/ 294043 h 350519"/>
                <a:gd name="connsiteX1" fmla="*/ 2739 w 1122837"/>
                <a:gd name="connsiteY1" fmla="*/ 0 h 350519"/>
                <a:gd name="connsiteX2" fmla="*/ 1064027 w 1122837"/>
                <a:gd name="connsiteY2" fmla="*/ 0 h 350519"/>
                <a:gd name="connsiteX3" fmla="*/ 1122837 w 1122837"/>
                <a:gd name="connsiteY3" fmla="*/ 58810 h 350519"/>
                <a:gd name="connsiteX4" fmla="*/ 1122837 w 1122837"/>
                <a:gd name="connsiteY4" fmla="*/ 294043 h 350519"/>
                <a:gd name="connsiteX5" fmla="*/ 1082594 w 1122837"/>
                <a:gd name="connsiteY5" fmla="*/ 350519 h 350519"/>
                <a:gd name="connsiteX6" fmla="*/ 45813 w 1122837"/>
                <a:gd name="connsiteY6" fmla="*/ 350519 h 350519"/>
                <a:gd name="connsiteX7" fmla="*/ 0 w 1122837"/>
                <a:gd name="connsiteY7" fmla="*/ 294043 h 350519"/>
                <a:gd name="connsiteX0" fmla="*/ 0 w 1122837"/>
                <a:gd name="connsiteY0" fmla="*/ 294043 h 350519"/>
                <a:gd name="connsiteX1" fmla="*/ 2739 w 1122837"/>
                <a:gd name="connsiteY1" fmla="*/ 0 h 350519"/>
                <a:gd name="connsiteX2" fmla="*/ 1082595 w 1122837"/>
                <a:gd name="connsiteY2" fmla="*/ 0 h 350519"/>
                <a:gd name="connsiteX3" fmla="*/ 1122837 w 1122837"/>
                <a:gd name="connsiteY3" fmla="*/ 58810 h 350519"/>
                <a:gd name="connsiteX4" fmla="*/ 1122837 w 1122837"/>
                <a:gd name="connsiteY4" fmla="*/ 294043 h 350519"/>
                <a:gd name="connsiteX5" fmla="*/ 1082594 w 1122837"/>
                <a:gd name="connsiteY5" fmla="*/ 350519 h 350519"/>
                <a:gd name="connsiteX6" fmla="*/ 45813 w 1122837"/>
                <a:gd name="connsiteY6" fmla="*/ 350519 h 350519"/>
                <a:gd name="connsiteX7" fmla="*/ 0 w 1122837"/>
                <a:gd name="connsiteY7" fmla="*/ 294043 h 350519"/>
                <a:gd name="connsiteX0" fmla="*/ 0 w 1122837"/>
                <a:gd name="connsiteY0" fmla="*/ 294043 h 350519"/>
                <a:gd name="connsiteX1" fmla="*/ 2739 w 1122837"/>
                <a:gd name="connsiteY1" fmla="*/ 0 h 350519"/>
                <a:gd name="connsiteX2" fmla="*/ 1082595 w 1122837"/>
                <a:gd name="connsiteY2" fmla="*/ 0 h 350519"/>
                <a:gd name="connsiteX3" fmla="*/ 1122837 w 1122837"/>
                <a:gd name="connsiteY3" fmla="*/ 58810 h 350519"/>
                <a:gd name="connsiteX4" fmla="*/ 1122837 w 1122837"/>
                <a:gd name="connsiteY4" fmla="*/ 294043 h 350519"/>
                <a:gd name="connsiteX5" fmla="*/ 1082594 w 1122837"/>
                <a:gd name="connsiteY5" fmla="*/ 350519 h 350519"/>
                <a:gd name="connsiteX6" fmla="*/ 40244 w 1122837"/>
                <a:gd name="connsiteY6" fmla="*/ 350519 h 350519"/>
                <a:gd name="connsiteX7" fmla="*/ 0 w 1122837"/>
                <a:gd name="connsiteY7" fmla="*/ 294043 h 350519"/>
                <a:gd name="connsiteX0" fmla="*/ 0 w 1122837"/>
                <a:gd name="connsiteY0" fmla="*/ 294043 h 350519"/>
                <a:gd name="connsiteX1" fmla="*/ 2739 w 1122837"/>
                <a:gd name="connsiteY1" fmla="*/ 0 h 350519"/>
                <a:gd name="connsiteX2" fmla="*/ 1082595 w 1122837"/>
                <a:gd name="connsiteY2" fmla="*/ 0 h 350519"/>
                <a:gd name="connsiteX3" fmla="*/ 1122837 w 1122837"/>
                <a:gd name="connsiteY3" fmla="*/ 58810 h 350519"/>
                <a:gd name="connsiteX4" fmla="*/ 1122837 w 1122837"/>
                <a:gd name="connsiteY4" fmla="*/ 294043 h 350519"/>
                <a:gd name="connsiteX5" fmla="*/ 1088164 w 1122837"/>
                <a:gd name="connsiteY5" fmla="*/ 350519 h 350519"/>
                <a:gd name="connsiteX6" fmla="*/ 40244 w 1122837"/>
                <a:gd name="connsiteY6" fmla="*/ 350519 h 350519"/>
                <a:gd name="connsiteX7" fmla="*/ 0 w 1122837"/>
                <a:gd name="connsiteY7" fmla="*/ 294043 h 35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2837" h="350519">
                  <a:moveTo>
                    <a:pt x="0" y="294043"/>
                  </a:moveTo>
                  <a:lnTo>
                    <a:pt x="2739" y="0"/>
                  </a:lnTo>
                  <a:lnTo>
                    <a:pt x="1082595" y="0"/>
                  </a:lnTo>
                  <a:cubicBezTo>
                    <a:pt x="1115075" y="0"/>
                    <a:pt x="1122837" y="26330"/>
                    <a:pt x="1122837" y="58810"/>
                  </a:cubicBezTo>
                  <a:lnTo>
                    <a:pt x="1122837" y="294043"/>
                  </a:lnTo>
                  <a:cubicBezTo>
                    <a:pt x="1122837" y="326523"/>
                    <a:pt x="1120644" y="350519"/>
                    <a:pt x="1088164" y="350519"/>
                  </a:cubicBezTo>
                  <a:lnTo>
                    <a:pt x="40244" y="350519"/>
                  </a:lnTo>
                  <a:cubicBezTo>
                    <a:pt x="7764" y="350519"/>
                    <a:pt x="0" y="326523"/>
                    <a:pt x="0" y="294043"/>
                  </a:cubicBez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defPPr>
                <a:defRPr lang="de-DE"/>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de-DE" sz="1600" b="1" dirty="0"/>
                <a:t>Arbeitnehmer</a:t>
              </a:r>
            </a:p>
          </p:txBody>
        </p:sp>
        <p:cxnSp>
          <p:nvCxnSpPr>
            <p:cNvPr id="57" name="Gerade Verbindung mit Pfeil 56"/>
            <p:cNvCxnSpPr/>
            <p:nvPr/>
          </p:nvCxnSpPr>
          <p:spPr>
            <a:xfrm rot="16200000" flipV="1">
              <a:off x="5911172" y="3972976"/>
              <a:ext cx="1260000" cy="0"/>
            </a:xfrm>
            <a:prstGeom prst="straightConnector1">
              <a:avLst/>
            </a:prstGeom>
            <a:ln>
              <a:solidFill>
                <a:schemeClr val="accent5"/>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58" name="Abgerundetes Rechteck 7"/>
            <p:cNvSpPr/>
            <p:nvPr/>
          </p:nvSpPr>
          <p:spPr bwMode="auto">
            <a:xfrm>
              <a:off x="1767147" y="4388194"/>
              <a:ext cx="5076000" cy="360000"/>
            </a:xfrm>
            <a:custGeom>
              <a:avLst/>
              <a:gdLst>
                <a:gd name="connsiteX0" fmla="*/ 0 w 3528000"/>
                <a:gd name="connsiteY0" fmla="*/ 60001 h 360000"/>
                <a:gd name="connsiteX1" fmla="*/ 60001 w 3528000"/>
                <a:gd name="connsiteY1" fmla="*/ 0 h 360000"/>
                <a:gd name="connsiteX2" fmla="*/ 3467999 w 3528000"/>
                <a:gd name="connsiteY2" fmla="*/ 0 h 360000"/>
                <a:gd name="connsiteX3" fmla="*/ 3528000 w 3528000"/>
                <a:gd name="connsiteY3" fmla="*/ 60001 h 360000"/>
                <a:gd name="connsiteX4" fmla="*/ 3528000 w 3528000"/>
                <a:gd name="connsiteY4" fmla="*/ 299999 h 360000"/>
                <a:gd name="connsiteX5" fmla="*/ 3467999 w 3528000"/>
                <a:gd name="connsiteY5" fmla="*/ 360000 h 360000"/>
                <a:gd name="connsiteX6" fmla="*/ 60001 w 3528000"/>
                <a:gd name="connsiteY6" fmla="*/ 360000 h 360000"/>
                <a:gd name="connsiteX7" fmla="*/ 0 w 3528000"/>
                <a:gd name="connsiteY7" fmla="*/ 299999 h 360000"/>
                <a:gd name="connsiteX8" fmla="*/ 0 w 3528000"/>
                <a:gd name="connsiteY8"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4763 w 3528000"/>
                <a:gd name="connsiteY0" fmla="*/ 0 h 361911"/>
                <a:gd name="connsiteX1" fmla="*/ 3467999 w 3528000"/>
                <a:gd name="connsiteY1" fmla="*/ 1911 h 361911"/>
                <a:gd name="connsiteX2" fmla="*/ 3528000 w 3528000"/>
                <a:gd name="connsiteY2" fmla="*/ 61912 h 361911"/>
                <a:gd name="connsiteX3" fmla="*/ 3528000 w 3528000"/>
                <a:gd name="connsiteY3" fmla="*/ 301910 h 361911"/>
                <a:gd name="connsiteX4" fmla="*/ 3467999 w 3528000"/>
                <a:gd name="connsiteY4" fmla="*/ 361911 h 361911"/>
                <a:gd name="connsiteX5" fmla="*/ 60001 w 3528000"/>
                <a:gd name="connsiteY5" fmla="*/ 361911 h 361911"/>
                <a:gd name="connsiteX6" fmla="*/ 0 w 3528000"/>
                <a:gd name="connsiteY6" fmla="*/ 301910 h 361911"/>
                <a:gd name="connsiteX7" fmla="*/ 4763 w 3528000"/>
                <a:gd name="connsiteY7" fmla="*/ 0 h 361911"/>
                <a:gd name="connsiteX0" fmla="*/ 4763 w 3528000"/>
                <a:gd name="connsiteY0" fmla="*/ 0 h 361911"/>
                <a:gd name="connsiteX1" fmla="*/ 3467999 w 3528000"/>
                <a:gd name="connsiteY1" fmla="*/ 1911 h 361911"/>
                <a:gd name="connsiteX2" fmla="*/ 3528000 w 3528000"/>
                <a:gd name="connsiteY2" fmla="*/ 61912 h 361911"/>
                <a:gd name="connsiteX3" fmla="*/ 3528000 w 3528000"/>
                <a:gd name="connsiteY3" fmla="*/ 301910 h 361911"/>
                <a:gd name="connsiteX4" fmla="*/ 3467999 w 3528000"/>
                <a:gd name="connsiteY4" fmla="*/ 361911 h 361911"/>
                <a:gd name="connsiteX5" fmla="*/ 44444 w 3528000"/>
                <a:gd name="connsiteY5" fmla="*/ 359128 h 361911"/>
                <a:gd name="connsiteX6" fmla="*/ 0 w 3528000"/>
                <a:gd name="connsiteY6" fmla="*/ 301910 h 361911"/>
                <a:gd name="connsiteX7" fmla="*/ 4763 w 3528000"/>
                <a:gd name="connsiteY7" fmla="*/ 0 h 361911"/>
                <a:gd name="connsiteX0" fmla="*/ 4763 w 3528000"/>
                <a:gd name="connsiteY0" fmla="*/ 0 h 361911"/>
                <a:gd name="connsiteX1" fmla="*/ 3487446 w 3528000"/>
                <a:gd name="connsiteY1" fmla="*/ 1911 h 361911"/>
                <a:gd name="connsiteX2" fmla="*/ 3528000 w 3528000"/>
                <a:gd name="connsiteY2" fmla="*/ 61912 h 361911"/>
                <a:gd name="connsiteX3" fmla="*/ 3528000 w 3528000"/>
                <a:gd name="connsiteY3" fmla="*/ 301910 h 361911"/>
                <a:gd name="connsiteX4" fmla="*/ 3467999 w 3528000"/>
                <a:gd name="connsiteY4" fmla="*/ 361911 h 361911"/>
                <a:gd name="connsiteX5" fmla="*/ 44444 w 3528000"/>
                <a:gd name="connsiteY5" fmla="*/ 359128 h 361911"/>
                <a:gd name="connsiteX6" fmla="*/ 0 w 3528000"/>
                <a:gd name="connsiteY6" fmla="*/ 301910 h 361911"/>
                <a:gd name="connsiteX7" fmla="*/ 4763 w 3528000"/>
                <a:gd name="connsiteY7" fmla="*/ 0 h 361911"/>
                <a:gd name="connsiteX0" fmla="*/ 4763 w 3528000"/>
                <a:gd name="connsiteY0" fmla="*/ 0 h 361911"/>
                <a:gd name="connsiteX1" fmla="*/ 3487446 w 3528000"/>
                <a:gd name="connsiteY1" fmla="*/ 1911 h 361911"/>
                <a:gd name="connsiteX2" fmla="*/ 3528000 w 3528000"/>
                <a:gd name="connsiteY2" fmla="*/ 61912 h 361911"/>
                <a:gd name="connsiteX3" fmla="*/ 3528000 w 3528000"/>
                <a:gd name="connsiteY3" fmla="*/ 301910 h 361911"/>
                <a:gd name="connsiteX4" fmla="*/ 3489390 w 3528000"/>
                <a:gd name="connsiteY4" fmla="*/ 361911 h 361911"/>
                <a:gd name="connsiteX5" fmla="*/ 44444 w 3528000"/>
                <a:gd name="connsiteY5" fmla="*/ 359128 h 361911"/>
                <a:gd name="connsiteX6" fmla="*/ 0 w 3528000"/>
                <a:gd name="connsiteY6" fmla="*/ 301910 h 361911"/>
                <a:gd name="connsiteX7" fmla="*/ 4763 w 3528000"/>
                <a:gd name="connsiteY7" fmla="*/ 0 h 36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000" h="361911">
                  <a:moveTo>
                    <a:pt x="4763" y="0"/>
                  </a:moveTo>
                  <a:lnTo>
                    <a:pt x="3487446" y="1911"/>
                  </a:lnTo>
                  <a:cubicBezTo>
                    <a:pt x="3520584" y="1911"/>
                    <a:pt x="3528000" y="28774"/>
                    <a:pt x="3528000" y="61912"/>
                  </a:cubicBezTo>
                  <a:lnTo>
                    <a:pt x="3528000" y="301910"/>
                  </a:lnTo>
                  <a:cubicBezTo>
                    <a:pt x="3528000" y="335048"/>
                    <a:pt x="3522528" y="361911"/>
                    <a:pt x="3489390" y="361911"/>
                  </a:cubicBezTo>
                  <a:lnTo>
                    <a:pt x="44444" y="359128"/>
                  </a:lnTo>
                  <a:cubicBezTo>
                    <a:pt x="11306" y="359128"/>
                    <a:pt x="0" y="335048"/>
                    <a:pt x="0" y="301910"/>
                  </a:cubicBezTo>
                  <a:cubicBezTo>
                    <a:pt x="1588" y="201273"/>
                    <a:pt x="3175" y="100637"/>
                    <a:pt x="4763" y="0"/>
                  </a:cubicBezTo>
                  <a:close/>
                </a:path>
              </a:pathLst>
            </a:custGeom>
            <a:solidFill>
              <a:schemeClr val="accent5"/>
            </a:solidFill>
            <a:ln w="19050">
              <a:noFill/>
            </a:ln>
            <a:effectLst/>
          </p:spPr>
          <p:style>
            <a:lnRef idx="1">
              <a:schemeClr val="accent1"/>
            </a:lnRef>
            <a:fillRef idx="3">
              <a:schemeClr val="accent1"/>
            </a:fillRef>
            <a:effectRef idx="2">
              <a:schemeClr val="accent1"/>
            </a:effectRef>
            <a:fontRef idx="minor">
              <a:schemeClr val="lt1"/>
            </a:fontRef>
          </p:style>
          <p:txBody>
            <a:bodyPr lIns="108000" tIns="36000" rIns="108000" bIns="36000" anchor="ctr"/>
            <a:lstStyle/>
            <a:p>
              <a:pPr algn="ctr" eaLnBrk="1" fontAlgn="auto" hangingPunct="1">
                <a:spcBef>
                  <a:spcPts val="0"/>
                </a:spcBef>
                <a:spcAft>
                  <a:spcPts val="0"/>
                </a:spcAft>
                <a:tabLst>
                  <a:tab pos="3309938" algn="r"/>
                </a:tabLst>
                <a:defRPr/>
              </a:pPr>
              <a:r>
                <a:rPr lang="de-DE" sz="1600" b="1" dirty="0">
                  <a:solidFill>
                    <a:srgbClr val="FFFFFF"/>
                  </a:solidFill>
                </a:rPr>
                <a:t>Direktversicherung</a:t>
              </a:r>
            </a:p>
          </p:txBody>
        </p:sp>
      </p:grpSp>
    </p:spTree>
    <p:extLst>
      <p:ext uri="{BB962C8B-B14F-4D97-AF65-F5344CB8AC3E}">
        <p14:creationId xmlns:p14="http://schemas.microsoft.com/office/powerpoint/2010/main" val="3042375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1701"/>
            <a:ext cx="9144000" cy="6046299"/>
          </a:xfrm>
          <a:prstGeom prst="rect">
            <a:avLst/>
          </a:prstGeom>
        </p:spPr>
      </p:pic>
      <p:sp>
        <p:nvSpPr>
          <p:cNvPr id="4"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2" name="Textplatzhalter 1"/>
          <p:cNvSpPr>
            <a:spLocks noGrp="1"/>
          </p:cNvSpPr>
          <p:nvPr>
            <p:ph type="body" sz="quarter" idx="10"/>
          </p:nvPr>
        </p:nvSpPr>
        <p:spPr/>
        <p:txBody>
          <a:bodyPr/>
          <a:lstStyle/>
          <a:p>
            <a:r>
              <a:rPr lang="de-DE" dirty="0"/>
              <a:t>6.</a:t>
            </a:r>
          </a:p>
        </p:txBody>
      </p:sp>
      <p:sp>
        <p:nvSpPr>
          <p:cNvPr id="5"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p:txBody>
          <a:bodyPr/>
          <a:lstStyle/>
          <a:p>
            <a:r>
              <a:rPr lang="de-DE" altLang="de-DE" dirty="0"/>
              <a:t>Die Stuttgarter – Partner für Ihre bAV</a:t>
            </a:r>
            <a:endParaRPr lang="de-DE" dirty="0"/>
          </a:p>
        </p:txBody>
      </p:sp>
    </p:spTree>
    <p:extLst>
      <p:ext uri="{BB962C8B-B14F-4D97-AF65-F5344CB8AC3E}">
        <p14:creationId xmlns:p14="http://schemas.microsoft.com/office/powerpoint/2010/main" val="359752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lstStyle/>
          <a:p>
            <a:r>
              <a:rPr lang="de-DE" altLang="de-DE"/>
              <a:t>Die Stuttgarter:</a:t>
            </a:r>
            <a:br>
              <a:rPr lang="de-DE" altLang="de-DE"/>
            </a:br>
            <a:r>
              <a:rPr lang="de-DE" altLang="de-DE"/>
              <a:t>Darauf können Sie sich in Zukunft verlassen</a:t>
            </a:r>
            <a:endParaRPr lang="de-DE" dirty="0"/>
          </a:p>
        </p:txBody>
      </p:sp>
      <p:sp>
        <p:nvSpPr>
          <p:cNvPr id="40" name="Textplatzhalter 39"/>
          <p:cNvSpPr>
            <a:spLocks noGrp="1"/>
          </p:cNvSpPr>
          <p:nvPr>
            <p:ph type="body" sz="quarter" idx="17"/>
          </p:nvPr>
        </p:nvSpPr>
        <p:spPr/>
        <p:txBody>
          <a:bodyPr/>
          <a:lstStyle/>
          <a:p>
            <a:pPr lvl="1"/>
            <a:r>
              <a:rPr lang="de-DE" altLang="de-DE"/>
              <a:t>Leistung „Made in Germany“: </a:t>
            </a:r>
            <a:br>
              <a:rPr lang="de-DE" altLang="de-DE"/>
            </a:br>
            <a:r>
              <a:rPr lang="de-DE" altLang="de-DE"/>
              <a:t>Die Stuttgarter ist traditionell, </a:t>
            </a:r>
            <a:br>
              <a:rPr lang="de-DE" altLang="de-DE"/>
            </a:br>
            <a:r>
              <a:rPr lang="de-DE" altLang="de-DE"/>
              <a:t>solide und finanzstark.</a:t>
            </a:r>
          </a:p>
          <a:p>
            <a:pPr lvl="1"/>
            <a:r>
              <a:rPr lang="de-DE" altLang="de-DE"/>
              <a:t>Als Versicherungsverein auf Gegenseitigkeit ist Die Stuttgarter </a:t>
            </a:r>
            <a:br>
              <a:rPr lang="de-DE" altLang="de-DE"/>
            </a:br>
            <a:r>
              <a:rPr lang="de-DE" altLang="de-DE"/>
              <a:t>ihren Kunden verpflichtet.</a:t>
            </a:r>
            <a:endParaRPr lang="de-DE" altLang="de-DE" dirty="0"/>
          </a:p>
        </p:txBody>
      </p:sp>
      <p:sp>
        <p:nvSpPr>
          <p:cNvPr id="42" name="Textplatzhalter 41"/>
          <p:cNvSpPr>
            <a:spLocks noGrp="1"/>
          </p:cNvSpPr>
          <p:nvPr>
            <p:ph type="body" sz="quarter" idx="21"/>
          </p:nvPr>
        </p:nvSpPr>
        <p:spPr/>
        <p:txBody>
          <a:bodyPr/>
          <a:lstStyle/>
          <a:p>
            <a:r>
              <a:rPr lang="de-DE" altLang="de-DE"/>
              <a:t>Ihr Arbeitgeber hat sich für einen leistungsstarken bAV-Versicherer entschieden.</a:t>
            </a:r>
            <a:endParaRPr lang="de-DE" altLang="de-DE" dirty="0"/>
          </a:p>
        </p:txBody>
      </p:sp>
      <p:sp>
        <p:nvSpPr>
          <p:cNvPr id="44" name="Textplatzhalter 43"/>
          <p:cNvSpPr>
            <a:spLocks noGrp="1"/>
          </p:cNvSpPr>
          <p:nvPr>
            <p:ph type="body" sz="quarter" idx="24"/>
          </p:nvPr>
        </p:nvSpPr>
        <p:spPr/>
        <p:txBody>
          <a:bodyPr/>
          <a:lstStyle/>
          <a:p>
            <a:r>
              <a:rPr lang="de-DE" altLang="de-DE"/>
              <a:t>Die Stuttgarter setzt sich seit über 100 Jahren für die Interessen ihrer Kunden ein: leistungsstark und vertrauenswürdig.</a:t>
            </a:r>
            <a:endParaRPr lang="de-DE" altLang="de-DE" dirty="0"/>
          </a:p>
        </p:txBody>
      </p:sp>
      <p:sp>
        <p:nvSpPr>
          <p:cNvPr id="54" name="Textplatzhalter 53"/>
          <p:cNvSpPr>
            <a:spLocks noGrp="1"/>
          </p:cNvSpPr>
          <p:nvPr>
            <p:ph type="body" sz="quarter" idx="23"/>
          </p:nvPr>
        </p:nvSpPr>
        <p:spPr/>
        <p:txBody>
          <a:bodyPr/>
          <a:lstStyle/>
          <a:p>
            <a:endParaRPr lang="de-DE"/>
          </a:p>
        </p:txBody>
      </p:sp>
      <p:sp>
        <p:nvSpPr>
          <p:cNvPr id="20" name="Textplatzhalter 19"/>
          <p:cNvSpPr>
            <a:spLocks noGrp="1"/>
          </p:cNvSpPr>
          <p:nvPr>
            <p:ph type="body" sz="quarter" idx="18"/>
          </p:nvPr>
        </p:nvSpPr>
        <p:spPr/>
        <p:txBody>
          <a:bodyPr/>
          <a:lstStyle/>
          <a:p>
            <a:r>
              <a:rPr lang="de-DE" dirty="0"/>
              <a:t>6. </a:t>
            </a:r>
            <a:r>
              <a:rPr lang="de-DE" altLang="de-DE" dirty="0"/>
              <a:t>Die Stuttgarter – Partner für Ihre bAV</a:t>
            </a:r>
            <a:endParaRPr lang="de-DE" dirty="0"/>
          </a:p>
        </p:txBody>
      </p:sp>
      <p:sp>
        <p:nvSpPr>
          <p:cNvPr id="7" name="Datumsplatzhalter 6"/>
          <p:cNvSpPr>
            <a:spLocks noGrp="1"/>
          </p:cNvSpPr>
          <p:nvPr>
            <p:ph type="dt" sz="half" idx="25"/>
          </p:nvPr>
        </p:nvSpPr>
        <p:spPr/>
        <p:txBody>
          <a:bodyPr/>
          <a:lstStyle/>
          <a:p>
            <a:r>
              <a:rPr lang="de-DE"/>
              <a:t>01.01.2020</a:t>
            </a:r>
            <a:endParaRPr lang="de-DE" dirty="0"/>
          </a:p>
        </p:txBody>
      </p:sp>
      <p:sp>
        <p:nvSpPr>
          <p:cNvPr id="8" name="Fußzeilenplatzhalter 7"/>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9" name="Foliennummernplatzhalter 8"/>
          <p:cNvSpPr>
            <a:spLocks noGrp="1"/>
          </p:cNvSpPr>
          <p:nvPr>
            <p:ph type="sldNum" sz="quarter" idx="27"/>
          </p:nvPr>
        </p:nvSpPr>
        <p:spPr/>
        <p:txBody>
          <a:bodyPr/>
          <a:lstStyle/>
          <a:p>
            <a:fld id="{BFE8ADF1-837C-463F-9856-54C2D771B21B}" type="slidenum">
              <a:rPr lang="de-DE" smtClean="0"/>
              <a:pPr/>
              <a:t>27</a:t>
            </a:fld>
            <a:endParaRPr lang="de-DE" dirty="0"/>
          </a:p>
        </p:txBody>
      </p:sp>
      <p:grpSp>
        <p:nvGrpSpPr>
          <p:cNvPr id="19" name="Gruppieren 18"/>
          <p:cNvGrpSpPr/>
          <p:nvPr/>
        </p:nvGrpSpPr>
        <p:grpSpPr>
          <a:xfrm>
            <a:off x="4506313" y="2601370"/>
            <a:ext cx="4176000" cy="2666010"/>
            <a:chOff x="4506313" y="2601370"/>
            <a:chExt cx="4176000" cy="2666010"/>
          </a:xfrm>
        </p:grpSpPr>
        <p:pic>
          <p:nvPicPr>
            <p:cNvPr id="30" name="Picture 2" descr="\\USERNAME-PC\Stuttgarter bAV - Daten CD (Ordner)\b) Schritt 1 Arbeitgeber Analyse - Die Stuttgarter bAV-Lösung\_Änderungen\BAV_Bilder_PPT\Siegel\FitchRatings_A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7789" y="2601370"/>
              <a:ext cx="2024524" cy="1228982"/>
            </a:xfrm>
            <a:prstGeom prst="rect">
              <a:avLst/>
            </a:prstGeom>
            <a:noFill/>
            <a:extLst>
              <a:ext uri="{909E8E84-426E-40DD-AFC4-6F175D3DCCD1}">
                <a14:hiddenFill xmlns:a14="http://schemas.microsoft.com/office/drawing/2010/main">
                  <a:solidFill>
                    <a:srgbClr val="FFFFFF"/>
                  </a:solidFill>
                </a14:hiddenFill>
              </a:ext>
            </a:extLst>
          </p:spPr>
        </p:pic>
        <p:pic>
          <p:nvPicPr>
            <p:cNvPr id="31" name="Grafik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6313" y="4038398"/>
              <a:ext cx="2010885" cy="1228982"/>
            </a:xfrm>
            <a:prstGeom prst="rect">
              <a:avLst/>
            </a:prstGeom>
          </p:spPr>
        </p:pic>
        <p:pic>
          <p:nvPicPr>
            <p:cNvPr id="32" name="Grafik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7660" y="2601370"/>
              <a:ext cx="1300199" cy="1260000"/>
            </a:xfrm>
            <a:prstGeom prst="rect">
              <a:avLst/>
            </a:prstGeom>
          </p:spPr>
        </p:pic>
        <p:pic>
          <p:nvPicPr>
            <p:cNvPr id="33" name="Grafik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951" y="4038398"/>
              <a:ext cx="1432201" cy="1227600"/>
            </a:xfrm>
            <a:prstGeom prst="rect">
              <a:avLst/>
            </a:prstGeom>
          </p:spPr>
        </p:pic>
      </p:grpSp>
    </p:spTree>
    <p:extLst>
      <p:ext uri="{BB962C8B-B14F-4D97-AF65-F5344CB8AC3E}">
        <p14:creationId xmlns:p14="http://schemas.microsoft.com/office/powerpoint/2010/main" val="677247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Persönliches Gespräch:</a:t>
            </a:r>
            <a:br>
              <a:rPr lang="de-DE" altLang="de-DE"/>
            </a:br>
            <a:r>
              <a:rPr lang="de-DE" altLang="de-DE"/>
              <a:t>Lassen Sie uns gemeinsam ins Detail gehen</a:t>
            </a:r>
            <a:endParaRPr lang="de-DE" dirty="0"/>
          </a:p>
        </p:txBody>
      </p:sp>
      <p:sp>
        <p:nvSpPr>
          <p:cNvPr id="17" name="Textplatzhalter 16"/>
          <p:cNvSpPr>
            <a:spLocks noGrp="1"/>
          </p:cNvSpPr>
          <p:nvPr>
            <p:ph type="body" sz="quarter" idx="21"/>
          </p:nvPr>
        </p:nvSpPr>
        <p:spPr/>
        <p:txBody>
          <a:bodyPr/>
          <a:lstStyle/>
          <a:p>
            <a:r>
              <a:rPr lang="de-DE" altLang="de-DE"/>
              <a:t>Informieren Sie sich über Ihre individuellen Vorteile und Beiträge in der bAV.</a:t>
            </a:r>
            <a:endParaRPr lang="de-DE" altLang="de-DE" dirty="0"/>
          </a:p>
        </p:txBody>
      </p:sp>
      <p:sp>
        <p:nvSpPr>
          <p:cNvPr id="28" name="Textplatzhalter 27"/>
          <p:cNvSpPr>
            <a:spLocks noGrp="1"/>
          </p:cNvSpPr>
          <p:nvPr>
            <p:ph type="body" sz="quarter" idx="23"/>
          </p:nvPr>
        </p:nvSpPr>
        <p:spPr/>
        <p:txBody>
          <a:bodyPr/>
          <a:lstStyle/>
          <a:p>
            <a:endParaRPr lang="de-DE"/>
          </a:p>
        </p:txBody>
      </p:sp>
      <p:sp>
        <p:nvSpPr>
          <p:cNvPr id="19" name="Textplatzhalter 18"/>
          <p:cNvSpPr>
            <a:spLocks noGrp="1"/>
          </p:cNvSpPr>
          <p:nvPr>
            <p:ph type="body" sz="quarter" idx="24"/>
          </p:nvPr>
        </p:nvSpPr>
        <p:spPr/>
        <p:txBody>
          <a:bodyPr/>
          <a:lstStyle/>
          <a:p>
            <a:r>
              <a:rPr lang="de-DE" altLang="de-DE"/>
              <a:t>Lassen Sie uns für Sie rechnen!</a:t>
            </a:r>
            <a:endParaRPr lang="de-DE" altLang="de-DE" dirty="0"/>
          </a:p>
        </p:txBody>
      </p:sp>
      <p:sp>
        <p:nvSpPr>
          <p:cNvPr id="7" name="Textplatzhalter 6"/>
          <p:cNvSpPr>
            <a:spLocks noGrp="1"/>
          </p:cNvSpPr>
          <p:nvPr>
            <p:ph type="body" sz="quarter" idx="18"/>
          </p:nvPr>
        </p:nvSpPr>
        <p:spPr/>
        <p:txBody>
          <a:bodyPr/>
          <a:lstStyle/>
          <a:p>
            <a:r>
              <a:rPr lang="de-DE"/>
              <a:t>6. </a:t>
            </a:r>
            <a:r>
              <a:rPr lang="de-DE" altLang="de-DE"/>
              <a:t>Die Stuttgarter – Partner für Ihre bAV</a:t>
            </a:r>
            <a:endParaRPr lang="de-DE" dirty="0"/>
          </a:p>
        </p:txBody>
      </p:sp>
      <p:sp>
        <p:nvSpPr>
          <p:cNvPr id="8" name="Datumsplatzhalter 7"/>
          <p:cNvSpPr>
            <a:spLocks noGrp="1"/>
          </p:cNvSpPr>
          <p:nvPr>
            <p:ph type="dt" sz="half" idx="25"/>
          </p:nvPr>
        </p:nvSpPr>
        <p:spPr/>
        <p:txBody>
          <a:bodyPr/>
          <a:lstStyle/>
          <a:p>
            <a:r>
              <a:rPr lang="de-DE"/>
              <a:t>01.01.2020</a:t>
            </a:r>
            <a:endParaRPr lang="de-DE" dirty="0"/>
          </a:p>
        </p:txBody>
      </p:sp>
      <p:sp>
        <p:nvSpPr>
          <p:cNvPr id="9" name="Fußzeilenplatzhalter 8"/>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28</a:t>
            </a:fld>
            <a:endParaRPr lang="de-DE" dirty="0"/>
          </a:p>
        </p:txBody>
      </p:sp>
      <p:pic>
        <p:nvPicPr>
          <p:cNvPr id="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0000">
            <a:off x="1330325" y="2601913"/>
            <a:ext cx="6480175" cy="2776537"/>
          </a:xfrm>
          <a:prstGeom prst="rect">
            <a:avLst/>
          </a:prstGeom>
          <a:noFill/>
          <a:ln w="9360" cap="sq">
            <a:solidFill>
              <a:srgbClr val="B3B3B3"/>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21086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8"/>
          <p:cNvSpPr/>
          <p:nvPr/>
        </p:nvSpPr>
        <p:spPr>
          <a:xfrm>
            <a:off x="1828261" y="2600325"/>
            <a:ext cx="5487478" cy="1646096"/>
          </a:xfrm>
          <a:custGeom>
            <a:avLst/>
            <a:gdLst>
              <a:gd name="connsiteX0" fmla="*/ 0 w 5485640"/>
              <a:gd name="connsiteY0" fmla="*/ 151424 h 1646096"/>
              <a:gd name="connsiteX1" fmla="*/ 151424 w 5485640"/>
              <a:gd name="connsiteY1" fmla="*/ 0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8" fmla="*/ 0 w 5485640"/>
              <a:gd name="connsiteY8" fmla="*/ 151424 h 1646096"/>
              <a:gd name="connsiteX0" fmla="*/ 0 w 5485640"/>
              <a:gd name="connsiteY0" fmla="*/ 1494672 h 1646096"/>
              <a:gd name="connsiteX1" fmla="*/ 151424 w 5485640"/>
              <a:gd name="connsiteY1" fmla="*/ 0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0" fmla="*/ 0 w 5485640"/>
              <a:gd name="connsiteY0" fmla="*/ 1494672 h 1646096"/>
              <a:gd name="connsiteX1" fmla="*/ 2618 w 5485640"/>
              <a:gd name="connsiteY1" fmla="*/ 4313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0" fmla="*/ 1838 w 5487478"/>
              <a:gd name="connsiteY0" fmla="*/ 1494672 h 1646096"/>
              <a:gd name="connsiteX1" fmla="*/ 143 w 5487478"/>
              <a:gd name="connsiteY1" fmla="*/ 2157 h 1646096"/>
              <a:gd name="connsiteX2" fmla="*/ 5336054 w 5487478"/>
              <a:gd name="connsiteY2" fmla="*/ 0 h 1646096"/>
              <a:gd name="connsiteX3" fmla="*/ 5487478 w 5487478"/>
              <a:gd name="connsiteY3" fmla="*/ 151424 h 1646096"/>
              <a:gd name="connsiteX4" fmla="*/ 5487478 w 5487478"/>
              <a:gd name="connsiteY4" fmla="*/ 1494672 h 1646096"/>
              <a:gd name="connsiteX5" fmla="*/ 5336054 w 5487478"/>
              <a:gd name="connsiteY5" fmla="*/ 1646096 h 1646096"/>
              <a:gd name="connsiteX6" fmla="*/ 153262 w 5487478"/>
              <a:gd name="connsiteY6" fmla="*/ 1646096 h 1646096"/>
              <a:gd name="connsiteX7" fmla="*/ 1838 w 5487478"/>
              <a:gd name="connsiteY7" fmla="*/ 1494672 h 164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7478" h="1646096">
                <a:moveTo>
                  <a:pt x="1838" y="1494672"/>
                </a:moveTo>
                <a:cubicBezTo>
                  <a:pt x="2711" y="997886"/>
                  <a:pt x="-730" y="498943"/>
                  <a:pt x="143" y="2157"/>
                </a:cubicBezTo>
                <a:lnTo>
                  <a:pt x="5336054" y="0"/>
                </a:lnTo>
                <a:cubicBezTo>
                  <a:pt x="5419683" y="0"/>
                  <a:pt x="5487478" y="67795"/>
                  <a:pt x="5487478" y="151424"/>
                </a:cubicBezTo>
                <a:lnTo>
                  <a:pt x="5487478" y="1494672"/>
                </a:lnTo>
                <a:cubicBezTo>
                  <a:pt x="5487478" y="1578301"/>
                  <a:pt x="5419683" y="1646096"/>
                  <a:pt x="5336054" y="1646096"/>
                </a:cubicBezTo>
                <a:lnTo>
                  <a:pt x="153262" y="1646096"/>
                </a:lnTo>
                <a:cubicBezTo>
                  <a:pt x="69633" y="1646096"/>
                  <a:pt x="1838" y="1578301"/>
                  <a:pt x="1838" y="1494672"/>
                </a:cubicBezTo>
                <a:close/>
              </a:path>
            </a:pathLst>
          </a:custGeom>
          <a:solidFill>
            <a:srgbClr val="FFFFFF">
              <a:alpha val="50000"/>
            </a:srgb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0" lang="de-DE" sz="3200" b="1" i="0" u="none" strike="noStrike" kern="1200" cap="none" spc="0" normalizeH="0" baseline="0" noProof="0" dirty="0">
                <a:ln>
                  <a:noFill/>
                </a:ln>
                <a:solidFill>
                  <a:srgbClr val="009EE0"/>
                </a:solidFill>
                <a:effectLst/>
                <a:uLnTx/>
                <a:uFillTx/>
                <a:latin typeface="+mn-lt"/>
                <a:ea typeface="+mj-ea"/>
                <a:cs typeface="+mj-cs"/>
              </a:rPr>
              <a:t>Vielen Dank für</a:t>
            </a:r>
            <a:br>
              <a:rPr kumimoji="0" lang="de-DE" sz="3200" b="1" i="0" u="none" strike="noStrike" kern="1200" cap="none" spc="0" normalizeH="0" baseline="0" noProof="0" dirty="0">
                <a:ln>
                  <a:noFill/>
                </a:ln>
                <a:solidFill>
                  <a:srgbClr val="009EE0"/>
                </a:solidFill>
                <a:effectLst/>
                <a:uLnTx/>
                <a:uFillTx/>
                <a:latin typeface="+mn-lt"/>
                <a:ea typeface="+mj-ea"/>
                <a:cs typeface="+mj-cs"/>
              </a:rPr>
            </a:br>
            <a:r>
              <a:rPr kumimoji="0" lang="de-DE" sz="3200" b="1" i="0" u="none" strike="noStrike" kern="1200" cap="none" spc="0" normalizeH="0" baseline="0" noProof="0" dirty="0">
                <a:ln>
                  <a:noFill/>
                </a:ln>
                <a:solidFill>
                  <a:srgbClr val="009EE0"/>
                </a:solidFill>
                <a:effectLst/>
                <a:uLnTx/>
                <a:uFillTx/>
                <a:latin typeface="+mn-lt"/>
                <a:ea typeface="+mj-ea"/>
                <a:cs typeface="+mj-cs"/>
              </a:rPr>
              <a:t>Ihre Aufmerksamkeit.</a:t>
            </a:r>
            <a:endParaRPr lang="de-DE" sz="2400" dirty="0"/>
          </a:p>
        </p:txBody>
      </p:sp>
    </p:spTree>
    <p:extLst>
      <p:ext uri="{BB962C8B-B14F-4D97-AF65-F5344CB8AC3E}">
        <p14:creationId xmlns:p14="http://schemas.microsoft.com/office/powerpoint/2010/main" val="4039118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sp>
        <p:nvSpPr>
          <p:cNvPr id="4"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2" name="Textplatzhalter 1"/>
          <p:cNvSpPr>
            <a:spLocks noGrp="1"/>
          </p:cNvSpPr>
          <p:nvPr>
            <p:ph type="body" sz="quarter" idx="10"/>
          </p:nvPr>
        </p:nvSpPr>
        <p:spPr/>
        <p:txBody>
          <a:bodyPr/>
          <a:lstStyle/>
          <a:p>
            <a:r>
              <a:rPr lang="de-DE" dirty="0"/>
              <a:t>1.</a:t>
            </a:r>
          </a:p>
        </p:txBody>
      </p:sp>
      <p:sp>
        <p:nvSpPr>
          <p:cNvPr id="5"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p:txBody>
          <a:bodyPr/>
          <a:lstStyle/>
          <a:p>
            <a:r>
              <a:rPr lang="de-DE" altLang="de-DE" dirty="0"/>
              <a:t>Warum überhaupt bAV?</a:t>
            </a:r>
            <a:endParaRPr lang="de-DE" dirty="0"/>
          </a:p>
        </p:txBody>
      </p:sp>
    </p:spTree>
    <p:extLst>
      <p:ext uri="{BB962C8B-B14F-4D97-AF65-F5344CB8AC3E}">
        <p14:creationId xmlns:p14="http://schemas.microsoft.com/office/powerpoint/2010/main" val="114799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4"/>
          <p:cNvSpPr txBox="1">
            <a:spLocks/>
          </p:cNvSpPr>
          <p:nvPr/>
        </p:nvSpPr>
        <p:spPr bwMode="auto">
          <a:xfrm>
            <a:off x="358775" y="3456780"/>
            <a:ext cx="5954713" cy="210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spcBef>
                <a:spcPts val="1600"/>
              </a:spcBef>
              <a:tabLst>
                <a:tab pos="268288" algn="l"/>
              </a:tabLst>
              <a:defRPr sz="1700">
                <a:solidFill>
                  <a:schemeClr val="tx1"/>
                </a:solidFill>
                <a:latin typeface="Arial" panose="020B0604020202020204" pitchFamily="34" charset="0"/>
              </a:defRPr>
            </a:lvl1pPr>
            <a:lvl2pPr marL="742950" indent="-285750">
              <a:spcBef>
                <a:spcPts val="1600"/>
              </a:spcBef>
              <a:buSzPct val="100000"/>
              <a:buBlip>
                <a:blip r:embed="rId2"/>
              </a:buBlip>
              <a:tabLst>
                <a:tab pos="268288" algn="l"/>
              </a:tabLst>
              <a:defRPr sz="1700">
                <a:solidFill>
                  <a:schemeClr val="tx1"/>
                </a:solidFill>
                <a:latin typeface="Arial" panose="020B0604020202020204" pitchFamily="34" charset="0"/>
              </a:defRPr>
            </a:lvl2pPr>
            <a:lvl3pPr marL="1143000" indent="-228600">
              <a:spcBef>
                <a:spcPts val="1600"/>
              </a:spcBef>
              <a:buSzPct val="100000"/>
              <a:buBlip>
                <a:blip r:embed="rId2"/>
              </a:buBlip>
              <a:tabLst>
                <a:tab pos="268288" algn="l"/>
              </a:tabLst>
              <a:defRPr sz="1700">
                <a:solidFill>
                  <a:schemeClr val="tx1"/>
                </a:solidFill>
                <a:latin typeface="Arial" panose="020B0604020202020204" pitchFamily="34" charset="0"/>
              </a:defRPr>
            </a:lvl3pPr>
            <a:lvl4pPr marL="1600200" indent="-228600">
              <a:spcBef>
                <a:spcPts val="1600"/>
              </a:spcBef>
              <a:buSzPct val="100000"/>
              <a:buBlip>
                <a:blip r:embed="rId2"/>
              </a:buBlip>
              <a:tabLst>
                <a:tab pos="268288" algn="l"/>
              </a:tabLst>
              <a:defRPr sz="1700">
                <a:solidFill>
                  <a:schemeClr val="tx1"/>
                </a:solidFill>
                <a:latin typeface="Arial" panose="020B0604020202020204" pitchFamily="34" charset="0"/>
              </a:defRPr>
            </a:lvl4pPr>
            <a:lvl5pPr marL="2057400" indent="-228600">
              <a:spcBef>
                <a:spcPts val="1600"/>
              </a:spcBef>
              <a:buSzPct val="100000"/>
              <a:buBlip>
                <a:blip r:embed="rId2"/>
              </a:buBlip>
              <a:tabLst>
                <a:tab pos="268288" algn="l"/>
              </a:tabLst>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9pPr>
          </a:lstStyle>
          <a:p>
            <a:pPr eaLnBrk="1" hangingPunct="1"/>
            <a:r>
              <a:rPr lang="de-DE" altLang="de-DE" sz="1000" dirty="0"/>
              <a:t>Die Ihnen überlassenen Unterlagen basieren auf Beurteilungen und rechtlichen Einschätzungen des Vermittlers zum Zeitpunkt der Erstellung der Unterlagen. Die Unterlagen dienen ausschließlich zu Informationszwecken und ersetzen keine individuelle Beratung. Eine Gewähr für die Richtigkeit und Vollständigkeit kann nicht übernommen werden. Durch die Überlassung der Unterlagen wird eine Haftung gegenüber dem Empfänger, Teilnehmer oder Dritten nicht begründet. </a:t>
            </a:r>
          </a:p>
          <a:p>
            <a:pPr eaLnBrk="1" hangingPunct="1"/>
            <a:r>
              <a:rPr lang="de-DE" altLang="de-DE" sz="1000" b="1" dirty="0"/>
              <a:t>Copyright </a:t>
            </a:r>
            <a:r>
              <a:rPr lang="de-DE" altLang="de-DE" sz="1000" b="1" dirty="0" err="1"/>
              <a:t>by</a:t>
            </a:r>
            <a:r>
              <a:rPr lang="de-DE" altLang="de-DE" sz="1000" b="1" dirty="0"/>
              <a:t> Vermittler</a:t>
            </a:r>
            <a:r>
              <a:rPr lang="de-DE" altLang="de-DE" sz="1000" dirty="0"/>
              <a:t>. </a:t>
            </a:r>
            <a:br>
              <a:rPr lang="de-DE" altLang="de-DE" sz="1000" dirty="0"/>
            </a:br>
            <a:r>
              <a:rPr lang="de-DE" altLang="de-DE" sz="1000" dirty="0"/>
              <a:t>Alle Rechte vorbehalten. Jedes Veräußern, Verleihen oder sonstiges Verbreiten, auch auszugsweise, bedarf der Zustimmung des Vermittlers.</a:t>
            </a:r>
          </a:p>
          <a:p>
            <a:pPr eaLnBrk="1" hangingPunct="1"/>
            <a:r>
              <a:rPr lang="de-DE" altLang="de-DE" sz="1000" dirty="0"/>
              <a:t>Es handelt sich um eine Werbemitteilung. Bei den Beschreibungen handelt es sich um verkürzte, unverbindliche Darstellungen. </a:t>
            </a:r>
            <a:br>
              <a:rPr lang="de-DE" altLang="de-DE" sz="1000" dirty="0"/>
            </a:br>
            <a:r>
              <a:rPr lang="de-DE" altLang="de-DE" sz="1000" dirty="0"/>
              <a:t>Maßgeblich sind ausschließlich die Tarifbestimmungen und die Versicherungsbedingungen.</a:t>
            </a:r>
          </a:p>
        </p:txBody>
      </p:sp>
    </p:spTree>
    <p:extLst>
      <p:ext uri="{BB962C8B-B14F-4D97-AF65-F5344CB8AC3E}">
        <p14:creationId xmlns:p14="http://schemas.microsoft.com/office/powerpoint/2010/main" val="1927944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8"/>
          <p:cNvSpPr/>
          <p:nvPr/>
        </p:nvSpPr>
        <p:spPr>
          <a:xfrm>
            <a:off x="1826577" y="1418541"/>
            <a:ext cx="5487478" cy="4464273"/>
          </a:xfrm>
          <a:prstGeom prst="roundRect">
            <a:avLst>
              <a:gd name="adj" fmla="val 3920"/>
            </a:avLst>
          </a:prstGeom>
          <a:solidFill>
            <a:srgbClr val="FFFFFF">
              <a:alpha val="50000"/>
            </a:srgbClr>
          </a:solidFill>
          <a:ln w="9525">
            <a:noFill/>
          </a:ln>
          <a:effectLst/>
        </p:spPr>
        <p:style>
          <a:lnRef idx="1">
            <a:schemeClr val="accent1"/>
          </a:lnRef>
          <a:fillRef idx="3">
            <a:schemeClr val="accent1"/>
          </a:fillRef>
          <a:effectRef idx="2">
            <a:schemeClr val="accent1"/>
          </a:effectRef>
          <a:fontRef idx="minor">
            <a:schemeClr val="lt1"/>
          </a:fontRef>
        </p:style>
        <p:txBody>
          <a:bodyPr lIns="648000" tIns="252000" rIns="648000" rtlCol="0" anchor="t"/>
          <a:lstStyle/>
          <a:p>
            <a:pPr algn="l"/>
            <a:r>
              <a:rPr kumimoji="0" lang="de-DE" sz="3200" b="1" i="0" u="none" strike="noStrike" kern="1200" cap="none" spc="0" normalizeH="0" baseline="0" noProof="0" dirty="0">
                <a:ln>
                  <a:noFill/>
                </a:ln>
                <a:solidFill>
                  <a:srgbClr val="009EE0"/>
                </a:solidFill>
                <a:effectLst/>
                <a:uLnTx/>
                <a:uFillTx/>
                <a:latin typeface="+mn-lt"/>
                <a:ea typeface="+mj-ea"/>
                <a:cs typeface="+mj-cs"/>
              </a:rPr>
              <a:t>Kontakt</a:t>
            </a:r>
          </a:p>
          <a:p>
            <a:pPr algn="l">
              <a:spcBef>
                <a:spcPts val="1800"/>
              </a:spcBef>
            </a:pPr>
            <a:r>
              <a:rPr kumimoji="0" lang="de-DE" sz="1500" b="0" i="0" u="none" strike="noStrike" kern="1200" cap="none" spc="0" normalizeH="0" baseline="0" noProof="0" dirty="0">
                <a:ln>
                  <a:noFill/>
                </a:ln>
                <a:solidFill>
                  <a:schemeClr val="tx2"/>
                </a:solidFill>
                <a:effectLst/>
                <a:uLnTx/>
                <a:uFillTx/>
                <a:latin typeface="+mn-lt"/>
                <a:ea typeface="+mj-ea"/>
                <a:cs typeface="+mj-cs"/>
              </a:rPr>
              <a:t>Fragen &amp; Wünsche zur </a:t>
            </a:r>
            <a:r>
              <a:rPr kumimoji="0" lang="de-DE" sz="1500" b="0" i="0" u="none" strike="noStrike" kern="1200" cap="none" spc="0" normalizeH="0" baseline="0" noProof="0" dirty="0" err="1">
                <a:ln>
                  <a:noFill/>
                </a:ln>
                <a:solidFill>
                  <a:schemeClr val="tx2"/>
                </a:solidFill>
                <a:effectLst/>
                <a:uLnTx/>
                <a:uFillTx/>
                <a:latin typeface="+mn-lt"/>
                <a:ea typeface="+mj-ea"/>
                <a:cs typeface="+mj-cs"/>
              </a:rPr>
              <a:t>bAV</a:t>
            </a:r>
            <a:r>
              <a:rPr kumimoji="0" lang="de-DE" sz="1500" b="0" i="0" u="none" strike="noStrike" kern="1200" cap="none" spc="0" normalizeH="0" baseline="0" noProof="0" dirty="0">
                <a:ln>
                  <a:noFill/>
                </a:ln>
                <a:solidFill>
                  <a:schemeClr val="tx2"/>
                </a:solidFill>
                <a:effectLst/>
                <a:uLnTx/>
                <a:uFillTx/>
                <a:latin typeface="+mn-lt"/>
                <a:ea typeface="+mj-ea"/>
                <a:cs typeface="+mj-cs"/>
              </a:rPr>
              <a:t> in Ihrem und für</a:t>
            </a:r>
          </a:p>
          <a:p>
            <a:pPr algn="l"/>
            <a:r>
              <a:rPr kumimoji="0" lang="de-DE" sz="1500" b="0" i="0" u="none" strike="noStrike" kern="1200" cap="none" spc="0" normalizeH="0" baseline="0" noProof="0" dirty="0">
                <a:ln>
                  <a:noFill/>
                </a:ln>
                <a:solidFill>
                  <a:schemeClr val="tx2"/>
                </a:solidFill>
                <a:effectLst/>
                <a:uLnTx/>
                <a:uFillTx/>
                <a:latin typeface="+mn-lt"/>
                <a:ea typeface="+mj-ea"/>
                <a:cs typeface="+mj-cs"/>
              </a:rPr>
              <a:t>Ihr Unternehmen? Ich informiere Sie gern.</a:t>
            </a:r>
          </a:p>
          <a:p>
            <a:pPr algn="l">
              <a:lnSpc>
                <a:spcPct val="110000"/>
              </a:lnSpc>
              <a:spcBef>
                <a:spcPts val="2400"/>
              </a:spcBef>
            </a:pPr>
            <a:r>
              <a:rPr kumimoji="0" lang="de-DE" sz="1500" b="1" i="0" u="none" strike="noStrike" kern="1200" cap="none" spc="0" normalizeH="0" baseline="0" noProof="0" dirty="0">
                <a:ln>
                  <a:noFill/>
                </a:ln>
                <a:solidFill>
                  <a:schemeClr val="tx1"/>
                </a:solidFill>
                <a:effectLst/>
                <a:uLnTx/>
                <a:uFillTx/>
                <a:latin typeface="+mn-lt"/>
                <a:ea typeface="+mn-ea"/>
                <a:cs typeface="+mn-cs"/>
              </a:rPr>
              <a:t>Martin Mustervermittler</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Musterstraße 100</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10000 Musterstadt</a:t>
            </a:r>
          </a:p>
          <a:p>
            <a:pPr algn="l">
              <a:lnSpc>
                <a:spcPct val="110000"/>
              </a:lnSpc>
              <a:spcBef>
                <a:spcPts val="600"/>
              </a:spcBef>
            </a:pPr>
            <a:r>
              <a:rPr kumimoji="0" lang="de-DE" sz="1500" b="0" i="0" u="none" strike="noStrike" kern="1200" cap="none" spc="0" normalizeH="0" baseline="0" noProof="0" dirty="0">
                <a:ln>
                  <a:noFill/>
                </a:ln>
                <a:solidFill>
                  <a:schemeClr val="tx1"/>
                </a:solidFill>
                <a:effectLst/>
                <a:uLnTx/>
                <a:uFillTx/>
                <a:latin typeface="+mn-lt"/>
                <a:ea typeface="+mn-ea"/>
                <a:cs typeface="+mn-cs"/>
              </a:rPr>
              <a:t>Telefon 0123 4567890</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Telefax 0123 4567890</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Mobil 0123 4567890</a:t>
            </a:r>
          </a:p>
          <a:p>
            <a:pPr>
              <a:lnSpc>
                <a:spcPct val="110000"/>
              </a:lnSpc>
              <a:spcBef>
                <a:spcPts val="600"/>
              </a:spcBef>
            </a:pPr>
            <a:r>
              <a:rPr lang="de-DE" sz="1500" dirty="0">
                <a:solidFill>
                  <a:schemeClr val="tx1"/>
                </a:solidFill>
              </a:rPr>
              <a:t>martin-mustervermittler@mustervermittler.de</a:t>
            </a:r>
            <a:br>
              <a:rPr lang="de-DE" sz="1500" dirty="0">
                <a:solidFill>
                  <a:schemeClr val="tx1"/>
                </a:solidFill>
              </a:rPr>
            </a:br>
            <a:r>
              <a:rPr lang="de-DE" sz="1500" dirty="0">
                <a:solidFill>
                  <a:schemeClr val="tx1"/>
                </a:solidFill>
              </a:rPr>
              <a:t>www.mustervermittler.de</a:t>
            </a:r>
          </a:p>
        </p:txBody>
      </p:sp>
    </p:spTree>
    <p:extLst>
      <p:ext uri="{BB962C8B-B14F-4D97-AF65-F5344CB8AC3E}">
        <p14:creationId xmlns:p14="http://schemas.microsoft.com/office/powerpoint/2010/main" val="1410036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Eigene Altersversorgung:</a:t>
            </a:r>
            <a:br>
              <a:rPr lang="de-DE" altLang="de-DE" dirty="0"/>
            </a:br>
            <a:r>
              <a:rPr lang="de-DE" altLang="de-DE" dirty="0"/>
              <a:t>Als Rentnerin gut leben können</a:t>
            </a:r>
            <a:endParaRPr lang="de-DE" dirty="0"/>
          </a:p>
        </p:txBody>
      </p:sp>
      <p:sp>
        <p:nvSpPr>
          <p:cNvPr id="4" name="Textplatzhalter 3"/>
          <p:cNvSpPr>
            <a:spLocks noGrp="1"/>
          </p:cNvSpPr>
          <p:nvPr>
            <p:ph type="body" sz="quarter" idx="17"/>
          </p:nvPr>
        </p:nvSpPr>
        <p:spPr>
          <a:xfrm>
            <a:off x="358774" y="2600325"/>
            <a:ext cx="4213225" cy="2736850"/>
          </a:xfrm>
        </p:spPr>
        <p:txBody>
          <a:bodyPr/>
          <a:lstStyle/>
          <a:p>
            <a:pPr lvl="1"/>
            <a:r>
              <a:rPr lang="de-DE" altLang="de-DE" dirty="0"/>
              <a:t>Rechnen Sie damit, dass Ihre staatliche Rente im Alter </a:t>
            </a:r>
            <a:r>
              <a:rPr lang="de-DE" altLang="de-DE" b="1" dirty="0"/>
              <a:t>nicht zum Leben reicht</a:t>
            </a:r>
            <a:r>
              <a:rPr lang="de-DE" altLang="de-DE" dirty="0"/>
              <a:t>.</a:t>
            </a:r>
          </a:p>
          <a:p>
            <a:pPr lvl="1"/>
            <a:r>
              <a:rPr lang="de-DE" altLang="de-DE" dirty="0"/>
              <a:t>Mit eigener Altersversorgung schließen Sie die </a:t>
            </a:r>
            <a:r>
              <a:rPr lang="de-DE" altLang="de-DE" b="1" dirty="0"/>
              <a:t>Lücke</a:t>
            </a:r>
            <a:r>
              <a:rPr lang="de-DE" altLang="de-DE" dirty="0"/>
              <a:t> zwischen späterer gesetzlicher Rente und Ihrem tatsächlichen Bedarf.</a:t>
            </a:r>
          </a:p>
        </p:txBody>
      </p:sp>
      <p:sp>
        <p:nvSpPr>
          <p:cNvPr id="3" name="Textplatzhalter 2"/>
          <p:cNvSpPr>
            <a:spLocks noGrp="1"/>
          </p:cNvSpPr>
          <p:nvPr>
            <p:ph type="body" sz="quarter" idx="21"/>
          </p:nvPr>
        </p:nvSpPr>
        <p:spPr/>
        <p:txBody>
          <a:bodyPr/>
          <a:lstStyle/>
          <a:p>
            <a:r>
              <a:rPr lang="de-DE" altLang="de-DE" dirty="0"/>
              <a:t>Von der gesetzlichen Rente können Sie vielleicht schon bald nicht mehr leben.</a:t>
            </a:r>
          </a:p>
        </p:txBody>
      </p:sp>
      <p:sp>
        <p:nvSpPr>
          <p:cNvPr id="28" name="Textplatzhalter 27"/>
          <p:cNvSpPr>
            <a:spLocks noGrp="1"/>
          </p:cNvSpPr>
          <p:nvPr>
            <p:ph type="body" sz="quarter" idx="24"/>
          </p:nvPr>
        </p:nvSpPr>
        <p:spPr/>
        <p:txBody>
          <a:bodyPr/>
          <a:lstStyle/>
          <a:p>
            <a:r>
              <a:rPr lang="de-DE" sz="1600" dirty="0"/>
              <a:t>Die betriebliche Altersversorgung bietet Ihnen als Arbeitnehmer eine besonders gute Möglichkeit, frühzeitig etwas gegen die drohende Altersarmut zu unternehmen.</a:t>
            </a:r>
          </a:p>
        </p:txBody>
      </p:sp>
      <p:sp>
        <p:nvSpPr>
          <p:cNvPr id="10" name="Textplatzhalter 9"/>
          <p:cNvSpPr>
            <a:spLocks noGrp="1"/>
          </p:cNvSpPr>
          <p:nvPr>
            <p:ph type="body" sz="quarter" idx="23"/>
          </p:nvPr>
        </p:nvSpPr>
        <p:spPr/>
        <p:txBody>
          <a:bodyPr/>
          <a:lstStyle/>
          <a:p>
            <a:r>
              <a:rPr lang="de-DE" dirty="0"/>
              <a:t>Quelle: Statistik der Deutschen Rentenversicherung - Rentenversicherung in Zahlen 2019</a:t>
            </a:r>
          </a:p>
        </p:txBody>
      </p:sp>
      <p:sp>
        <p:nvSpPr>
          <p:cNvPr id="6" name="Textplatzhalter 5"/>
          <p:cNvSpPr>
            <a:spLocks noGrp="1"/>
          </p:cNvSpPr>
          <p:nvPr>
            <p:ph type="body" sz="quarter" idx="18"/>
          </p:nvPr>
        </p:nvSpPr>
        <p:spPr/>
        <p:txBody>
          <a:bodyPr/>
          <a:lstStyle/>
          <a:p>
            <a:r>
              <a:rPr lang="de-DE"/>
              <a:t>1. Warum überhaupt bAV?</a:t>
            </a:r>
            <a:endParaRPr lang="de-DE" dirty="0"/>
          </a:p>
        </p:txBody>
      </p:sp>
      <p:sp>
        <p:nvSpPr>
          <p:cNvPr id="7" name="Datumsplatzhalter 6"/>
          <p:cNvSpPr>
            <a:spLocks noGrp="1"/>
          </p:cNvSpPr>
          <p:nvPr>
            <p:ph type="dt" sz="half" idx="25"/>
          </p:nvPr>
        </p:nvSpPr>
        <p:spPr/>
        <p:txBody>
          <a:bodyPr/>
          <a:lstStyle/>
          <a:p>
            <a:r>
              <a:rPr lang="de-DE"/>
              <a:t>01.01.2020</a:t>
            </a:r>
            <a:endParaRPr lang="de-DE" dirty="0"/>
          </a:p>
        </p:txBody>
      </p:sp>
      <p:sp>
        <p:nvSpPr>
          <p:cNvPr id="8" name="Fußzeilenplatzhalter 7"/>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9" name="Foliennummernplatzhalter 8"/>
          <p:cNvSpPr>
            <a:spLocks noGrp="1"/>
          </p:cNvSpPr>
          <p:nvPr>
            <p:ph type="sldNum" sz="quarter" idx="27"/>
          </p:nvPr>
        </p:nvSpPr>
        <p:spPr/>
        <p:txBody>
          <a:bodyPr/>
          <a:lstStyle/>
          <a:p>
            <a:fld id="{BFE8ADF1-837C-463F-9856-54C2D771B21B}" type="slidenum">
              <a:rPr lang="de-DE" smtClean="0"/>
              <a:pPr/>
              <a:t>4</a:t>
            </a:fld>
            <a:endParaRPr lang="de-DE" dirty="0"/>
          </a:p>
        </p:txBody>
      </p:sp>
      <p:grpSp>
        <p:nvGrpSpPr>
          <p:cNvPr id="5" name="Gruppieren 4"/>
          <p:cNvGrpSpPr/>
          <p:nvPr/>
        </p:nvGrpSpPr>
        <p:grpSpPr>
          <a:xfrm>
            <a:off x="4946929" y="2653736"/>
            <a:ext cx="3348000" cy="2628000"/>
            <a:chOff x="4946929" y="2653736"/>
            <a:chExt cx="3348000" cy="2628000"/>
          </a:xfrm>
        </p:grpSpPr>
        <p:sp>
          <p:nvSpPr>
            <p:cNvPr id="12" name="Eine Ecke des Rechtecks abrunden 11"/>
            <p:cNvSpPr/>
            <p:nvPr/>
          </p:nvSpPr>
          <p:spPr>
            <a:xfrm>
              <a:off x="4946929" y="2653736"/>
              <a:ext cx="1607589" cy="2352091"/>
            </a:xfrm>
            <a:prstGeom prst="round1Rect">
              <a:avLst>
                <a:gd name="adj" fmla="val 727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grpSp>
          <p:nvGrpSpPr>
            <p:cNvPr id="14" name="Gruppieren 13"/>
            <p:cNvGrpSpPr>
              <a:grpSpLocks/>
            </p:cNvGrpSpPr>
            <p:nvPr/>
          </p:nvGrpSpPr>
          <p:grpSpPr bwMode="auto">
            <a:xfrm>
              <a:off x="6676652" y="3600365"/>
              <a:ext cx="1607590" cy="1405462"/>
              <a:chOff x="6780213" y="3694758"/>
              <a:chExt cx="1671638" cy="1463675"/>
            </a:xfrm>
          </p:grpSpPr>
          <p:sp>
            <p:nvSpPr>
              <p:cNvPr id="25" name="Rechteck 24"/>
              <p:cNvSpPr/>
              <p:nvPr/>
            </p:nvSpPr>
            <p:spPr>
              <a:xfrm>
                <a:off x="6780213" y="3694758"/>
                <a:ext cx="1671638" cy="146367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26" name="Textfeld 23"/>
              <p:cNvSpPr txBox="1">
                <a:spLocks noChangeArrowheads="1"/>
              </p:cNvSpPr>
              <p:nvPr/>
            </p:nvSpPr>
            <p:spPr bwMode="auto">
              <a:xfrm>
                <a:off x="6780213" y="3694758"/>
                <a:ext cx="1656000" cy="618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216000" rIns="0" bIns="0"/>
              <a:lstStyle>
                <a:lvl1pPr>
                  <a:spcBef>
                    <a:spcPts val="1600"/>
                  </a:spcBef>
                  <a:defRPr sz="1700">
                    <a:solidFill>
                      <a:schemeClr val="tx1"/>
                    </a:solidFill>
                    <a:latin typeface="Arial" panose="020B0604020202020204" pitchFamily="34" charset="0"/>
                  </a:defRPr>
                </a:lvl1pPr>
                <a:lvl2pPr marL="742950" indent="-285750">
                  <a:spcBef>
                    <a:spcPts val="1600"/>
                  </a:spcBef>
                  <a:buSzPct val="100000"/>
                  <a:buBlip>
                    <a:blip r:embed="rId2"/>
                  </a:buBlip>
                  <a:defRPr sz="1700">
                    <a:solidFill>
                      <a:schemeClr val="tx1"/>
                    </a:solidFill>
                    <a:latin typeface="Arial" panose="020B0604020202020204" pitchFamily="34" charset="0"/>
                  </a:defRPr>
                </a:lvl2pPr>
                <a:lvl3pPr marL="1143000" indent="-228600">
                  <a:spcBef>
                    <a:spcPts val="1600"/>
                  </a:spcBef>
                  <a:buSzPct val="100000"/>
                  <a:buBlip>
                    <a:blip r:embed="rId2"/>
                  </a:buBlip>
                  <a:defRPr sz="1700">
                    <a:solidFill>
                      <a:schemeClr val="tx1"/>
                    </a:solidFill>
                    <a:latin typeface="Arial" panose="020B0604020202020204" pitchFamily="34" charset="0"/>
                  </a:defRPr>
                </a:lvl3pPr>
                <a:lvl4pPr marL="1600200" indent="-228600">
                  <a:spcBef>
                    <a:spcPts val="1600"/>
                  </a:spcBef>
                  <a:buSzPct val="100000"/>
                  <a:buBlip>
                    <a:blip r:embed="rId2"/>
                  </a:buBlip>
                  <a:defRPr sz="1700">
                    <a:solidFill>
                      <a:schemeClr val="tx1"/>
                    </a:solidFill>
                    <a:latin typeface="Arial" panose="020B0604020202020204" pitchFamily="34" charset="0"/>
                  </a:defRPr>
                </a:lvl4pPr>
                <a:lvl5pPr marL="2057400" indent="-228600">
                  <a:spcBef>
                    <a:spcPts val="16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pPr>
                <a:r>
                  <a:rPr lang="de-DE" altLang="de-DE" sz="1300" b="1">
                    <a:solidFill>
                      <a:schemeClr val="bg1"/>
                    </a:solidFill>
                  </a:rPr>
                  <a:t>gesetzliche</a:t>
                </a:r>
                <a:br>
                  <a:rPr lang="de-DE" altLang="de-DE" sz="1300" b="1">
                    <a:solidFill>
                      <a:schemeClr val="bg1"/>
                    </a:solidFill>
                  </a:rPr>
                </a:br>
                <a:r>
                  <a:rPr lang="de-DE" altLang="de-DE" sz="1300" b="1">
                    <a:solidFill>
                      <a:schemeClr val="bg1"/>
                    </a:solidFill>
                  </a:rPr>
                  <a:t>Nettorente</a:t>
                </a:r>
              </a:p>
            </p:txBody>
          </p:sp>
        </p:grpSp>
        <p:sp>
          <p:nvSpPr>
            <p:cNvPr id="23" name="Eine Ecke des Rechtecks abrunden 22"/>
            <p:cNvSpPr/>
            <p:nvPr/>
          </p:nvSpPr>
          <p:spPr bwMode="auto">
            <a:xfrm>
              <a:off x="6676652" y="3107996"/>
              <a:ext cx="1607590" cy="446639"/>
            </a:xfrm>
            <a:prstGeom prst="round1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16" name="Textfeld 15"/>
            <p:cNvSpPr txBox="1"/>
            <p:nvPr/>
          </p:nvSpPr>
          <p:spPr>
            <a:xfrm rot="21180000">
              <a:off x="6939088" y="4279583"/>
              <a:ext cx="1212486" cy="516530"/>
            </a:xfrm>
            <a:prstGeom prst="roundRect">
              <a:avLst>
                <a:gd name="adj" fmla="val 9773"/>
              </a:avLst>
            </a:prstGeom>
            <a:solidFill>
              <a:schemeClr val="bg1">
                <a:lumMod val="85000"/>
              </a:schemeClr>
            </a:solidFill>
            <a:ln>
              <a:solidFill>
                <a:schemeClr val="bg1"/>
              </a:solidFill>
            </a:ln>
          </p:spPr>
          <p:txBody>
            <a:bodyPr wrap="none" lIns="72000" tIns="36000" rIns="36000" bIns="36000">
              <a:spAutoFit/>
            </a:bodyPr>
            <a:lstStyle/>
            <a:p>
              <a:pPr eaLnBrk="1" hangingPunct="1">
                <a:defRPr/>
              </a:pPr>
              <a:r>
                <a:rPr lang="de-DE" sz="1100" dirty="0">
                  <a:latin typeface="Arial" charset="0"/>
                  <a:cs typeface="Arial" charset="0"/>
                </a:rPr>
                <a:t>monatlich 906,- €</a:t>
              </a:r>
            </a:p>
            <a:p>
              <a:pPr eaLnBrk="1" hangingPunct="1">
                <a:defRPr/>
              </a:pPr>
              <a:r>
                <a:rPr lang="de-DE" sz="800" dirty="0">
                  <a:latin typeface="Arial" charset="0"/>
                  <a:cs typeface="Arial" charset="0"/>
                </a:rPr>
                <a:t>Durchschnittsrente</a:t>
              </a:r>
              <a:br>
                <a:rPr lang="de-DE" sz="800" dirty="0">
                  <a:latin typeface="Arial" charset="0"/>
                  <a:cs typeface="Arial" charset="0"/>
                </a:rPr>
              </a:br>
              <a:r>
                <a:rPr lang="de-DE" sz="800" dirty="0">
                  <a:latin typeface="Arial" charset="0"/>
                  <a:cs typeface="Arial" charset="0"/>
                </a:rPr>
                <a:t>in Deutschland</a:t>
              </a:r>
            </a:p>
          </p:txBody>
        </p:sp>
        <p:grpSp>
          <p:nvGrpSpPr>
            <p:cNvPr id="17" name="Gruppieren 16"/>
            <p:cNvGrpSpPr>
              <a:grpSpLocks/>
            </p:cNvGrpSpPr>
            <p:nvPr/>
          </p:nvGrpSpPr>
          <p:grpSpPr bwMode="auto">
            <a:xfrm>
              <a:off x="4946929" y="5089666"/>
              <a:ext cx="1607589" cy="192070"/>
              <a:chOff x="4981575" y="5245169"/>
              <a:chExt cx="1671638" cy="200055"/>
            </a:xfrm>
          </p:grpSpPr>
          <p:cxnSp>
            <p:nvCxnSpPr>
              <p:cNvPr id="21" name="Gerade Verbindung mit Pfeil 20"/>
              <p:cNvCxnSpPr/>
              <p:nvPr/>
            </p:nvCxnSpPr>
            <p:spPr>
              <a:xfrm>
                <a:off x="4981575" y="5345197"/>
                <a:ext cx="1671638" cy="0"/>
              </a:xfrm>
              <a:prstGeom prst="straightConnector1">
                <a:avLst/>
              </a:prstGeom>
              <a:ln>
                <a:solidFill>
                  <a:schemeClr val="tx2"/>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22" name="Textfeld 7"/>
              <p:cNvSpPr txBox="1">
                <a:spLocks noChangeArrowheads="1"/>
              </p:cNvSpPr>
              <p:nvPr/>
            </p:nvSpPr>
            <p:spPr bwMode="auto">
              <a:xfrm>
                <a:off x="5210374" y="5245169"/>
                <a:ext cx="1214041" cy="20005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0">
                <a:spAutoFit/>
              </a:bodyPr>
              <a:lstStyle>
                <a:lvl1pPr>
                  <a:spcBef>
                    <a:spcPts val="1600"/>
                  </a:spcBef>
                  <a:defRPr sz="1700">
                    <a:solidFill>
                      <a:schemeClr val="tx1"/>
                    </a:solidFill>
                    <a:latin typeface="Arial" panose="020B0604020202020204" pitchFamily="34" charset="0"/>
                  </a:defRPr>
                </a:lvl1pPr>
                <a:lvl2pPr marL="742950" indent="-285750">
                  <a:spcBef>
                    <a:spcPts val="1600"/>
                  </a:spcBef>
                  <a:buSzPct val="100000"/>
                  <a:buBlip>
                    <a:blip r:embed="rId2"/>
                  </a:buBlip>
                  <a:defRPr sz="1700">
                    <a:solidFill>
                      <a:schemeClr val="tx1"/>
                    </a:solidFill>
                    <a:latin typeface="Arial" panose="020B0604020202020204" pitchFamily="34" charset="0"/>
                  </a:defRPr>
                </a:lvl2pPr>
                <a:lvl3pPr marL="1143000" indent="-228600">
                  <a:spcBef>
                    <a:spcPts val="1600"/>
                  </a:spcBef>
                  <a:buSzPct val="100000"/>
                  <a:buBlip>
                    <a:blip r:embed="rId2"/>
                  </a:buBlip>
                  <a:defRPr sz="1700">
                    <a:solidFill>
                      <a:schemeClr val="tx1"/>
                    </a:solidFill>
                    <a:latin typeface="Arial" panose="020B0604020202020204" pitchFamily="34" charset="0"/>
                  </a:defRPr>
                </a:lvl3pPr>
                <a:lvl4pPr marL="1600200" indent="-228600">
                  <a:spcBef>
                    <a:spcPts val="1600"/>
                  </a:spcBef>
                  <a:buSzPct val="100000"/>
                  <a:buBlip>
                    <a:blip r:embed="rId2"/>
                  </a:buBlip>
                  <a:defRPr sz="1700">
                    <a:solidFill>
                      <a:schemeClr val="tx1"/>
                    </a:solidFill>
                    <a:latin typeface="Arial" panose="020B0604020202020204" pitchFamily="34" charset="0"/>
                  </a:defRPr>
                </a:lvl4pPr>
                <a:lvl5pPr marL="2057400" indent="-228600">
                  <a:spcBef>
                    <a:spcPts val="16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pPr>
                <a:r>
                  <a:rPr lang="de-DE" altLang="de-DE" sz="1300" b="1" dirty="0">
                    <a:solidFill>
                      <a:schemeClr val="tx2"/>
                    </a:solidFill>
                  </a:rPr>
                  <a:t>Erwerbsphase</a:t>
                </a:r>
              </a:p>
            </p:txBody>
          </p:sp>
        </p:grpSp>
        <p:grpSp>
          <p:nvGrpSpPr>
            <p:cNvPr id="18" name="Gruppieren 17"/>
            <p:cNvGrpSpPr>
              <a:grpSpLocks/>
            </p:cNvGrpSpPr>
            <p:nvPr/>
          </p:nvGrpSpPr>
          <p:grpSpPr bwMode="auto">
            <a:xfrm>
              <a:off x="6687340" y="5089666"/>
              <a:ext cx="1607589" cy="192070"/>
              <a:chOff x="6791325" y="5245169"/>
              <a:chExt cx="1671638" cy="200055"/>
            </a:xfrm>
          </p:grpSpPr>
          <p:cxnSp>
            <p:nvCxnSpPr>
              <p:cNvPr id="19" name="Gerade Verbindung mit Pfeil 18"/>
              <p:cNvCxnSpPr/>
              <p:nvPr/>
            </p:nvCxnSpPr>
            <p:spPr>
              <a:xfrm>
                <a:off x="6791325" y="5337258"/>
                <a:ext cx="1671638" cy="0"/>
              </a:xfrm>
              <a:prstGeom prst="straightConnector1">
                <a:avLst/>
              </a:prstGeom>
              <a:ln>
                <a:solidFill>
                  <a:schemeClr val="accent5"/>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20" name="Textfeld 19"/>
              <p:cNvSpPr txBox="1"/>
              <p:nvPr/>
            </p:nvSpPr>
            <p:spPr>
              <a:xfrm>
                <a:off x="7064375" y="5245169"/>
                <a:ext cx="1125538" cy="200055"/>
              </a:xfrm>
              <a:prstGeom prst="rect">
                <a:avLst/>
              </a:prstGeom>
              <a:solidFill>
                <a:srgbClr val="F0F0F0"/>
              </a:solidFill>
            </p:spPr>
            <p:txBody>
              <a:bodyPr wrap="none" lIns="36000" tIns="0" rIns="36000" bIns="0">
                <a:spAutoFit/>
              </a:bodyPr>
              <a:lstStyle/>
              <a:p>
                <a:pPr eaLnBrk="1" hangingPunct="1">
                  <a:defRPr/>
                </a:pPr>
                <a:r>
                  <a:rPr lang="de-DE" sz="1300" b="1" dirty="0">
                    <a:solidFill>
                      <a:schemeClr val="accent5"/>
                    </a:solidFill>
                    <a:latin typeface="Arial" charset="0"/>
                    <a:cs typeface="Arial" charset="0"/>
                  </a:rPr>
                  <a:t>Rentenphase</a:t>
                </a:r>
              </a:p>
            </p:txBody>
          </p:sp>
        </p:grpSp>
        <p:sp>
          <p:nvSpPr>
            <p:cNvPr id="30" name="Textfeld 20"/>
            <p:cNvSpPr txBox="1">
              <a:spLocks noChangeArrowheads="1"/>
            </p:cNvSpPr>
            <p:nvPr/>
          </p:nvSpPr>
          <p:spPr bwMode="auto">
            <a:xfrm>
              <a:off x="4946929" y="2653736"/>
              <a:ext cx="1592323" cy="40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216000" rIns="0" bIns="0"/>
            <a:lstStyle>
              <a:lvl1pPr>
                <a:spcBef>
                  <a:spcPts val="1600"/>
                </a:spcBef>
                <a:defRPr sz="1700">
                  <a:solidFill>
                    <a:schemeClr val="tx1"/>
                  </a:solidFill>
                  <a:latin typeface="Arial" panose="020B0604020202020204" pitchFamily="34" charset="0"/>
                </a:defRPr>
              </a:lvl1pPr>
              <a:lvl2pPr marL="742950" indent="-285750">
                <a:spcBef>
                  <a:spcPts val="1600"/>
                </a:spcBef>
                <a:buSzPct val="100000"/>
                <a:buBlip>
                  <a:blip r:embed="rId2"/>
                </a:buBlip>
                <a:defRPr sz="1700">
                  <a:solidFill>
                    <a:schemeClr val="tx1"/>
                  </a:solidFill>
                  <a:latin typeface="Arial" panose="020B0604020202020204" pitchFamily="34" charset="0"/>
                </a:defRPr>
              </a:lvl2pPr>
              <a:lvl3pPr marL="1143000" indent="-228600">
                <a:spcBef>
                  <a:spcPts val="1600"/>
                </a:spcBef>
                <a:buSzPct val="100000"/>
                <a:buBlip>
                  <a:blip r:embed="rId2"/>
                </a:buBlip>
                <a:defRPr sz="1700">
                  <a:solidFill>
                    <a:schemeClr val="tx1"/>
                  </a:solidFill>
                  <a:latin typeface="Arial" panose="020B0604020202020204" pitchFamily="34" charset="0"/>
                </a:defRPr>
              </a:lvl3pPr>
              <a:lvl4pPr marL="1600200" indent="-228600">
                <a:spcBef>
                  <a:spcPts val="1600"/>
                </a:spcBef>
                <a:buSzPct val="100000"/>
                <a:buBlip>
                  <a:blip r:embed="rId2"/>
                </a:buBlip>
                <a:defRPr sz="1700">
                  <a:solidFill>
                    <a:schemeClr val="tx1"/>
                  </a:solidFill>
                  <a:latin typeface="Arial" panose="020B0604020202020204" pitchFamily="34" charset="0"/>
                </a:defRPr>
              </a:lvl4pPr>
              <a:lvl5pPr marL="2057400" indent="-228600">
                <a:spcBef>
                  <a:spcPts val="16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pPr>
              <a:r>
                <a:rPr lang="de-DE" altLang="de-DE" sz="1300" b="1" dirty="0">
                  <a:solidFill>
                    <a:schemeClr val="bg1"/>
                  </a:solidFill>
                </a:rPr>
                <a:t>Nettoeinkommen</a:t>
              </a:r>
            </a:p>
          </p:txBody>
        </p:sp>
        <p:sp>
          <p:nvSpPr>
            <p:cNvPr id="32" name="Textfeld 24"/>
            <p:cNvSpPr txBox="1">
              <a:spLocks noChangeArrowheads="1"/>
            </p:cNvSpPr>
            <p:nvPr/>
          </p:nvSpPr>
          <p:spPr bwMode="auto">
            <a:xfrm>
              <a:off x="6676652" y="3117069"/>
              <a:ext cx="1592551" cy="45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0" bIns="0" anchor="ctr"/>
            <a:lstStyle>
              <a:lvl1pPr>
                <a:spcBef>
                  <a:spcPts val="1600"/>
                </a:spcBef>
                <a:defRPr sz="1700">
                  <a:solidFill>
                    <a:schemeClr val="tx1"/>
                  </a:solidFill>
                  <a:latin typeface="Arial" panose="020B0604020202020204" pitchFamily="34" charset="0"/>
                </a:defRPr>
              </a:lvl1pPr>
              <a:lvl2pPr marL="742950" indent="-285750">
                <a:spcBef>
                  <a:spcPts val="1600"/>
                </a:spcBef>
                <a:buSzPct val="100000"/>
                <a:buBlip>
                  <a:blip r:embed="rId2"/>
                </a:buBlip>
                <a:defRPr sz="1700">
                  <a:solidFill>
                    <a:schemeClr val="tx1"/>
                  </a:solidFill>
                  <a:latin typeface="Arial" panose="020B0604020202020204" pitchFamily="34" charset="0"/>
                </a:defRPr>
              </a:lvl2pPr>
              <a:lvl3pPr marL="1143000" indent="-228600">
                <a:spcBef>
                  <a:spcPts val="1600"/>
                </a:spcBef>
                <a:buSzPct val="100000"/>
                <a:buBlip>
                  <a:blip r:embed="rId2"/>
                </a:buBlip>
                <a:defRPr sz="1700">
                  <a:solidFill>
                    <a:schemeClr val="tx1"/>
                  </a:solidFill>
                  <a:latin typeface="Arial" panose="020B0604020202020204" pitchFamily="34" charset="0"/>
                </a:defRPr>
              </a:lvl3pPr>
              <a:lvl4pPr marL="1600200" indent="-228600">
                <a:spcBef>
                  <a:spcPts val="1600"/>
                </a:spcBef>
                <a:buSzPct val="100000"/>
                <a:buBlip>
                  <a:blip r:embed="rId2"/>
                </a:buBlip>
                <a:defRPr sz="1700">
                  <a:solidFill>
                    <a:schemeClr val="tx1"/>
                  </a:solidFill>
                  <a:latin typeface="Arial" panose="020B0604020202020204" pitchFamily="34" charset="0"/>
                </a:defRPr>
              </a:lvl4pPr>
              <a:lvl5pPr marL="2057400" indent="-228600">
                <a:spcBef>
                  <a:spcPts val="16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pPr>
              <a:r>
                <a:rPr lang="de-DE" altLang="de-DE" sz="2000" b="1" dirty="0" err="1">
                  <a:solidFill>
                    <a:schemeClr val="bg1"/>
                  </a:solidFill>
                </a:rPr>
                <a:t>bAV</a:t>
              </a:r>
              <a:endParaRPr lang="de-DE" altLang="de-DE" sz="2000" b="1" dirty="0">
                <a:solidFill>
                  <a:schemeClr val="bg1"/>
                </a:solidFill>
              </a:endParaRPr>
            </a:p>
          </p:txBody>
        </p:sp>
      </p:grpSp>
    </p:spTree>
    <p:extLst>
      <p:ext uri="{BB962C8B-B14F-4D97-AF65-F5344CB8AC3E}">
        <p14:creationId xmlns:p14="http://schemas.microsoft.com/office/powerpoint/2010/main" val="1375815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sp>
        <p:nvSpPr>
          <p:cNvPr id="4"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2" name="Textplatzhalter 1"/>
          <p:cNvSpPr>
            <a:spLocks noGrp="1"/>
          </p:cNvSpPr>
          <p:nvPr>
            <p:ph type="body" sz="quarter" idx="10"/>
          </p:nvPr>
        </p:nvSpPr>
        <p:spPr/>
        <p:txBody>
          <a:bodyPr/>
          <a:lstStyle/>
          <a:p>
            <a:r>
              <a:rPr lang="de-DE" dirty="0"/>
              <a:t>2.</a:t>
            </a:r>
          </a:p>
        </p:txBody>
      </p:sp>
      <p:sp>
        <p:nvSpPr>
          <p:cNvPr id="5" name="Abgerundetes Rechteck 18"/>
          <p:cNvSpPr/>
          <p:nvPr/>
        </p:nvSpPr>
        <p:spPr>
          <a:xfrm>
            <a:off x="1099867" y="4840181"/>
            <a:ext cx="6925196" cy="1197499"/>
          </a:xfrm>
          <a:custGeom>
            <a:avLst/>
            <a:gdLst>
              <a:gd name="connsiteX0" fmla="*/ 0 w 6925196"/>
              <a:gd name="connsiteY0" fmla="*/ 199587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8" fmla="*/ 0 w 6925196"/>
              <a:gd name="connsiteY8" fmla="*/ 199587 h 1197499"/>
              <a:gd name="connsiteX0" fmla="*/ 0 w 6925196"/>
              <a:gd name="connsiteY0" fmla="*/ 997912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0" fmla="*/ 0 w 6925196"/>
              <a:gd name="connsiteY0" fmla="*/ 997912 h 1197499"/>
              <a:gd name="connsiteX1" fmla="*/ 1179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5196" h="1197499">
                <a:moveTo>
                  <a:pt x="0" y="997912"/>
                </a:moveTo>
                <a:lnTo>
                  <a:pt x="1179" y="0"/>
                </a:lnTo>
                <a:lnTo>
                  <a:pt x="6725609" y="0"/>
                </a:lnTo>
                <a:cubicBezTo>
                  <a:pt x="6835838" y="0"/>
                  <a:pt x="6925196" y="89358"/>
                  <a:pt x="6925196" y="199587"/>
                </a:cubicBezTo>
                <a:lnTo>
                  <a:pt x="6925196" y="997912"/>
                </a:lnTo>
                <a:cubicBezTo>
                  <a:pt x="6925196" y="1108141"/>
                  <a:pt x="6835838" y="1197499"/>
                  <a:pt x="6725609" y="1197499"/>
                </a:cubicBezTo>
                <a:lnTo>
                  <a:pt x="199587" y="1197499"/>
                </a:lnTo>
                <a:cubicBezTo>
                  <a:pt x="89358" y="1197499"/>
                  <a:pt x="0" y="1108141"/>
                  <a:pt x="0" y="997912"/>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p:txBody>
          <a:bodyPr/>
          <a:lstStyle/>
          <a:p>
            <a:r>
              <a:rPr lang="de-DE" altLang="de-DE" dirty="0"/>
              <a:t>Ihre gesetzlichen und tarifvertraglichen Ansprüche</a:t>
            </a:r>
            <a:endParaRPr lang="de-DE" dirty="0"/>
          </a:p>
        </p:txBody>
      </p:sp>
    </p:spTree>
    <p:extLst>
      <p:ext uri="{BB962C8B-B14F-4D97-AF65-F5344CB8AC3E}">
        <p14:creationId xmlns:p14="http://schemas.microsoft.com/office/powerpoint/2010/main" val="1010768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Betriebliche Altersversorgung:</a:t>
            </a:r>
            <a:br>
              <a:rPr lang="de-DE" altLang="de-DE" dirty="0"/>
            </a:br>
            <a:r>
              <a:rPr lang="de-DE" altLang="de-DE" dirty="0"/>
              <a:t>Ihr gutes Recht auf wirklich gutes Geld</a:t>
            </a:r>
            <a:endParaRPr lang="de-DE" dirty="0"/>
          </a:p>
        </p:txBody>
      </p:sp>
      <p:sp>
        <p:nvSpPr>
          <p:cNvPr id="3" name="Textplatzhalter 2"/>
          <p:cNvSpPr>
            <a:spLocks noGrp="1"/>
          </p:cNvSpPr>
          <p:nvPr>
            <p:ph type="body" sz="quarter" idx="17"/>
          </p:nvPr>
        </p:nvSpPr>
        <p:spPr>
          <a:xfrm>
            <a:off x="358775" y="2087563"/>
            <a:ext cx="8426450" cy="512762"/>
          </a:xfrm>
        </p:spPr>
        <p:txBody>
          <a:bodyPr>
            <a:normAutofit/>
          </a:bodyPr>
          <a:lstStyle/>
          <a:p>
            <a:r>
              <a:rPr lang="de-DE" altLang="de-DE" dirty="0"/>
              <a:t>Ihr Anspruch auf betriebliche Altersversorgung ist gesetzlich fest verankert.</a:t>
            </a:r>
          </a:p>
          <a:p>
            <a:endParaRPr lang="de-DE" dirty="0"/>
          </a:p>
        </p:txBody>
      </p:sp>
      <p:sp>
        <p:nvSpPr>
          <p:cNvPr id="5" name="Textplatzhalter 4"/>
          <p:cNvSpPr>
            <a:spLocks noGrp="1"/>
          </p:cNvSpPr>
          <p:nvPr>
            <p:ph type="body" sz="quarter" idx="21"/>
          </p:nvPr>
        </p:nvSpPr>
        <p:spPr>
          <a:xfrm>
            <a:off x="358774" y="2600325"/>
            <a:ext cx="4649954" cy="2736850"/>
          </a:xfrm>
        </p:spPr>
        <p:txBody>
          <a:bodyPr/>
          <a:lstStyle/>
          <a:p>
            <a:pPr lvl="1"/>
            <a:r>
              <a:rPr lang="de-DE" altLang="de-DE" dirty="0"/>
              <a:t>Gemäß Betriebsrentengesetz hat jeder sozialversicherungspflichtige Arbeitnehmer </a:t>
            </a:r>
            <a:r>
              <a:rPr lang="de-DE" altLang="de-DE" b="1" dirty="0"/>
              <a:t>Anspruch auf Entgeltumwandlung</a:t>
            </a:r>
            <a:r>
              <a:rPr lang="de-DE" altLang="de-DE" dirty="0"/>
              <a:t>.</a:t>
            </a:r>
          </a:p>
          <a:p>
            <a:pPr lvl="1"/>
            <a:r>
              <a:rPr lang="de-DE" altLang="de-DE" dirty="0"/>
              <a:t>Sie verzichten auf einen Teil Ihres Entgelts zugunsten einer betrieblichen Altersversorgung.</a:t>
            </a:r>
          </a:p>
          <a:p>
            <a:pPr lvl="1"/>
            <a:r>
              <a:rPr lang="de-DE" altLang="de-DE" dirty="0"/>
              <a:t> "Vater Staat" fördert dies.</a:t>
            </a:r>
          </a:p>
        </p:txBody>
      </p:sp>
      <p:sp>
        <p:nvSpPr>
          <p:cNvPr id="23" name="Textplatzhalter 22"/>
          <p:cNvSpPr>
            <a:spLocks noGrp="1"/>
          </p:cNvSpPr>
          <p:nvPr>
            <p:ph type="body" sz="quarter" idx="24"/>
          </p:nvPr>
        </p:nvSpPr>
        <p:spPr/>
        <p:txBody>
          <a:bodyPr/>
          <a:lstStyle/>
          <a:p>
            <a:pPr eaLnBrk="1" fontAlgn="auto" hangingPunct="1">
              <a:spcAft>
                <a:spcPts val="0"/>
              </a:spcAft>
              <a:defRPr/>
            </a:pPr>
            <a:r>
              <a:rPr lang="de-DE" dirty="0"/>
              <a:t>Das Betriebsrentengesetz ermöglicht es Ihnen, im Rahmen der betrieblichen Altersversorgung staatlich gefördert für Ihren Lebensabend vorzusorgen.</a:t>
            </a:r>
          </a:p>
        </p:txBody>
      </p:sp>
      <p:sp>
        <p:nvSpPr>
          <p:cNvPr id="22" name="Textplatzhalter 21"/>
          <p:cNvSpPr>
            <a:spLocks noGrp="1"/>
          </p:cNvSpPr>
          <p:nvPr>
            <p:ph type="body" sz="quarter" idx="23"/>
          </p:nvPr>
        </p:nvSpPr>
        <p:spPr/>
        <p:txBody>
          <a:bodyPr/>
          <a:lstStyle/>
          <a:p>
            <a:endParaRPr lang="de-DE"/>
          </a:p>
        </p:txBody>
      </p:sp>
      <p:sp>
        <p:nvSpPr>
          <p:cNvPr id="9" name="Textplatzhalter 8"/>
          <p:cNvSpPr>
            <a:spLocks noGrp="1"/>
          </p:cNvSpPr>
          <p:nvPr>
            <p:ph type="body" sz="quarter" idx="18"/>
          </p:nvPr>
        </p:nvSpPr>
        <p:spPr/>
        <p:txBody>
          <a:bodyPr/>
          <a:lstStyle/>
          <a:p>
            <a:r>
              <a:rPr lang="de-DE" altLang="de-DE" dirty="0"/>
              <a:t>2. Ihre gesetzlichen und tarifvertraglichen Ansprüche</a:t>
            </a:r>
          </a:p>
        </p:txBody>
      </p:sp>
      <p:sp>
        <p:nvSpPr>
          <p:cNvPr id="10" name="Datumsplatzhalter 9"/>
          <p:cNvSpPr>
            <a:spLocks noGrp="1"/>
          </p:cNvSpPr>
          <p:nvPr>
            <p:ph type="dt" sz="half" idx="25"/>
          </p:nvPr>
        </p:nvSpPr>
        <p:spPr/>
        <p:txBody>
          <a:bodyPr/>
          <a:lstStyle/>
          <a:p>
            <a:r>
              <a:rPr lang="de-DE"/>
              <a:t>01.01.2020</a:t>
            </a:r>
            <a:endParaRPr lang="de-DE" dirty="0"/>
          </a:p>
        </p:txBody>
      </p:sp>
      <p:sp>
        <p:nvSpPr>
          <p:cNvPr id="11" name="Fußzeilenplatzhalter 10"/>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12" name="Foliennummernplatzhalter 11"/>
          <p:cNvSpPr>
            <a:spLocks noGrp="1"/>
          </p:cNvSpPr>
          <p:nvPr>
            <p:ph type="sldNum" sz="quarter" idx="27"/>
          </p:nvPr>
        </p:nvSpPr>
        <p:spPr/>
        <p:txBody>
          <a:bodyPr/>
          <a:lstStyle/>
          <a:p>
            <a:fld id="{BFE8ADF1-837C-463F-9856-54C2D771B21B}" type="slidenum">
              <a:rPr lang="de-DE" smtClean="0"/>
              <a:pPr/>
              <a:t>6</a:t>
            </a:fld>
            <a:endParaRPr lang="de-DE" dirty="0"/>
          </a:p>
        </p:txBody>
      </p:sp>
      <p:pic>
        <p:nvPicPr>
          <p:cNvPr id="24" name="Inhaltsplatzhalter 29"/>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6423530" y="2743200"/>
            <a:ext cx="1352550" cy="2185988"/>
          </a:xfrm>
          <a:prstGeom prst="rect">
            <a:avLst/>
          </a:prstGeom>
        </p:spPr>
      </p:pic>
    </p:spTree>
    <p:extLst>
      <p:ext uri="{BB962C8B-B14F-4D97-AF65-F5344CB8AC3E}">
        <p14:creationId xmlns:p14="http://schemas.microsoft.com/office/powerpoint/2010/main" val="2725176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r>
              <a:rPr lang="de-DE" altLang="de-DE" dirty="0">
                <a:solidFill>
                  <a:srgbClr val="009EE0"/>
                </a:solidFill>
              </a:rPr>
              <a:t>Betriebliche Altersversorgung:</a:t>
            </a:r>
            <a:br>
              <a:rPr lang="de-DE" altLang="de-DE" dirty="0">
                <a:solidFill>
                  <a:srgbClr val="009EE0"/>
                </a:solidFill>
              </a:rPr>
            </a:br>
            <a:r>
              <a:rPr lang="de-DE" altLang="de-DE" dirty="0">
                <a:solidFill>
                  <a:srgbClr val="009EE0"/>
                </a:solidFill>
              </a:rPr>
              <a:t>Ihr Arbeitgeber steht in der (Beitrags-)Pflicht</a:t>
            </a:r>
          </a:p>
        </p:txBody>
      </p:sp>
      <p:sp>
        <p:nvSpPr>
          <p:cNvPr id="3" name="Textplatzhalter 2"/>
          <p:cNvSpPr>
            <a:spLocks noGrp="1"/>
          </p:cNvSpPr>
          <p:nvPr>
            <p:ph type="body" sz="quarter" idx="17"/>
          </p:nvPr>
        </p:nvSpPr>
        <p:spPr>
          <a:xfrm>
            <a:off x="358775" y="2087563"/>
            <a:ext cx="8426450" cy="512762"/>
          </a:xfrm>
        </p:spPr>
        <p:txBody>
          <a:bodyPr>
            <a:normAutofit/>
          </a:bodyPr>
          <a:lstStyle/>
          <a:p>
            <a:pPr eaLnBrk="1" hangingPunct="1">
              <a:buClrTx/>
              <a:buFontTx/>
              <a:buNone/>
            </a:pPr>
            <a:r>
              <a:rPr lang="de-DE" altLang="de-DE"/>
              <a:t>Der Tarifvertrag beteiligt Ihren Arbeitgeber aktiv an Ihrer Altersversorgung.</a:t>
            </a:r>
            <a:endParaRPr lang="de-DE" altLang="de-DE" dirty="0"/>
          </a:p>
        </p:txBody>
      </p:sp>
      <p:sp>
        <p:nvSpPr>
          <p:cNvPr id="5" name="Textplatzhalter 4"/>
          <p:cNvSpPr>
            <a:spLocks noGrp="1"/>
          </p:cNvSpPr>
          <p:nvPr>
            <p:ph type="body" sz="quarter" idx="21"/>
          </p:nvPr>
        </p:nvSpPr>
        <p:spPr>
          <a:xfrm>
            <a:off x="358773" y="2600325"/>
            <a:ext cx="5605299" cy="2736850"/>
          </a:xfrm>
        </p:spPr>
        <p:txBody>
          <a:bodyPr>
            <a:normAutofit/>
          </a:bodyPr>
          <a:lstStyle/>
          <a:p>
            <a:pPr lvl="1" eaLnBrk="1" hangingPunct="1">
              <a:spcBef>
                <a:spcPts val="1200"/>
              </a:spcBef>
              <a:buClr>
                <a:srgbClr val="000000"/>
              </a:buClr>
              <a:buBlip>
                <a:blip r:embed="rId2"/>
              </a:buBlip>
              <a:defRPr/>
            </a:pPr>
            <a:r>
              <a:rPr lang="de-DE" altLang="de-DE" dirty="0"/>
              <a:t>Seit 1. Juli 2011 regelt der „Tarifvertrag zur betrieblichen Altersversorgung und Entgeltumwandlung“ – aktuelle Fassung vom 01.04.2016 – die </a:t>
            </a:r>
            <a:r>
              <a:rPr lang="de-DE" altLang="de-DE" dirty="0" err="1"/>
              <a:t>bAV</a:t>
            </a:r>
            <a:r>
              <a:rPr lang="de-DE" altLang="de-DE" dirty="0"/>
              <a:t> für Medizinische Fachangestellte/Arzthelferinnen.</a:t>
            </a:r>
          </a:p>
          <a:p>
            <a:pPr lvl="1" eaLnBrk="1" hangingPunct="1">
              <a:spcBef>
                <a:spcPts val="1200"/>
              </a:spcBef>
              <a:buClr>
                <a:srgbClr val="000000"/>
              </a:buClr>
              <a:buBlip>
                <a:blip r:embed="rId2"/>
              </a:buBlip>
              <a:defRPr/>
            </a:pPr>
            <a:r>
              <a:rPr lang="de-DE" altLang="de-DE" dirty="0"/>
              <a:t>Dieser gesonderte „Tarifvertrag“ regelt verbindlich Ihren Anspruch auf einen Arbeitgeberbeitrag und ggf. -zuschüsse zur betrieblichen Altersversorgung.</a:t>
            </a:r>
          </a:p>
        </p:txBody>
      </p:sp>
      <p:sp>
        <p:nvSpPr>
          <p:cNvPr id="23" name="Textplatzhalter 22"/>
          <p:cNvSpPr>
            <a:spLocks noGrp="1"/>
          </p:cNvSpPr>
          <p:nvPr>
            <p:ph type="body" sz="quarter" idx="24"/>
          </p:nvPr>
        </p:nvSpPr>
        <p:spPr/>
        <p:txBody>
          <a:bodyPr/>
          <a:lstStyle/>
          <a:p>
            <a:pPr eaLnBrk="1" hangingPunct="1">
              <a:buClr>
                <a:srgbClr val="FF6600"/>
              </a:buClr>
            </a:pPr>
            <a:r>
              <a:rPr lang="de-DE" altLang="de-DE" dirty="0"/>
              <a:t>Neben dem Anspruch auf einen fixen Arbeitgeberbeitrag können Sie sich im Rahmen der Entgeltumwandlung weitere Arbeitgeberzuschüsse sichern.</a:t>
            </a:r>
          </a:p>
        </p:txBody>
      </p:sp>
      <p:sp>
        <p:nvSpPr>
          <p:cNvPr id="22" name="Textplatzhalter 21"/>
          <p:cNvSpPr>
            <a:spLocks noGrp="1"/>
          </p:cNvSpPr>
          <p:nvPr>
            <p:ph type="body" sz="quarter" idx="23"/>
          </p:nvPr>
        </p:nvSpPr>
        <p:spPr/>
        <p:txBody>
          <a:bodyPr/>
          <a:lstStyle/>
          <a:p>
            <a:endParaRPr lang="de-DE"/>
          </a:p>
        </p:txBody>
      </p:sp>
      <p:sp>
        <p:nvSpPr>
          <p:cNvPr id="9" name="Textplatzhalter 8"/>
          <p:cNvSpPr>
            <a:spLocks noGrp="1"/>
          </p:cNvSpPr>
          <p:nvPr>
            <p:ph type="body" sz="quarter" idx="18"/>
          </p:nvPr>
        </p:nvSpPr>
        <p:spPr/>
        <p:txBody>
          <a:bodyPr/>
          <a:lstStyle/>
          <a:p>
            <a:r>
              <a:rPr lang="de-DE" altLang="de-DE"/>
              <a:t>2. Ihre gesetzlichen und tarifvertraglichen Ansprüche</a:t>
            </a:r>
            <a:endParaRPr lang="de-DE" altLang="de-DE" dirty="0"/>
          </a:p>
        </p:txBody>
      </p:sp>
      <p:sp>
        <p:nvSpPr>
          <p:cNvPr id="10" name="Datumsplatzhalter 9"/>
          <p:cNvSpPr>
            <a:spLocks noGrp="1"/>
          </p:cNvSpPr>
          <p:nvPr>
            <p:ph type="dt" sz="half" idx="25"/>
          </p:nvPr>
        </p:nvSpPr>
        <p:spPr/>
        <p:txBody>
          <a:bodyPr/>
          <a:lstStyle/>
          <a:p>
            <a:r>
              <a:rPr lang="de-DE"/>
              <a:t>01.01.2020</a:t>
            </a:r>
            <a:endParaRPr lang="de-DE" dirty="0"/>
          </a:p>
        </p:txBody>
      </p:sp>
      <p:sp>
        <p:nvSpPr>
          <p:cNvPr id="11" name="Fußzeilenplatzhalter 10"/>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12" name="Foliennummernplatzhalter 11"/>
          <p:cNvSpPr>
            <a:spLocks noGrp="1"/>
          </p:cNvSpPr>
          <p:nvPr>
            <p:ph type="sldNum" sz="quarter" idx="27"/>
          </p:nvPr>
        </p:nvSpPr>
        <p:spPr/>
        <p:txBody>
          <a:bodyPr/>
          <a:lstStyle/>
          <a:p>
            <a:fld id="{BFE8ADF1-837C-463F-9856-54C2D771B21B}" type="slidenum">
              <a:rPr lang="de-DE" smtClean="0"/>
              <a:pPr/>
              <a:t>7</a:t>
            </a:fld>
            <a:endParaRPr lang="de-DE" dirty="0"/>
          </a:p>
        </p:txBody>
      </p:sp>
      <p:pic>
        <p:nvPicPr>
          <p:cNvPr id="24" name="Inhaltsplatzhalter 29"/>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6423530" y="2743200"/>
            <a:ext cx="1352550" cy="2185988"/>
          </a:xfrm>
          <a:prstGeom prst="rect">
            <a:avLst/>
          </a:prstGeom>
        </p:spPr>
      </p:pic>
    </p:spTree>
    <p:extLst>
      <p:ext uri="{BB962C8B-B14F-4D97-AF65-F5344CB8AC3E}">
        <p14:creationId xmlns:p14="http://schemas.microsoft.com/office/powerpoint/2010/main" val="908504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r>
              <a:rPr lang="de-DE" altLang="de-DE" dirty="0">
                <a:solidFill>
                  <a:srgbClr val="009EE0"/>
                </a:solidFill>
              </a:rPr>
              <a:t>Betriebliche Altersversorgung:</a:t>
            </a:r>
            <a:br>
              <a:rPr lang="de-DE" altLang="de-DE" dirty="0">
                <a:solidFill>
                  <a:srgbClr val="009EE0"/>
                </a:solidFill>
              </a:rPr>
            </a:br>
            <a:r>
              <a:rPr lang="de-DE" altLang="de-DE" dirty="0">
                <a:solidFill>
                  <a:srgbClr val="009EE0"/>
                </a:solidFill>
              </a:rPr>
              <a:t>Ihr Arbeitgeber steht in der (Beitrags-)Pflicht</a:t>
            </a:r>
          </a:p>
        </p:txBody>
      </p:sp>
      <p:sp>
        <p:nvSpPr>
          <p:cNvPr id="3" name="Textplatzhalter 2"/>
          <p:cNvSpPr>
            <a:spLocks noGrp="1"/>
          </p:cNvSpPr>
          <p:nvPr>
            <p:ph type="body" sz="quarter" idx="17"/>
          </p:nvPr>
        </p:nvSpPr>
        <p:spPr>
          <a:xfrm>
            <a:off x="358775" y="2114859"/>
            <a:ext cx="8426450" cy="512762"/>
          </a:xfrm>
        </p:spPr>
        <p:txBody>
          <a:bodyPr>
            <a:normAutofit lnSpcReduction="10000"/>
          </a:bodyPr>
          <a:lstStyle/>
          <a:p>
            <a:pPr eaLnBrk="1" hangingPunct="1">
              <a:buClrTx/>
              <a:buFontTx/>
              <a:buNone/>
            </a:pPr>
            <a:r>
              <a:rPr lang="de-DE" altLang="de-DE" dirty="0"/>
              <a:t>Der fixe Arbeitgeberbeitrag ist abhängig von Ihrer Wochenarbeitszeit gestaffelt. Der Verzicht auf VWL ist ab 01.01.2015 zwingend.</a:t>
            </a:r>
          </a:p>
        </p:txBody>
      </p:sp>
      <p:sp>
        <p:nvSpPr>
          <p:cNvPr id="23" name="Textplatzhalter 22"/>
          <p:cNvSpPr>
            <a:spLocks noGrp="1"/>
          </p:cNvSpPr>
          <p:nvPr>
            <p:ph type="body" sz="quarter" idx="24"/>
          </p:nvPr>
        </p:nvSpPr>
        <p:spPr/>
        <p:txBody>
          <a:bodyPr/>
          <a:lstStyle/>
          <a:p>
            <a:pPr eaLnBrk="1" hangingPunct="1">
              <a:buClr>
                <a:srgbClr val="FF6600"/>
              </a:buClr>
            </a:pPr>
            <a:r>
              <a:rPr lang="de-DE" altLang="de-DE" dirty="0"/>
              <a:t>Profitieren Sie besonders von der betrieblichen Altersversorgung und sichern Sie sich Monat für Monat die tarifvertraglich vereinbarten Arbeitgeberbeiträge.</a:t>
            </a:r>
          </a:p>
        </p:txBody>
      </p:sp>
      <p:sp>
        <p:nvSpPr>
          <p:cNvPr id="22" name="Textplatzhalter 21"/>
          <p:cNvSpPr>
            <a:spLocks noGrp="1"/>
          </p:cNvSpPr>
          <p:nvPr>
            <p:ph type="body" sz="quarter" idx="23"/>
          </p:nvPr>
        </p:nvSpPr>
        <p:spPr/>
        <p:txBody>
          <a:bodyPr/>
          <a:lstStyle/>
          <a:p>
            <a:endParaRPr lang="de-DE"/>
          </a:p>
        </p:txBody>
      </p:sp>
      <p:sp>
        <p:nvSpPr>
          <p:cNvPr id="9" name="Textplatzhalter 8"/>
          <p:cNvSpPr>
            <a:spLocks noGrp="1"/>
          </p:cNvSpPr>
          <p:nvPr>
            <p:ph type="body" sz="quarter" idx="18"/>
          </p:nvPr>
        </p:nvSpPr>
        <p:spPr/>
        <p:txBody>
          <a:bodyPr/>
          <a:lstStyle/>
          <a:p>
            <a:r>
              <a:rPr lang="de-DE" altLang="de-DE"/>
              <a:t>2. Ihre gesetzlichen und tarifvertraglichen Ansprüche</a:t>
            </a:r>
            <a:endParaRPr lang="de-DE" altLang="de-DE" dirty="0"/>
          </a:p>
        </p:txBody>
      </p:sp>
      <p:sp>
        <p:nvSpPr>
          <p:cNvPr id="10" name="Datumsplatzhalter 9"/>
          <p:cNvSpPr>
            <a:spLocks noGrp="1"/>
          </p:cNvSpPr>
          <p:nvPr>
            <p:ph type="dt" sz="half" idx="25"/>
          </p:nvPr>
        </p:nvSpPr>
        <p:spPr/>
        <p:txBody>
          <a:bodyPr/>
          <a:lstStyle/>
          <a:p>
            <a:r>
              <a:rPr lang="de-DE"/>
              <a:t>01.01.2020</a:t>
            </a:r>
            <a:endParaRPr lang="de-DE" dirty="0"/>
          </a:p>
        </p:txBody>
      </p:sp>
      <p:sp>
        <p:nvSpPr>
          <p:cNvPr id="11" name="Fußzeilenplatzhalter 10"/>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12" name="Foliennummernplatzhalter 11"/>
          <p:cNvSpPr>
            <a:spLocks noGrp="1"/>
          </p:cNvSpPr>
          <p:nvPr>
            <p:ph type="sldNum" sz="quarter" idx="27"/>
          </p:nvPr>
        </p:nvSpPr>
        <p:spPr/>
        <p:txBody>
          <a:bodyPr/>
          <a:lstStyle/>
          <a:p>
            <a:fld id="{BFE8ADF1-837C-463F-9856-54C2D771B21B}" type="slidenum">
              <a:rPr lang="de-DE" smtClean="0"/>
              <a:pPr/>
              <a:t>8</a:t>
            </a:fld>
            <a:endParaRPr lang="de-DE" dirty="0"/>
          </a:p>
        </p:txBody>
      </p:sp>
      <p:grpSp>
        <p:nvGrpSpPr>
          <p:cNvPr id="26" name="Gruppieren 25"/>
          <p:cNvGrpSpPr/>
          <p:nvPr/>
        </p:nvGrpSpPr>
        <p:grpSpPr>
          <a:xfrm>
            <a:off x="1263636" y="2993204"/>
            <a:ext cx="6593840" cy="1781211"/>
            <a:chOff x="1231900" y="2291338"/>
            <a:chExt cx="6593840" cy="1781211"/>
          </a:xfrm>
        </p:grpSpPr>
        <p:grpSp>
          <p:nvGrpSpPr>
            <p:cNvPr id="27" name="Gruppieren 26"/>
            <p:cNvGrpSpPr/>
            <p:nvPr/>
          </p:nvGrpSpPr>
          <p:grpSpPr>
            <a:xfrm>
              <a:off x="1231900" y="2571931"/>
              <a:ext cx="4840125" cy="360000"/>
              <a:chOff x="1231900" y="2571931"/>
              <a:chExt cx="4840125" cy="360000"/>
            </a:xfrm>
          </p:grpSpPr>
          <p:sp>
            <p:nvSpPr>
              <p:cNvPr id="63" name="Abgerundetes Rechteck 7"/>
              <p:cNvSpPr/>
              <p:nvPr/>
            </p:nvSpPr>
            <p:spPr bwMode="auto">
              <a:xfrm>
                <a:off x="1231900" y="2572544"/>
                <a:ext cx="3456000" cy="358775"/>
              </a:xfrm>
              <a:custGeom>
                <a:avLst/>
                <a:gdLst>
                  <a:gd name="connsiteX0" fmla="*/ 0 w 3528000"/>
                  <a:gd name="connsiteY0" fmla="*/ 60001 h 360000"/>
                  <a:gd name="connsiteX1" fmla="*/ 60001 w 3528000"/>
                  <a:gd name="connsiteY1" fmla="*/ 0 h 360000"/>
                  <a:gd name="connsiteX2" fmla="*/ 3467999 w 3528000"/>
                  <a:gd name="connsiteY2" fmla="*/ 0 h 360000"/>
                  <a:gd name="connsiteX3" fmla="*/ 3528000 w 3528000"/>
                  <a:gd name="connsiteY3" fmla="*/ 60001 h 360000"/>
                  <a:gd name="connsiteX4" fmla="*/ 3528000 w 3528000"/>
                  <a:gd name="connsiteY4" fmla="*/ 299999 h 360000"/>
                  <a:gd name="connsiteX5" fmla="*/ 3467999 w 3528000"/>
                  <a:gd name="connsiteY5" fmla="*/ 360000 h 360000"/>
                  <a:gd name="connsiteX6" fmla="*/ 60001 w 3528000"/>
                  <a:gd name="connsiteY6" fmla="*/ 360000 h 360000"/>
                  <a:gd name="connsiteX7" fmla="*/ 0 w 3528000"/>
                  <a:gd name="connsiteY7" fmla="*/ 299999 h 360000"/>
                  <a:gd name="connsiteX8" fmla="*/ 0 w 3528000"/>
                  <a:gd name="connsiteY8"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4763 w 3528000"/>
                  <a:gd name="connsiteY0" fmla="*/ 0 h 361911"/>
                  <a:gd name="connsiteX1" fmla="*/ 3467999 w 3528000"/>
                  <a:gd name="connsiteY1" fmla="*/ 1911 h 361911"/>
                  <a:gd name="connsiteX2" fmla="*/ 3528000 w 3528000"/>
                  <a:gd name="connsiteY2" fmla="*/ 61912 h 361911"/>
                  <a:gd name="connsiteX3" fmla="*/ 3528000 w 3528000"/>
                  <a:gd name="connsiteY3" fmla="*/ 301910 h 361911"/>
                  <a:gd name="connsiteX4" fmla="*/ 3467999 w 3528000"/>
                  <a:gd name="connsiteY4" fmla="*/ 361911 h 361911"/>
                  <a:gd name="connsiteX5" fmla="*/ 60001 w 3528000"/>
                  <a:gd name="connsiteY5" fmla="*/ 361911 h 361911"/>
                  <a:gd name="connsiteX6" fmla="*/ 0 w 3528000"/>
                  <a:gd name="connsiteY6" fmla="*/ 301910 h 361911"/>
                  <a:gd name="connsiteX7" fmla="*/ 4763 w 3528000"/>
                  <a:gd name="connsiteY7" fmla="*/ 0 h 36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000" h="361911">
                    <a:moveTo>
                      <a:pt x="4763" y="0"/>
                    </a:moveTo>
                    <a:lnTo>
                      <a:pt x="3467999" y="1911"/>
                    </a:lnTo>
                    <a:cubicBezTo>
                      <a:pt x="3501137" y="1911"/>
                      <a:pt x="3528000" y="28774"/>
                      <a:pt x="3528000" y="61912"/>
                    </a:cubicBezTo>
                    <a:lnTo>
                      <a:pt x="3528000" y="301910"/>
                    </a:lnTo>
                    <a:cubicBezTo>
                      <a:pt x="3528000" y="335048"/>
                      <a:pt x="3501137" y="361911"/>
                      <a:pt x="3467999" y="361911"/>
                    </a:cubicBezTo>
                    <a:lnTo>
                      <a:pt x="60001" y="361911"/>
                    </a:lnTo>
                    <a:cubicBezTo>
                      <a:pt x="26863" y="361911"/>
                      <a:pt x="0" y="335048"/>
                      <a:pt x="0" y="301910"/>
                    </a:cubicBezTo>
                    <a:cubicBezTo>
                      <a:pt x="1588" y="201273"/>
                      <a:pt x="3175" y="100637"/>
                      <a:pt x="4763" y="0"/>
                    </a:cubicBezTo>
                    <a:close/>
                  </a:path>
                </a:pathLst>
              </a:cu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108000" tIns="36000" rIns="108000" bIns="36000" anchor="ctr"/>
              <a:lstStyle/>
              <a:p>
                <a:pPr eaLnBrk="1" fontAlgn="auto" hangingPunct="1">
                  <a:spcBef>
                    <a:spcPts val="0"/>
                  </a:spcBef>
                  <a:spcAft>
                    <a:spcPts val="0"/>
                  </a:spcAft>
                  <a:tabLst>
                    <a:tab pos="3309938" algn="r"/>
                  </a:tabLst>
                  <a:defRPr/>
                </a:pPr>
                <a:r>
                  <a:rPr lang="de-DE" sz="1400" b="1" dirty="0">
                    <a:solidFill>
                      <a:schemeClr val="accent2"/>
                    </a:solidFill>
                  </a:rPr>
                  <a:t>Wöchentliche Arbeitszeit	</a:t>
                </a:r>
                <a:r>
                  <a:rPr lang="de-DE" altLang="de-DE" sz="1400" b="1" dirty="0">
                    <a:solidFill>
                      <a:schemeClr val="accent2"/>
                    </a:solidFill>
                  </a:rPr>
                  <a:t> ≥</a:t>
                </a:r>
                <a:r>
                  <a:rPr lang="de-DE" sz="1400" b="1" dirty="0">
                    <a:solidFill>
                      <a:schemeClr val="accent2"/>
                    </a:solidFill>
                  </a:rPr>
                  <a:t> 18 Std.</a:t>
                </a:r>
              </a:p>
            </p:txBody>
          </p:sp>
          <p:sp>
            <p:nvSpPr>
              <p:cNvPr id="64" name="Abgerundetes Rechteck 4"/>
              <p:cNvSpPr/>
              <p:nvPr/>
            </p:nvSpPr>
            <p:spPr>
              <a:xfrm>
                <a:off x="5280025" y="2571931"/>
                <a:ext cx="792000" cy="360000"/>
              </a:xfrm>
              <a:custGeom>
                <a:avLst/>
                <a:gdLst>
                  <a:gd name="connsiteX0" fmla="*/ 0 w 1620000"/>
                  <a:gd name="connsiteY0" fmla="*/ 90473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8" fmla="*/ 0 w 1620000"/>
                  <a:gd name="connsiteY8" fmla="*/ 90473 h 504000"/>
                  <a:gd name="connsiteX0" fmla="*/ 0 w 1620000"/>
                  <a:gd name="connsiteY0" fmla="*/ 413527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0" fmla="*/ 104 w 1620104"/>
                  <a:gd name="connsiteY0" fmla="*/ 413527 h 504000"/>
                  <a:gd name="connsiteX1" fmla="*/ 0 w 1620104"/>
                  <a:gd name="connsiteY1" fmla="*/ 0 h 504000"/>
                  <a:gd name="connsiteX2" fmla="*/ 1529631 w 1620104"/>
                  <a:gd name="connsiteY2" fmla="*/ 0 h 504000"/>
                  <a:gd name="connsiteX3" fmla="*/ 1620104 w 1620104"/>
                  <a:gd name="connsiteY3" fmla="*/ 90473 h 504000"/>
                  <a:gd name="connsiteX4" fmla="*/ 1620104 w 1620104"/>
                  <a:gd name="connsiteY4" fmla="*/ 413527 h 504000"/>
                  <a:gd name="connsiteX5" fmla="*/ 1529631 w 1620104"/>
                  <a:gd name="connsiteY5" fmla="*/ 504000 h 504000"/>
                  <a:gd name="connsiteX6" fmla="*/ 90577 w 1620104"/>
                  <a:gd name="connsiteY6" fmla="*/ 504000 h 504000"/>
                  <a:gd name="connsiteX7" fmla="*/ 104 w 1620104"/>
                  <a:gd name="connsiteY7" fmla="*/ 413527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104" h="504000">
                    <a:moveTo>
                      <a:pt x="104" y="413527"/>
                    </a:moveTo>
                    <a:cubicBezTo>
                      <a:pt x="69" y="275685"/>
                      <a:pt x="35" y="137842"/>
                      <a:pt x="0" y="0"/>
                    </a:cubicBezTo>
                    <a:lnTo>
                      <a:pt x="1529631" y="0"/>
                    </a:lnTo>
                    <a:cubicBezTo>
                      <a:pt x="1579598" y="0"/>
                      <a:pt x="1620104" y="40506"/>
                      <a:pt x="1620104" y="90473"/>
                    </a:cubicBezTo>
                    <a:lnTo>
                      <a:pt x="1620104" y="413527"/>
                    </a:lnTo>
                    <a:cubicBezTo>
                      <a:pt x="1620104" y="463494"/>
                      <a:pt x="1579598" y="504000"/>
                      <a:pt x="1529631" y="504000"/>
                    </a:cubicBezTo>
                    <a:lnTo>
                      <a:pt x="90577" y="504000"/>
                    </a:lnTo>
                    <a:cubicBezTo>
                      <a:pt x="40610" y="504000"/>
                      <a:pt x="104" y="463494"/>
                      <a:pt x="104" y="413527"/>
                    </a:cubicBez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400" b="1" dirty="0"/>
                  <a:t>76,00 €</a:t>
                </a:r>
                <a:endParaRPr lang="de-DE" altLang="de-DE" sz="1050" baseline="30000" dirty="0">
                  <a:solidFill>
                    <a:schemeClr val="bg1"/>
                  </a:solidFill>
                </a:endParaRPr>
              </a:p>
            </p:txBody>
          </p:sp>
          <p:sp>
            <p:nvSpPr>
              <p:cNvPr id="65" name="Flussdiagramm: Zusammenführen 64"/>
              <p:cNvSpPr>
                <a:spLocks noChangeAspect="1"/>
              </p:cNvSpPr>
              <p:nvPr/>
            </p:nvSpPr>
            <p:spPr>
              <a:xfrm rot="16200000">
                <a:off x="4923672" y="2697931"/>
                <a:ext cx="159645" cy="108000"/>
              </a:xfrm>
              <a:prstGeom prst="flowChartMerg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28" name="Gruppieren 27"/>
            <p:cNvGrpSpPr/>
            <p:nvPr/>
          </p:nvGrpSpPr>
          <p:grpSpPr>
            <a:xfrm>
              <a:off x="6199879" y="2291338"/>
              <a:ext cx="1625861" cy="1124216"/>
              <a:chOff x="6199879" y="2291338"/>
              <a:chExt cx="1625861" cy="1124216"/>
            </a:xfrm>
          </p:grpSpPr>
          <p:sp>
            <p:nvSpPr>
              <p:cNvPr id="61" name="Rechteck 17"/>
              <p:cNvSpPr>
                <a:spLocks noChangeArrowheads="1"/>
              </p:cNvSpPr>
              <p:nvPr/>
            </p:nvSpPr>
            <p:spPr bwMode="auto">
              <a:xfrm>
                <a:off x="6236653" y="3015674"/>
                <a:ext cx="1589087" cy="39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eaLnBrk="1" hangingPunct="1">
                  <a:spcBef>
                    <a:spcPct val="0"/>
                  </a:spcBef>
                </a:pPr>
                <a:r>
                  <a:rPr lang="de-DE" altLang="de-DE" sz="1300" b="1" dirty="0">
                    <a:solidFill>
                      <a:schemeClr val="accent2">
                        <a:lumMod val="50000"/>
                      </a:schemeClr>
                    </a:solidFill>
                  </a:rPr>
                  <a:t>Fixe </a:t>
                </a:r>
              </a:p>
              <a:p>
                <a:pPr eaLnBrk="1" hangingPunct="1">
                  <a:spcBef>
                    <a:spcPct val="0"/>
                  </a:spcBef>
                </a:pPr>
                <a:r>
                  <a:rPr lang="de-DE" altLang="de-DE" sz="1300" b="1" dirty="0">
                    <a:solidFill>
                      <a:schemeClr val="accent2">
                        <a:lumMod val="50000"/>
                      </a:schemeClr>
                    </a:solidFill>
                  </a:rPr>
                  <a:t>Arbeitgeberbeiträge</a:t>
                </a:r>
                <a:endParaRPr lang="de-DE" altLang="de-DE" sz="1300" b="1" dirty="0">
                  <a:solidFill>
                    <a:schemeClr val="accent2">
                      <a:lumMod val="50000"/>
                    </a:schemeClr>
                  </a:solidFill>
                  <a:latin typeface="Arial Narrow" pitchFamily="32" charset="0"/>
                </a:endParaRPr>
              </a:p>
            </p:txBody>
          </p:sp>
          <p:pic>
            <p:nvPicPr>
              <p:cNvPr id="62" name="Grafik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9879" y="2291338"/>
                <a:ext cx="688446" cy="731474"/>
              </a:xfrm>
              <a:prstGeom prst="rect">
                <a:avLst/>
              </a:prstGeom>
            </p:spPr>
          </p:pic>
        </p:grpSp>
        <p:sp>
          <p:nvSpPr>
            <p:cNvPr id="29" name="Rechteck 17"/>
            <p:cNvSpPr>
              <a:spLocks noChangeArrowheads="1"/>
            </p:cNvSpPr>
            <p:nvPr/>
          </p:nvSpPr>
          <p:spPr bwMode="auto">
            <a:xfrm>
              <a:off x="6437386" y="2494466"/>
              <a:ext cx="1859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eaLnBrk="1" hangingPunct="1">
                <a:spcBef>
                  <a:spcPct val="0"/>
                </a:spcBef>
              </a:pPr>
              <a:r>
                <a:rPr lang="de-DE" altLang="de-DE" sz="2600" b="1" dirty="0">
                  <a:solidFill>
                    <a:schemeClr val="accent2">
                      <a:lumMod val="50000"/>
                    </a:schemeClr>
                  </a:solidFill>
                </a:rPr>
                <a:t>€</a:t>
              </a:r>
              <a:endParaRPr lang="de-DE" altLang="de-DE" sz="2600" b="1" dirty="0">
                <a:solidFill>
                  <a:schemeClr val="accent2">
                    <a:lumMod val="50000"/>
                  </a:schemeClr>
                </a:solidFill>
                <a:latin typeface="Arial Narrow" pitchFamily="32" charset="0"/>
              </a:endParaRPr>
            </a:p>
          </p:txBody>
        </p:sp>
        <p:grpSp>
          <p:nvGrpSpPr>
            <p:cNvPr id="30" name="Gruppieren 29"/>
            <p:cNvGrpSpPr/>
            <p:nvPr/>
          </p:nvGrpSpPr>
          <p:grpSpPr>
            <a:xfrm>
              <a:off x="1231900" y="3031928"/>
              <a:ext cx="4842522" cy="360362"/>
              <a:chOff x="1231900" y="3031928"/>
              <a:chExt cx="4842522" cy="360362"/>
            </a:xfrm>
          </p:grpSpPr>
          <p:sp>
            <p:nvSpPr>
              <p:cNvPr id="58" name="Abgerundetes Rechteck 7"/>
              <p:cNvSpPr/>
              <p:nvPr/>
            </p:nvSpPr>
            <p:spPr bwMode="auto">
              <a:xfrm>
                <a:off x="1231900" y="3031928"/>
                <a:ext cx="3456000" cy="360362"/>
              </a:xfrm>
              <a:custGeom>
                <a:avLst/>
                <a:gdLst>
                  <a:gd name="connsiteX0" fmla="*/ 0 w 3528000"/>
                  <a:gd name="connsiteY0" fmla="*/ 60001 h 360000"/>
                  <a:gd name="connsiteX1" fmla="*/ 60001 w 3528000"/>
                  <a:gd name="connsiteY1" fmla="*/ 0 h 360000"/>
                  <a:gd name="connsiteX2" fmla="*/ 3467999 w 3528000"/>
                  <a:gd name="connsiteY2" fmla="*/ 0 h 360000"/>
                  <a:gd name="connsiteX3" fmla="*/ 3528000 w 3528000"/>
                  <a:gd name="connsiteY3" fmla="*/ 60001 h 360000"/>
                  <a:gd name="connsiteX4" fmla="*/ 3528000 w 3528000"/>
                  <a:gd name="connsiteY4" fmla="*/ 299999 h 360000"/>
                  <a:gd name="connsiteX5" fmla="*/ 3467999 w 3528000"/>
                  <a:gd name="connsiteY5" fmla="*/ 360000 h 360000"/>
                  <a:gd name="connsiteX6" fmla="*/ 60001 w 3528000"/>
                  <a:gd name="connsiteY6" fmla="*/ 360000 h 360000"/>
                  <a:gd name="connsiteX7" fmla="*/ 0 w 3528000"/>
                  <a:gd name="connsiteY7" fmla="*/ 299999 h 360000"/>
                  <a:gd name="connsiteX8" fmla="*/ 0 w 3528000"/>
                  <a:gd name="connsiteY8"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4763 w 3528000"/>
                  <a:gd name="connsiteY0" fmla="*/ 0 h 361911"/>
                  <a:gd name="connsiteX1" fmla="*/ 3467999 w 3528000"/>
                  <a:gd name="connsiteY1" fmla="*/ 1911 h 361911"/>
                  <a:gd name="connsiteX2" fmla="*/ 3528000 w 3528000"/>
                  <a:gd name="connsiteY2" fmla="*/ 61912 h 361911"/>
                  <a:gd name="connsiteX3" fmla="*/ 3528000 w 3528000"/>
                  <a:gd name="connsiteY3" fmla="*/ 301910 h 361911"/>
                  <a:gd name="connsiteX4" fmla="*/ 3467999 w 3528000"/>
                  <a:gd name="connsiteY4" fmla="*/ 361911 h 361911"/>
                  <a:gd name="connsiteX5" fmla="*/ 60001 w 3528000"/>
                  <a:gd name="connsiteY5" fmla="*/ 361911 h 361911"/>
                  <a:gd name="connsiteX6" fmla="*/ 0 w 3528000"/>
                  <a:gd name="connsiteY6" fmla="*/ 301910 h 361911"/>
                  <a:gd name="connsiteX7" fmla="*/ 4763 w 3528000"/>
                  <a:gd name="connsiteY7" fmla="*/ 0 h 36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000" h="361911">
                    <a:moveTo>
                      <a:pt x="4763" y="0"/>
                    </a:moveTo>
                    <a:lnTo>
                      <a:pt x="3467999" y="1911"/>
                    </a:lnTo>
                    <a:cubicBezTo>
                      <a:pt x="3501137" y="1911"/>
                      <a:pt x="3528000" y="28774"/>
                      <a:pt x="3528000" y="61912"/>
                    </a:cubicBezTo>
                    <a:lnTo>
                      <a:pt x="3528000" y="301910"/>
                    </a:lnTo>
                    <a:cubicBezTo>
                      <a:pt x="3528000" y="335048"/>
                      <a:pt x="3501137" y="361911"/>
                      <a:pt x="3467999" y="361911"/>
                    </a:cubicBezTo>
                    <a:lnTo>
                      <a:pt x="60001" y="361911"/>
                    </a:lnTo>
                    <a:cubicBezTo>
                      <a:pt x="26863" y="361911"/>
                      <a:pt x="0" y="335048"/>
                      <a:pt x="0" y="301910"/>
                    </a:cubicBezTo>
                    <a:cubicBezTo>
                      <a:pt x="1588" y="201273"/>
                      <a:pt x="3175" y="100637"/>
                      <a:pt x="4763" y="0"/>
                    </a:cubicBezTo>
                    <a:close/>
                  </a:path>
                </a:pathLst>
              </a:cu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108000" tIns="36000" rIns="108000" bIns="36000" anchor="ctr"/>
              <a:lstStyle/>
              <a:p>
                <a:pPr eaLnBrk="1" fontAlgn="auto" hangingPunct="1">
                  <a:spcBef>
                    <a:spcPts val="0"/>
                  </a:spcBef>
                  <a:spcAft>
                    <a:spcPts val="0"/>
                  </a:spcAft>
                  <a:tabLst>
                    <a:tab pos="3309938" algn="r"/>
                  </a:tabLst>
                  <a:defRPr/>
                </a:pPr>
                <a:r>
                  <a:rPr lang="de-DE" sz="1400" b="1" dirty="0">
                    <a:solidFill>
                      <a:schemeClr val="accent2"/>
                    </a:solidFill>
                  </a:rPr>
                  <a:t>Wöchentliche Arbeitszeit	 &lt; 18 Std.</a:t>
                </a:r>
              </a:p>
            </p:txBody>
          </p:sp>
          <p:sp>
            <p:nvSpPr>
              <p:cNvPr id="59" name="Abgerundetes Rechteck 4"/>
              <p:cNvSpPr/>
              <p:nvPr/>
            </p:nvSpPr>
            <p:spPr>
              <a:xfrm>
                <a:off x="5282422" y="3032109"/>
                <a:ext cx="792000" cy="360000"/>
              </a:xfrm>
              <a:custGeom>
                <a:avLst/>
                <a:gdLst>
                  <a:gd name="connsiteX0" fmla="*/ 0 w 1620000"/>
                  <a:gd name="connsiteY0" fmla="*/ 90473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8" fmla="*/ 0 w 1620000"/>
                  <a:gd name="connsiteY8" fmla="*/ 90473 h 504000"/>
                  <a:gd name="connsiteX0" fmla="*/ 0 w 1620000"/>
                  <a:gd name="connsiteY0" fmla="*/ 413527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0" fmla="*/ 104 w 1620104"/>
                  <a:gd name="connsiteY0" fmla="*/ 413527 h 504000"/>
                  <a:gd name="connsiteX1" fmla="*/ 0 w 1620104"/>
                  <a:gd name="connsiteY1" fmla="*/ 0 h 504000"/>
                  <a:gd name="connsiteX2" fmla="*/ 1529631 w 1620104"/>
                  <a:gd name="connsiteY2" fmla="*/ 0 h 504000"/>
                  <a:gd name="connsiteX3" fmla="*/ 1620104 w 1620104"/>
                  <a:gd name="connsiteY3" fmla="*/ 90473 h 504000"/>
                  <a:gd name="connsiteX4" fmla="*/ 1620104 w 1620104"/>
                  <a:gd name="connsiteY4" fmla="*/ 413527 h 504000"/>
                  <a:gd name="connsiteX5" fmla="*/ 1529631 w 1620104"/>
                  <a:gd name="connsiteY5" fmla="*/ 504000 h 504000"/>
                  <a:gd name="connsiteX6" fmla="*/ 90577 w 1620104"/>
                  <a:gd name="connsiteY6" fmla="*/ 504000 h 504000"/>
                  <a:gd name="connsiteX7" fmla="*/ 104 w 1620104"/>
                  <a:gd name="connsiteY7" fmla="*/ 413527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104" h="504000">
                    <a:moveTo>
                      <a:pt x="104" y="413527"/>
                    </a:moveTo>
                    <a:cubicBezTo>
                      <a:pt x="69" y="275685"/>
                      <a:pt x="35" y="137842"/>
                      <a:pt x="0" y="0"/>
                    </a:cubicBezTo>
                    <a:lnTo>
                      <a:pt x="1529631" y="0"/>
                    </a:lnTo>
                    <a:cubicBezTo>
                      <a:pt x="1579598" y="0"/>
                      <a:pt x="1620104" y="40506"/>
                      <a:pt x="1620104" y="90473"/>
                    </a:cubicBezTo>
                    <a:lnTo>
                      <a:pt x="1620104" y="413527"/>
                    </a:lnTo>
                    <a:cubicBezTo>
                      <a:pt x="1620104" y="463494"/>
                      <a:pt x="1579598" y="504000"/>
                      <a:pt x="1529631" y="504000"/>
                    </a:cubicBezTo>
                    <a:lnTo>
                      <a:pt x="90577" y="504000"/>
                    </a:lnTo>
                    <a:cubicBezTo>
                      <a:pt x="40610" y="504000"/>
                      <a:pt x="104" y="463494"/>
                      <a:pt x="104" y="413527"/>
                    </a:cubicBez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400" b="1" dirty="0"/>
                  <a:t>43,00 €</a:t>
                </a:r>
                <a:endParaRPr lang="de-DE" altLang="de-DE" sz="1050" baseline="30000" dirty="0">
                  <a:solidFill>
                    <a:schemeClr val="bg1"/>
                  </a:solidFill>
                </a:endParaRPr>
              </a:p>
            </p:txBody>
          </p:sp>
          <p:sp>
            <p:nvSpPr>
              <p:cNvPr id="60" name="Flussdiagramm: Zusammenführen 59"/>
              <p:cNvSpPr>
                <a:spLocks noChangeAspect="1"/>
              </p:cNvSpPr>
              <p:nvPr/>
            </p:nvSpPr>
            <p:spPr>
              <a:xfrm rot="16200000">
                <a:off x="4923925" y="3158109"/>
                <a:ext cx="159645" cy="108000"/>
              </a:xfrm>
              <a:prstGeom prst="flowChartMerg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33" name="Gruppieren 32"/>
            <p:cNvGrpSpPr/>
            <p:nvPr/>
          </p:nvGrpSpPr>
          <p:grpSpPr>
            <a:xfrm>
              <a:off x="1231900" y="3712549"/>
              <a:ext cx="4844856" cy="360000"/>
              <a:chOff x="1231900" y="3712549"/>
              <a:chExt cx="4844856" cy="360000"/>
            </a:xfrm>
          </p:grpSpPr>
          <p:sp>
            <p:nvSpPr>
              <p:cNvPr id="34" name="Abgerundetes Rechteck 7"/>
              <p:cNvSpPr/>
              <p:nvPr/>
            </p:nvSpPr>
            <p:spPr bwMode="auto">
              <a:xfrm>
                <a:off x="1231900" y="3713162"/>
                <a:ext cx="3456000" cy="358775"/>
              </a:xfrm>
              <a:custGeom>
                <a:avLst/>
                <a:gdLst>
                  <a:gd name="connsiteX0" fmla="*/ 0 w 3528000"/>
                  <a:gd name="connsiteY0" fmla="*/ 60001 h 360000"/>
                  <a:gd name="connsiteX1" fmla="*/ 60001 w 3528000"/>
                  <a:gd name="connsiteY1" fmla="*/ 0 h 360000"/>
                  <a:gd name="connsiteX2" fmla="*/ 3467999 w 3528000"/>
                  <a:gd name="connsiteY2" fmla="*/ 0 h 360000"/>
                  <a:gd name="connsiteX3" fmla="*/ 3528000 w 3528000"/>
                  <a:gd name="connsiteY3" fmla="*/ 60001 h 360000"/>
                  <a:gd name="connsiteX4" fmla="*/ 3528000 w 3528000"/>
                  <a:gd name="connsiteY4" fmla="*/ 299999 h 360000"/>
                  <a:gd name="connsiteX5" fmla="*/ 3467999 w 3528000"/>
                  <a:gd name="connsiteY5" fmla="*/ 360000 h 360000"/>
                  <a:gd name="connsiteX6" fmla="*/ 60001 w 3528000"/>
                  <a:gd name="connsiteY6" fmla="*/ 360000 h 360000"/>
                  <a:gd name="connsiteX7" fmla="*/ 0 w 3528000"/>
                  <a:gd name="connsiteY7" fmla="*/ 299999 h 360000"/>
                  <a:gd name="connsiteX8" fmla="*/ 0 w 3528000"/>
                  <a:gd name="connsiteY8"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0 w 3528000"/>
                  <a:gd name="connsiteY0" fmla="*/ 60001 h 360000"/>
                  <a:gd name="connsiteX1" fmla="*/ 3467999 w 3528000"/>
                  <a:gd name="connsiteY1" fmla="*/ 0 h 360000"/>
                  <a:gd name="connsiteX2" fmla="*/ 3528000 w 3528000"/>
                  <a:gd name="connsiteY2" fmla="*/ 60001 h 360000"/>
                  <a:gd name="connsiteX3" fmla="*/ 3528000 w 3528000"/>
                  <a:gd name="connsiteY3" fmla="*/ 299999 h 360000"/>
                  <a:gd name="connsiteX4" fmla="*/ 3467999 w 3528000"/>
                  <a:gd name="connsiteY4" fmla="*/ 360000 h 360000"/>
                  <a:gd name="connsiteX5" fmla="*/ 60001 w 3528000"/>
                  <a:gd name="connsiteY5" fmla="*/ 360000 h 360000"/>
                  <a:gd name="connsiteX6" fmla="*/ 0 w 3528000"/>
                  <a:gd name="connsiteY6" fmla="*/ 299999 h 360000"/>
                  <a:gd name="connsiteX7" fmla="*/ 0 w 3528000"/>
                  <a:gd name="connsiteY7" fmla="*/ 60001 h 360000"/>
                  <a:gd name="connsiteX0" fmla="*/ 4763 w 3528000"/>
                  <a:gd name="connsiteY0" fmla="*/ 0 h 361911"/>
                  <a:gd name="connsiteX1" fmla="*/ 3467999 w 3528000"/>
                  <a:gd name="connsiteY1" fmla="*/ 1911 h 361911"/>
                  <a:gd name="connsiteX2" fmla="*/ 3528000 w 3528000"/>
                  <a:gd name="connsiteY2" fmla="*/ 61912 h 361911"/>
                  <a:gd name="connsiteX3" fmla="*/ 3528000 w 3528000"/>
                  <a:gd name="connsiteY3" fmla="*/ 301910 h 361911"/>
                  <a:gd name="connsiteX4" fmla="*/ 3467999 w 3528000"/>
                  <a:gd name="connsiteY4" fmla="*/ 361911 h 361911"/>
                  <a:gd name="connsiteX5" fmla="*/ 60001 w 3528000"/>
                  <a:gd name="connsiteY5" fmla="*/ 361911 h 361911"/>
                  <a:gd name="connsiteX6" fmla="*/ 0 w 3528000"/>
                  <a:gd name="connsiteY6" fmla="*/ 301910 h 361911"/>
                  <a:gd name="connsiteX7" fmla="*/ 4763 w 3528000"/>
                  <a:gd name="connsiteY7" fmla="*/ 0 h 36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8000" h="361911">
                    <a:moveTo>
                      <a:pt x="4763" y="0"/>
                    </a:moveTo>
                    <a:lnTo>
                      <a:pt x="3467999" y="1911"/>
                    </a:lnTo>
                    <a:cubicBezTo>
                      <a:pt x="3501137" y="1911"/>
                      <a:pt x="3528000" y="28774"/>
                      <a:pt x="3528000" y="61912"/>
                    </a:cubicBezTo>
                    <a:lnTo>
                      <a:pt x="3528000" y="301910"/>
                    </a:lnTo>
                    <a:cubicBezTo>
                      <a:pt x="3528000" y="335048"/>
                      <a:pt x="3501137" y="361911"/>
                      <a:pt x="3467999" y="361911"/>
                    </a:cubicBezTo>
                    <a:lnTo>
                      <a:pt x="60001" y="361911"/>
                    </a:lnTo>
                    <a:cubicBezTo>
                      <a:pt x="26863" y="361911"/>
                      <a:pt x="0" y="335048"/>
                      <a:pt x="0" y="301910"/>
                    </a:cubicBezTo>
                    <a:cubicBezTo>
                      <a:pt x="1588" y="201273"/>
                      <a:pt x="3175" y="100637"/>
                      <a:pt x="4763" y="0"/>
                    </a:cubicBezTo>
                    <a:close/>
                  </a:path>
                </a:pathLst>
              </a:custGeom>
              <a:solidFill>
                <a:schemeClr val="bg1"/>
              </a:solidFill>
              <a:ln w="19050">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lIns="108000" tIns="36000" rIns="108000" bIns="36000" anchor="ctr"/>
              <a:lstStyle/>
              <a:p>
                <a:pPr eaLnBrk="1" fontAlgn="auto" hangingPunct="1">
                  <a:spcBef>
                    <a:spcPts val="0"/>
                  </a:spcBef>
                  <a:spcAft>
                    <a:spcPts val="0"/>
                  </a:spcAft>
                  <a:tabLst>
                    <a:tab pos="3309938" algn="r"/>
                  </a:tabLst>
                  <a:defRPr/>
                </a:pPr>
                <a:r>
                  <a:rPr lang="de-DE" sz="1400" b="1" dirty="0">
                    <a:solidFill>
                      <a:schemeClr val="accent2">
                        <a:lumMod val="50000"/>
                      </a:schemeClr>
                    </a:solidFill>
                  </a:rPr>
                  <a:t>Azubis nach Probezeit</a:t>
                </a:r>
              </a:p>
            </p:txBody>
          </p:sp>
          <p:sp>
            <p:nvSpPr>
              <p:cNvPr id="35" name="Flussdiagramm: Zusammenführen 34"/>
              <p:cNvSpPr>
                <a:spLocks noChangeAspect="1"/>
              </p:cNvSpPr>
              <p:nvPr/>
            </p:nvSpPr>
            <p:spPr>
              <a:xfrm rot="16200000">
                <a:off x="4923417" y="3838549"/>
                <a:ext cx="159645" cy="108000"/>
              </a:xfrm>
              <a:prstGeom prst="flowChartMerg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6" name="Abgerundetes Rechteck 4"/>
              <p:cNvSpPr/>
              <p:nvPr/>
            </p:nvSpPr>
            <p:spPr>
              <a:xfrm>
                <a:off x="5284756" y="3712549"/>
                <a:ext cx="792000" cy="360000"/>
              </a:xfrm>
              <a:custGeom>
                <a:avLst/>
                <a:gdLst>
                  <a:gd name="connsiteX0" fmla="*/ 0 w 1620000"/>
                  <a:gd name="connsiteY0" fmla="*/ 90473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8" fmla="*/ 0 w 1620000"/>
                  <a:gd name="connsiteY8" fmla="*/ 90473 h 504000"/>
                  <a:gd name="connsiteX0" fmla="*/ 0 w 1620000"/>
                  <a:gd name="connsiteY0" fmla="*/ 413527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0" fmla="*/ 104 w 1620104"/>
                  <a:gd name="connsiteY0" fmla="*/ 413527 h 504000"/>
                  <a:gd name="connsiteX1" fmla="*/ 0 w 1620104"/>
                  <a:gd name="connsiteY1" fmla="*/ 0 h 504000"/>
                  <a:gd name="connsiteX2" fmla="*/ 1529631 w 1620104"/>
                  <a:gd name="connsiteY2" fmla="*/ 0 h 504000"/>
                  <a:gd name="connsiteX3" fmla="*/ 1620104 w 1620104"/>
                  <a:gd name="connsiteY3" fmla="*/ 90473 h 504000"/>
                  <a:gd name="connsiteX4" fmla="*/ 1620104 w 1620104"/>
                  <a:gd name="connsiteY4" fmla="*/ 413527 h 504000"/>
                  <a:gd name="connsiteX5" fmla="*/ 1529631 w 1620104"/>
                  <a:gd name="connsiteY5" fmla="*/ 504000 h 504000"/>
                  <a:gd name="connsiteX6" fmla="*/ 90577 w 1620104"/>
                  <a:gd name="connsiteY6" fmla="*/ 504000 h 504000"/>
                  <a:gd name="connsiteX7" fmla="*/ 104 w 1620104"/>
                  <a:gd name="connsiteY7" fmla="*/ 413527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104" h="504000">
                    <a:moveTo>
                      <a:pt x="104" y="413527"/>
                    </a:moveTo>
                    <a:cubicBezTo>
                      <a:pt x="69" y="275685"/>
                      <a:pt x="35" y="137842"/>
                      <a:pt x="0" y="0"/>
                    </a:cubicBezTo>
                    <a:lnTo>
                      <a:pt x="1529631" y="0"/>
                    </a:lnTo>
                    <a:cubicBezTo>
                      <a:pt x="1579598" y="0"/>
                      <a:pt x="1620104" y="40506"/>
                      <a:pt x="1620104" y="90473"/>
                    </a:cubicBezTo>
                    <a:lnTo>
                      <a:pt x="1620104" y="413527"/>
                    </a:lnTo>
                    <a:cubicBezTo>
                      <a:pt x="1620104" y="463494"/>
                      <a:pt x="1579598" y="504000"/>
                      <a:pt x="1529631" y="504000"/>
                    </a:cubicBezTo>
                    <a:lnTo>
                      <a:pt x="90577" y="504000"/>
                    </a:lnTo>
                    <a:cubicBezTo>
                      <a:pt x="40610" y="504000"/>
                      <a:pt x="104" y="463494"/>
                      <a:pt x="104" y="413527"/>
                    </a:cubicBez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400" b="1" dirty="0"/>
                  <a:t>53,00 €</a:t>
                </a:r>
                <a:endParaRPr lang="de-DE" altLang="de-DE" sz="1050" baseline="30000" dirty="0">
                  <a:solidFill>
                    <a:schemeClr val="bg1"/>
                  </a:solidFill>
                </a:endParaRPr>
              </a:p>
            </p:txBody>
          </p:sp>
        </p:grpSp>
      </p:grpSp>
    </p:spTree>
    <p:extLst>
      <p:ext uri="{BB962C8B-B14F-4D97-AF65-F5344CB8AC3E}">
        <p14:creationId xmlns:p14="http://schemas.microsoft.com/office/powerpoint/2010/main" val="3803864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r>
              <a:rPr lang="de-DE" altLang="de-DE" dirty="0">
                <a:solidFill>
                  <a:srgbClr val="009EE0"/>
                </a:solidFill>
              </a:rPr>
              <a:t>Betriebliche Altersversorgung:</a:t>
            </a:r>
            <a:br>
              <a:rPr lang="de-DE" altLang="de-DE" dirty="0">
                <a:solidFill>
                  <a:srgbClr val="009EE0"/>
                </a:solidFill>
              </a:rPr>
            </a:br>
            <a:r>
              <a:rPr lang="de-DE" altLang="de-DE" dirty="0">
                <a:solidFill>
                  <a:srgbClr val="009EE0"/>
                </a:solidFill>
              </a:rPr>
              <a:t>Ihr Arbeitgeber steht in der (Beitrags-)Pflicht</a:t>
            </a:r>
          </a:p>
        </p:txBody>
      </p:sp>
      <p:sp>
        <p:nvSpPr>
          <p:cNvPr id="3" name="Textplatzhalter 2"/>
          <p:cNvSpPr>
            <a:spLocks noGrp="1"/>
          </p:cNvSpPr>
          <p:nvPr>
            <p:ph type="body" sz="quarter" idx="17"/>
          </p:nvPr>
        </p:nvSpPr>
        <p:spPr>
          <a:xfrm>
            <a:off x="358775" y="2087563"/>
            <a:ext cx="8426450" cy="512762"/>
          </a:xfrm>
        </p:spPr>
        <p:txBody>
          <a:bodyPr>
            <a:normAutofit/>
          </a:bodyPr>
          <a:lstStyle/>
          <a:p>
            <a:pPr eaLnBrk="1" hangingPunct="1">
              <a:buClrTx/>
              <a:buFontTx/>
              <a:buNone/>
            </a:pPr>
            <a:r>
              <a:rPr lang="de-DE" altLang="de-DE"/>
              <a:t>Der Tarifvertrag beteiligt Ihren Arbeitgeber aktiv an Ihrer Altersversorgung.</a:t>
            </a:r>
            <a:endParaRPr lang="de-DE" altLang="de-DE" dirty="0"/>
          </a:p>
        </p:txBody>
      </p:sp>
      <p:sp>
        <p:nvSpPr>
          <p:cNvPr id="5" name="Textplatzhalter 4"/>
          <p:cNvSpPr>
            <a:spLocks noGrp="1"/>
          </p:cNvSpPr>
          <p:nvPr>
            <p:ph type="body" sz="quarter" idx="21"/>
          </p:nvPr>
        </p:nvSpPr>
        <p:spPr>
          <a:xfrm>
            <a:off x="358773" y="2600325"/>
            <a:ext cx="4786433" cy="2736850"/>
          </a:xfrm>
        </p:spPr>
        <p:txBody>
          <a:bodyPr>
            <a:normAutofit/>
          </a:bodyPr>
          <a:lstStyle/>
          <a:p>
            <a:pPr lvl="1" eaLnBrk="1" hangingPunct="1">
              <a:buFont typeface="Times New Roman" pitchFamily="16" charset="0"/>
              <a:buBlip>
                <a:blip r:embed="rId2"/>
              </a:buBlip>
            </a:pPr>
            <a:r>
              <a:rPr lang="de-DE" altLang="de-DE" dirty="0"/>
              <a:t>Sie haben gesetzlich Anspruch auf Entgeltumwandlung bis insgesamt 4 % </a:t>
            </a:r>
            <a:br>
              <a:rPr lang="de-DE" altLang="de-DE" dirty="0"/>
            </a:br>
            <a:r>
              <a:rPr lang="de-DE" altLang="de-DE" dirty="0"/>
              <a:t>der Beitragsbemessungsgrenze der gesetzlichen Rentenversicherung.</a:t>
            </a:r>
          </a:p>
          <a:p>
            <a:pPr lvl="1" eaLnBrk="1" hangingPunct="1">
              <a:buFont typeface="Times New Roman" pitchFamily="16" charset="0"/>
              <a:buBlip>
                <a:blip r:embed="rId2"/>
              </a:buBlip>
            </a:pPr>
            <a:r>
              <a:rPr lang="de-DE" altLang="de-DE" dirty="0"/>
              <a:t>Tarifvertraglich gesichert erhalten Sie einen zusätzlichen Arbeitgeberzuschuss </a:t>
            </a:r>
            <a:br>
              <a:rPr lang="de-DE" altLang="de-DE" dirty="0"/>
            </a:br>
            <a:r>
              <a:rPr lang="de-DE" altLang="de-DE" dirty="0"/>
              <a:t>in Höhe von 20 % der Entgeltumwandlung.</a:t>
            </a:r>
          </a:p>
        </p:txBody>
      </p:sp>
      <p:sp>
        <p:nvSpPr>
          <p:cNvPr id="23" name="Textplatzhalter 22"/>
          <p:cNvSpPr>
            <a:spLocks noGrp="1"/>
          </p:cNvSpPr>
          <p:nvPr>
            <p:ph type="body" sz="quarter" idx="24"/>
          </p:nvPr>
        </p:nvSpPr>
        <p:spPr/>
        <p:txBody>
          <a:bodyPr/>
          <a:lstStyle/>
          <a:p>
            <a:pPr eaLnBrk="1" hangingPunct="1">
              <a:buClr>
                <a:srgbClr val="FF6600"/>
              </a:buClr>
            </a:pPr>
            <a:r>
              <a:rPr lang="de-DE" altLang="de-DE" dirty="0"/>
              <a:t>Neben dem Anspruch auf einen fixen Arbeitgeberbeitrag können Sie sich im Rahmen der Entgeltumwandlung weitere Arbeitgeberzuschüsse sichern.</a:t>
            </a:r>
          </a:p>
        </p:txBody>
      </p:sp>
      <p:sp>
        <p:nvSpPr>
          <p:cNvPr id="22" name="Textplatzhalter 21"/>
          <p:cNvSpPr>
            <a:spLocks noGrp="1"/>
          </p:cNvSpPr>
          <p:nvPr>
            <p:ph type="body" sz="quarter" idx="23"/>
          </p:nvPr>
        </p:nvSpPr>
        <p:spPr/>
        <p:txBody>
          <a:bodyPr/>
          <a:lstStyle/>
          <a:p>
            <a:endParaRPr lang="de-DE"/>
          </a:p>
        </p:txBody>
      </p:sp>
      <p:sp>
        <p:nvSpPr>
          <p:cNvPr id="9" name="Textplatzhalter 8"/>
          <p:cNvSpPr>
            <a:spLocks noGrp="1"/>
          </p:cNvSpPr>
          <p:nvPr>
            <p:ph type="body" sz="quarter" idx="18"/>
          </p:nvPr>
        </p:nvSpPr>
        <p:spPr/>
        <p:txBody>
          <a:bodyPr/>
          <a:lstStyle/>
          <a:p>
            <a:r>
              <a:rPr lang="de-DE" altLang="de-DE"/>
              <a:t>2. Ihre gesetzlichen und tarifvertraglichen Ansprüche</a:t>
            </a:r>
            <a:endParaRPr lang="de-DE" altLang="de-DE" dirty="0"/>
          </a:p>
        </p:txBody>
      </p:sp>
      <p:sp>
        <p:nvSpPr>
          <p:cNvPr id="10" name="Datumsplatzhalter 9"/>
          <p:cNvSpPr>
            <a:spLocks noGrp="1"/>
          </p:cNvSpPr>
          <p:nvPr>
            <p:ph type="dt" sz="half" idx="25"/>
          </p:nvPr>
        </p:nvSpPr>
        <p:spPr/>
        <p:txBody>
          <a:bodyPr/>
          <a:lstStyle/>
          <a:p>
            <a:r>
              <a:rPr lang="de-DE"/>
              <a:t>01.01.2020</a:t>
            </a:r>
            <a:endParaRPr lang="de-DE" dirty="0"/>
          </a:p>
        </p:txBody>
      </p:sp>
      <p:sp>
        <p:nvSpPr>
          <p:cNvPr id="11" name="Fußzeilenplatzhalter 10"/>
          <p:cNvSpPr>
            <a:spLocks noGrp="1"/>
          </p:cNvSpPr>
          <p:nvPr>
            <p:ph type="ftr" sz="quarter" idx="26"/>
          </p:nvPr>
        </p:nvSpPr>
        <p:spPr/>
        <p:txBody>
          <a:bodyPr/>
          <a:lstStyle/>
          <a:p>
            <a:r>
              <a:rPr lang="de-DE"/>
              <a:t>Mehr Rente durch bAV für Tarifvertrag Medizinische Fachangestellte/Arzthelferinnen</a:t>
            </a:r>
            <a:endParaRPr lang="de-DE" dirty="0"/>
          </a:p>
        </p:txBody>
      </p:sp>
      <p:sp>
        <p:nvSpPr>
          <p:cNvPr id="12" name="Foliennummernplatzhalter 11"/>
          <p:cNvSpPr>
            <a:spLocks noGrp="1"/>
          </p:cNvSpPr>
          <p:nvPr>
            <p:ph type="sldNum" sz="quarter" idx="27"/>
          </p:nvPr>
        </p:nvSpPr>
        <p:spPr/>
        <p:txBody>
          <a:bodyPr/>
          <a:lstStyle/>
          <a:p>
            <a:fld id="{BFE8ADF1-837C-463F-9856-54C2D771B21B}" type="slidenum">
              <a:rPr lang="de-DE" smtClean="0"/>
              <a:pPr/>
              <a:t>9</a:t>
            </a:fld>
            <a:endParaRPr lang="de-DE" dirty="0"/>
          </a:p>
        </p:txBody>
      </p:sp>
      <p:grpSp>
        <p:nvGrpSpPr>
          <p:cNvPr id="26" name="Gruppieren 25"/>
          <p:cNvGrpSpPr/>
          <p:nvPr/>
        </p:nvGrpSpPr>
        <p:grpSpPr>
          <a:xfrm>
            <a:off x="5446534" y="2358443"/>
            <a:ext cx="2356037" cy="2380001"/>
            <a:chOff x="5378500" y="2422394"/>
            <a:chExt cx="2356037" cy="2380001"/>
          </a:xfrm>
        </p:grpSpPr>
        <p:grpSp>
          <p:nvGrpSpPr>
            <p:cNvPr id="27" name="Gruppieren 26"/>
            <p:cNvGrpSpPr/>
            <p:nvPr/>
          </p:nvGrpSpPr>
          <p:grpSpPr>
            <a:xfrm>
              <a:off x="5378500" y="2754700"/>
              <a:ext cx="2016009" cy="2047695"/>
              <a:chOff x="6676650" y="2946070"/>
              <a:chExt cx="2016009" cy="2047695"/>
            </a:xfrm>
          </p:grpSpPr>
          <p:sp>
            <p:nvSpPr>
              <p:cNvPr id="33" name="Rechteck 32"/>
              <p:cNvSpPr/>
              <p:nvPr/>
            </p:nvSpPr>
            <p:spPr bwMode="auto">
              <a:xfrm>
                <a:off x="6676659" y="3625765"/>
                <a:ext cx="2016000" cy="1368000"/>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1400" b="1" dirty="0"/>
                  <a:t>Entgeltumwandlung</a:t>
                </a:r>
              </a:p>
              <a:p>
                <a:pPr algn="ctr" eaLnBrk="1" hangingPunct="1">
                  <a:defRPr/>
                </a:pPr>
                <a:r>
                  <a:rPr lang="de-DE" sz="1300" dirty="0"/>
                  <a:t>(Ihr Beitrag zur bAV </a:t>
                </a:r>
                <a:br>
                  <a:rPr lang="de-DE" sz="1300" dirty="0"/>
                </a:br>
                <a:r>
                  <a:rPr lang="de-DE" sz="1300" dirty="0"/>
                  <a:t>vom Bruttolohn)</a:t>
                </a:r>
              </a:p>
            </p:txBody>
          </p:sp>
          <p:sp>
            <p:nvSpPr>
              <p:cNvPr id="34" name="Eine Ecke des Rechtecks abrunden 33"/>
              <p:cNvSpPr/>
              <p:nvPr/>
            </p:nvSpPr>
            <p:spPr bwMode="auto">
              <a:xfrm>
                <a:off x="6676650" y="2946070"/>
                <a:ext cx="2016000" cy="648000"/>
              </a:xfrm>
              <a:prstGeom prst="round1Rect">
                <a:avLst>
                  <a:gd name="adj" fmla="val 12402"/>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de-DE" sz="1400" b="1" dirty="0">
                    <a:solidFill>
                      <a:schemeClr val="bg1"/>
                    </a:solidFill>
                  </a:rPr>
                  <a:t>Garantierter Arbeitgeberzuschuss</a:t>
                </a:r>
                <a:endParaRPr lang="de-DE" sz="1400" dirty="0"/>
              </a:p>
            </p:txBody>
          </p:sp>
        </p:grpSp>
        <p:grpSp>
          <p:nvGrpSpPr>
            <p:cNvPr id="30" name="Gruppieren 29"/>
            <p:cNvGrpSpPr/>
            <p:nvPr/>
          </p:nvGrpSpPr>
          <p:grpSpPr>
            <a:xfrm>
              <a:off x="7122537" y="2422394"/>
              <a:ext cx="612000" cy="650250"/>
              <a:chOff x="7722355" y="3218418"/>
              <a:chExt cx="612000" cy="650250"/>
            </a:xfrm>
          </p:grpSpPr>
          <p:pic>
            <p:nvPicPr>
              <p:cNvPr id="31" name="Grafik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2355" y="3218418"/>
                <a:ext cx="612000" cy="650250"/>
              </a:xfrm>
              <a:prstGeom prst="rect">
                <a:avLst/>
              </a:prstGeom>
            </p:spPr>
          </p:pic>
          <p:sp>
            <p:nvSpPr>
              <p:cNvPr id="32" name="Rechteck 17"/>
              <p:cNvSpPr>
                <a:spLocks noChangeArrowheads="1"/>
              </p:cNvSpPr>
              <p:nvPr/>
            </p:nvSpPr>
            <p:spPr bwMode="auto">
              <a:xfrm>
                <a:off x="7831393" y="3526321"/>
                <a:ext cx="4087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algn="ctr" eaLnBrk="1" hangingPunct="1">
                  <a:spcBef>
                    <a:spcPct val="0"/>
                  </a:spcBef>
                </a:pPr>
                <a:r>
                  <a:rPr lang="de-DE" altLang="de-DE" sz="1400" b="1" dirty="0">
                    <a:solidFill>
                      <a:schemeClr val="accent6"/>
                    </a:solidFill>
                  </a:rPr>
                  <a:t>20 %</a:t>
                </a:r>
                <a:endParaRPr lang="de-DE" altLang="de-DE" sz="1400" b="1" dirty="0">
                  <a:solidFill>
                    <a:schemeClr val="accent6"/>
                  </a:solidFill>
                  <a:latin typeface="Arial Narrow" pitchFamily="32" charset="0"/>
                </a:endParaRPr>
              </a:p>
            </p:txBody>
          </p:sp>
        </p:grpSp>
      </p:grpSp>
    </p:spTree>
    <p:extLst>
      <p:ext uri="{BB962C8B-B14F-4D97-AF65-F5344CB8AC3E}">
        <p14:creationId xmlns:p14="http://schemas.microsoft.com/office/powerpoint/2010/main" val="40385883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e Stuttgarter_PP_Template_09.12.2011_vs_04">
  <a:themeElements>
    <a:clrScheme name="Benutzerdefiniert 1">
      <a:dk1>
        <a:sysClr val="windowText" lastClr="000000"/>
      </a:dk1>
      <a:lt1>
        <a:sysClr val="window" lastClr="FFFFFF"/>
      </a:lt1>
      <a:dk2>
        <a:srgbClr val="009EE0"/>
      </a:dk2>
      <a:lt2>
        <a:srgbClr val="000000"/>
      </a:lt2>
      <a:accent1>
        <a:srgbClr val="000000"/>
      </a:accent1>
      <a:accent2>
        <a:srgbClr val="00A0E1"/>
      </a:accent2>
      <a:accent3>
        <a:srgbClr val="99D9F9"/>
      </a:accent3>
      <a:accent4>
        <a:srgbClr val="68838B"/>
      </a:accent4>
      <a:accent5>
        <a:srgbClr val="B3B3B3"/>
      </a:accent5>
      <a:accent6>
        <a:srgbClr val="F58200"/>
      </a:accent6>
      <a:hlink>
        <a:srgbClr val="000000"/>
      </a:hlink>
      <a:folHlink>
        <a:srgbClr val="000000"/>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dirty="0" smtClean="0"/>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2641</Words>
  <Application>Microsoft Office PowerPoint</Application>
  <PresentationFormat>Bildschirmpräsentation (4:3)</PresentationFormat>
  <Paragraphs>409</Paragraphs>
  <Slides>31</Slides>
  <Notes>0</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31</vt:i4>
      </vt:variant>
    </vt:vector>
  </HeadingPairs>
  <TitlesOfParts>
    <vt:vector size="36" baseType="lpstr">
      <vt:lpstr>Arial</vt:lpstr>
      <vt:lpstr>Arial Narrow</vt:lpstr>
      <vt:lpstr>Times New Roman</vt:lpstr>
      <vt:lpstr>Die Stuttgarter_PP_Template_09.12.2011_vs_04</vt:lpstr>
      <vt:lpstr>think-cell Folie</vt:lpstr>
      <vt:lpstr>Mehr Rente durch bAV für Tarifvertrag Medizinische Fachangestellte/Arzthelferinnen</vt:lpstr>
      <vt:lpstr>Inhalt</vt:lpstr>
      <vt:lpstr>Warum überhaupt bAV?</vt:lpstr>
      <vt:lpstr>Eigene Altersversorgung: Als Rentnerin gut leben können</vt:lpstr>
      <vt:lpstr>Ihre gesetzlichen und tarifvertraglichen Ansprüche</vt:lpstr>
      <vt:lpstr>Betriebliche Altersversorgung: Ihr gutes Recht auf wirklich gutes Geld</vt:lpstr>
      <vt:lpstr>Betriebliche Altersversorgung: Ihr Arbeitgeber steht in der (Beitrags-)Pflicht</vt:lpstr>
      <vt:lpstr>Betriebliche Altersversorgung: Ihr Arbeitgeber steht in der (Beitrags-)Pflicht</vt:lpstr>
      <vt:lpstr>Betriebliche Altersversorgung: Ihr Arbeitgeber steht in der (Beitrags-)Pflicht</vt:lpstr>
      <vt:lpstr>Die Stufen der Förderung</vt:lpstr>
      <vt:lpstr>Viermal unterstützt und gefördert: Wertvolle Vorteile, die sich später für Sie auszahlen</vt:lpstr>
      <vt:lpstr>1. Förderung: Fundament vom Arbeitgeber – ohne Nettoeinbußen</vt:lpstr>
      <vt:lpstr>2. Förderung: Ihr Arbeitgeber legt noch was obendrauf</vt:lpstr>
      <vt:lpstr>bAV lohnt sich für Sie: Bis zu viermal finanzielle Vorteile in der bAV</vt:lpstr>
      <vt:lpstr>bAV lohnt sich für Sie jetzt: Unterm Strich viel Versorgung für wenig Verzicht</vt:lpstr>
      <vt:lpstr>bAV lohnt sich für Sie: Mehr zum Leben für einen entspannten Ruhestand</vt:lpstr>
      <vt:lpstr>Sparbeschleuniger Zinseszins: Über die Zeit kommt richtig was zusammen</vt:lpstr>
      <vt:lpstr>Schutz im Fall von Arbeitslosigkeit und Insolvenz</vt:lpstr>
      <vt:lpstr>Fit für den Wandel – speziell für Frauen. Auch kleine Veränderungen macht Ihre bAV mit</vt:lpstr>
      <vt:lpstr>Eine sichere Sache: Ihre Direktversicherung ist durch das Gesetz geschützt</vt:lpstr>
      <vt:lpstr>Eine sichere Sache: Die Direktversicherung ergänzt die gesetzliche Rente</vt:lpstr>
      <vt:lpstr>Hinweise zur Entgeltumwandlung</vt:lpstr>
      <vt:lpstr>Sichere Versorgung: Auch in Krisenzeiten ist Ihre bAV (Direktversicherung) sicher</vt:lpstr>
      <vt:lpstr>So funktioniert die Direktversicherung</vt:lpstr>
      <vt:lpstr>Versorgungskonzept: Ihr Arbeitgeber hat sich DIREKT entschieden</vt:lpstr>
      <vt:lpstr>Die Stuttgarter – Partner für Ihre bAV</vt:lpstr>
      <vt:lpstr>Die Stuttgarter: Darauf können Sie sich in Zukunft verlassen</vt:lpstr>
      <vt:lpstr>Persönliches Gespräch: Lassen Sie uns gemeinsam ins Detail gehen</vt:lpstr>
      <vt:lpstr>PowerPoint-Präsentation</vt:lpstr>
      <vt:lpstr>PowerPoint-Präsentation</vt:lpstr>
      <vt:lpstr>PowerPoint-Präsentation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Geschäftspartner bAV - Teil 2</dc:title>
  <dc:creator>Stuttgarter Vorsorge-Management GmbH</dc:creator>
  <cp:lastModifiedBy>Username</cp:lastModifiedBy>
  <cp:revision>369</cp:revision>
  <cp:lastPrinted>2018-11-17T13:16:30Z</cp:lastPrinted>
  <dcterms:created xsi:type="dcterms:W3CDTF">2011-12-30T14:46:55Z</dcterms:created>
  <dcterms:modified xsi:type="dcterms:W3CDTF">2020-01-03T11:56:48Z</dcterms:modified>
</cp:coreProperties>
</file>