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284" r:id="rId27"/>
    <p:sldId id="285" r:id="rId28"/>
  </p:sldIdLst>
  <p:sldSz cx="9144000" cy="6858000" type="screen4x3"/>
  <p:notesSz cx="7099300" cy="10234613"/>
  <p:custDataLst>
    <p:tags r:id="rId31"/>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C3"/>
    <a:srgbClr val="FFFFFF"/>
    <a:srgbClr val="000000"/>
    <a:srgbClr val="646464"/>
    <a:srgbClr val="E1E1E1"/>
    <a:srgbClr val="F0F0F0"/>
    <a:srgbClr val="FF66CC"/>
    <a:srgbClr val="00749F"/>
    <a:srgbClr val="00A6E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4" autoAdjust="0"/>
    <p:restoredTop sz="89116" autoAdjust="0"/>
  </p:normalViewPr>
  <p:slideViewPr>
    <p:cSldViewPr snapToObjects="1" showGuides="1">
      <p:cViewPr varScale="1">
        <p:scale>
          <a:sx n="142" d="100"/>
          <a:sy n="142" d="100"/>
        </p:scale>
        <p:origin x="1956" y="114"/>
      </p:cViewPr>
      <p:guideLst>
        <p:guide orient="horz" pos="2160"/>
        <p:guide pos="2880"/>
      </p:guideLst>
    </p:cSldViewPr>
  </p:slideViewPr>
  <p:notesTextViewPr>
    <p:cViewPr>
      <p:scale>
        <a:sx n="100" d="100"/>
        <a:sy n="100" d="100"/>
      </p:scale>
      <p:origin x="0" y="0"/>
    </p:cViewPr>
  </p:notesTextViewPr>
  <p:notesViewPr>
    <p:cSldViewPr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63" name="think-cell Folie" r:id="rId4" imgW="216" imgH="216" progId="TCLayout.ActiveDocument.1">
                  <p:embed/>
                </p:oleObj>
              </mc:Choice>
              <mc:Fallback>
                <p:oleObj name="think-cell Folie" r:id="rId4" imgW="216" imgH="216" progId="TCLayout.ActiveDocument.1">
                  <p:embed/>
                  <p:pic>
                    <p:nvPicPr>
                      <p:cNvPr id="2050"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29"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0" name="Textfeld 9"/>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83898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01.01.2020</a:t>
            </a:r>
            <a:endParaRPr lang="de-DE" dirty="0"/>
          </a:p>
        </p:txBody>
      </p:sp>
      <p:sp>
        <p:nvSpPr>
          <p:cNvPr id="4" name="Fußzeilenplatzhalter 3"/>
          <p:cNvSpPr>
            <a:spLocks noGrp="1"/>
          </p:cNvSpPr>
          <p:nvPr>
            <p:ph type="ftr" sz="quarter" idx="21"/>
          </p:nvPr>
        </p:nvSpPr>
        <p:spPr/>
        <p:txBody>
          <a:bodyPr/>
          <a:lstStyle/>
          <a:p>
            <a:r>
              <a:rPr lang="de-DE"/>
              <a:t>Präsentation für Arbeitnehmer</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01.01.2020</a:t>
            </a:r>
            <a:endParaRPr lang="de-DE" dirty="0"/>
          </a:p>
        </p:txBody>
      </p:sp>
      <p:sp>
        <p:nvSpPr>
          <p:cNvPr id="5" name="Fußzeilenplatzhalter 4"/>
          <p:cNvSpPr>
            <a:spLocks noGrp="1"/>
          </p:cNvSpPr>
          <p:nvPr>
            <p:ph type="ftr" sz="quarter" idx="22"/>
          </p:nvPr>
        </p:nvSpPr>
        <p:spPr/>
        <p:txBody>
          <a:bodyPr/>
          <a:lstStyle/>
          <a:p>
            <a:r>
              <a:rPr lang="de-DE"/>
              <a:t>Präsentation für Arbeitnehmer</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3"/>
          </p:nvPr>
        </p:nvSpPr>
        <p:spPr/>
        <p:txBody>
          <a:bodyPr/>
          <a:lstStyle/>
          <a:p>
            <a:r>
              <a:rPr lang="de-DE"/>
              <a:t>01.01.2020</a:t>
            </a:r>
            <a:endParaRPr lang="de-DE" dirty="0"/>
          </a:p>
        </p:txBody>
      </p:sp>
      <p:sp>
        <p:nvSpPr>
          <p:cNvPr id="5" name="Fußzeilenplatzhalter 4"/>
          <p:cNvSpPr>
            <a:spLocks noGrp="1"/>
          </p:cNvSpPr>
          <p:nvPr>
            <p:ph type="ftr" sz="quarter" idx="24"/>
          </p:nvPr>
        </p:nvSpPr>
        <p:spPr/>
        <p:txBody>
          <a:bodyPr/>
          <a:lstStyle/>
          <a:p>
            <a:r>
              <a:rPr lang="de-DE"/>
              <a:t>Präsentation für Arbeitnehmer</a:t>
            </a:r>
            <a:endParaRPr lang="de-DE" dirty="0"/>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6"/>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492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01.01.2020</a:t>
            </a:r>
            <a:endParaRPr lang="de-DE" dirty="0"/>
          </a:p>
        </p:txBody>
      </p:sp>
      <p:sp>
        <p:nvSpPr>
          <p:cNvPr id="4" name="Fußzeilenplatzhalter 3"/>
          <p:cNvSpPr>
            <a:spLocks noGrp="1"/>
          </p:cNvSpPr>
          <p:nvPr>
            <p:ph type="ftr" sz="quarter" idx="26"/>
          </p:nvPr>
        </p:nvSpPr>
        <p:spPr/>
        <p:txBody>
          <a:bodyPr/>
          <a:lstStyle/>
          <a:p>
            <a:r>
              <a:rPr lang="de-DE"/>
              <a:t>Präsentation für Arbeitnehmer</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01.01.2020</a:t>
            </a:r>
            <a:endParaRPr lang="de-DE" dirty="0"/>
          </a:p>
        </p:txBody>
      </p:sp>
      <p:sp>
        <p:nvSpPr>
          <p:cNvPr id="5" name="Fußzeilenplatzhalter 4"/>
          <p:cNvSpPr>
            <a:spLocks noGrp="1"/>
          </p:cNvSpPr>
          <p:nvPr>
            <p:ph type="ftr" sz="quarter" idx="26"/>
          </p:nvPr>
        </p:nvSpPr>
        <p:spPr/>
        <p:txBody>
          <a:bodyPr/>
          <a:lstStyle/>
          <a:p>
            <a:r>
              <a:rPr lang="de-DE"/>
              <a:t>Präsentation für Arbeitnehmer</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Text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p:nvPr>
        </p:nvSpPr>
        <p:spPr>
          <a:xfrm>
            <a:off x="358775"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4" name="Textplatzhalter 12"/>
          <p:cNvSpPr>
            <a:spLocks noGrp="1"/>
          </p:cNvSpPr>
          <p:nvPr>
            <p:ph type="body" sz="quarter" idx="20"/>
          </p:nvPr>
        </p:nvSpPr>
        <p:spPr>
          <a:xfrm>
            <a:off x="4751387"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5" name="Textplatzhalter 12"/>
          <p:cNvSpPr>
            <a:spLocks noGrp="1"/>
          </p:cNvSpPr>
          <p:nvPr>
            <p:ph type="body" sz="quarter" idx="21"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6" name="Textplatzhalter 12"/>
          <p:cNvSpPr>
            <a:spLocks noGrp="1"/>
          </p:cNvSpPr>
          <p:nvPr>
            <p:ph type="body" sz="quarter" idx="22" hasCustomPrompt="1"/>
          </p:nvPr>
        </p:nvSpPr>
        <p:spPr>
          <a:xfrm>
            <a:off x="4751387"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9"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20"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01.01.2020</a:t>
            </a:r>
            <a:endParaRPr lang="de-DE" dirty="0"/>
          </a:p>
        </p:txBody>
      </p:sp>
      <p:sp>
        <p:nvSpPr>
          <p:cNvPr id="4" name="Fußzeilenplatzhalter 3"/>
          <p:cNvSpPr>
            <a:spLocks noGrp="1"/>
          </p:cNvSpPr>
          <p:nvPr>
            <p:ph type="ftr" sz="quarter" idx="26"/>
          </p:nvPr>
        </p:nvSpPr>
        <p:spPr/>
        <p:txBody>
          <a:bodyPr/>
          <a:lstStyle/>
          <a:p>
            <a:r>
              <a:rPr lang="de-DE"/>
              <a:t>Präsentation für Arbeitnehmer</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00594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4113212"/>
          </a:xfrm>
          <a:prstGeom prst="rect">
            <a:avLst/>
          </a:prstGeom>
        </p:spPr>
        <p:txBody>
          <a:bodyPr/>
          <a:lstStyle>
            <a:lvl1pPr marL="285750" indent="-285750">
              <a:spcBef>
                <a:spcPts val="1200"/>
              </a:spcBef>
              <a:spcAft>
                <a:spcPts val="1200"/>
              </a:spcAft>
              <a:buClr>
                <a:schemeClr val="tx2"/>
              </a:buClr>
              <a:buSzPct val="100000"/>
              <a:buFont typeface="Arial" panose="020B0604020202020204" pitchFamily="34" charset="0"/>
              <a:buChar char="●"/>
              <a:defRPr sz="1700" b="0"/>
            </a:lvl1pPr>
            <a:lvl2pPr marL="625475" indent="-269875">
              <a:defRPr sz="1700"/>
            </a:lvl2pPr>
            <a:lvl3pPr marL="985838" indent="-269875">
              <a:buSzPct val="80000"/>
              <a:buFontTx/>
              <a:buBlip>
                <a:blip r:embed="rId2"/>
              </a:buBlip>
              <a:defRPr sz="1700"/>
            </a:lvl3pPr>
          </a:lstStyle>
          <a:p>
            <a:pPr lvl="0"/>
            <a:r>
              <a:rPr lang="de-DE" dirty="0"/>
              <a:t>Formatvorlagen des Textmasters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01.01.2020</a:t>
            </a:r>
            <a:endParaRPr lang="de-DE" dirty="0"/>
          </a:p>
        </p:txBody>
      </p:sp>
      <p:sp>
        <p:nvSpPr>
          <p:cNvPr id="4" name="Fußzeilenplatzhalter 3"/>
          <p:cNvSpPr>
            <a:spLocks noGrp="1"/>
          </p:cNvSpPr>
          <p:nvPr>
            <p:ph type="ftr" sz="quarter" idx="20"/>
          </p:nvPr>
        </p:nvSpPr>
        <p:spPr/>
        <p:txBody>
          <a:bodyPr/>
          <a:lstStyle/>
          <a:p>
            <a:r>
              <a:rPr lang="de-DE"/>
              <a:t>Präsentation für Arbeitnehmer</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535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extLst>
      <p:ext uri="{BB962C8B-B14F-4D97-AF65-F5344CB8AC3E}">
        <p14:creationId xmlns:p14="http://schemas.microsoft.com/office/powerpoint/2010/main" val="100799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3 (Vermittler: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472"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Grafik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12337" y="185466"/>
            <a:ext cx="2016000" cy="427206"/>
          </a:xfrm>
          <a:prstGeom prst="rect">
            <a:avLst/>
          </a:prstGeom>
        </p:spPr>
      </p:pic>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grpSp>
        <p:nvGrpSpPr>
          <p:cNvPr id="6" name="Gruppieren 5"/>
          <p:cNvGrpSpPr>
            <a:grpSpLocks noChangeAspect="1"/>
          </p:cNvGrpSpPr>
          <p:nvPr userDrawn="1"/>
        </p:nvGrpSpPr>
        <p:grpSpPr>
          <a:xfrm>
            <a:off x="6606808" y="3175"/>
            <a:ext cx="2334883" cy="1423059"/>
            <a:chOff x="3864634" y="3175"/>
            <a:chExt cx="2334883" cy="1423059"/>
          </a:xfrm>
        </p:grpSpPr>
        <p:sp>
          <p:nvSpPr>
            <p:cNvPr id="3" name="Abgerundetes Rechteck 2"/>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4"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6"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167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8" name="Grafik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94" name="think-cell Folie" r:id="rId5" imgW="216" imgH="216" progId="TCLayout.ActiveDocument.1">
                  <p:embed/>
                </p:oleObj>
              </mc:Choice>
              <mc:Fallback>
                <p:oleObj name="think-cell Folie" r:id="rId5" imgW="216" imgH="216" progId="TCLayout.ActiveDocument.1">
                  <p:embed/>
                  <p:pic>
                    <p:nvPicPr>
                      <p:cNvPr id="5" name="Objek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Arbeitnehmer</a:t>
            </a:r>
          </a:p>
        </p:txBody>
      </p:sp>
      <p:grpSp>
        <p:nvGrpSpPr>
          <p:cNvPr id="11" name="Gruppieren 10"/>
          <p:cNvGrpSpPr>
            <a:grpSpLocks noChangeAspect="1"/>
          </p:cNvGrpSpPr>
          <p:nvPr userDrawn="1"/>
        </p:nvGrpSpPr>
        <p:grpSpPr>
          <a:xfrm>
            <a:off x="6606808" y="3175"/>
            <a:ext cx="2334883" cy="1423059"/>
            <a:chOff x="3864634" y="3175"/>
            <a:chExt cx="2334883" cy="1423059"/>
          </a:xfrm>
        </p:grpSpPr>
        <p:sp>
          <p:nvSpPr>
            <p:cNvPr id="12" name="Abgerundetes Rechteck 11"/>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7"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533"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56"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80"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4"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
        <p:nvSpPr>
          <p:cNvPr id="12" name="Textfeld 11"/>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01.01.2020</a:t>
            </a:r>
            <a:endParaRPr lang="de-DE" dirty="0"/>
          </a:p>
        </p:txBody>
      </p:sp>
      <p:sp>
        <p:nvSpPr>
          <p:cNvPr id="4" name="Fußzeilenplatzhalter 3"/>
          <p:cNvSpPr>
            <a:spLocks noGrp="1"/>
          </p:cNvSpPr>
          <p:nvPr>
            <p:ph type="ftr" sz="quarter" idx="20"/>
          </p:nvPr>
        </p:nvSpPr>
        <p:spPr/>
        <p:txBody>
          <a:bodyPr/>
          <a:lstStyle/>
          <a:p>
            <a:r>
              <a:rPr lang="de-DE"/>
              <a:t>Präsentation für Arbeitnehmer</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51659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01.01.2020</a:t>
            </a:r>
            <a:endParaRPr lang="de-DE" dirty="0"/>
          </a:p>
        </p:txBody>
      </p:sp>
      <p:sp>
        <p:nvSpPr>
          <p:cNvPr id="4" name="Fußzeilenplatzhalter 3"/>
          <p:cNvSpPr>
            <a:spLocks noGrp="1"/>
          </p:cNvSpPr>
          <p:nvPr>
            <p:ph type="ftr" sz="quarter" idx="20"/>
          </p:nvPr>
        </p:nvSpPr>
        <p:spPr/>
        <p:txBody>
          <a:bodyPr/>
          <a:lstStyle/>
          <a:p>
            <a:r>
              <a:rPr lang="de-DE"/>
              <a:t>Präsentation für Arbeitnehmer</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2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1" name="think-cell Folie" r:id="rId21" imgW="216" imgH="216" progId="TCLayout.ActiveDocument.1">
                  <p:embed/>
                </p:oleObj>
              </mc:Choice>
              <mc:Fallback>
                <p:oleObj name="think-cell Folie" r:id="rId21" imgW="216" imgH="216" progId="TCLayout.ActiveDocument.1">
                  <p:embed/>
                  <p:pic>
                    <p:nvPicPr>
                      <p:cNvPr id="0" name="Objekt 1"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pic>
        <p:nvPicPr>
          <p:cNvPr id="23" name="Grafik 2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dirty="0"/>
              <a:t>Präsentation für Arbeitnehmer</a:t>
            </a:r>
          </a:p>
        </p:txBody>
      </p:sp>
      <p:sp>
        <p:nvSpPr>
          <p:cNvPr id="10" name="Textfeld 9"/>
          <p:cNvSpPr txBox="1"/>
          <p:nvPr userDrawn="1"/>
        </p:nvSpPr>
        <p:spPr>
          <a:xfrm>
            <a:off x="-1564105" y="992605"/>
            <a:ext cx="1161047" cy="776037"/>
          </a:xfrm>
          <a:prstGeom prst="rect">
            <a:avLst/>
          </a:prstGeom>
          <a:noFill/>
        </p:spPr>
        <p:txBody>
          <a:bodyPr wrap="square" lIns="0" tIns="0" rIns="0" bIns="0" rtlCol="0">
            <a:noAutofit/>
          </a:bodyPr>
          <a:lstStyle/>
          <a:p>
            <a:endParaRPr lang="de-DE" dirty="0"/>
          </a:p>
        </p:txBody>
      </p:sp>
      <p:sp>
        <p:nvSpPr>
          <p:cNvPr id="2" name="Fußzeilenplatzhalter 1"/>
          <p:cNvSpPr>
            <a:spLocks noGrp="1"/>
          </p:cNvSpPr>
          <p:nvPr>
            <p:ph type="ftr" sz="quarter" idx="3"/>
          </p:nvPr>
        </p:nvSpPr>
        <p:spPr>
          <a:xfrm>
            <a:off x="2683042" y="6461999"/>
            <a:ext cx="3777916" cy="396000"/>
          </a:xfrm>
          <a:prstGeom prst="rect">
            <a:avLst/>
          </a:prstGeom>
        </p:spPr>
        <p:txBody>
          <a:bodyPr vert="horz" lIns="0" tIns="0" rIns="0" bIns="0" rtlCol="0" anchor="ctr"/>
          <a:lstStyle>
            <a:lvl1pPr algn="ctr">
              <a:defRPr lang="de-DE" sz="1000" b="0">
                <a:solidFill>
                  <a:srgbClr val="646464"/>
                </a:solidFill>
              </a:defRPr>
            </a:lvl1pPr>
          </a:lstStyle>
          <a:p>
            <a:r>
              <a:rPr lang="de-DE"/>
              <a:t>Präsentation für Arbeitnehmer</a:t>
            </a:r>
            <a:endParaRPr lang="de-DE" dirty="0"/>
          </a:p>
        </p:txBody>
      </p:sp>
      <p:sp>
        <p:nvSpPr>
          <p:cNvPr id="3" name="Rechteck 2"/>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cSld>
  <p:clrMap bg1="lt1" tx1="dk1" bg2="lt2" tx2="dk2" accent1="accent1" accent2="accent2" accent3="accent3" accent4="accent4" accent5="accent5" accent6="accent6" hlink="hlink" folHlink="folHlink"/>
  <p:sldLayoutIdLst>
    <p:sldLayoutId id="2147484274" r:id="rId1"/>
    <p:sldLayoutId id="2147484292" r:id="rId2"/>
    <p:sldLayoutId id="2147484293" r:id="rId3"/>
    <p:sldLayoutId id="2147484295" r:id="rId4"/>
    <p:sldLayoutId id="2147484314" r:id="rId5"/>
    <p:sldLayoutId id="2147484315" r:id="rId6"/>
    <p:sldLayoutId id="2147484316" r:id="rId7"/>
    <p:sldLayoutId id="2147484300" r:id="rId8"/>
    <p:sldLayoutId id="2147484301" r:id="rId9"/>
    <p:sldLayoutId id="2147484294" r:id="rId10"/>
    <p:sldLayoutId id="2147484299" r:id="rId11"/>
    <p:sldLayoutId id="2147484307" r:id="rId12"/>
    <p:sldLayoutId id="2147484306" r:id="rId13"/>
    <p:sldLayoutId id="2147484298" r:id="rId14"/>
    <p:sldLayoutId id="2147484305" r:id="rId15"/>
    <p:sldLayoutId id="2147484302" r:id="rId16"/>
    <p:sldLayoutId id="2147484326" r:id="rId17"/>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4"/>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74" y="2425341"/>
            <a:ext cx="6660406" cy="1000274"/>
          </a:xfrm>
        </p:spPr>
        <p:txBody>
          <a:bodyPr/>
          <a:lstStyle/>
          <a:p>
            <a:r>
              <a:rPr lang="de-DE" altLang="de-DE" sz="2900" dirty="0"/>
              <a:t>Mehr Rente durch </a:t>
            </a:r>
            <a:r>
              <a:rPr lang="de-DE" altLang="de-DE" sz="2900" dirty="0" err="1"/>
              <a:t>bAV</a:t>
            </a:r>
            <a:r>
              <a:rPr lang="de-DE" altLang="de-DE" sz="2900" dirty="0"/>
              <a:t> für </a:t>
            </a:r>
            <a:br>
              <a:rPr lang="de-DE" altLang="de-DE" sz="2900" dirty="0"/>
            </a:br>
            <a:r>
              <a:rPr lang="de-DE" altLang="de-DE" sz="2900" dirty="0"/>
              <a:t>geringfügig Beschäftigte (Minijobber)</a:t>
            </a:r>
            <a:endParaRPr lang="de-DE" sz="2900" dirty="0"/>
          </a:p>
        </p:txBody>
      </p:sp>
      <p:sp>
        <p:nvSpPr>
          <p:cNvPr id="7" name="Textplatzhalter 6"/>
          <p:cNvSpPr>
            <a:spLocks noGrp="1"/>
          </p:cNvSpPr>
          <p:nvPr>
            <p:ph type="body" sz="quarter" idx="10"/>
          </p:nvPr>
        </p:nvSpPr>
        <p:spPr/>
        <p:txBody>
          <a:bodyPr/>
          <a:lstStyle/>
          <a:p>
            <a:pPr marL="0" indent="0">
              <a:tabLst/>
            </a:pPr>
            <a:r>
              <a:rPr lang="de-DE" dirty="0"/>
              <a:t>Ich informiere und unterstütze Ihren Arbeitgeber</a:t>
            </a:r>
            <a:br>
              <a:rPr lang="de-DE" dirty="0"/>
            </a:br>
            <a:r>
              <a:rPr lang="de-DE" dirty="0"/>
              <a:t>in allen Fragen zur betrieblichen Altersversorgung.</a:t>
            </a:r>
          </a:p>
        </p:txBody>
      </p:sp>
      <p:sp>
        <p:nvSpPr>
          <p:cNvPr id="6" name="Untertitel 5"/>
          <p:cNvSpPr>
            <a:spLocks noGrp="1"/>
          </p:cNvSpPr>
          <p:nvPr>
            <p:ph type="subTitle" idx="1"/>
          </p:nvPr>
        </p:nvSpPr>
        <p:spPr/>
        <p:txBody>
          <a:bodyPr/>
          <a:lstStyle/>
          <a:p>
            <a:r>
              <a:rPr lang="de-DE" altLang="de-DE"/>
              <a:t>Information zur betrieblichen Altersversorgung.</a:t>
            </a:r>
            <a:endParaRPr lang="de-DE" altLang="de-DE" dirty="0"/>
          </a:p>
        </p:txBody>
      </p:sp>
    </p:spTree>
    <p:extLst>
      <p:ext uri="{BB962C8B-B14F-4D97-AF65-F5344CB8AC3E}">
        <p14:creationId xmlns:p14="http://schemas.microsoft.com/office/powerpoint/2010/main" val="393764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Die Minijob-Lösung in der bAV:</a:t>
            </a:r>
            <a:br>
              <a:rPr lang="de-DE" altLang="de-DE" dirty="0"/>
            </a:br>
            <a:r>
              <a:rPr lang="de-DE" altLang="de-DE" dirty="0"/>
              <a:t>Nutzen Sie Ihre Versorgungsmöglichkeiten</a:t>
            </a:r>
            <a:endParaRPr lang="de-DE" dirty="0"/>
          </a:p>
        </p:txBody>
      </p:sp>
      <p:sp>
        <p:nvSpPr>
          <p:cNvPr id="3" name="Textplatzhalter 2"/>
          <p:cNvSpPr>
            <a:spLocks noGrp="1"/>
          </p:cNvSpPr>
          <p:nvPr>
            <p:ph type="body" sz="quarter" idx="17"/>
          </p:nvPr>
        </p:nvSpPr>
        <p:spPr>
          <a:xfrm>
            <a:off x="358775" y="2087563"/>
            <a:ext cx="8426448" cy="512762"/>
          </a:xfrm>
        </p:spPr>
        <p:txBody>
          <a:bodyPr>
            <a:normAutofit/>
          </a:bodyPr>
          <a:lstStyle/>
          <a:p>
            <a:r>
              <a:rPr lang="de-DE" altLang="de-DE" dirty="0"/>
              <a:t>Mehrarbeit kann in betriebliche Altersversorgung umgewandelt werden.</a:t>
            </a:r>
          </a:p>
          <a:p>
            <a:endParaRPr lang="de-DE" dirty="0"/>
          </a:p>
        </p:txBody>
      </p:sp>
      <p:sp>
        <p:nvSpPr>
          <p:cNvPr id="5" name="Textplatzhalter 4"/>
          <p:cNvSpPr>
            <a:spLocks noGrp="1"/>
          </p:cNvSpPr>
          <p:nvPr>
            <p:ph type="body" sz="quarter" idx="21"/>
          </p:nvPr>
        </p:nvSpPr>
        <p:spPr>
          <a:xfrm>
            <a:off x="358775" y="2543175"/>
            <a:ext cx="4033838" cy="2736850"/>
          </a:xfrm>
        </p:spPr>
        <p:txBody>
          <a:bodyPr/>
          <a:lstStyle/>
          <a:p>
            <a:pPr lvl="1"/>
            <a:r>
              <a:rPr lang="de-DE" altLang="de-DE" dirty="0"/>
              <a:t>Der Gesetzgeber bevorzugt Minijobber sozialversicherungsrechtlich bis 450 Euro Entgelt im Monat.</a:t>
            </a:r>
          </a:p>
          <a:p>
            <a:pPr lvl="1"/>
            <a:r>
              <a:rPr lang="de-DE" altLang="de-DE" dirty="0"/>
              <a:t>Viele Minijobber wollen mehr arbeiten, aber ihren Minijobstatus nicht verlieren.</a:t>
            </a:r>
          </a:p>
          <a:p>
            <a:endParaRPr lang="de-DE" dirty="0"/>
          </a:p>
        </p:txBody>
      </p:sp>
      <p:sp>
        <p:nvSpPr>
          <p:cNvPr id="23" name="Textplatzhalter 22"/>
          <p:cNvSpPr>
            <a:spLocks noGrp="1"/>
          </p:cNvSpPr>
          <p:nvPr>
            <p:ph type="body" sz="quarter" idx="24"/>
          </p:nvPr>
        </p:nvSpPr>
        <p:spPr/>
        <p:txBody>
          <a:bodyPr/>
          <a:lstStyle/>
          <a:p>
            <a:r>
              <a:rPr lang="de-DE" dirty="0"/>
              <a:t>Mit der Lösung „Mehrarbeit gegen bAV“ erhalten Sie Ihren Minijob-Status und können gleichzeitig mehr arbeiten – sinnvoll vergütet!</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3. Besondere bAV-Möglichkeiten für Minijobber</a:t>
            </a:r>
            <a:endParaRPr lang="de-DE" altLang="de-DE" dirty="0"/>
          </a:p>
        </p:txBody>
      </p:sp>
      <p:sp>
        <p:nvSpPr>
          <p:cNvPr id="10" name="Datumsplatzhalter 9"/>
          <p:cNvSpPr>
            <a:spLocks noGrp="1"/>
          </p:cNvSpPr>
          <p:nvPr>
            <p:ph type="dt" sz="half" idx="25"/>
          </p:nvPr>
        </p:nvSpPr>
        <p:spPr/>
        <p:txBody>
          <a:bodyPr/>
          <a:lstStyle/>
          <a:p>
            <a:r>
              <a:rPr lang="de-DE"/>
              <a:t>01.01.2020</a:t>
            </a:r>
            <a:endParaRPr lang="de-DE" dirty="0"/>
          </a:p>
        </p:txBody>
      </p:sp>
      <p:sp>
        <p:nvSpPr>
          <p:cNvPr id="11" name="Fußzeilenplatzhalter 10"/>
          <p:cNvSpPr>
            <a:spLocks noGrp="1"/>
          </p:cNvSpPr>
          <p:nvPr>
            <p:ph type="ftr" sz="quarter" idx="26"/>
          </p:nvPr>
        </p:nvSpPr>
        <p:spPr/>
        <p:txBody>
          <a:bodyPr/>
          <a:lstStyle/>
          <a:p>
            <a:r>
              <a:rPr lang="de-DE"/>
              <a:t>Präsentation für Arbeitnehmer</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10</a:t>
            </a:fld>
            <a:endParaRPr lang="de-DE" dirty="0"/>
          </a:p>
        </p:txBody>
      </p:sp>
      <p:grpSp>
        <p:nvGrpSpPr>
          <p:cNvPr id="28" name="Gruppieren 27"/>
          <p:cNvGrpSpPr>
            <a:grpSpLocks/>
          </p:cNvGrpSpPr>
          <p:nvPr/>
        </p:nvGrpSpPr>
        <p:grpSpPr bwMode="auto">
          <a:xfrm>
            <a:off x="6126833" y="3892654"/>
            <a:ext cx="1152000" cy="421578"/>
            <a:chOff x="6090638" y="4015581"/>
            <a:chExt cx="1260000" cy="421483"/>
          </a:xfrm>
        </p:grpSpPr>
        <p:cxnSp>
          <p:nvCxnSpPr>
            <p:cNvPr id="32" name="Gerade Verbindung mit Pfeil 31"/>
            <p:cNvCxnSpPr/>
            <p:nvPr/>
          </p:nvCxnSpPr>
          <p:spPr bwMode="auto">
            <a:xfrm rot="16200000">
              <a:off x="6720638" y="3807064"/>
              <a:ext cx="0" cy="1260000"/>
            </a:xfrm>
            <a:prstGeom prst="straightConnector1">
              <a:avLst/>
            </a:prstGeom>
            <a:ln w="28575" cap="rnd">
              <a:solidFill>
                <a:schemeClr val="accent5"/>
              </a:solidFill>
              <a:round/>
              <a:tailEnd type="triangle" w="lg" len="med"/>
            </a:ln>
            <a:effectLst/>
          </p:spPr>
          <p:style>
            <a:lnRef idx="2">
              <a:schemeClr val="accent1"/>
            </a:lnRef>
            <a:fillRef idx="0">
              <a:schemeClr val="accent1"/>
            </a:fillRef>
            <a:effectRef idx="1">
              <a:schemeClr val="accent1"/>
            </a:effectRef>
            <a:fontRef idx="minor">
              <a:schemeClr val="tx1"/>
            </a:fontRef>
          </p:style>
        </p:cxnSp>
        <p:sp>
          <p:nvSpPr>
            <p:cNvPr id="33" name="Rechteck 13"/>
            <p:cNvSpPr>
              <a:spLocks noChangeArrowheads="1"/>
            </p:cNvSpPr>
            <p:nvPr/>
          </p:nvSpPr>
          <p:spPr bwMode="auto">
            <a:xfrm>
              <a:off x="6428718" y="4015581"/>
              <a:ext cx="583843"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100" b="1" dirty="0"/>
                <a:t>Lohn-</a:t>
              </a:r>
              <a:br>
                <a:rPr lang="de-DE" altLang="de-DE" sz="1100" b="1" dirty="0"/>
              </a:br>
              <a:r>
                <a:rPr lang="de-DE" altLang="de-DE" sz="1100" b="1" dirty="0" err="1"/>
                <a:t>zahlung</a:t>
              </a:r>
              <a:endParaRPr lang="de-DE" altLang="de-DE" sz="1100" b="1" dirty="0"/>
            </a:p>
          </p:txBody>
        </p:sp>
      </p:grpSp>
      <p:grpSp>
        <p:nvGrpSpPr>
          <p:cNvPr id="29" name="Gruppieren 28"/>
          <p:cNvGrpSpPr>
            <a:grpSpLocks/>
          </p:cNvGrpSpPr>
          <p:nvPr/>
        </p:nvGrpSpPr>
        <p:grpSpPr bwMode="auto">
          <a:xfrm>
            <a:off x="6126835" y="2575029"/>
            <a:ext cx="1152000" cy="421577"/>
            <a:chOff x="6090640" y="2697748"/>
            <a:chExt cx="1260000" cy="421482"/>
          </a:xfrm>
        </p:grpSpPr>
        <p:cxnSp>
          <p:nvCxnSpPr>
            <p:cNvPr id="30" name="Gerade Verbindung mit Pfeil 29"/>
            <p:cNvCxnSpPr/>
            <p:nvPr/>
          </p:nvCxnSpPr>
          <p:spPr bwMode="auto">
            <a:xfrm rot="16200000">
              <a:off x="6720640" y="2489230"/>
              <a:ext cx="0" cy="1260000"/>
            </a:xfrm>
            <a:prstGeom prst="straightConnector1">
              <a:avLst/>
            </a:prstGeom>
            <a:ln w="28575" cap="rnd">
              <a:solidFill>
                <a:schemeClr val="accent5"/>
              </a:solidFill>
              <a:round/>
              <a:tailEnd type="triangle" w="lg" len="med"/>
            </a:ln>
            <a:effectLst/>
          </p:spPr>
          <p:style>
            <a:lnRef idx="2">
              <a:schemeClr val="accent1"/>
            </a:lnRef>
            <a:fillRef idx="0">
              <a:schemeClr val="accent1"/>
            </a:fillRef>
            <a:effectRef idx="1">
              <a:schemeClr val="accent1"/>
            </a:effectRef>
            <a:fontRef idx="minor">
              <a:schemeClr val="tx1"/>
            </a:fontRef>
          </p:style>
        </p:cxnSp>
        <p:sp>
          <p:nvSpPr>
            <p:cNvPr id="31" name="Rechteck 13"/>
            <p:cNvSpPr>
              <a:spLocks noChangeArrowheads="1"/>
            </p:cNvSpPr>
            <p:nvPr/>
          </p:nvSpPr>
          <p:spPr bwMode="auto">
            <a:xfrm>
              <a:off x="6244621" y="2697748"/>
              <a:ext cx="95203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100" b="1" dirty="0"/>
                <a:t>Entgelt-</a:t>
              </a:r>
              <a:br>
                <a:rPr lang="de-DE" altLang="de-DE" sz="1100" b="1" dirty="0"/>
              </a:br>
              <a:r>
                <a:rPr lang="de-DE" altLang="de-DE" sz="1100" b="1" dirty="0" err="1"/>
                <a:t>umwandlung</a:t>
              </a:r>
              <a:endParaRPr lang="de-DE" altLang="de-DE" sz="1100" b="1" dirty="0"/>
            </a:p>
          </p:txBody>
        </p:sp>
      </p:grpSp>
      <p:grpSp>
        <p:nvGrpSpPr>
          <p:cNvPr id="36" name="Gruppieren 5"/>
          <p:cNvGrpSpPr>
            <a:grpSpLocks noChangeAspect="1"/>
          </p:cNvGrpSpPr>
          <p:nvPr/>
        </p:nvGrpSpPr>
        <p:grpSpPr bwMode="auto">
          <a:xfrm>
            <a:off x="646752" y="4027886"/>
            <a:ext cx="1573213" cy="1260475"/>
            <a:chOff x="5112200" y="2745458"/>
            <a:chExt cx="3371400" cy="2699668"/>
          </a:xfrm>
        </p:grpSpPr>
        <p:sp>
          <p:nvSpPr>
            <p:cNvPr id="37" name="Abgerundetes Rechteck 3"/>
            <p:cNvSpPr/>
            <p:nvPr/>
          </p:nvSpPr>
          <p:spPr>
            <a:xfrm>
              <a:off x="5112200" y="2745458"/>
              <a:ext cx="3371400" cy="2699668"/>
            </a:xfrm>
            <a:custGeom>
              <a:avLst/>
              <a:gdLst>
                <a:gd name="connsiteX0" fmla="*/ 0 w 3600000"/>
                <a:gd name="connsiteY0" fmla="*/ 161927 h 2771775"/>
                <a:gd name="connsiteX1" fmla="*/ 161927 w 3600000"/>
                <a:gd name="connsiteY1" fmla="*/ 0 h 2771775"/>
                <a:gd name="connsiteX2" fmla="*/ 3438073 w 3600000"/>
                <a:gd name="connsiteY2" fmla="*/ 0 h 2771775"/>
                <a:gd name="connsiteX3" fmla="*/ 3600000 w 3600000"/>
                <a:gd name="connsiteY3" fmla="*/ 161927 h 2771775"/>
                <a:gd name="connsiteX4" fmla="*/ 3600000 w 3600000"/>
                <a:gd name="connsiteY4" fmla="*/ 2609848 h 2771775"/>
                <a:gd name="connsiteX5" fmla="*/ 3438073 w 3600000"/>
                <a:gd name="connsiteY5" fmla="*/ 2771775 h 2771775"/>
                <a:gd name="connsiteX6" fmla="*/ 161927 w 3600000"/>
                <a:gd name="connsiteY6" fmla="*/ 2771775 h 2771775"/>
                <a:gd name="connsiteX7" fmla="*/ 0 w 3600000"/>
                <a:gd name="connsiteY7" fmla="*/ 2609848 h 2771775"/>
                <a:gd name="connsiteX8" fmla="*/ 0 w 3600000"/>
                <a:gd name="connsiteY8" fmla="*/ 161927 h 2771775"/>
                <a:gd name="connsiteX0" fmla="*/ 0 w 3600000"/>
                <a:gd name="connsiteY0" fmla="*/ 246528 h 2856376"/>
                <a:gd name="connsiteX1" fmla="*/ 3438073 w 3600000"/>
                <a:gd name="connsiteY1" fmla="*/ 84601 h 2856376"/>
                <a:gd name="connsiteX2" fmla="*/ 3600000 w 3600000"/>
                <a:gd name="connsiteY2" fmla="*/ 246528 h 2856376"/>
                <a:gd name="connsiteX3" fmla="*/ 3600000 w 3600000"/>
                <a:gd name="connsiteY3" fmla="*/ 2694449 h 2856376"/>
                <a:gd name="connsiteX4" fmla="*/ 3438073 w 3600000"/>
                <a:gd name="connsiteY4" fmla="*/ 2856376 h 2856376"/>
                <a:gd name="connsiteX5" fmla="*/ 161927 w 3600000"/>
                <a:gd name="connsiteY5" fmla="*/ 2856376 h 2856376"/>
                <a:gd name="connsiteX6" fmla="*/ 0 w 3600000"/>
                <a:gd name="connsiteY6" fmla="*/ 2694449 h 2856376"/>
                <a:gd name="connsiteX7" fmla="*/ 0 w 3600000"/>
                <a:gd name="connsiteY7" fmla="*/ 246528 h 2856376"/>
                <a:gd name="connsiteX0" fmla="*/ 0 w 3600000"/>
                <a:gd name="connsiteY0" fmla="*/ 161927 h 2771775"/>
                <a:gd name="connsiteX1" fmla="*/ 3438073 w 3600000"/>
                <a:gd name="connsiteY1" fmla="*/ 0 h 2771775"/>
                <a:gd name="connsiteX2" fmla="*/ 3600000 w 3600000"/>
                <a:gd name="connsiteY2" fmla="*/ 161927 h 2771775"/>
                <a:gd name="connsiteX3" fmla="*/ 3600000 w 3600000"/>
                <a:gd name="connsiteY3" fmla="*/ 2609848 h 2771775"/>
                <a:gd name="connsiteX4" fmla="*/ 3438073 w 3600000"/>
                <a:gd name="connsiteY4" fmla="*/ 2771775 h 2771775"/>
                <a:gd name="connsiteX5" fmla="*/ 161927 w 3600000"/>
                <a:gd name="connsiteY5" fmla="*/ 2771775 h 2771775"/>
                <a:gd name="connsiteX6" fmla="*/ 0 w 3600000"/>
                <a:gd name="connsiteY6" fmla="*/ 2609848 h 2771775"/>
                <a:gd name="connsiteX7" fmla="*/ 0 w 3600000"/>
                <a:gd name="connsiteY7" fmla="*/ 161927 h 2771775"/>
                <a:gd name="connsiteX0" fmla="*/ 2381 w 3600000"/>
                <a:gd name="connsiteY0" fmla="*/ 2 h 2771775"/>
                <a:gd name="connsiteX1" fmla="*/ 3438073 w 3600000"/>
                <a:gd name="connsiteY1" fmla="*/ 0 h 2771775"/>
                <a:gd name="connsiteX2" fmla="*/ 3600000 w 3600000"/>
                <a:gd name="connsiteY2" fmla="*/ 161927 h 2771775"/>
                <a:gd name="connsiteX3" fmla="*/ 3600000 w 3600000"/>
                <a:gd name="connsiteY3" fmla="*/ 2609848 h 2771775"/>
                <a:gd name="connsiteX4" fmla="*/ 3438073 w 3600000"/>
                <a:gd name="connsiteY4" fmla="*/ 2771775 h 2771775"/>
                <a:gd name="connsiteX5" fmla="*/ 161927 w 3600000"/>
                <a:gd name="connsiteY5" fmla="*/ 2771775 h 2771775"/>
                <a:gd name="connsiteX6" fmla="*/ 0 w 3600000"/>
                <a:gd name="connsiteY6" fmla="*/ 2609848 h 2771775"/>
                <a:gd name="connsiteX7" fmla="*/ 2381 w 3600000"/>
                <a:gd name="connsiteY7" fmla="*/ 2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2771775">
                  <a:moveTo>
                    <a:pt x="2381" y="2"/>
                  </a:moveTo>
                  <a:lnTo>
                    <a:pt x="3438073" y="0"/>
                  </a:lnTo>
                  <a:cubicBezTo>
                    <a:pt x="3527503" y="0"/>
                    <a:pt x="3600000" y="72497"/>
                    <a:pt x="3600000" y="161927"/>
                  </a:cubicBezTo>
                  <a:lnTo>
                    <a:pt x="3600000" y="2609848"/>
                  </a:lnTo>
                  <a:cubicBezTo>
                    <a:pt x="3600000" y="2699278"/>
                    <a:pt x="3527503" y="2771775"/>
                    <a:pt x="3438073" y="2771775"/>
                  </a:cubicBezTo>
                  <a:lnTo>
                    <a:pt x="161927" y="2771775"/>
                  </a:lnTo>
                  <a:cubicBezTo>
                    <a:pt x="72497" y="2771775"/>
                    <a:pt x="0" y="2699278"/>
                    <a:pt x="0" y="2609848"/>
                  </a:cubicBezTo>
                  <a:cubicBezTo>
                    <a:pt x="794" y="1739899"/>
                    <a:pt x="1587" y="869951"/>
                    <a:pt x="2381" y="2"/>
                  </a:cubicBezTo>
                  <a:close/>
                </a:path>
              </a:pathLst>
            </a:custGeom>
            <a:solidFill>
              <a:schemeClr val="bg1"/>
            </a:solidFill>
            <a:ln w="12700">
              <a:solidFill>
                <a:schemeClr val="accent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grpSp>
          <p:nvGrpSpPr>
            <p:cNvPr id="38" name="Gruppieren 38"/>
            <p:cNvGrpSpPr>
              <a:grpSpLocks/>
            </p:cNvGrpSpPr>
            <p:nvPr/>
          </p:nvGrpSpPr>
          <p:grpSpPr bwMode="auto">
            <a:xfrm>
              <a:off x="5373368" y="2834728"/>
              <a:ext cx="2848046" cy="2390168"/>
              <a:chOff x="5288350" y="2744924"/>
              <a:chExt cx="2848046" cy="2390168"/>
            </a:xfrm>
          </p:grpSpPr>
          <p:sp>
            <p:nvSpPr>
              <p:cNvPr id="39" name="Abgerundetes Rechteck 2"/>
              <p:cNvSpPr/>
              <p:nvPr/>
            </p:nvSpPr>
            <p:spPr>
              <a:xfrm>
                <a:off x="5292540" y="3733483"/>
                <a:ext cx="2844086" cy="1332834"/>
              </a:xfrm>
              <a:custGeom>
                <a:avLst/>
                <a:gdLst>
                  <a:gd name="connsiteX0" fmla="*/ 0 w 2844000"/>
                  <a:gd name="connsiteY0" fmla="*/ 164862 h 1332000"/>
                  <a:gd name="connsiteX1" fmla="*/ 164862 w 2844000"/>
                  <a:gd name="connsiteY1" fmla="*/ 0 h 1332000"/>
                  <a:gd name="connsiteX2" fmla="*/ 2679138 w 2844000"/>
                  <a:gd name="connsiteY2" fmla="*/ 0 h 1332000"/>
                  <a:gd name="connsiteX3" fmla="*/ 2844000 w 2844000"/>
                  <a:gd name="connsiteY3" fmla="*/ 164862 h 1332000"/>
                  <a:gd name="connsiteX4" fmla="*/ 2844000 w 2844000"/>
                  <a:gd name="connsiteY4" fmla="*/ 1167138 h 1332000"/>
                  <a:gd name="connsiteX5" fmla="*/ 2679138 w 2844000"/>
                  <a:gd name="connsiteY5" fmla="*/ 1332000 h 1332000"/>
                  <a:gd name="connsiteX6" fmla="*/ 164862 w 2844000"/>
                  <a:gd name="connsiteY6" fmla="*/ 1332000 h 1332000"/>
                  <a:gd name="connsiteX7" fmla="*/ 0 w 2844000"/>
                  <a:gd name="connsiteY7" fmla="*/ 1167138 h 1332000"/>
                  <a:gd name="connsiteX8" fmla="*/ 0 w 2844000"/>
                  <a:gd name="connsiteY8" fmla="*/ 164862 h 1332000"/>
                  <a:gd name="connsiteX0" fmla="*/ 0 w 2844000"/>
                  <a:gd name="connsiteY0" fmla="*/ 166481 h 1333619"/>
                  <a:gd name="connsiteX1" fmla="*/ 2679138 w 2844000"/>
                  <a:gd name="connsiteY1" fmla="*/ 1619 h 1333619"/>
                  <a:gd name="connsiteX2" fmla="*/ 2844000 w 2844000"/>
                  <a:gd name="connsiteY2" fmla="*/ 166481 h 1333619"/>
                  <a:gd name="connsiteX3" fmla="*/ 2844000 w 2844000"/>
                  <a:gd name="connsiteY3" fmla="*/ 1168757 h 1333619"/>
                  <a:gd name="connsiteX4" fmla="*/ 2679138 w 2844000"/>
                  <a:gd name="connsiteY4" fmla="*/ 1333619 h 1333619"/>
                  <a:gd name="connsiteX5" fmla="*/ 164862 w 2844000"/>
                  <a:gd name="connsiteY5" fmla="*/ 1333619 h 1333619"/>
                  <a:gd name="connsiteX6" fmla="*/ 0 w 2844000"/>
                  <a:gd name="connsiteY6" fmla="*/ 1168757 h 1333619"/>
                  <a:gd name="connsiteX7" fmla="*/ 0 w 2844000"/>
                  <a:gd name="connsiteY7" fmla="*/ 166481 h 1333619"/>
                  <a:gd name="connsiteX0" fmla="*/ 0 w 2844000"/>
                  <a:gd name="connsiteY0" fmla="*/ 164862 h 1332000"/>
                  <a:gd name="connsiteX1" fmla="*/ 2679138 w 2844000"/>
                  <a:gd name="connsiteY1" fmla="*/ 0 h 1332000"/>
                  <a:gd name="connsiteX2" fmla="*/ 2844000 w 2844000"/>
                  <a:gd name="connsiteY2" fmla="*/ 164862 h 1332000"/>
                  <a:gd name="connsiteX3" fmla="*/ 2844000 w 2844000"/>
                  <a:gd name="connsiteY3" fmla="*/ 1167138 h 1332000"/>
                  <a:gd name="connsiteX4" fmla="*/ 2679138 w 2844000"/>
                  <a:gd name="connsiteY4" fmla="*/ 1332000 h 1332000"/>
                  <a:gd name="connsiteX5" fmla="*/ 164862 w 2844000"/>
                  <a:gd name="connsiteY5" fmla="*/ 1332000 h 1332000"/>
                  <a:gd name="connsiteX6" fmla="*/ 0 w 2844000"/>
                  <a:gd name="connsiteY6" fmla="*/ 1167138 h 1332000"/>
                  <a:gd name="connsiteX7" fmla="*/ 0 w 2844000"/>
                  <a:gd name="connsiteY7" fmla="*/ 164862 h 1332000"/>
                  <a:gd name="connsiteX0" fmla="*/ 0 w 2844000"/>
                  <a:gd name="connsiteY0" fmla="*/ 555 h 1332000"/>
                  <a:gd name="connsiteX1" fmla="*/ 2679138 w 2844000"/>
                  <a:gd name="connsiteY1" fmla="*/ 0 h 1332000"/>
                  <a:gd name="connsiteX2" fmla="*/ 2844000 w 2844000"/>
                  <a:gd name="connsiteY2" fmla="*/ 164862 h 1332000"/>
                  <a:gd name="connsiteX3" fmla="*/ 2844000 w 2844000"/>
                  <a:gd name="connsiteY3" fmla="*/ 1167138 h 1332000"/>
                  <a:gd name="connsiteX4" fmla="*/ 2679138 w 2844000"/>
                  <a:gd name="connsiteY4" fmla="*/ 1332000 h 1332000"/>
                  <a:gd name="connsiteX5" fmla="*/ 164862 w 2844000"/>
                  <a:gd name="connsiteY5" fmla="*/ 1332000 h 1332000"/>
                  <a:gd name="connsiteX6" fmla="*/ 0 w 2844000"/>
                  <a:gd name="connsiteY6" fmla="*/ 1167138 h 1332000"/>
                  <a:gd name="connsiteX7" fmla="*/ 0 w 2844000"/>
                  <a:gd name="connsiteY7" fmla="*/ 555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000" h="1332000">
                    <a:moveTo>
                      <a:pt x="0" y="555"/>
                    </a:moveTo>
                    <a:lnTo>
                      <a:pt x="2679138" y="0"/>
                    </a:lnTo>
                    <a:cubicBezTo>
                      <a:pt x="2770189" y="0"/>
                      <a:pt x="2844000" y="73811"/>
                      <a:pt x="2844000" y="164862"/>
                    </a:cubicBezTo>
                    <a:lnTo>
                      <a:pt x="2844000" y="1167138"/>
                    </a:lnTo>
                    <a:cubicBezTo>
                      <a:pt x="2844000" y="1258189"/>
                      <a:pt x="2770189" y="1332000"/>
                      <a:pt x="2679138" y="1332000"/>
                    </a:cubicBezTo>
                    <a:lnTo>
                      <a:pt x="164862" y="1332000"/>
                    </a:lnTo>
                    <a:cubicBezTo>
                      <a:pt x="73811" y="1332000"/>
                      <a:pt x="0" y="1258189"/>
                      <a:pt x="0" y="1167138"/>
                    </a:cubicBezTo>
                    <a:lnTo>
                      <a:pt x="0" y="555"/>
                    </a:lnTo>
                    <a:close/>
                  </a:path>
                </a:pathLst>
              </a:custGeom>
              <a:solidFill>
                <a:srgbClr val="00749F"/>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sp>
            <p:nvSpPr>
              <p:cNvPr id="40" name="Textfeld 40"/>
              <p:cNvSpPr txBox="1">
                <a:spLocks noChangeArrowheads="1"/>
              </p:cNvSpPr>
              <p:nvPr/>
            </p:nvSpPr>
            <p:spPr bwMode="auto">
              <a:xfrm>
                <a:off x="5288350" y="2744924"/>
                <a:ext cx="1765375" cy="9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800" b="1" dirty="0">
                    <a:solidFill>
                      <a:srgbClr val="00749F"/>
                    </a:solidFill>
                  </a:rPr>
                  <a:t>2</a:t>
                </a:r>
              </a:p>
              <a:p>
                <a:pPr eaLnBrk="1" hangingPunct="1">
                  <a:spcBef>
                    <a:spcPct val="0"/>
                  </a:spcBef>
                </a:pPr>
                <a:r>
                  <a:rPr lang="de-DE" altLang="de-DE" sz="1000" b="1" dirty="0">
                    <a:solidFill>
                      <a:srgbClr val="00749F"/>
                    </a:solidFill>
                  </a:rPr>
                  <a:t>Betriebsrente</a:t>
                </a:r>
              </a:p>
            </p:txBody>
          </p:sp>
          <p:cxnSp>
            <p:nvCxnSpPr>
              <p:cNvPr id="41" name="Gerade Verbindung 40"/>
              <p:cNvCxnSpPr/>
              <p:nvPr/>
            </p:nvCxnSpPr>
            <p:spPr>
              <a:xfrm>
                <a:off x="5289139" y="4399900"/>
                <a:ext cx="28474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Rechteck 42"/>
              <p:cNvSpPr>
                <a:spLocks noChangeArrowheads="1"/>
              </p:cNvSpPr>
              <p:nvPr/>
            </p:nvSpPr>
            <p:spPr bwMode="auto">
              <a:xfrm>
                <a:off x="5953292" y="3846531"/>
                <a:ext cx="1522205" cy="4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800" b="1">
                    <a:solidFill>
                      <a:schemeClr val="bg1"/>
                    </a:solidFill>
                  </a:rPr>
                  <a:t>Mehrarbeit</a:t>
                </a:r>
                <a:endParaRPr lang="de-DE" altLang="de-DE" sz="700" b="1">
                  <a:solidFill>
                    <a:schemeClr val="bg1"/>
                  </a:solidFill>
                </a:endParaRPr>
              </a:p>
            </p:txBody>
          </p:sp>
          <p:sp>
            <p:nvSpPr>
              <p:cNvPr id="43" name="Rechteck 43"/>
              <p:cNvSpPr>
                <a:spLocks noChangeArrowheads="1"/>
              </p:cNvSpPr>
              <p:nvPr/>
            </p:nvSpPr>
            <p:spPr bwMode="auto">
              <a:xfrm>
                <a:off x="5597813" y="4409709"/>
                <a:ext cx="2233163" cy="72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800" b="1">
                    <a:solidFill>
                      <a:schemeClr val="bg1"/>
                    </a:solidFill>
                  </a:rPr>
                  <a:t>betriebliche </a:t>
                </a:r>
                <a:br>
                  <a:rPr lang="de-DE" altLang="de-DE" sz="800" b="1">
                    <a:solidFill>
                      <a:schemeClr val="bg1"/>
                    </a:solidFill>
                  </a:rPr>
                </a:br>
                <a:r>
                  <a:rPr lang="de-DE" altLang="de-DE" sz="800" b="1">
                    <a:solidFill>
                      <a:schemeClr val="bg1"/>
                    </a:solidFill>
                  </a:rPr>
                  <a:t>Altersversorgung</a:t>
                </a:r>
              </a:p>
            </p:txBody>
          </p:sp>
          <p:sp>
            <p:nvSpPr>
              <p:cNvPr id="44" name="Plus 43"/>
              <p:cNvSpPr/>
              <p:nvPr/>
            </p:nvSpPr>
            <p:spPr>
              <a:xfrm>
                <a:off x="6462833" y="4148294"/>
                <a:ext cx="503498" cy="503213"/>
              </a:xfrm>
              <a:prstGeom prst="mathPlus">
                <a:avLst>
                  <a:gd name="adj1" fmla="val 13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grpSp>
      </p:grpSp>
      <p:sp>
        <p:nvSpPr>
          <p:cNvPr id="59" name="Rechteck 58"/>
          <p:cNvSpPr/>
          <p:nvPr/>
        </p:nvSpPr>
        <p:spPr bwMode="auto">
          <a:xfrm>
            <a:off x="7328734" y="3306637"/>
            <a:ext cx="1260000" cy="201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300" b="1" dirty="0"/>
              <a:t>Bis zu 450 Euro Lohn</a:t>
            </a:r>
          </a:p>
        </p:txBody>
      </p:sp>
      <p:sp>
        <p:nvSpPr>
          <p:cNvPr id="49" name="Eine Ecke des Rechtecks abrunden 48"/>
          <p:cNvSpPr/>
          <p:nvPr/>
        </p:nvSpPr>
        <p:spPr bwMode="auto">
          <a:xfrm>
            <a:off x="7328734" y="2552198"/>
            <a:ext cx="1260000" cy="720000"/>
          </a:xfrm>
          <a:prstGeom prst="round1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300" b="1" dirty="0"/>
              <a:t>Aufbau</a:t>
            </a:r>
            <a:br>
              <a:rPr lang="de-DE" sz="1300" b="1" dirty="0"/>
            </a:br>
            <a:r>
              <a:rPr lang="de-DE" sz="1300" b="1" dirty="0"/>
              <a:t>Betriebs-rente</a:t>
            </a:r>
          </a:p>
        </p:txBody>
      </p:sp>
      <p:sp>
        <p:nvSpPr>
          <p:cNvPr id="61" name="Rechteck 60"/>
          <p:cNvSpPr/>
          <p:nvPr/>
        </p:nvSpPr>
        <p:spPr bwMode="auto">
          <a:xfrm>
            <a:off x="4787069" y="3303764"/>
            <a:ext cx="1260000" cy="201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300" b="1" dirty="0"/>
              <a:t>Regel-arbeitszeit</a:t>
            </a:r>
          </a:p>
        </p:txBody>
      </p:sp>
      <p:sp>
        <p:nvSpPr>
          <p:cNvPr id="62" name="Eine Ecke des Rechtecks abrunden 61"/>
          <p:cNvSpPr/>
          <p:nvPr/>
        </p:nvSpPr>
        <p:spPr bwMode="auto">
          <a:xfrm>
            <a:off x="4787069" y="2550595"/>
            <a:ext cx="1260000" cy="720000"/>
          </a:xfrm>
          <a:prstGeom prst="round1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300" b="1" dirty="0"/>
              <a:t>Mehr-</a:t>
            </a:r>
            <a:br>
              <a:rPr lang="de-DE" sz="1300" b="1" dirty="0"/>
            </a:br>
            <a:r>
              <a:rPr lang="de-DE" sz="1300" b="1" dirty="0" err="1"/>
              <a:t>arbeit</a:t>
            </a:r>
            <a:endParaRPr lang="de-DE" sz="1300" b="1" dirty="0"/>
          </a:p>
        </p:txBody>
      </p:sp>
    </p:spTree>
    <p:extLst>
      <p:ext uri="{BB962C8B-B14F-4D97-AF65-F5344CB8AC3E}">
        <p14:creationId xmlns:p14="http://schemas.microsoft.com/office/powerpoint/2010/main" val="394869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500" dirty="0"/>
              <a:t>Minijobben fürs Alter:</a:t>
            </a:r>
            <a:br>
              <a:rPr lang="de-DE" altLang="de-DE" sz="2500" dirty="0"/>
            </a:br>
            <a:r>
              <a:rPr lang="de-DE" altLang="de-DE" sz="2500" dirty="0"/>
              <a:t>Gesetzliche Rente + Betriebsrente = Solide Versorgung</a:t>
            </a:r>
            <a:endParaRPr lang="de-DE" sz="2500" dirty="0"/>
          </a:p>
        </p:txBody>
      </p:sp>
      <p:sp>
        <p:nvSpPr>
          <p:cNvPr id="36" name="Textplatzhalter 35"/>
          <p:cNvSpPr>
            <a:spLocks noGrp="1"/>
          </p:cNvSpPr>
          <p:nvPr>
            <p:ph type="body" sz="quarter" idx="21"/>
          </p:nvPr>
        </p:nvSpPr>
        <p:spPr>
          <a:xfrm>
            <a:off x="358775" y="2087563"/>
            <a:ext cx="8426449" cy="523220"/>
          </a:xfrm>
        </p:spPr>
        <p:txBody>
          <a:bodyPr/>
          <a:lstStyle/>
          <a:p>
            <a:r>
              <a:rPr lang="de-DE" altLang="de-DE" dirty="0"/>
              <a:t>Beziehen Sie weiterhin Lohn im Minijob-Status und bauen Sie dabei Ihre Altersversorgung auf.</a:t>
            </a:r>
          </a:p>
        </p:txBody>
      </p:sp>
      <p:sp>
        <p:nvSpPr>
          <p:cNvPr id="37" name="Textplatzhalter 36"/>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pPr>
              <a:defRPr/>
            </a:pPr>
            <a:r>
              <a:rPr lang="de-DE" dirty="0"/>
              <a:t>Mit Verzicht auf 3,7 % des Bruttolohns (Beitrag zugunsten Pflichtversicherung in DRV) und Aufbau der bAV durch Mehrarbeit, sichern Sie sich als Minijobber einen soliden Gesamt-Rentenanspruch.</a:t>
            </a:r>
          </a:p>
        </p:txBody>
      </p:sp>
      <p:sp>
        <p:nvSpPr>
          <p:cNvPr id="7" name="Textplatzhalter 6"/>
          <p:cNvSpPr>
            <a:spLocks noGrp="1"/>
          </p:cNvSpPr>
          <p:nvPr>
            <p:ph type="body" sz="quarter" idx="18"/>
          </p:nvPr>
        </p:nvSpPr>
        <p:spPr/>
        <p:txBody>
          <a:bodyPr/>
          <a:lstStyle/>
          <a:p>
            <a:r>
              <a:rPr lang="de-DE" altLang="de-DE" dirty="0"/>
              <a:t>3. Besondere bAV-Möglichkeiten für Minijobber</a:t>
            </a:r>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Präsentation für Arbeitnehmer</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11</a:t>
            </a:fld>
            <a:endParaRPr lang="de-DE" dirty="0"/>
          </a:p>
        </p:txBody>
      </p:sp>
      <p:grpSp>
        <p:nvGrpSpPr>
          <p:cNvPr id="4" name="Gruppieren 3"/>
          <p:cNvGrpSpPr/>
          <p:nvPr/>
        </p:nvGrpSpPr>
        <p:grpSpPr>
          <a:xfrm>
            <a:off x="688644" y="2956587"/>
            <a:ext cx="7740650" cy="1901825"/>
            <a:chOff x="647700" y="2724571"/>
            <a:chExt cx="7740650" cy="1901825"/>
          </a:xfrm>
        </p:grpSpPr>
        <p:sp>
          <p:nvSpPr>
            <p:cNvPr id="12" name="Abgerundetes Rechteck 3"/>
            <p:cNvSpPr>
              <a:spLocks/>
            </p:cNvSpPr>
            <p:nvPr/>
          </p:nvSpPr>
          <p:spPr>
            <a:xfrm>
              <a:off x="3095625" y="2724571"/>
              <a:ext cx="1944688" cy="1901825"/>
            </a:xfrm>
            <a:custGeom>
              <a:avLst/>
              <a:gdLst>
                <a:gd name="connsiteX0" fmla="*/ 0 w 3600000"/>
                <a:gd name="connsiteY0" fmla="*/ 161927 h 2771775"/>
                <a:gd name="connsiteX1" fmla="*/ 161927 w 3600000"/>
                <a:gd name="connsiteY1" fmla="*/ 0 h 2771775"/>
                <a:gd name="connsiteX2" fmla="*/ 3438073 w 3600000"/>
                <a:gd name="connsiteY2" fmla="*/ 0 h 2771775"/>
                <a:gd name="connsiteX3" fmla="*/ 3600000 w 3600000"/>
                <a:gd name="connsiteY3" fmla="*/ 161927 h 2771775"/>
                <a:gd name="connsiteX4" fmla="*/ 3600000 w 3600000"/>
                <a:gd name="connsiteY4" fmla="*/ 2609848 h 2771775"/>
                <a:gd name="connsiteX5" fmla="*/ 3438073 w 3600000"/>
                <a:gd name="connsiteY5" fmla="*/ 2771775 h 2771775"/>
                <a:gd name="connsiteX6" fmla="*/ 161927 w 3600000"/>
                <a:gd name="connsiteY6" fmla="*/ 2771775 h 2771775"/>
                <a:gd name="connsiteX7" fmla="*/ 0 w 3600000"/>
                <a:gd name="connsiteY7" fmla="*/ 2609848 h 2771775"/>
                <a:gd name="connsiteX8" fmla="*/ 0 w 3600000"/>
                <a:gd name="connsiteY8" fmla="*/ 161927 h 2771775"/>
                <a:gd name="connsiteX0" fmla="*/ 0 w 3600000"/>
                <a:gd name="connsiteY0" fmla="*/ 246528 h 2856376"/>
                <a:gd name="connsiteX1" fmla="*/ 3438073 w 3600000"/>
                <a:gd name="connsiteY1" fmla="*/ 84601 h 2856376"/>
                <a:gd name="connsiteX2" fmla="*/ 3600000 w 3600000"/>
                <a:gd name="connsiteY2" fmla="*/ 246528 h 2856376"/>
                <a:gd name="connsiteX3" fmla="*/ 3600000 w 3600000"/>
                <a:gd name="connsiteY3" fmla="*/ 2694449 h 2856376"/>
                <a:gd name="connsiteX4" fmla="*/ 3438073 w 3600000"/>
                <a:gd name="connsiteY4" fmla="*/ 2856376 h 2856376"/>
                <a:gd name="connsiteX5" fmla="*/ 161927 w 3600000"/>
                <a:gd name="connsiteY5" fmla="*/ 2856376 h 2856376"/>
                <a:gd name="connsiteX6" fmla="*/ 0 w 3600000"/>
                <a:gd name="connsiteY6" fmla="*/ 2694449 h 2856376"/>
                <a:gd name="connsiteX7" fmla="*/ 0 w 3600000"/>
                <a:gd name="connsiteY7" fmla="*/ 246528 h 2856376"/>
                <a:gd name="connsiteX0" fmla="*/ 0 w 3600000"/>
                <a:gd name="connsiteY0" fmla="*/ 161927 h 2771775"/>
                <a:gd name="connsiteX1" fmla="*/ 3438073 w 3600000"/>
                <a:gd name="connsiteY1" fmla="*/ 0 h 2771775"/>
                <a:gd name="connsiteX2" fmla="*/ 3600000 w 3600000"/>
                <a:gd name="connsiteY2" fmla="*/ 161927 h 2771775"/>
                <a:gd name="connsiteX3" fmla="*/ 3600000 w 3600000"/>
                <a:gd name="connsiteY3" fmla="*/ 2609848 h 2771775"/>
                <a:gd name="connsiteX4" fmla="*/ 3438073 w 3600000"/>
                <a:gd name="connsiteY4" fmla="*/ 2771775 h 2771775"/>
                <a:gd name="connsiteX5" fmla="*/ 161927 w 3600000"/>
                <a:gd name="connsiteY5" fmla="*/ 2771775 h 2771775"/>
                <a:gd name="connsiteX6" fmla="*/ 0 w 3600000"/>
                <a:gd name="connsiteY6" fmla="*/ 2609848 h 2771775"/>
                <a:gd name="connsiteX7" fmla="*/ 0 w 3600000"/>
                <a:gd name="connsiteY7" fmla="*/ 161927 h 2771775"/>
                <a:gd name="connsiteX0" fmla="*/ 2381 w 3600000"/>
                <a:gd name="connsiteY0" fmla="*/ 2 h 2771775"/>
                <a:gd name="connsiteX1" fmla="*/ 3438073 w 3600000"/>
                <a:gd name="connsiteY1" fmla="*/ 0 h 2771775"/>
                <a:gd name="connsiteX2" fmla="*/ 3600000 w 3600000"/>
                <a:gd name="connsiteY2" fmla="*/ 161927 h 2771775"/>
                <a:gd name="connsiteX3" fmla="*/ 3600000 w 3600000"/>
                <a:gd name="connsiteY3" fmla="*/ 2609848 h 2771775"/>
                <a:gd name="connsiteX4" fmla="*/ 3438073 w 3600000"/>
                <a:gd name="connsiteY4" fmla="*/ 2771775 h 2771775"/>
                <a:gd name="connsiteX5" fmla="*/ 161927 w 3600000"/>
                <a:gd name="connsiteY5" fmla="*/ 2771775 h 2771775"/>
                <a:gd name="connsiteX6" fmla="*/ 0 w 3600000"/>
                <a:gd name="connsiteY6" fmla="*/ 2609848 h 2771775"/>
                <a:gd name="connsiteX7" fmla="*/ 2381 w 3600000"/>
                <a:gd name="connsiteY7" fmla="*/ 2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2771775">
                  <a:moveTo>
                    <a:pt x="2381" y="2"/>
                  </a:moveTo>
                  <a:lnTo>
                    <a:pt x="3438073" y="0"/>
                  </a:lnTo>
                  <a:cubicBezTo>
                    <a:pt x="3527503" y="0"/>
                    <a:pt x="3600000" y="72497"/>
                    <a:pt x="3600000" y="161927"/>
                  </a:cubicBezTo>
                  <a:lnTo>
                    <a:pt x="3600000" y="2609848"/>
                  </a:lnTo>
                  <a:cubicBezTo>
                    <a:pt x="3600000" y="2699278"/>
                    <a:pt x="3527503" y="2771775"/>
                    <a:pt x="3438073" y="2771775"/>
                  </a:cubicBezTo>
                  <a:lnTo>
                    <a:pt x="161927" y="2771775"/>
                  </a:lnTo>
                  <a:cubicBezTo>
                    <a:pt x="72497" y="2771775"/>
                    <a:pt x="0" y="2699278"/>
                    <a:pt x="0" y="2609848"/>
                  </a:cubicBezTo>
                  <a:cubicBezTo>
                    <a:pt x="794" y="1739899"/>
                    <a:pt x="1587" y="869951"/>
                    <a:pt x="2381" y="2"/>
                  </a:cubicBezTo>
                  <a:close/>
                </a:path>
              </a:pathLst>
            </a:custGeom>
            <a:solidFill>
              <a:schemeClr val="bg1"/>
            </a:solidFill>
            <a:ln w="12700">
              <a:solidFill>
                <a:schemeClr val="accent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13" name="Abgerundetes Rechteck 3"/>
            <p:cNvSpPr>
              <a:spLocks/>
            </p:cNvSpPr>
            <p:nvPr/>
          </p:nvSpPr>
          <p:spPr>
            <a:xfrm>
              <a:off x="647700" y="2724571"/>
              <a:ext cx="1943100" cy="1901825"/>
            </a:xfrm>
            <a:custGeom>
              <a:avLst/>
              <a:gdLst>
                <a:gd name="connsiteX0" fmla="*/ 0 w 3600000"/>
                <a:gd name="connsiteY0" fmla="*/ 161927 h 2771775"/>
                <a:gd name="connsiteX1" fmla="*/ 161927 w 3600000"/>
                <a:gd name="connsiteY1" fmla="*/ 0 h 2771775"/>
                <a:gd name="connsiteX2" fmla="*/ 3438073 w 3600000"/>
                <a:gd name="connsiteY2" fmla="*/ 0 h 2771775"/>
                <a:gd name="connsiteX3" fmla="*/ 3600000 w 3600000"/>
                <a:gd name="connsiteY3" fmla="*/ 161927 h 2771775"/>
                <a:gd name="connsiteX4" fmla="*/ 3600000 w 3600000"/>
                <a:gd name="connsiteY4" fmla="*/ 2609848 h 2771775"/>
                <a:gd name="connsiteX5" fmla="*/ 3438073 w 3600000"/>
                <a:gd name="connsiteY5" fmla="*/ 2771775 h 2771775"/>
                <a:gd name="connsiteX6" fmla="*/ 161927 w 3600000"/>
                <a:gd name="connsiteY6" fmla="*/ 2771775 h 2771775"/>
                <a:gd name="connsiteX7" fmla="*/ 0 w 3600000"/>
                <a:gd name="connsiteY7" fmla="*/ 2609848 h 2771775"/>
                <a:gd name="connsiteX8" fmla="*/ 0 w 3600000"/>
                <a:gd name="connsiteY8" fmla="*/ 161927 h 2771775"/>
                <a:gd name="connsiteX0" fmla="*/ 0 w 3600000"/>
                <a:gd name="connsiteY0" fmla="*/ 246528 h 2856376"/>
                <a:gd name="connsiteX1" fmla="*/ 3438073 w 3600000"/>
                <a:gd name="connsiteY1" fmla="*/ 84601 h 2856376"/>
                <a:gd name="connsiteX2" fmla="*/ 3600000 w 3600000"/>
                <a:gd name="connsiteY2" fmla="*/ 246528 h 2856376"/>
                <a:gd name="connsiteX3" fmla="*/ 3600000 w 3600000"/>
                <a:gd name="connsiteY3" fmla="*/ 2694449 h 2856376"/>
                <a:gd name="connsiteX4" fmla="*/ 3438073 w 3600000"/>
                <a:gd name="connsiteY4" fmla="*/ 2856376 h 2856376"/>
                <a:gd name="connsiteX5" fmla="*/ 161927 w 3600000"/>
                <a:gd name="connsiteY5" fmla="*/ 2856376 h 2856376"/>
                <a:gd name="connsiteX6" fmla="*/ 0 w 3600000"/>
                <a:gd name="connsiteY6" fmla="*/ 2694449 h 2856376"/>
                <a:gd name="connsiteX7" fmla="*/ 0 w 3600000"/>
                <a:gd name="connsiteY7" fmla="*/ 246528 h 2856376"/>
                <a:gd name="connsiteX0" fmla="*/ 0 w 3600000"/>
                <a:gd name="connsiteY0" fmla="*/ 161927 h 2771775"/>
                <a:gd name="connsiteX1" fmla="*/ 3438073 w 3600000"/>
                <a:gd name="connsiteY1" fmla="*/ 0 h 2771775"/>
                <a:gd name="connsiteX2" fmla="*/ 3600000 w 3600000"/>
                <a:gd name="connsiteY2" fmla="*/ 161927 h 2771775"/>
                <a:gd name="connsiteX3" fmla="*/ 3600000 w 3600000"/>
                <a:gd name="connsiteY3" fmla="*/ 2609848 h 2771775"/>
                <a:gd name="connsiteX4" fmla="*/ 3438073 w 3600000"/>
                <a:gd name="connsiteY4" fmla="*/ 2771775 h 2771775"/>
                <a:gd name="connsiteX5" fmla="*/ 161927 w 3600000"/>
                <a:gd name="connsiteY5" fmla="*/ 2771775 h 2771775"/>
                <a:gd name="connsiteX6" fmla="*/ 0 w 3600000"/>
                <a:gd name="connsiteY6" fmla="*/ 2609848 h 2771775"/>
                <a:gd name="connsiteX7" fmla="*/ 0 w 3600000"/>
                <a:gd name="connsiteY7" fmla="*/ 161927 h 2771775"/>
                <a:gd name="connsiteX0" fmla="*/ 2381 w 3600000"/>
                <a:gd name="connsiteY0" fmla="*/ 2 h 2771775"/>
                <a:gd name="connsiteX1" fmla="*/ 3438073 w 3600000"/>
                <a:gd name="connsiteY1" fmla="*/ 0 h 2771775"/>
                <a:gd name="connsiteX2" fmla="*/ 3600000 w 3600000"/>
                <a:gd name="connsiteY2" fmla="*/ 161927 h 2771775"/>
                <a:gd name="connsiteX3" fmla="*/ 3600000 w 3600000"/>
                <a:gd name="connsiteY3" fmla="*/ 2609848 h 2771775"/>
                <a:gd name="connsiteX4" fmla="*/ 3438073 w 3600000"/>
                <a:gd name="connsiteY4" fmla="*/ 2771775 h 2771775"/>
                <a:gd name="connsiteX5" fmla="*/ 161927 w 3600000"/>
                <a:gd name="connsiteY5" fmla="*/ 2771775 h 2771775"/>
                <a:gd name="connsiteX6" fmla="*/ 0 w 3600000"/>
                <a:gd name="connsiteY6" fmla="*/ 2609848 h 2771775"/>
                <a:gd name="connsiteX7" fmla="*/ 2381 w 3600000"/>
                <a:gd name="connsiteY7" fmla="*/ 2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2771775">
                  <a:moveTo>
                    <a:pt x="2381" y="2"/>
                  </a:moveTo>
                  <a:lnTo>
                    <a:pt x="3438073" y="0"/>
                  </a:lnTo>
                  <a:cubicBezTo>
                    <a:pt x="3527503" y="0"/>
                    <a:pt x="3600000" y="72497"/>
                    <a:pt x="3600000" y="161927"/>
                  </a:cubicBezTo>
                  <a:lnTo>
                    <a:pt x="3600000" y="2609848"/>
                  </a:lnTo>
                  <a:cubicBezTo>
                    <a:pt x="3600000" y="2699278"/>
                    <a:pt x="3527503" y="2771775"/>
                    <a:pt x="3438073" y="2771775"/>
                  </a:cubicBezTo>
                  <a:lnTo>
                    <a:pt x="161927" y="2771775"/>
                  </a:lnTo>
                  <a:cubicBezTo>
                    <a:pt x="72497" y="2771775"/>
                    <a:pt x="0" y="2699278"/>
                    <a:pt x="0" y="2609848"/>
                  </a:cubicBezTo>
                  <a:cubicBezTo>
                    <a:pt x="794" y="1739899"/>
                    <a:pt x="1587" y="869951"/>
                    <a:pt x="2381" y="2"/>
                  </a:cubicBezTo>
                  <a:close/>
                </a:path>
              </a:pathLst>
            </a:custGeom>
            <a:solidFill>
              <a:schemeClr val="bg1"/>
            </a:solidFill>
            <a:ln w="12700">
              <a:solidFill>
                <a:schemeClr val="accent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grpSp>
          <p:nvGrpSpPr>
            <p:cNvPr id="14" name="Gruppieren 13"/>
            <p:cNvGrpSpPr>
              <a:grpSpLocks/>
            </p:cNvGrpSpPr>
            <p:nvPr/>
          </p:nvGrpSpPr>
          <p:grpSpPr bwMode="auto">
            <a:xfrm>
              <a:off x="790575" y="2724571"/>
              <a:ext cx="1657350" cy="1781175"/>
              <a:chOff x="935908" y="3087397"/>
              <a:chExt cx="1658300" cy="1781671"/>
            </a:xfrm>
          </p:grpSpPr>
          <p:sp>
            <p:nvSpPr>
              <p:cNvPr id="17" name="Textfeld 30"/>
              <p:cNvSpPr txBox="1">
                <a:spLocks noChangeArrowheads="1"/>
              </p:cNvSpPr>
              <p:nvPr/>
            </p:nvSpPr>
            <p:spPr bwMode="auto">
              <a:xfrm>
                <a:off x="938209" y="3087397"/>
                <a:ext cx="1540486"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300"/>
                  </a:spcAft>
                </a:pPr>
                <a:r>
                  <a:rPr lang="de-DE" altLang="de-DE" sz="4000" b="1" dirty="0">
                    <a:solidFill>
                      <a:schemeClr val="tx2"/>
                    </a:solidFill>
                  </a:rPr>
                  <a:t>1</a:t>
                </a:r>
              </a:p>
              <a:p>
                <a:pPr eaLnBrk="1" hangingPunct="1">
                  <a:spcBef>
                    <a:spcPct val="0"/>
                  </a:spcBef>
                </a:pPr>
                <a:r>
                  <a:rPr lang="de-DE" altLang="de-DE" sz="1400" b="1" dirty="0">
                    <a:solidFill>
                      <a:schemeClr val="tx2"/>
                    </a:solidFill>
                  </a:rPr>
                  <a:t>Gesetzliche Rente</a:t>
                </a:r>
              </a:p>
            </p:txBody>
          </p:sp>
          <p:sp>
            <p:nvSpPr>
              <p:cNvPr id="18" name="Abgerundetes Rechteck 2"/>
              <p:cNvSpPr/>
              <p:nvPr/>
            </p:nvSpPr>
            <p:spPr>
              <a:xfrm>
                <a:off x="937497" y="4041751"/>
                <a:ext cx="1656711" cy="827317"/>
              </a:xfrm>
              <a:custGeom>
                <a:avLst/>
                <a:gdLst>
                  <a:gd name="connsiteX0" fmla="*/ 0 w 2844000"/>
                  <a:gd name="connsiteY0" fmla="*/ 164862 h 1332000"/>
                  <a:gd name="connsiteX1" fmla="*/ 164862 w 2844000"/>
                  <a:gd name="connsiteY1" fmla="*/ 0 h 1332000"/>
                  <a:gd name="connsiteX2" fmla="*/ 2679138 w 2844000"/>
                  <a:gd name="connsiteY2" fmla="*/ 0 h 1332000"/>
                  <a:gd name="connsiteX3" fmla="*/ 2844000 w 2844000"/>
                  <a:gd name="connsiteY3" fmla="*/ 164862 h 1332000"/>
                  <a:gd name="connsiteX4" fmla="*/ 2844000 w 2844000"/>
                  <a:gd name="connsiteY4" fmla="*/ 1167138 h 1332000"/>
                  <a:gd name="connsiteX5" fmla="*/ 2679138 w 2844000"/>
                  <a:gd name="connsiteY5" fmla="*/ 1332000 h 1332000"/>
                  <a:gd name="connsiteX6" fmla="*/ 164862 w 2844000"/>
                  <a:gd name="connsiteY6" fmla="*/ 1332000 h 1332000"/>
                  <a:gd name="connsiteX7" fmla="*/ 0 w 2844000"/>
                  <a:gd name="connsiteY7" fmla="*/ 1167138 h 1332000"/>
                  <a:gd name="connsiteX8" fmla="*/ 0 w 2844000"/>
                  <a:gd name="connsiteY8" fmla="*/ 164862 h 1332000"/>
                  <a:gd name="connsiteX0" fmla="*/ 0 w 2844000"/>
                  <a:gd name="connsiteY0" fmla="*/ 166481 h 1333619"/>
                  <a:gd name="connsiteX1" fmla="*/ 2679138 w 2844000"/>
                  <a:gd name="connsiteY1" fmla="*/ 1619 h 1333619"/>
                  <a:gd name="connsiteX2" fmla="*/ 2844000 w 2844000"/>
                  <a:gd name="connsiteY2" fmla="*/ 166481 h 1333619"/>
                  <a:gd name="connsiteX3" fmla="*/ 2844000 w 2844000"/>
                  <a:gd name="connsiteY3" fmla="*/ 1168757 h 1333619"/>
                  <a:gd name="connsiteX4" fmla="*/ 2679138 w 2844000"/>
                  <a:gd name="connsiteY4" fmla="*/ 1333619 h 1333619"/>
                  <a:gd name="connsiteX5" fmla="*/ 164862 w 2844000"/>
                  <a:gd name="connsiteY5" fmla="*/ 1333619 h 1333619"/>
                  <a:gd name="connsiteX6" fmla="*/ 0 w 2844000"/>
                  <a:gd name="connsiteY6" fmla="*/ 1168757 h 1333619"/>
                  <a:gd name="connsiteX7" fmla="*/ 0 w 2844000"/>
                  <a:gd name="connsiteY7" fmla="*/ 166481 h 1333619"/>
                  <a:gd name="connsiteX0" fmla="*/ 0 w 2844000"/>
                  <a:gd name="connsiteY0" fmla="*/ 164862 h 1332000"/>
                  <a:gd name="connsiteX1" fmla="*/ 2679138 w 2844000"/>
                  <a:gd name="connsiteY1" fmla="*/ 0 h 1332000"/>
                  <a:gd name="connsiteX2" fmla="*/ 2844000 w 2844000"/>
                  <a:gd name="connsiteY2" fmla="*/ 164862 h 1332000"/>
                  <a:gd name="connsiteX3" fmla="*/ 2844000 w 2844000"/>
                  <a:gd name="connsiteY3" fmla="*/ 1167138 h 1332000"/>
                  <a:gd name="connsiteX4" fmla="*/ 2679138 w 2844000"/>
                  <a:gd name="connsiteY4" fmla="*/ 1332000 h 1332000"/>
                  <a:gd name="connsiteX5" fmla="*/ 164862 w 2844000"/>
                  <a:gd name="connsiteY5" fmla="*/ 1332000 h 1332000"/>
                  <a:gd name="connsiteX6" fmla="*/ 0 w 2844000"/>
                  <a:gd name="connsiteY6" fmla="*/ 1167138 h 1332000"/>
                  <a:gd name="connsiteX7" fmla="*/ 0 w 2844000"/>
                  <a:gd name="connsiteY7" fmla="*/ 164862 h 1332000"/>
                  <a:gd name="connsiteX0" fmla="*/ 0 w 2844000"/>
                  <a:gd name="connsiteY0" fmla="*/ 555 h 1332000"/>
                  <a:gd name="connsiteX1" fmla="*/ 2679138 w 2844000"/>
                  <a:gd name="connsiteY1" fmla="*/ 0 h 1332000"/>
                  <a:gd name="connsiteX2" fmla="*/ 2844000 w 2844000"/>
                  <a:gd name="connsiteY2" fmla="*/ 164862 h 1332000"/>
                  <a:gd name="connsiteX3" fmla="*/ 2844000 w 2844000"/>
                  <a:gd name="connsiteY3" fmla="*/ 1167138 h 1332000"/>
                  <a:gd name="connsiteX4" fmla="*/ 2679138 w 2844000"/>
                  <a:gd name="connsiteY4" fmla="*/ 1332000 h 1332000"/>
                  <a:gd name="connsiteX5" fmla="*/ 164862 w 2844000"/>
                  <a:gd name="connsiteY5" fmla="*/ 1332000 h 1332000"/>
                  <a:gd name="connsiteX6" fmla="*/ 0 w 2844000"/>
                  <a:gd name="connsiteY6" fmla="*/ 1167138 h 1332000"/>
                  <a:gd name="connsiteX7" fmla="*/ 0 w 2844000"/>
                  <a:gd name="connsiteY7" fmla="*/ 555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000" h="1332000">
                    <a:moveTo>
                      <a:pt x="0" y="555"/>
                    </a:moveTo>
                    <a:lnTo>
                      <a:pt x="2679138" y="0"/>
                    </a:lnTo>
                    <a:cubicBezTo>
                      <a:pt x="2770189" y="0"/>
                      <a:pt x="2844000" y="73811"/>
                      <a:pt x="2844000" y="164862"/>
                    </a:cubicBezTo>
                    <a:lnTo>
                      <a:pt x="2844000" y="1167138"/>
                    </a:lnTo>
                    <a:cubicBezTo>
                      <a:pt x="2844000" y="1258189"/>
                      <a:pt x="2770189" y="1332000"/>
                      <a:pt x="2679138" y="1332000"/>
                    </a:cubicBezTo>
                    <a:lnTo>
                      <a:pt x="164862" y="1332000"/>
                    </a:lnTo>
                    <a:cubicBezTo>
                      <a:pt x="73811" y="1332000"/>
                      <a:pt x="0" y="1258189"/>
                      <a:pt x="0" y="1167138"/>
                    </a:cubicBezTo>
                    <a:lnTo>
                      <a:pt x="0" y="555"/>
                    </a:lnTo>
                    <a:close/>
                  </a:path>
                </a:pathLst>
              </a:cu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cxnSp>
            <p:nvCxnSpPr>
              <p:cNvPr id="20" name="Gerade Verbindung 19"/>
              <p:cNvCxnSpPr/>
              <p:nvPr/>
            </p:nvCxnSpPr>
            <p:spPr>
              <a:xfrm>
                <a:off x="935908" y="4454616"/>
                <a:ext cx="16567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Rechteck 33"/>
              <p:cNvSpPr>
                <a:spLocks noChangeArrowheads="1"/>
              </p:cNvSpPr>
              <p:nvPr/>
            </p:nvSpPr>
            <p:spPr bwMode="auto">
              <a:xfrm>
                <a:off x="1402968" y="4092066"/>
                <a:ext cx="72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b="1">
                    <a:solidFill>
                      <a:schemeClr val="bg1"/>
                    </a:solidFill>
                  </a:rPr>
                  <a:t>Minijob</a:t>
                </a:r>
              </a:p>
            </p:txBody>
          </p:sp>
          <p:sp>
            <p:nvSpPr>
              <p:cNvPr id="22" name="Rechteck 34"/>
              <p:cNvSpPr>
                <a:spLocks noChangeArrowheads="1"/>
              </p:cNvSpPr>
              <p:nvPr/>
            </p:nvSpPr>
            <p:spPr bwMode="auto">
              <a:xfrm>
                <a:off x="955730" y="4520153"/>
                <a:ext cx="1620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b="1">
                    <a:solidFill>
                      <a:schemeClr val="bg1"/>
                    </a:solidFill>
                  </a:rPr>
                  <a:t>Pflichtversicherung</a:t>
                </a:r>
              </a:p>
            </p:txBody>
          </p:sp>
          <p:sp>
            <p:nvSpPr>
              <p:cNvPr id="23" name="Plus 22"/>
              <p:cNvSpPr/>
              <p:nvPr/>
            </p:nvSpPr>
            <p:spPr>
              <a:xfrm>
                <a:off x="1622101" y="4311701"/>
                <a:ext cx="287503" cy="287417"/>
              </a:xfrm>
              <a:prstGeom prst="mathPlus">
                <a:avLst>
                  <a:gd name="adj1" fmla="val 13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grpSp>
        <p:grpSp>
          <p:nvGrpSpPr>
            <p:cNvPr id="24" name="Gruppieren 23"/>
            <p:cNvGrpSpPr>
              <a:grpSpLocks/>
            </p:cNvGrpSpPr>
            <p:nvPr/>
          </p:nvGrpSpPr>
          <p:grpSpPr bwMode="auto">
            <a:xfrm>
              <a:off x="2663825" y="2724571"/>
              <a:ext cx="2232025" cy="1817688"/>
              <a:chOff x="2626761" y="3087397"/>
              <a:chExt cx="2232248" cy="1817767"/>
            </a:xfrm>
          </p:grpSpPr>
          <p:sp>
            <p:nvSpPr>
              <p:cNvPr id="25" name="Textfeld 37"/>
              <p:cNvSpPr txBox="1">
                <a:spLocks noChangeArrowheads="1"/>
              </p:cNvSpPr>
              <p:nvPr/>
            </p:nvSpPr>
            <p:spPr bwMode="auto">
              <a:xfrm>
                <a:off x="3204160" y="3087397"/>
                <a:ext cx="1154162"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300"/>
                  </a:spcAft>
                </a:pPr>
                <a:r>
                  <a:rPr lang="de-DE" altLang="de-DE" sz="4000" b="1" dirty="0">
                    <a:solidFill>
                      <a:srgbClr val="00749F"/>
                    </a:solidFill>
                  </a:rPr>
                  <a:t>2</a:t>
                </a:r>
              </a:p>
              <a:p>
                <a:pPr eaLnBrk="1" hangingPunct="1">
                  <a:spcBef>
                    <a:spcPct val="0"/>
                  </a:spcBef>
                </a:pPr>
                <a:r>
                  <a:rPr lang="de-DE" altLang="de-DE" sz="1400" b="1" dirty="0">
                    <a:solidFill>
                      <a:srgbClr val="00749F"/>
                    </a:solidFill>
                  </a:rPr>
                  <a:t>Betriebsrente</a:t>
                </a:r>
              </a:p>
            </p:txBody>
          </p:sp>
          <p:sp>
            <p:nvSpPr>
              <p:cNvPr id="26" name="Abgerundetes Rechteck 2"/>
              <p:cNvSpPr/>
              <p:nvPr/>
            </p:nvSpPr>
            <p:spPr>
              <a:xfrm>
                <a:off x="3203082" y="4041526"/>
                <a:ext cx="1655927" cy="827123"/>
              </a:xfrm>
              <a:custGeom>
                <a:avLst/>
                <a:gdLst>
                  <a:gd name="connsiteX0" fmla="*/ 0 w 2844000"/>
                  <a:gd name="connsiteY0" fmla="*/ 164862 h 1332000"/>
                  <a:gd name="connsiteX1" fmla="*/ 164862 w 2844000"/>
                  <a:gd name="connsiteY1" fmla="*/ 0 h 1332000"/>
                  <a:gd name="connsiteX2" fmla="*/ 2679138 w 2844000"/>
                  <a:gd name="connsiteY2" fmla="*/ 0 h 1332000"/>
                  <a:gd name="connsiteX3" fmla="*/ 2844000 w 2844000"/>
                  <a:gd name="connsiteY3" fmla="*/ 164862 h 1332000"/>
                  <a:gd name="connsiteX4" fmla="*/ 2844000 w 2844000"/>
                  <a:gd name="connsiteY4" fmla="*/ 1167138 h 1332000"/>
                  <a:gd name="connsiteX5" fmla="*/ 2679138 w 2844000"/>
                  <a:gd name="connsiteY5" fmla="*/ 1332000 h 1332000"/>
                  <a:gd name="connsiteX6" fmla="*/ 164862 w 2844000"/>
                  <a:gd name="connsiteY6" fmla="*/ 1332000 h 1332000"/>
                  <a:gd name="connsiteX7" fmla="*/ 0 w 2844000"/>
                  <a:gd name="connsiteY7" fmla="*/ 1167138 h 1332000"/>
                  <a:gd name="connsiteX8" fmla="*/ 0 w 2844000"/>
                  <a:gd name="connsiteY8" fmla="*/ 164862 h 1332000"/>
                  <a:gd name="connsiteX0" fmla="*/ 0 w 2844000"/>
                  <a:gd name="connsiteY0" fmla="*/ 166481 h 1333619"/>
                  <a:gd name="connsiteX1" fmla="*/ 2679138 w 2844000"/>
                  <a:gd name="connsiteY1" fmla="*/ 1619 h 1333619"/>
                  <a:gd name="connsiteX2" fmla="*/ 2844000 w 2844000"/>
                  <a:gd name="connsiteY2" fmla="*/ 166481 h 1333619"/>
                  <a:gd name="connsiteX3" fmla="*/ 2844000 w 2844000"/>
                  <a:gd name="connsiteY3" fmla="*/ 1168757 h 1333619"/>
                  <a:gd name="connsiteX4" fmla="*/ 2679138 w 2844000"/>
                  <a:gd name="connsiteY4" fmla="*/ 1333619 h 1333619"/>
                  <a:gd name="connsiteX5" fmla="*/ 164862 w 2844000"/>
                  <a:gd name="connsiteY5" fmla="*/ 1333619 h 1333619"/>
                  <a:gd name="connsiteX6" fmla="*/ 0 w 2844000"/>
                  <a:gd name="connsiteY6" fmla="*/ 1168757 h 1333619"/>
                  <a:gd name="connsiteX7" fmla="*/ 0 w 2844000"/>
                  <a:gd name="connsiteY7" fmla="*/ 166481 h 1333619"/>
                  <a:gd name="connsiteX0" fmla="*/ 0 w 2844000"/>
                  <a:gd name="connsiteY0" fmla="*/ 164862 h 1332000"/>
                  <a:gd name="connsiteX1" fmla="*/ 2679138 w 2844000"/>
                  <a:gd name="connsiteY1" fmla="*/ 0 h 1332000"/>
                  <a:gd name="connsiteX2" fmla="*/ 2844000 w 2844000"/>
                  <a:gd name="connsiteY2" fmla="*/ 164862 h 1332000"/>
                  <a:gd name="connsiteX3" fmla="*/ 2844000 w 2844000"/>
                  <a:gd name="connsiteY3" fmla="*/ 1167138 h 1332000"/>
                  <a:gd name="connsiteX4" fmla="*/ 2679138 w 2844000"/>
                  <a:gd name="connsiteY4" fmla="*/ 1332000 h 1332000"/>
                  <a:gd name="connsiteX5" fmla="*/ 164862 w 2844000"/>
                  <a:gd name="connsiteY5" fmla="*/ 1332000 h 1332000"/>
                  <a:gd name="connsiteX6" fmla="*/ 0 w 2844000"/>
                  <a:gd name="connsiteY6" fmla="*/ 1167138 h 1332000"/>
                  <a:gd name="connsiteX7" fmla="*/ 0 w 2844000"/>
                  <a:gd name="connsiteY7" fmla="*/ 164862 h 1332000"/>
                  <a:gd name="connsiteX0" fmla="*/ 0 w 2844000"/>
                  <a:gd name="connsiteY0" fmla="*/ 555 h 1332000"/>
                  <a:gd name="connsiteX1" fmla="*/ 2679138 w 2844000"/>
                  <a:gd name="connsiteY1" fmla="*/ 0 h 1332000"/>
                  <a:gd name="connsiteX2" fmla="*/ 2844000 w 2844000"/>
                  <a:gd name="connsiteY2" fmla="*/ 164862 h 1332000"/>
                  <a:gd name="connsiteX3" fmla="*/ 2844000 w 2844000"/>
                  <a:gd name="connsiteY3" fmla="*/ 1167138 h 1332000"/>
                  <a:gd name="connsiteX4" fmla="*/ 2679138 w 2844000"/>
                  <a:gd name="connsiteY4" fmla="*/ 1332000 h 1332000"/>
                  <a:gd name="connsiteX5" fmla="*/ 164862 w 2844000"/>
                  <a:gd name="connsiteY5" fmla="*/ 1332000 h 1332000"/>
                  <a:gd name="connsiteX6" fmla="*/ 0 w 2844000"/>
                  <a:gd name="connsiteY6" fmla="*/ 1167138 h 1332000"/>
                  <a:gd name="connsiteX7" fmla="*/ 0 w 2844000"/>
                  <a:gd name="connsiteY7" fmla="*/ 555 h 13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000" h="1332000">
                    <a:moveTo>
                      <a:pt x="0" y="555"/>
                    </a:moveTo>
                    <a:lnTo>
                      <a:pt x="2679138" y="0"/>
                    </a:lnTo>
                    <a:cubicBezTo>
                      <a:pt x="2770189" y="0"/>
                      <a:pt x="2844000" y="73811"/>
                      <a:pt x="2844000" y="164862"/>
                    </a:cubicBezTo>
                    <a:lnTo>
                      <a:pt x="2844000" y="1167138"/>
                    </a:lnTo>
                    <a:cubicBezTo>
                      <a:pt x="2844000" y="1258189"/>
                      <a:pt x="2770189" y="1332000"/>
                      <a:pt x="2679138" y="1332000"/>
                    </a:cubicBezTo>
                    <a:lnTo>
                      <a:pt x="164862" y="1332000"/>
                    </a:lnTo>
                    <a:cubicBezTo>
                      <a:pt x="73811" y="1332000"/>
                      <a:pt x="0" y="1258189"/>
                      <a:pt x="0" y="1167138"/>
                    </a:cubicBezTo>
                    <a:lnTo>
                      <a:pt x="0" y="555"/>
                    </a:lnTo>
                    <a:close/>
                  </a:path>
                </a:pathLst>
              </a:custGeom>
              <a:solidFill>
                <a:srgbClr val="00749F"/>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cxnSp>
            <p:nvCxnSpPr>
              <p:cNvPr id="27" name="Gerade Verbindung 26"/>
              <p:cNvCxnSpPr/>
              <p:nvPr/>
            </p:nvCxnSpPr>
            <p:spPr>
              <a:xfrm>
                <a:off x="3203082" y="4454294"/>
                <a:ext cx="165592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hteck 40"/>
              <p:cNvSpPr>
                <a:spLocks noChangeArrowheads="1"/>
              </p:cNvSpPr>
              <p:nvPr/>
            </p:nvSpPr>
            <p:spPr bwMode="auto">
              <a:xfrm>
                <a:off x="3545941" y="4092066"/>
                <a:ext cx="970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b="1">
                    <a:solidFill>
                      <a:schemeClr val="bg1"/>
                    </a:solidFill>
                  </a:rPr>
                  <a:t>Mehrarbeit</a:t>
                </a:r>
              </a:p>
            </p:txBody>
          </p:sp>
          <p:sp>
            <p:nvSpPr>
              <p:cNvPr id="29" name="Rechteck 41"/>
              <p:cNvSpPr>
                <a:spLocks noChangeArrowheads="1"/>
              </p:cNvSpPr>
              <p:nvPr/>
            </p:nvSpPr>
            <p:spPr bwMode="auto">
              <a:xfrm>
                <a:off x="3298277" y="4505054"/>
                <a:ext cx="1465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lnSpc>
                    <a:spcPts val="1200"/>
                  </a:lnSpc>
                  <a:spcBef>
                    <a:spcPct val="0"/>
                  </a:spcBef>
                </a:pPr>
                <a:r>
                  <a:rPr lang="de-DE" altLang="de-DE" sz="1200" b="1">
                    <a:solidFill>
                      <a:schemeClr val="bg1"/>
                    </a:solidFill>
                  </a:rPr>
                  <a:t>betriebliche </a:t>
                </a:r>
                <a:br>
                  <a:rPr lang="de-DE" altLang="de-DE" sz="1200" b="1">
                    <a:solidFill>
                      <a:schemeClr val="bg1"/>
                    </a:solidFill>
                  </a:rPr>
                </a:br>
                <a:r>
                  <a:rPr lang="de-DE" altLang="de-DE" sz="1200" b="1">
                    <a:solidFill>
                      <a:schemeClr val="bg1"/>
                    </a:solidFill>
                  </a:rPr>
                  <a:t>Altersversorgung</a:t>
                </a:r>
              </a:p>
            </p:txBody>
          </p:sp>
          <p:sp>
            <p:nvSpPr>
              <p:cNvPr id="30" name="Plus 29"/>
              <p:cNvSpPr/>
              <p:nvPr/>
            </p:nvSpPr>
            <p:spPr>
              <a:xfrm>
                <a:off x="3887362" y="4311413"/>
                <a:ext cx="287367" cy="287349"/>
              </a:xfrm>
              <a:prstGeom prst="mathPlus">
                <a:avLst>
                  <a:gd name="adj1" fmla="val 13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sp>
            <p:nvSpPr>
              <p:cNvPr id="31" name="Plus 30"/>
              <p:cNvSpPr/>
              <p:nvPr/>
            </p:nvSpPr>
            <p:spPr>
              <a:xfrm>
                <a:off x="2626761" y="4274899"/>
                <a:ext cx="360399" cy="360379"/>
              </a:xfrm>
              <a:prstGeom prst="mathPlus">
                <a:avLst>
                  <a:gd name="adj1" fmla="val 1316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grpSp>
        <p:grpSp>
          <p:nvGrpSpPr>
            <p:cNvPr id="32" name="Gruppieren 31"/>
            <p:cNvGrpSpPr>
              <a:grpSpLocks/>
            </p:cNvGrpSpPr>
            <p:nvPr/>
          </p:nvGrpSpPr>
          <p:grpSpPr bwMode="auto">
            <a:xfrm>
              <a:off x="5148263" y="3677071"/>
              <a:ext cx="3240087" cy="828675"/>
              <a:chOff x="5004088" y="4040955"/>
              <a:chExt cx="3240320" cy="828113"/>
            </a:xfrm>
          </p:grpSpPr>
          <p:sp>
            <p:nvSpPr>
              <p:cNvPr id="33" name="Gleich 32"/>
              <p:cNvSpPr/>
              <p:nvPr/>
            </p:nvSpPr>
            <p:spPr>
              <a:xfrm>
                <a:off x="5004088" y="4293197"/>
                <a:ext cx="360388" cy="323630"/>
              </a:xfrm>
              <a:prstGeom prst="mathEqual">
                <a:avLst>
                  <a:gd name="adj1" fmla="val 14700"/>
                  <a:gd name="adj2" fmla="val 1029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200"/>
              </a:p>
            </p:txBody>
          </p:sp>
          <p:sp>
            <p:nvSpPr>
              <p:cNvPr id="34" name="Abgerundetes Rechteck 10"/>
              <p:cNvSpPr/>
              <p:nvPr/>
            </p:nvSpPr>
            <p:spPr>
              <a:xfrm>
                <a:off x="5435919" y="4040955"/>
                <a:ext cx="2808489" cy="828113"/>
              </a:xfrm>
              <a:custGeom>
                <a:avLst/>
                <a:gdLst>
                  <a:gd name="connsiteX0" fmla="*/ 0 w 2808000"/>
                  <a:gd name="connsiteY0" fmla="*/ 71324 h 828000"/>
                  <a:gd name="connsiteX1" fmla="*/ 71324 w 2808000"/>
                  <a:gd name="connsiteY1" fmla="*/ 0 h 828000"/>
                  <a:gd name="connsiteX2" fmla="*/ 2736676 w 2808000"/>
                  <a:gd name="connsiteY2" fmla="*/ 0 h 828000"/>
                  <a:gd name="connsiteX3" fmla="*/ 2808000 w 2808000"/>
                  <a:gd name="connsiteY3" fmla="*/ 71324 h 828000"/>
                  <a:gd name="connsiteX4" fmla="*/ 2808000 w 2808000"/>
                  <a:gd name="connsiteY4" fmla="*/ 756676 h 828000"/>
                  <a:gd name="connsiteX5" fmla="*/ 2736676 w 2808000"/>
                  <a:gd name="connsiteY5" fmla="*/ 828000 h 828000"/>
                  <a:gd name="connsiteX6" fmla="*/ 71324 w 2808000"/>
                  <a:gd name="connsiteY6" fmla="*/ 828000 h 828000"/>
                  <a:gd name="connsiteX7" fmla="*/ 0 w 2808000"/>
                  <a:gd name="connsiteY7" fmla="*/ 756676 h 828000"/>
                  <a:gd name="connsiteX8" fmla="*/ 0 w 2808000"/>
                  <a:gd name="connsiteY8" fmla="*/ 71324 h 828000"/>
                  <a:gd name="connsiteX0" fmla="*/ 0 w 2808000"/>
                  <a:gd name="connsiteY0" fmla="*/ 83166 h 839842"/>
                  <a:gd name="connsiteX1" fmla="*/ 2736676 w 2808000"/>
                  <a:gd name="connsiteY1" fmla="*/ 11842 h 839842"/>
                  <a:gd name="connsiteX2" fmla="*/ 2808000 w 2808000"/>
                  <a:gd name="connsiteY2" fmla="*/ 83166 h 839842"/>
                  <a:gd name="connsiteX3" fmla="*/ 2808000 w 2808000"/>
                  <a:gd name="connsiteY3" fmla="*/ 768518 h 839842"/>
                  <a:gd name="connsiteX4" fmla="*/ 2736676 w 2808000"/>
                  <a:gd name="connsiteY4" fmla="*/ 839842 h 839842"/>
                  <a:gd name="connsiteX5" fmla="*/ 71324 w 2808000"/>
                  <a:gd name="connsiteY5" fmla="*/ 839842 h 839842"/>
                  <a:gd name="connsiteX6" fmla="*/ 0 w 2808000"/>
                  <a:gd name="connsiteY6" fmla="*/ 768518 h 839842"/>
                  <a:gd name="connsiteX7" fmla="*/ 0 w 2808000"/>
                  <a:gd name="connsiteY7" fmla="*/ 83166 h 839842"/>
                  <a:gd name="connsiteX0" fmla="*/ 0 w 2808000"/>
                  <a:gd name="connsiteY0" fmla="*/ 71324 h 828000"/>
                  <a:gd name="connsiteX1" fmla="*/ 2736676 w 2808000"/>
                  <a:gd name="connsiteY1" fmla="*/ 0 h 828000"/>
                  <a:gd name="connsiteX2" fmla="*/ 2808000 w 2808000"/>
                  <a:gd name="connsiteY2" fmla="*/ 71324 h 828000"/>
                  <a:gd name="connsiteX3" fmla="*/ 2808000 w 2808000"/>
                  <a:gd name="connsiteY3" fmla="*/ 756676 h 828000"/>
                  <a:gd name="connsiteX4" fmla="*/ 2736676 w 2808000"/>
                  <a:gd name="connsiteY4" fmla="*/ 828000 h 828000"/>
                  <a:gd name="connsiteX5" fmla="*/ 71324 w 2808000"/>
                  <a:gd name="connsiteY5" fmla="*/ 828000 h 828000"/>
                  <a:gd name="connsiteX6" fmla="*/ 0 w 2808000"/>
                  <a:gd name="connsiteY6" fmla="*/ 756676 h 828000"/>
                  <a:gd name="connsiteX7" fmla="*/ 0 w 2808000"/>
                  <a:gd name="connsiteY7" fmla="*/ 71324 h 828000"/>
                  <a:gd name="connsiteX0" fmla="*/ 0 w 2808000"/>
                  <a:gd name="connsiteY0" fmla="*/ 0 h 828113"/>
                  <a:gd name="connsiteX1" fmla="*/ 2736676 w 2808000"/>
                  <a:gd name="connsiteY1" fmla="*/ 113 h 828113"/>
                  <a:gd name="connsiteX2" fmla="*/ 2808000 w 2808000"/>
                  <a:gd name="connsiteY2" fmla="*/ 71437 h 828113"/>
                  <a:gd name="connsiteX3" fmla="*/ 2808000 w 2808000"/>
                  <a:gd name="connsiteY3" fmla="*/ 756789 h 828113"/>
                  <a:gd name="connsiteX4" fmla="*/ 2736676 w 2808000"/>
                  <a:gd name="connsiteY4" fmla="*/ 828113 h 828113"/>
                  <a:gd name="connsiteX5" fmla="*/ 71324 w 2808000"/>
                  <a:gd name="connsiteY5" fmla="*/ 828113 h 828113"/>
                  <a:gd name="connsiteX6" fmla="*/ 0 w 2808000"/>
                  <a:gd name="connsiteY6" fmla="*/ 756789 h 828113"/>
                  <a:gd name="connsiteX7" fmla="*/ 0 w 2808000"/>
                  <a:gd name="connsiteY7" fmla="*/ 0 h 82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8000" h="828113">
                    <a:moveTo>
                      <a:pt x="0" y="0"/>
                    </a:moveTo>
                    <a:lnTo>
                      <a:pt x="2736676" y="113"/>
                    </a:lnTo>
                    <a:cubicBezTo>
                      <a:pt x="2776067" y="113"/>
                      <a:pt x="2808000" y="32046"/>
                      <a:pt x="2808000" y="71437"/>
                    </a:cubicBezTo>
                    <a:lnTo>
                      <a:pt x="2808000" y="756789"/>
                    </a:lnTo>
                    <a:cubicBezTo>
                      <a:pt x="2808000" y="796180"/>
                      <a:pt x="2776067" y="828113"/>
                      <a:pt x="2736676" y="828113"/>
                    </a:cubicBezTo>
                    <a:lnTo>
                      <a:pt x="71324" y="828113"/>
                    </a:lnTo>
                    <a:cubicBezTo>
                      <a:pt x="31933" y="828113"/>
                      <a:pt x="0" y="796180"/>
                      <a:pt x="0" y="756789"/>
                    </a:cubicBezTo>
                    <a:lnTo>
                      <a:pt x="0" y="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200" b="1" dirty="0"/>
                  <a:t>Solide Versorgung, die sich lohnt.</a:t>
                </a:r>
              </a:p>
            </p:txBody>
          </p:sp>
        </p:grpSp>
      </p:grpSp>
    </p:spTree>
    <p:extLst>
      <p:ext uri="{BB962C8B-B14F-4D97-AF65-F5344CB8AC3E}">
        <p14:creationId xmlns:p14="http://schemas.microsoft.com/office/powerpoint/2010/main" val="88939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sz="2500" dirty="0"/>
              <a:t>Minijobben fürs Alter:</a:t>
            </a:r>
            <a:br>
              <a:rPr lang="de-DE" altLang="de-DE" sz="2500" dirty="0"/>
            </a:br>
            <a:r>
              <a:rPr lang="de-DE" altLang="de-DE" sz="2500" dirty="0"/>
              <a:t>Gesetzliche Rente + Betriebsrente = Solide Versorgung</a:t>
            </a:r>
            <a:endParaRPr lang="de-DE" sz="2500" dirty="0"/>
          </a:p>
        </p:txBody>
      </p:sp>
      <p:sp>
        <p:nvSpPr>
          <p:cNvPr id="15" name="Textplatzhalter 14"/>
          <p:cNvSpPr>
            <a:spLocks noGrp="1"/>
          </p:cNvSpPr>
          <p:nvPr>
            <p:ph type="body" sz="quarter" idx="21"/>
          </p:nvPr>
        </p:nvSpPr>
        <p:spPr>
          <a:xfrm>
            <a:off x="358775" y="1992027"/>
            <a:ext cx="8426449" cy="261610"/>
          </a:xfrm>
        </p:spPr>
        <p:txBody>
          <a:bodyPr/>
          <a:lstStyle/>
          <a:p>
            <a:r>
              <a:rPr lang="de-DE" altLang="de-DE" dirty="0"/>
              <a:t>Beziehen Sie weiterhin Lohn im Minijob-Status und bauen Sie dabei Ihre Altersversorgung auf.</a:t>
            </a:r>
          </a:p>
        </p:txBody>
      </p:sp>
      <p:sp>
        <p:nvSpPr>
          <p:cNvPr id="17" name="Textplatzhalter 16"/>
          <p:cNvSpPr>
            <a:spLocks noGrp="1"/>
          </p:cNvSpPr>
          <p:nvPr>
            <p:ph type="body" sz="quarter" idx="24"/>
          </p:nvPr>
        </p:nvSpPr>
        <p:spPr/>
        <p:txBody>
          <a:bodyPr/>
          <a:lstStyle/>
          <a:p>
            <a:r>
              <a:rPr lang="de-DE" sz="1600" dirty="0"/>
              <a:t>Mit Verzicht auf 3,7 % des Bruttolohns (Beitrag zugunsten Pflichtversicherung in DRV) und Aufbau der bAV durch Mehrarbeit sichern Sie sich als Minijobber einen soliden Gesamt-Rentenanspruch.</a:t>
            </a:r>
          </a:p>
        </p:txBody>
      </p:sp>
      <p:sp>
        <p:nvSpPr>
          <p:cNvPr id="27" name="Textplatzhalter 26"/>
          <p:cNvSpPr>
            <a:spLocks noGrp="1"/>
          </p:cNvSpPr>
          <p:nvPr>
            <p:ph type="body" sz="quarter" idx="23"/>
          </p:nvPr>
        </p:nvSpPr>
        <p:spPr/>
        <p:txBody>
          <a:bodyPr/>
          <a:lstStyle/>
          <a:p>
            <a:endParaRPr lang="de-DE"/>
          </a:p>
        </p:txBody>
      </p:sp>
      <p:sp>
        <p:nvSpPr>
          <p:cNvPr id="13" name="Textplatzhalter 12"/>
          <p:cNvSpPr>
            <a:spLocks noGrp="1"/>
          </p:cNvSpPr>
          <p:nvPr>
            <p:ph type="body" sz="quarter" idx="18"/>
          </p:nvPr>
        </p:nvSpPr>
        <p:spPr/>
        <p:txBody>
          <a:bodyPr/>
          <a:lstStyle/>
          <a:p>
            <a:r>
              <a:rPr lang="de-DE" altLang="de-DE" dirty="0"/>
              <a:t>3. Besondere bAV-Möglichkeiten für Minijobber</a:t>
            </a:r>
          </a:p>
        </p:txBody>
      </p:sp>
      <p:sp>
        <p:nvSpPr>
          <p:cNvPr id="7" name="Datumsplatzhalter 6"/>
          <p:cNvSpPr>
            <a:spLocks noGrp="1"/>
          </p:cNvSpPr>
          <p:nvPr>
            <p:ph type="dt" sz="half" idx="25"/>
          </p:nvPr>
        </p:nvSpPr>
        <p:spPr/>
        <p:txBody>
          <a:bodyPr/>
          <a:lstStyle/>
          <a:p>
            <a:r>
              <a:rPr lang="de-DE"/>
              <a:t>01.01.2020</a:t>
            </a:r>
            <a:endParaRPr lang="de-DE" dirty="0"/>
          </a:p>
        </p:txBody>
      </p:sp>
      <p:sp>
        <p:nvSpPr>
          <p:cNvPr id="8" name="Fußzeilenplatzhalter 7"/>
          <p:cNvSpPr>
            <a:spLocks noGrp="1"/>
          </p:cNvSpPr>
          <p:nvPr>
            <p:ph type="ftr" sz="quarter" idx="26"/>
          </p:nvPr>
        </p:nvSpPr>
        <p:spPr/>
        <p:txBody>
          <a:bodyPr/>
          <a:lstStyle/>
          <a:p>
            <a:r>
              <a:rPr lang="de-DE"/>
              <a:t>Präsentation für Arbeitnehmer</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12</a:t>
            </a:fld>
            <a:endParaRPr lang="de-DE" dirty="0"/>
          </a:p>
        </p:txBody>
      </p:sp>
      <p:sp>
        <p:nvSpPr>
          <p:cNvPr id="28" name="Textplatzhalter 27"/>
          <p:cNvSpPr>
            <a:spLocks noGrp="1"/>
          </p:cNvSpPr>
          <p:nvPr>
            <p:ph type="body" sz="quarter" idx="17"/>
          </p:nvPr>
        </p:nvSpPr>
        <p:spPr>
          <a:xfrm>
            <a:off x="358775" y="2559381"/>
            <a:ext cx="4033838" cy="2736850"/>
          </a:xfrm>
        </p:spPr>
        <p:txBody>
          <a:bodyPr>
            <a:normAutofit lnSpcReduction="10000"/>
          </a:bodyPr>
          <a:lstStyle/>
          <a:p>
            <a:pPr>
              <a:spcBef>
                <a:spcPct val="0"/>
              </a:spcBef>
              <a:spcAft>
                <a:spcPts val="300"/>
              </a:spcAft>
            </a:pPr>
            <a:r>
              <a:rPr lang="de-DE" altLang="de-DE" sz="1400" dirty="0">
                <a:solidFill>
                  <a:schemeClr val="accent2"/>
                </a:solidFill>
              </a:rPr>
              <a:t>Grundanspruch auf Leistungen aus der </a:t>
            </a:r>
            <a:br>
              <a:rPr lang="de-DE" altLang="de-DE" sz="1400" dirty="0">
                <a:solidFill>
                  <a:schemeClr val="accent2"/>
                </a:solidFill>
              </a:rPr>
            </a:br>
            <a:r>
              <a:rPr lang="de-DE" altLang="de-DE" sz="1400" dirty="0">
                <a:solidFill>
                  <a:schemeClr val="accent2"/>
                </a:solidFill>
              </a:rPr>
              <a:t>gesetzlichen Rentenversicherung</a:t>
            </a:r>
          </a:p>
          <a:p>
            <a:pPr marL="233363" lvl="1" indent="-233363"/>
            <a:r>
              <a:rPr lang="de-DE" sz="1400" dirty="0"/>
              <a:t>Erstmalige Begründung von Anwartschaften in der gesetzlichen Rentenversicherung.</a:t>
            </a:r>
          </a:p>
          <a:p>
            <a:pPr marL="233363" lvl="1" indent="-233363">
              <a:spcBef>
                <a:spcPts val="300"/>
              </a:spcBef>
            </a:pPr>
            <a:r>
              <a:rPr lang="de-DE" sz="1400" dirty="0"/>
              <a:t>Erhalt der Ansprüche aus der gesetzlichen Renten­versicherung bei vorheriger Versicherungspflicht.</a:t>
            </a:r>
          </a:p>
          <a:p>
            <a:pPr marL="233363" lvl="1" indent="-233363"/>
            <a:r>
              <a:rPr lang="de-DE" sz="1400" dirty="0"/>
              <a:t>Ansprüche aufgrund Erwerbs­minderung aus der gesetzlichen Rentenversicherung.</a:t>
            </a:r>
          </a:p>
          <a:p>
            <a:pPr marL="233363" lvl="1" indent="-233363"/>
            <a:r>
              <a:rPr lang="de-DE" sz="1400" dirty="0"/>
              <a:t>Ggf. Ansprüche auf Rehabilitationsmaßnahmen aus der gesetzlichen Rentenversicherung.</a:t>
            </a:r>
          </a:p>
        </p:txBody>
      </p:sp>
      <p:sp>
        <p:nvSpPr>
          <p:cNvPr id="29" name="Inhaltsplatzhalter 28"/>
          <p:cNvSpPr>
            <a:spLocks noGrp="1"/>
          </p:cNvSpPr>
          <p:nvPr>
            <p:ph sz="quarter" idx="19"/>
          </p:nvPr>
        </p:nvSpPr>
        <p:spPr>
          <a:xfrm>
            <a:off x="4751388" y="2559381"/>
            <a:ext cx="4033837" cy="2736850"/>
          </a:xfrm>
        </p:spPr>
        <p:txBody>
          <a:bodyPr/>
          <a:lstStyle/>
          <a:p>
            <a:pPr>
              <a:spcBef>
                <a:spcPts val="300"/>
              </a:spcBef>
              <a:spcAft>
                <a:spcPts val="300"/>
              </a:spcAft>
            </a:pPr>
            <a:r>
              <a:rPr lang="de-DE" altLang="de-DE" sz="1400" dirty="0">
                <a:solidFill>
                  <a:srgbClr val="00749F"/>
                </a:solidFill>
              </a:rPr>
              <a:t>Anspruch auf Leistungen aus der betrieblichen Altersversorgung (Direktversicherung)</a:t>
            </a:r>
          </a:p>
          <a:p>
            <a:pPr marL="233363" lvl="1" indent="-233363">
              <a:spcBef>
                <a:spcPts val="300"/>
              </a:spcBef>
            </a:pPr>
            <a:r>
              <a:rPr lang="de-DE" sz="1400" dirty="0"/>
              <a:t>Anspruch auf zusätzliche Altersrenten-leistungen.</a:t>
            </a:r>
          </a:p>
          <a:p>
            <a:pPr marL="233363" lvl="1" indent="-233363">
              <a:spcBef>
                <a:spcPts val="300"/>
              </a:spcBef>
            </a:pPr>
            <a:r>
              <a:rPr lang="de-DE" sz="1400" dirty="0"/>
              <a:t>Ggf. Erhalt der Altersrente bei Berufs­-unfähigkeit bei Einschluss einer entsprechenden Zusatzversicherung (Beitragsbefreiung bei BU).</a:t>
            </a:r>
            <a:endParaRPr lang="de-DE" dirty="0"/>
          </a:p>
        </p:txBody>
      </p:sp>
    </p:spTree>
    <p:extLst>
      <p:ext uri="{BB962C8B-B14F-4D97-AF65-F5344CB8AC3E}">
        <p14:creationId xmlns:p14="http://schemas.microsoft.com/office/powerpoint/2010/main" val="348532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009EE0"/>
                </a:solidFill>
              </a:rPr>
              <a:t>Minijobben fürs Alter:</a:t>
            </a:r>
            <a:br>
              <a:rPr lang="de-DE" altLang="de-DE" dirty="0">
                <a:solidFill>
                  <a:srgbClr val="009EE0"/>
                </a:solidFill>
              </a:rPr>
            </a:br>
            <a:r>
              <a:rPr lang="de-DE" altLang="de-DE" dirty="0">
                <a:solidFill>
                  <a:srgbClr val="009EE0"/>
                </a:solidFill>
              </a:rPr>
              <a:t>Mehrarbeit und DRV-Pflicht als Rentenverstärker</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altLang="de-DE" dirty="0"/>
              <a:t>Entgeltumwandlung und Pflichtversicherung in der DRV sorgen für solide </a:t>
            </a:r>
            <a:br>
              <a:rPr lang="de-DE" altLang="de-DE" dirty="0"/>
            </a:br>
            <a:r>
              <a:rPr lang="de-DE" altLang="de-DE" dirty="0"/>
              <a:t>Mehr-Versorgung.</a:t>
            </a:r>
          </a:p>
        </p:txBody>
      </p:sp>
      <p:sp>
        <p:nvSpPr>
          <p:cNvPr id="5" name="Textplatzhalter 4"/>
          <p:cNvSpPr>
            <a:spLocks noGrp="1"/>
          </p:cNvSpPr>
          <p:nvPr>
            <p:ph type="body" sz="quarter" idx="18"/>
          </p:nvPr>
        </p:nvSpPr>
        <p:spPr/>
        <p:txBody>
          <a:bodyPr/>
          <a:lstStyle/>
          <a:p>
            <a:r>
              <a:rPr lang="de-DE" altLang="de-DE" dirty="0"/>
              <a:t>3. Besondere bAV-Möglichkeiten für Minijobber</a:t>
            </a:r>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Präsentation für Arbeitnehmer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13</a:t>
            </a:fld>
            <a:endParaRPr lang="de-DE" dirty="0"/>
          </a:p>
        </p:txBody>
      </p:sp>
      <p:sp>
        <p:nvSpPr>
          <p:cNvPr id="9" name="Textplatzhalter 8"/>
          <p:cNvSpPr>
            <a:spLocks noGrp="1"/>
          </p:cNvSpPr>
          <p:nvPr>
            <p:ph type="body" sz="quarter" idx="23"/>
          </p:nvPr>
        </p:nvSpPr>
        <p:spPr/>
        <p:txBody>
          <a:bodyPr/>
          <a:lstStyle/>
          <a:p>
            <a:endParaRPr lang="de-DE"/>
          </a:p>
        </p:txBody>
      </p:sp>
      <p:graphicFrame>
        <p:nvGraphicFramePr>
          <p:cNvPr id="10" name="Inhaltsplatzhalter 6"/>
          <p:cNvGraphicFramePr>
            <a:graphicFrameLocks/>
          </p:cNvGraphicFramePr>
          <p:nvPr>
            <p:extLst>
              <p:ext uri="{D42A27DB-BD31-4B8C-83A1-F6EECF244321}">
                <p14:modId xmlns:p14="http://schemas.microsoft.com/office/powerpoint/2010/main" val="1774983962"/>
              </p:ext>
            </p:extLst>
          </p:nvPr>
        </p:nvGraphicFramePr>
        <p:xfrm>
          <a:off x="431800" y="2844183"/>
          <a:ext cx="5435600" cy="3049592"/>
        </p:xfrm>
        <a:graphic>
          <a:graphicData uri="http://schemas.openxmlformats.org/drawingml/2006/table">
            <a:tbl>
              <a:tblPr firstRow="1" bandRow="1">
                <a:tableStyleId>{00A15C55-8517-42AA-B614-E9B94910E393}</a:tableStyleId>
              </a:tblPr>
              <a:tblGrid>
                <a:gridCol w="2519676">
                  <a:extLst>
                    <a:ext uri="{9D8B030D-6E8A-4147-A177-3AD203B41FA5}">
                      <a16:colId xmlns:a16="http://schemas.microsoft.com/office/drawing/2014/main" val="20000"/>
                    </a:ext>
                  </a:extLst>
                </a:gridCol>
                <a:gridCol w="1117122">
                  <a:extLst>
                    <a:ext uri="{9D8B030D-6E8A-4147-A177-3AD203B41FA5}">
                      <a16:colId xmlns:a16="http://schemas.microsoft.com/office/drawing/2014/main" val="20001"/>
                    </a:ext>
                  </a:extLst>
                </a:gridCol>
                <a:gridCol w="899401">
                  <a:extLst>
                    <a:ext uri="{9D8B030D-6E8A-4147-A177-3AD203B41FA5}">
                      <a16:colId xmlns:a16="http://schemas.microsoft.com/office/drawing/2014/main" val="20002"/>
                    </a:ext>
                  </a:extLst>
                </a:gridCol>
                <a:gridCol w="899401">
                  <a:extLst>
                    <a:ext uri="{9D8B030D-6E8A-4147-A177-3AD203B41FA5}">
                      <a16:colId xmlns:a16="http://schemas.microsoft.com/office/drawing/2014/main" val="20003"/>
                    </a:ext>
                  </a:extLst>
                </a:gridCol>
              </a:tblGrid>
              <a:tr h="620623">
                <a:tc>
                  <a:txBody>
                    <a:bodyPr/>
                    <a:lstStyle/>
                    <a:p>
                      <a:pPr algn="l" fontAlgn="b"/>
                      <a:br>
                        <a:rPr lang="de-DE" sz="1200" b="1" i="0" u="none" strike="noStrike" dirty="0">
                          <a:solidFill>
                            <a:schemeClr val="bg1"/>
                          </a:solidFill>
                          <a:effectLst/>
                          <a:latin typeface="+mn-lt"/>
                        </a:rPr>
                      </a:br>
                      <a:endParaRPr lang="de-DE" sz="1200" b="1" i="0" u="none" strike="noStrike" dirty="0">
                        <a:solidFill>
                          <a:schemeClr val="bg1"/>
                        </a:solidFill>
                        <a:effectLst/>
                        <a:latin typeface="+mn-lt"/>
                      </a:endParaRPr>
                    </a:p>
                  </a:txBody>
                  <a:tcPr marL="71990" marR="35995" marT="35992" marB="35992" anchor="b">
                    <a:solidFill>
                      <a:schemeClr val="accent2"/>
                    </a:solidFill>
                  </a:tcPr>
                </a:tc>
                <a:tc>
                  <a:txBody>
                    <a:bodyPr/>
                    <a:lstStyle/>
                    <a:p>
                      <a:pPr algn="r" fontAlgn="b"/>
                      <a:r>
                        <a:rPr lang="de-DE" sz="1200" b="1" i="0" u="none" strike="noStrike" dirty="0">
                          <a:solidFill>
                            <a:schemeClr val="bg1"/>
                          </a:solidFill>
                          <a:effectLst/>
                          <a:latin typeface="+mn-lt"/>
                        </a:rPr>
                        <a:t>Minijob + Pflicht-versicherung</a:t>
                      </a:r>
                    </a:p>
                  </a:txBody>
                  <a:tcPr marL="0" marR="71990" marT="35992" marB="35992" anchor="b">
                    <a:solidFill>
                      <a:schemeClr val="accent2"/>
                    </a:solidFill>
                  </a:tcPr>
                </a:tc>
                <a:tc>
                  <a:txBody>
                    <a:bodyPr/>
                    <a:lstStyle/>
                    <a:p>
                      <a:pPr algn="r" fontAlgn="b"/>
                      <a:r>
                        <a:rPr lang="de-DE" sz="1200" b="1" i="0" u="none" strike="noStrike" dirty="0">
                          <a:solidFill>
                            <a:schemeClr val="bg1"/>
                          </a:solidFill>
                          <a:effectLst/>
                          <a:latin typeface="+mn-lt"/>
                        </a:rPr>
                        <a:t>Mehrarbeit</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mit </a:t>
                      </a:r>
                      <a:r>
                        <a:rPr lang="de-DE" sz="1200" b="1" i="0" u="none" strike="noStrike" dirty="0" err="1">
                          <a:solidFill>
                            <a:schemeClr val="bg1"/>
                          </a:solidFill>
                          <a:effectLst/>
                          <a:latin typeface="+mn-lt"/>
                        </a:rPr>
                        <a:t>bAV</a:t>
                      </a:r>
                      <a:endParaRPr lang="de-DE" sz="1200" b="1" i="0" u="none" strike="noStrike" dirty="0">
                        <a:solidFill>
                          <a:schemeClr val="bg1"/>
                        </a:solidFill>
                        <a:effectLst/>
                        <a:latin typeface="+mn-lt"/>
                      </a:endParaRPr>
                    </a:p>
                  </a:txBody>
                  <a:tcPr marL="35995" marR="71990" marT="35992" marB="35992" anchor="b">
                    <a:solidFill>
                      <a:schemeClr val="accent2"/>
                    </a:solidFill>
                  </a:tcPr>
                </a:tc>
                <a:tc>
                  <a:txBody>
                    <a:bodyPr/>
                    <a:lstStyle/>
                    <a:p>
                      <a:pPr algn="r" fontAlgn="b"/>
                      <a:r>
                        <a:rPr lang="de-DE" sz="1200" b="1" i="0" u="none" strike="noStrike" dirty="0">
                          <a:solidFill>
                            <a:schemeClr val="bg1"/>
                          </a:solidFill>
                          <a:effectLst/>
                          <a:latin typeface="+mn-lt"/>
                        </a:rPr>
                        <a:t>Mehrarbeit</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ohne </a:t>
                      </a:r>
                      <a:r>
                        <a:rPr lang="de-DE" sz="1200" b="1" i="0" u="none" strike="noStrike" dirty="0" err="1">
                          <a:solidFill>
                            <a:schemeClr val="bg1"/>
                          </a:solidFill>
                          <a:effectLst/>
                          <a:latin typeface="+mn-lt"/>
                        </a:rPr>
                        <a:t>bAV</a:t>
                      </a:r>
                      <a:endParaRPr lang="de-DE" sz="1200" b="1" i="0" u="none" strike="noStrike" dirty="0">
                        <a:solidFill>
                          <a:schemeClr val="bg1"/>
                        </a:solidFill>
                        <a:effectLst/>
                        <a:latin typeface="+mn-lt"/>
                      </a:endParaRPr>
                    </a:p>
                  </a:txBody>
                  <a:tcPr marL="35995" marR="71990" marT="35992" marB="35992" anchor="b">
                    <a:solidFill>
                      <a:schemeClr val="accent2"/>
                    </a:solidFill>
                  </a:tcPr>
                </a:tc>
                <a:extLst>
                  <a:ext uri="{0D108BD9-81ED-4DB2-BD59-A6C34878D82A}">
                    <a16:rowId xmlns:a16="http://schemas.microsoft.com/office/drawing/2014/main" val="10000"/>
                  </a:ext>
                </a:extLst>
              </a:tr>
              <a:tr h="303621">
                <a:tc>
                  <a:txBody>
                    <a:bodyPr/>
                    <a:lstStyle/>
                    <a:p>
                      <a:pPr algn="l" fontAlgn="b"/>
                      <a:r>
                        <a:rPr lang="de-DE" sz="1200" b="0" i="0" u="none" strike="noStrike" dirty="0">
                          <a:solidFill>
                            <a:srgbClr val="000000"/>
                          </a:solidFill>
                          <a:effectLst/>
                          <a:latin typeface="+mn-lt"/>
                        </a:rPr>
                        <a:t>Gehalt</a:t>
                      </a:r>
                    </a:p>
                  </a:txBody>
                  <a:tcPr marL="71990" marR="35995" marT="35992" marB="35992" anchor="ctr"/>
                </a:tc>
                <a:tc>
                  <a:txBody>
                    <a:bodyPr/>
                    <a:lstStyle/>
                    <a:p>
                      <a:pPr algn="r" fontAlgn="b"/>
                      <a:r>
                        <a:rPr lang="de-DE" sz="1200" b="0" i="0" u="none" strike="noStrike" dirty="0">
                          <a:solidFill>
                            <a:srgbClr val="000000"/>
                          </a:solidFill>
                          <a:effectLst/>
                          <a:latin typeface="+mn-lt"/>
                        </a:rPr>
                        <a:t>450,00 €</a:t>
                      </a:r>
                    </a:p>
                  </a:txBody>
                  <a:tcPr marL="35995" marR="71990" marT="35992" marB="35992" anchor="ctr"/>
                </a:tc>
                <a:tc>
                  <a:txBody>
                    <a:bodyPr/>
                    <a:lstStyle/>
                    <a:p>
                      <a:pPr algn="r" fontAlgn="b"/>
                      <a:r>
                        <a:rPr lang="de-DE" sz="1200" b="0" i="0" u="none" strike="noStrike" dirty="0">
                          <a:solidFill>
                            <a:srgbClr val="000000"/>
                          </a:solidFill>
                          <a:effectLst/>
                          <a:latin typeface="+mn-lt"/>
                        </a:rPr>
                        <a:t>550,00 €</a:t>
                      </a:r>
                    </a:p>
                  </a:txBody>
                  <a:tcPr marL="35995" marR="71990" marT="35992" marB="35992" anchor="ctr"/>
                </a:tc>
                <a:tc>
                  <a:txBody>
                    <a:bodyPr/>
                    <a:lstStyle/>
                    <a:p>
                      <a:pPr algn="r" fontAlgn="b"/>
                      <a:r>
                        <a:rPr lang="de-DE" sz="1200" b="0" i="0" u="none" strike="noStrike" dirty="0">
                          <a:solidFill>
                            <a:srgbClr val="000000"/>
                          </a:solidFill>
                          <a:effectLst/>
                          <a:latin typeface="+mn-lt"/>
                        </a:rPr>
                        <a:t>550,00 €</a:t>
                      </a:r>
                    </a:p>
                  </a:txBody>
                  <a:tcPr marL="35995" marR="71990" marT="35992" marB="35992" anchor="ctr"/>
                </a:tc>
                <a:extLst>
                  <a:ext uri="{0D108BD9-81ED-4DB2-BD59-A6C34878D82A}">
                    <a16:rowId xmlns:a16="http://schemas.microsoft.com/office/drawing/2014/main" val="10001"/>
                  </a:ext>
                </a:extLst>
              </a:tr>
              <a:tr h="303621">
                <a:tc>
                  <a:txBody>
                    <a:bodyPr/>
                    <a:lstStyle/>
                    <a:p>
                      <a:pPr algn="l" fontAlgn="b"/>
                      <a:r>
                        <a:rPr lang="de-DE" sz="1200" b="0" i="0" u="none" strike="noStrike" dirty="0">
                          <a:solidFill>
                            <a:srgbClr val="000000"/>
                          </a:solidFill>
                          <a:effectLst/>
                          <a:latin typeface="+mn-lt"/>
                        </a:rPr>
                        <a:t>Entgeltumwandlung</a:t>
                      </a:r>
                      <a:endParaRPr lang="de-DE" sz="1200" b="0" i="0" u="none" strike="noStrike" kern="1200" dirty="0">
                        <a:solidFill>
                          <a:srgbClr val="000000"/>
                        </a:solidFill>
                        <a:effectLst/>
                        <a:latin typeface="+mn-lt"/>
                        <a:ea typeface="+mn-ea"/>
                        <a:cs typeface="+mn-cs"/>
                      </a:endParaRPr>
                    </a:p>
                  </a:txBody>
                  <a:tcPr marL="71990" marR="35995" marT="35992" marB="35992" anchor="ctr"/>
                </a:tc>
                <a:tc>
                  <a:txBody>
                    <a:bodyPr/>
                    <a:lstStyle/>
                    <a:p>
                      <a:pPr algn="r"/>
                      <a:r>
                        <a:rPr lang="de-DE" sz="1200" b="0" i="0" u="none" strike="noStrike" kern="1200" dirty="0">
                          <a:solidFill>
                            <a:srgbClr val="000000"/>
                          </a:solidFill>
                          <a:effectLst/>
                          <a:latin typeface="+mn-lt"/>
                          <a:ea typeface="+mn-ea"/>
                          <a:cs typeface="+mn-cs"/>
                        </a:rPr>
                        <a:t>–</a:t>
                      </a:r>
                    </a:p>
                  </a:txBody>
                  <a:tcPr marL="35995" marR="71990" marT="35992" marB="35992" anchor="ctr"/>
                </a:tc>
                <a:tc>
                  <a:txBody>
                    <a:bodyPr/>
                    <a:lstStyle/>
                    <a:p>
                      <a:pPr algn="r" fontAlgn="b"/>
                      <a:r>
                        <a:rPr lang="de-DE" sz="1200" b="0" i="0" u="none" strike="noStrike" dirty="0">
                          <a:solidFill>
                            <a:srgbClr val="000000"/>
                          </a:solidFill>
                          <a:effectLst/>
                          <a:latin typeface="+mn-lt"/>
                        </a:rPr>
                        <a:t>100,00 €</a:t>
                      </a:r>
                    </a:p>
                  </a:txBody>
                  <a:tcPr marL="35995" marR="71990" marT="35992" marB="35992" anchor="ctr"/>
                </a:tc>
                <a:tc>
                  <a:txBody>
                    <a:bodyPr/>
                    <a:lstStyle/>
                    <a:p>
                      <a:pPr algn="r"/>
                      <a:r>
                        <a:rPr lang="de-DE" sz="1200" b="0" i="0" u="none" strike="noStrike" kern="1200" dirty="0">
                          <a:solidFill>
                            <a:srgbClr val="000000"/>
                          </a:solidFill>
                          <a:effectLst/>
                          <a:latin typeface="+mn-lt"/>
                          <a:ea typeface="+mn-ea"/>
                          <a:cs typeface="+mn-cs"/>
                        </a:rPr>
                        <a:t>–</a:t>
                      </a:r>
                    </a:p>
                  </a:txBody>
                  <a:tcPr marL="35995" marR="71990" marT="35992" marB="35992" anchor="ctr"/>
                </a:tc>
                <a:extLst>
                  <a:ext uri="{0D108BD9-81ED-4DB2-BD59-A6C34878D82A}">
                    <a16:rowId xmlns:a16="http://schemas.microsoft.com/office/drawing/2014/main" val="10002"/>
                  </a:ext>
                </a:extLst>
              </a:tr>
              <a:tr h="3036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SV-pflichtiges Gehalt</a:t>
                      </a:r>
                    </a:p>
                  </a:txBody>
                  <a:tcPr marL="71990" marR="35995"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450,00 €</a:t>
                      </a:r>
                    </a:p>
                  </a:txBody>
                  <a:tcPr marL="35995" marR="71990" marT="35992" marB="35992" anchor="ctr">
                    <a:solidFill>
                      <a:srgbClr val="D4D9DA"/>
                    </a:solidFill>
                  </a:tcPr>
                </a:tc>
                <a:tc>
                  <a:txBody>
                    <a:bodyPr/>
                    <a:lstStyle/>
                    <a:p>
                      <a:pPr algn="r" fontAlgn="b"/>
                      <a:r>
                        <a:rPr lang="de-DE" sz="1200" b="0" i="0" u="none" strike="noStrike" dirty="0">
                          <a:solidFill>
                            <a:srgbClr val="000000"/>
                          </a:solidFill>
                          <a:effectLst/>
                          <a:latin typeface="+mn-lt"/>
                        </a:rPr>
                        <a:t>450,00 €</a:t>
                      </a:r>
                    </a:p>
                  </a:txBody>
                  <a:tcPr marL="35995" marR="71990" marT="35992" marB="35992" anchor="ctr">
                    <a:solidFill>
                      <a:srgbClr val="D4D9DA"/>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550,00 €</a:t>
                      </a:r>
                    </a:p>
                  </a:txBody>
                  <a:tcPr marL="35995" marR="71990" marT="35992" marB="35992" anchor="ctr">
                    <a:solidFill>
                      <a:srgbClr val="D4D9DA"/>
                    </a:solidFill>
                  </a:tcPr>
                </a:tc>
                <a:extLst>
                  <a:ext uri="{0D108BD9-81ED-4DB2-BD59-A6C34878D82A}">
                    <a16:rowId xmlns:a16="http://schemas.microsoft.com/office/drawing/2014/main" val="10003"/>
                  </a:ext>
                </a:extLst>
              </a:tr>
              <a:tr h="3036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Sozialversicherungsbeiträge</a:t>
                      </a:r>
                    </a:p>
                  </a:txBody>
                  <a:tcPr marL="71990" marR="35995"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16,20 €</a:t>
                      </a:r>
                    </a:p>
                  </a:txBody>
                  <a:tcPr marL="35995" marR="71990" marT="35992" marB="35992" anchor="ctr"/>
                </a:tc>
                <a:tc>
                  <a:txBody>
                    <a:bodyPr/>
                    <a:lstStyle/>
                    <a:p>
                      <a:pPr algn="r" fontAlgn="b"/>
                      <a:r>
                        <a:rPr lang="de-DE" sz="1200" b="0" i="0" u="none" strike="noStrike" dirty="0">
                          <a:solidFill>
                            <a:srgbClr val="000000"/>
                          </a:solidFill>
                          <a:effectLst/>
                          <a:latin typeface="+mn-lt"/>
                        </a:rPr>
                        <a:t>16,20 €</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71,71 €</a:t>
                      </a:r>
                    </a:p>
                  </a:txBody>
                  <a:tcPr marL="35995" marR="71990" marT="35992" marB="35992" anchor="ctr"/>
                </a:tc>
                <a:extLst>
                  <a:ext uri="{0D108BD9-81ED-4DB2-BD59-A6C34878D82A}">
                    <a16:rowId xmlns:a16="http://schemas.microsoft.com/office/drawing/2014/main" val="10004"/>
                  </a:ext>
                </a:extLst>
              </a:tr>
              <a:tr h="3036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Nettogehalt AN</a:t>
                      </a:r>
                    </a:p>
                  </a:txBody>
                  <a:tcPr marL="71990" marR="35995"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433,80 €</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433,80 €</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478,29 €</a:t>
                      </a:r>
                    </a:p>
                  </a:txBody>
                  <a:tcPr marL="35995" marR="71990" marT="35992" marB="35992" anchor="ctr"/>
                </a:tc>
                <a:extLst>
                  <a:ext uri="{0D108BD9-81ED-4DB2-BD59-A6C34878D82A}">
                    <a16:rowId xmlns:a16="http://schemas.microsoft.com/office/drawing/2014/main" val="10005"/>
                  </a:ext>
                </a:extLst>
              </a:tr>
              <a:tr h="3036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Anspruch AN DRV ca.</a:t>
                      </a:r>
                      <a:r>
                        <a:rPr lang="de-DE" sz="1200" b="0" i="0" u="none" strike="noStrike" baseline="30000" dirty="0">
                          <a:solidFill>
                            <a:srgbClr val="000000"/>
                          </a:solidFill>
                          <a:effectLst/>
                          <a:latin typeface="+mn-lt"/>
                        </a:rPr>
                        <a:t>1</a:t>
                      </a:r>
                    </a:p>
                  </a:txBody>
                  <a:tcPr marL="71990" marR="35995"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198,05 €</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198,05 €</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242,06 €</a:t>
                      </a:r>
                    </a:p>
                  </a:txBody>
                  <a:tcPr marL="35995" marR="71990" marT="35992" marB="35992" anchor="ctr"/>
                </a:tc>
                <a:extLst>
                  <a:ext uri="{0D108BD9-81ED-4DB2-BD59-A6C34878D82A}">
                    <a16:rowId xmlns:a16="http://schemas.microsoft.com/office/drawing/2014/main" val="10006"/>
                  </a:ext>
                </a:extLst>
              </a:tr>
              <a:tr h="3036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Anspruch AN Direktversicherung</a:t>
                      </a:r>
                      <a:r>
                        <a:rPr lang="de-DE" sz="1200" b="0" i="0" u="none" strike="noStrike" baseline="30000" dirty="0">
                          <a:solidFill>
                            <a:srgbClr val="000000"/>
                          </a:solidFill>
                          <a:effectLst/>
                          <a:latin typeface="+mn-lt"/>
                        </a:rPr>
                        <a:t>2</a:t>
                      </a:r>
                      <a:endParaRPr lang="de-DE" sz="1200" b="0" i="0" u="none" strike="noStrike" dirty="0">
                        <a:solidFill>
                          <a:srgbClr val="000000"/>
                        </a:solidFill>
                        <a:effectLst/>
                        <a:latin typeface="+mn-lt"/>
                      </a:endParaRPr>
                    </a:p>
                  </a:txBody>
                  <a:tcPr marL="71990" marR="35995"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239,00 €</a:t>
                      </a:r>
                    </a:p>
                  </a:txBody>
                  <a:tcPr marL="35995" marR="71990" marT="35992" marB="35992"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a:t>
                      </a:r>
                    </a:p>
                  </a:txBody>
                  <a:tcPr marL="35995" marR="71990" marT="35992" marB="35992" anchor="ctr"/>
                </a:tc>
                <a:extLst>
                  <a:ext uri="{0D108BD9-81ED-4DB2-BD59-A6C34878D82A}">
                    <a16:rowId xmlns:a16="http://schemas.microsoft.com/office/drawing/2014/main" val="10007"/>
                  </a:ext>
                </a:extLst>
              </a:tr>
              <a:tr h="303621">
                <a:tc>
                  <a:txBody>
                    <a:bodyPr/>
                    <a:lstStyle/>
                    <a:p>
                      <a:pPr algn="l" fontAlgn="b"/>
                      <a:r>
                        <a:rPr lang="de-DE" sz="1200" b="1" i="0" u="none" strike="noStrike" dirty="0">
                          <a:solidFill>
                            <a:schemeClr val="bg1"/>
                          </a:solidFill>
                          <a:effectLst/>
                          <a:latin typeface="+mn-lt"/>
                        </a:rPr>
                        <a:t>Rentenanspruch</a:t>
                      </a:r>
                      <a:r>
                        <a:rPr lang="de-DE" sz="1200" b="1" i="0" u="none" strike="noStrike" baseline="0" dirty="0">
                          <a:solidFill>
                            <a:schemeClr val="bg1"/>
                          </a:solidFill>
                          <a:effectLst/>
                          <a:latin typeface="+mn-lt"/>
                        </a:rPr>
                        <a:t> </a:t>
                      </a:r>
                      <a:r>
                        <a:rPr lang="de-DE" sz="1200" b="1" i="0" u="none" strike="noStrike" dirty="0">
                          <a:solidFill>
                            <a:schemeClr val="bg1"/>
                          </a:solidFill>
                          <a:effectLst/>
                          <a:latin typeface="+mn-lt"/>
                        </a:rPr>
                        <a:t>gesamt</a:t>
                      </a:r>
                    </a:p>
                  </a:txBody>
                  <a:tcPr marL="71990" marR="35995" marT="35992" marB="35992" anchor="ctr">
                    <a:solidFill>
                      <a:schemeClr val="accent6"/>
                    </a:solidFill>
                  </a:tcPr>
                </a:tc>
                <a:tc>
                  <a:txBody>
                    <a:bodyPr/>
                    <a:lstStyle/>
                    <a:p>
                      <a:pPr algn="r" fontAlgn="b"/>
                      <a:r>
                        <a:rPr lang="de-DE" sz="1200" b="1" i="0" u="none" strike="noStrike" dirty="0">
                          <a:solidFill>
                            <a:schemeClr val="bg1"/>
                          </a:solidFill>
                          <a:effectLst/>
                          <a:latin typeface="+mn-lt"/>
                        </a:rPr>
                        <a:t>198,05 €</a:t>
                      </a:r>
                    </a:p>
                  </a:txBody>
                  <a:tcPr marL="35995" marR="71990" marT="35992" marB="35992" anchor="ctr">
                    <a:solidFill>
                      <a:schemeClr val="accent6"/>
                    </a:solidFill>
                  </a:tcPr>
                </a:tc>
                <a:tc>
                  <a:txBody>
                    <a:bodyPr/>
                    <a:lstStyle/>
                    <a:p>
                      <a:pPr algn="r" fontAlgn="b"/>
                      <a:r>
                        <a:rPr lang="de-DE" sz="1200" b="1" i="0" u="none" strike="noStrike" dirty="0">
                          <a:solidFill>
                            <a:schemeClr val="bg1"/>
                          </a:solidFill>
                          <a:effectLst/>
                          <a:latin typeface="+mn-lt"/>
                        </a:rPr>
                        <a:t>437,05 €</a:t>
                      </a:r>
                    </a:p>
                  </a:txBody>
                  <a:tcPr marL="35995" marR="71990" marT="35992" marB="35992" anchor="ctr">
                    <a:solidFill>
                      <a:schemeClr val="accent6"/>
                    </a:solidFill>
                  </a:tcPr>
                </a:tc>
                <a:tc>
                  <a:txBody>
                    <a:bodyPr/>
                    <a:lstStyle/>
                    <a:p>
                      <a:pPr algn="r" fontAlgn="b"/>
                      <a:r>
                        <a:rPr lang="de-DE" sz="1200" b="1" i="0" u="none" strike="noStrike" dirty="0">
                          <a:solidFill>
                            <a:schemeClr val="bg1"/>
                          </a:solidFill>
                          <a:effectLst/>
                          <a:latin typeface="+mn-lt"/>
                        </a:rPr>
                        <a:t>242,06 €</a:t>
                      </a:r>
                    </a:p>
                  </a:txBody>
                  <a:tcPr marL="35995" marR="71990" marT="35992" marB="35992" anchor="ctr">
                    <a:solidFill>
                      <a:schemeClr val="accent6"/>
                    </a:solidFill>
                  </a:tcPr>
                </a:tc>
                <a:extLst>
                  <a:ext uri="{0D108BD9-81ED-4DB2-BD59-A6C34878D82A}">
                    <a16:rowId xmlns:a16="http://schemas.microsoft.com/office/drawing/2014/main" val="10008"/>
                  </a:ext>
                </a:extLst>
              </a:tr>
            </a:tbl>
          </a:graphicData>
        </a:graphic>
      </p:graphicFrame>
      <p:sp>
        <p:nvSpPr>
          <p:cNvPr id="11" name="Rectangle 7"/>
          <p:cNvSpPr>
            <a:spLocks noChangeArrowheads="1"/>
          </p:cNvSpPr>
          <p:nvPr/>
        </p:nvSpPr>
        <p:spPr bwMode="auto">
          <a:xfrm>
            <a:off x="5954713" y="3800894"/>
            <a:ext cx="2700337"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spAutoFit/>
          </a:bodyPr>
          <a:lstStyle/>
          <a:p>
            <a:pPr eaLnBrk="1" hangingPunct="1">
              <a:spcBef>
                <a:spcPts val="300"/>
              </a:spcBef>
              <a:tabLst>
                <a:tab pos="88900"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650" b="1" dirty="0">
                <a:latin typeface="Arial" panose="020B0604020202020204" pitchFamily="34" charset="0"/>
              </a:rPr>
              <a:t>Berechnungsgrundlage</a:t>
            </a:r>
          </a:p>
          <a:p>
            <a:pPr marL="53975" indent="-53975" eaLnBrk="1" hangingPunct="1">
              <a:spcBef>
                <a:spcPts val="300"/>
              </a:spcBef>
              <a:tabLst>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650" baseline="30000" dirty="0">
                <a:latin typeface="Arial" panose="020B0604020202020204" pitchFamily="34" charset="0"/>
              </a:rPr>
              <a:t>1</a:t>
            </a:r>
            <a:r>
              <a:rPr lang="de-DE" sz="650" dirty="0">
                <a:latin typeface="Arial" panose="020B0604020202020204" pitchFamily="34" charset="0"/>
              </a:rPr>
              <a:t> </a:t>
            </a:r>
            <a:r>
              <a:rPr lang="de-DE" sz="650" dirty="0"/>
              <a:t>Simulierte gesetzliche Altersrente mit Beitragszahlung ab dem 23. Lebensjahr.</a:t>
            </a:r>
            <a:endParaRPr lang="de-DE" sz="650" dirty="0">
              <a:latin typeface="Arial" panose="020B0604020202020204" pitchFamily="34" charset="0"/>
            </a:endParaRPr>
          </a:p>
          <a:p>
            <a:pPr marL="53975" indent="-53975" eaLnBrk="1" hangingPunct="1">
              <a:spcBef>
                <a:spcPts val="300"/>
              </a:spcBef>
              <a:tabLst>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650" baseline="30000" dirty="0"/>
              <a:t>2</a:t>
            </a:r>
            <a:r>
              <a:rPr lang="de-DE" sz="650" dirty="0">
                <a:latin typeface="Arial" panose="020B0604020202020204" pitchFamily="34" charset="0"/>
              </a:rPr>
              <a:t> Eintrittsalter 35 Jahre, Rentenbeginn 67, Todesfallleistung aus Rentengarantiezeit 10 Jahre, dynamische Rente, Tarif 68BO (01/2020), unterstellte jährliche Indexpartizipation von 4 %, 100 % Indexbeteiligungsquote und unveränderte Überschussbeteiligung zu Vertragsabschluss im </a:t>
            </a:r>
            <a:r>
              <a:rPr lang="de-DE" sz="650" dirty="0"/>
              <a:t>Jahre 2020 für die </a:t>
            </a:r>
            <a:r>
              <a:rPr lang="de-DE" sz="650" dirty="0">
                <a:latin typeface="Arial" panose="020B0604020202020204" pitchFamily="34" charset="0"/>
              </a:rPr>
              <a:t>gesamte Laufzeit. </a:t>
            </a:r>
          </a:p>
          <a:p>
            <a:pPr marL="53975" eaLnBrk="1" hangingPunct="1">
              <a:spcBef>
                <a:spcPts val="300"/>
              </a:spcBef>
              <a:tabLst>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650" dirty="0"/>
              <a:t>Die Werte enthalten Leistungen aus der Überschussbeteiligung. Außerdem basieren sie auf fiktiven Annahmen zur Indexpartizipation vor Beginn der Rentenzahlung. Wir können diese Werte nicht garantieren. </a:t>
            </a:r>
          </a:p>
          <a:p>
            <a:pPr marL="53975" eaLnBrk="1" hangingPunct="1">
              <a:spcBef>
                <a:spcPts val="300"/>
              </a:spcBef>
              <a:tabLst>
                <a:tab pos="88900"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650" dirty="0"/>
              <a:t>Steuer- und Sozialversicherungsfreiheit der Beiträge ggf. bis 4 % der BBG (</a:t>
            </a:r>
            <a:r>
              <a:rPr lang="de-DE" sz="650" dirty="0">
                <a:latin typeface="Arial" panose="020B0604020202020204" pitchFamily="34" charset="0"/>
              </a:rPr>
              <a:t>2020: 3.312 € p.a.). </a:t>
            </a:r>
          </a:p>
          <a:p>
            <a:pPr marL="53975" eaLnBrk="1" hangingPunct="1">
              <a:spcBef>
                <a:spcPts val="300"/>
              </a:spcBef>
              <a:tabLst>
                <a:tab pos="88900"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sz="650" dirty="0">
                <a:latin typeface="Arial" panose="020B0604020202020204" pitchFamily="34" charset="0"/>
              </a:rPr>
              <a:t>Leistungen aus geförderten Beiträgen und Zuzahlungen sind nach § 22 Nr. 5 EStG in vollem Umfang einkommensteuerpflichtig. </a:t>
            </a:r>
            <a:r>
              <a:rPr lang="de-DE" sz="650" dirty="0"/>
              <a:t>Für die Verbeitragung in der Sozialversicherung (Krankenversicherung der Rentner) während des Rentenbezuges gilt eine Freigrenze (§ 226 Abs. 2 SGB V) und darüber hinaus ein Freibetrag für Versorgungsbezüge der </a:t>
            </a:r>
            <a:r>
              <a:rPr lang="de-DE" sz="650" dirty="0" err="1"/>
              <a:t>bAV</a:t>
            </a:r>
            <a:r>
              <a:rPr lang="de-DE" sz="650" dirty="0"/>
              <a:t> (2020: 159,25 € p.m./ 19.110 € Kapitalleistung).</a:t>
            </a:r>
            <a:endParaRPr lang="de-DE" sz="650" dirty="0">
              <a:latin typeface="Arial" panose="020B0604020202020204" pitchFamily="34" charset="0"/>
            </a:endParaRPr>
          </a:p>
        </p:txBody>
      </p:sp>
    </p:spTree>
    <p:extLst>
      <p:ext uri="{BB962C8B-B14F-4D97-AF65-F5344CB8AC3E}">
        <p14:creationId xmlns:p14="http://schemas.microsoft.com/office/powerpoint/2010/main" val="351806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Betriebliche Altersversorgung:</a:t>
            </a:r>
            <a:br>
              <a:rPr lang="de-DE" altLang="de-DE"/>
            </a:br>
            <a:r>
              <a:rPr lang="de-DE" altLang="de-DE"/>
              <a:t>Ihre Chancen als Minijobber im Überblick</a:t>
            </a:r>
            <a:endParaRPr lang="de-DE" dirty="0"/>
          </a:p>
        </p:txBody>
      </p:sp>
      <p:sp>
        <p:nvSpPr>
          <p:cNvPr id="3" name="Textplatzhalter 2"/>
          <p:cNvSpPr>
            <a:spLocks noGrp="1"/>
          </p:cNvSpPr>
          <p:nvPr>
            <p:ph type="body" sz="quarter" idx="17"/>
          </p:nvPr>
        </p:nvSpPr>
        <p:spPr/>
        <p:txBody>
          <a:bodyPr/>
          <a:lstStyle/>
          <a:p>
            <a:pPr lvl="1"/>
            <a:r>
              <a:rPr lang="de-DE" altLang="de-DE" dirty="0"/>
              <a:t>Der Status Ihres geringfügigen Beschäftigungsverhältnisses bleibt erhalten – und damit etwaige Sozialversicherungsvorteile.</a:t>
            </a:r>
          </a:p>
          <a:p>
            <a:pPr lvl="1"/>
            <a:r>
              <a:rPr lang="de-DE" altLang="de-DE" dirty="0"/>
              <a:t>Sie können durch Einsatz Ihrer Arbeitskraft eine verlässliche Altersversorgung aufbauen.</a:t>
            </a:r>
          </a:p>
          <a:p>
            <a:pPr lvl="1"/>
            <a:r>
              <a:rPr lang="de-DE" altLang="de-DE" dirty="0"/>
              <a:t>Alle Beiträge zur bAV sind (bis 4 % der BBG) steuer- und ggf. sozialversicherungsfrei.</a:t>
            </a:r>
          </a:p>
        </p:txBody>
      </p:sp>
      <p:sp>
        <p:nvSpPr>
          <p:cNvPr id="4" name="Textplatzhalter 3"/>
          <p:cNvSpPr>
            <a:spLocks noGrp="1"/>
          </p:cNvSpPr>
          <p:nvPr>
            <p:ph type="body" sz="quarter" idx="21"/>
          </p:nvPr>
        </p:nvSpPr>
        <p:spPr/>
        <p:txBody>
          <a:bodyPr/>
          <a:lstStyle/>
          <a:p>
            <a:r>
              <a:rPr lang="de-DE" altLang="de-DE"/>
              <a:t>Die bAV bietet Ihnen mehr als solide Versorgungsmöglichkeiten.</a:t>
            </a:r>
            <a:endParaRPr lang="de-DE" altLang="de-DE" dirty="0"/>
          </a:p>
        </p:txBody>
      </p:sp>
      <p:sp>
        <p:nvSpPr>
          <p:cNvPr id="18" name="Textplatzhalter 1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dirty="0"/>
              <a:t>Setzen Sie Ihre Arbeitskraft gegen das Risiko der Altersarmut ein – </a:t>
            </a:r>
            <a:br>
              <a:rPr lang="de-DE" dirty="0"/>
            </a:br>
            <a:r>
              <a:rPr lang="de-DE" dirty="0"/>
              <a:t>und nutzen Sie die Vorteile der betrieblichen Altersversorgung für Minijobber.</a:t>
            </a:r>
          </a:p>
        </p:txBody>
      </p:sp>
      <p:sp>
        <p:nvSpPr>
          <p:cNvPr id="7" name="Textplatzhalter 6"/>
          <p:cNvSpPr>
            <a:spLocks noGrp="1"/>
          </p:cNvSpPr>
          <p:nvPr>
            <p:ph type="body" sz="quarter" idx="18"/>
          </p:nvPr>
        </p:nvSpPr>
        <p:spPr/>
        <p:txBody>
          <a:bodyPr/>
          <a:lstStyle/>
          <a:p>
            <a:r>
              <a:rPr lang="de-DE" altLang="de-DE"/>
              <a:t>3. Besondere bAV-Möglichkeiten für Minijobber</a:t>
            </a:r>
            <a:endParaRPr lang="de-DE" alt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Präsentation für Arbeitnehmer</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14</a:t>
            </a:fld>
            <a:endParaRPr lang="de-DE" dirty="0"/>
          </a:p>
        </p:txBody>
      </p:sp>
    </p:spTree>
    <p:extLst>
      <p:ext uri="{BB962C8B-B14F-4D97-AF65-F5344CB8AC3E}">
        <p14:creationId xmlns:p14="http://schemas.microsoft.com/office/powerpoint/2010/main" val="355424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6"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4.</a:t>
            </a:r>
          </a:p>
        </p:txBody>
      </p:sp>
      <p:sp>
        <p:nvSpPr>
          <p:cNvPr id="5"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Schutz im Fall von Arbeitslosigkeit und Insolvenz</a:t>
            </a:r>
            <a:endParaRPr lang="de-DE" dirty="0"/>
          </a:p>
        </p:txBody>
      </p:sp>
    </p:spTree>
    <p:extLst>
      <p:ext uri="{BB962C8B-B14F-4D97-AF65-F5344CB8AC3E}">
        <p14:creationId xmlns:p14="http://schemas.microsoft.com/office/powerpoint/2010/main" val="184242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Fit für den Wandel – speziell für Frauen.</a:t>
            </a:r>
            <a:br>
              <a:rPr lang="de-DE" altLang="de-DE" dirty="0"/>
            </a:br>
            <a:r>
              <a:rPr lang="de-DE" altLang="de-DE" dirty="0"/>
              <a:t>Auch kleine Veränderungen macht Ihre bAV mit</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altLang="de-DE" dirty="0"/>
              <a:t>Ihre betriebliche Altersversorgung (Direktversicherung) bleibt sicher – egal, </a:t>
            </a:r>
            <a:br>
              <a:rPr lang="de-DE" altLang="de-DE" dirty="0"/>
            </a:br>
            <a:r>
              <a:rPr lang="de-DE" altLang="de-DE" dirty="0"/>
              <a:t>was die Zukunft bringt.</a:t>
            </a:r>
          </a:p>
        </p:txBody>
      </p:sp>
      <p:sp>
        <p:nvSpPr>
          <p:cNvPr id="4" name="Textplatzhalter 3"/>
          <p:cNvSpPr>
            <a:spLocks noGrp="1"/>
          </p:cNvSpPr>
          <p:nvPr>
            <p:ph type="body" sz="quarter" idx="19"/>
          </p:nvPr>
        </p:nvSpPr>
        <p:spPr>
          <a:xfrm>
            <a:off x="358775" y="2736806"/>
            <a:ext cx="8280258" cy="3104438"/>
          </a:xfrm>
        </p:spPr>
        <p:txBody>
          <a:bodyPr/>
          <a:lstStyle/>
          <a:p>
            <a:pPr marL="233363" lvl="1" indent="-233363"/>
            <a:r>
              <a:rPr lang="de-DE" altLang="de-DE" dirty="0"/>
              <a:t>Beitragsunterbrechung bei Elternzeit möglich (Flexibilität).</a:t>
            </a:r>
          </a:p>
          <a:p>
            <a:pPr marL="233363" lvl="1" indent="-233363"/>
            <a:r>
              <a:rPr lang="de-DE" altLang="de-DE" dirty="0"/>
              <a:t>Beitragsreduzierungen möglich (Mindestbeiträge sind zu beachten).</a:t>
            </a:r>
          </a:p>
          <a:p>
            <a:pPr marL="233363" lvl="1" indent="-233363"/>
            <a:r>
              <a:rPr lang="de-DE" altLang="de-DE" dirty="0"/>
              <a:t>Bereits mit geringen monatlichen Beiträgen möglich (z.B. 25,00 €/Monat).</a:t>
            </a:r>
          </a:p>
          <a:p>
            <a:pPr marL="233363" lvl="1" indent="-233363"/>
            <a:r>
              <a:rPr lang="de-DE" altLang="de-DE" dirty="0"/>
              <a:t>Eine Fortsetzung der betrieblichen Altersversorgung ist grundsätzlich auch bei einem neuen Arbeitgeber möglich.</a:t>
            </a:r>
          </a:p>
          <a:p>
            <a:pPr marL="233363" lvl="1" indent="-233363"/>
            <a:r>
              <a:rPr lang="de-DE" altLang="de-DE" dirty="0"/>
              <a:t>Die betriebliche Altersversorgung funktioniert in Teil- und Vollzeit. Auch ein Statuswechsel ist möglich.</a:t>
            </a:r>
          </a:p>
        </p:txBody>
      </p:sp>
      <p:sp>
        <p:nvSpPr>
          <p:cNvPr id="5" name="Textplatzhalter 4"/>
          <p:cNvSpPr>
            <a:spLocks noGrp="1"/>
          </p:cNvSpPr>
          <p:nvPr>
            <p:ph type="body" sz="quarter" idx="18"/>
          </p:nvPr>
        </p:nvSpPr>
        <p:spPr/>
        <p:txBody>
          <a:bodyPr/>
          <a:lstStyle/>
          <a:p>
            <a:r>
              <a:rPr lang="de-DE" altLang="de-DE" dirty="0"/>
              <a:t>4. Schutz im Fall von Arbeitslosigkeit und Insolvenz</a:t>
            </a:r>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Präsentation für Arbeitnehmer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16</a:t>
            </a:fld>
            <a:endParaRPr lang="de-DE" dirty="0"/>
          </a:p>
        </p:txBody>
      </p:sp>
      <p:sp>
        <p:nvSpPr>
          <p:cNvPr id="9" name="Textplatzhalter 8"/>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161894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500" dirty="0"/>
              <a:t>Ihre Direktversicherung ist durch das Gesetz geschützt</a:t>
            </a:r>
            <a:endParaRPr lang="de-DE" sz="2500" dirty="0"/>
          </a:p>
        </p:txBody>
      </p:sp>
      <p:sp>
        <p:nvSpPr>
          <p:cNvPr id="3" name="Textplatzhalter 2"/>
          <p:cNvSpPr>
            <a:spLocks noGrp="1"/>
          </p:cNvSpPr>
          <p:nvPr>
            <p:ph type="body" sz="quarter" idx="17"/>
          </p:nvPr>
        </p:nvSpPr>
        <p:spPr/>
        <p:txBody>
          <a:bodyPr/>
          <a:lstStyle/>
          <a:p>
            <a:r>
              <a:rPr lang="de-DE" altLang="de-DE"/>
              <a:t>Ihre Direktversicherung ist durch das Betriebsrentengesetz (BetrAVG) geschützt.</a:t>
            </a:r>
            <a:endParaRPr lang="de-DE" altLang="de-DE" dirty="0"/>
          </a:p>
        </p:txBody>
      </p:sp>
      <p:sp>
        <p:nvSpPr>
          <p:cNvPr id="4" name="Textplatzhalter 3"/>
          <p:cNvSpPr>
            <a:spLocks noGrp="1"/>
          </p:cNvSpPr>
          <p:nvPr>
            <p:ph type="body" sz="quarter" idx="19"/>
          </p:nvPr>
        </p:nvSpPr>
        <p:spPr>
          <a:xfrm>
            <a:off x="358775" y="2600325"/>
            <a:ext cx="8321201" cy="3600449"/>
          </a:xfrm>
        </p:spPr>
        <p:txBody>
          <a:bodyPr/>
          <a:lstStyle/>
          <a:p>
            <a:pPr lvl="1"/>
            <a:r>
              <a:rPr lang="de-DE" altLang="de-DE" dirty="0"/>
              <a:t>Altersleistungen dürfen ab Vollendung des 62. Lebensjahres in Anspruch genommen werden.</a:t>
            </a:r>
          </a:p>
          <a:p>
            <a:pPr lvl="1"/>
            <a:r>
              <a:rPr lang="de-DE" altLang="de-DE" dirty="0"/>
              <a:t>Keine Verwendung der betrieblichen Altersversorgung für andere Zwecke (Abtretung, Pfändung, Beleihung…).</a:t>
            </a:r>
          </a:p>
          <a:p>
            <a:pPr lvl="1"/>
            <a:r>
              <a:rPr lang="de-DE" altLang="de-DE" dirty="0"/>
              <a:t>Keine Verwertung der durch den Arbeitgeber angesparten Altersversorgung im </a:t>
            </a:r>
            <a:br>
              <a:rPr lang="de-DE" altLang="de-DE" dirty="0"/>
            </a:br>
            <a:r>
              <a:rPr lang="de-DE" altLang="de-DE" dirty="0"/>
              <a:t>Hartz-IV-Fall.</a:t>
            </a:r>
          </a:p>
          <a:p>
            <a:pPr lvl="1"/>
            <a:r>
              <a:rPr lang="de-DE" altLang="de-DE" dirty="0"/>
              <a:t>Die Direktversicherung durch Entgeltverzicht „gehört“ Ihnen (sofortige Unverfallbarkeit).</a:t>
            </a:r>
          </a:p>
          <a:p>
            <a:pPr lvl="1"/>
            <a:r>
              <a:rPr lang="de-DE" altLang="de-DE" dirty="0"/>
              <a:t>Bei Arbeitgeberwechsel ist die Übertragung auf einen neuen Arbeitgeber (Übernahme des Übertragungswertes) gesetzlich geregelt.</a:t>
            </a:r>
          </a:p>
        </p:txBody>
      </p:sp>
      <p:sp>
        <p:nvSpPr>
          <p:cNvPr id="5" name="Textplatzhalter 4"/>
          <p:cNvSpPr>
            <a:spLocks noGrp="1"/>
          </p:cNvSpPr>
          <p:nvPr>
            <p:ph type="body" sz="quarter" idx="18"/>
          </p:nvPr>
        </p:nvSpPr>
        <p:spPr/>
        <p:txBody>
          <a:bodyPr/>
          <a:lstStyle/>
          <a:p>
            <a:r>
              <a:rPr lang="de-DE" altLang="de-DE"/>
              <a:t>4. Schutz im Fall von Arbeitslosigkeit und Insolvenz</a:t>
            </a:r>
            <a:endParaRPr lang="de-DE" altLang="de-DE" dirty="0"/>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Präsentation für Arbeitnehmer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17</a:t>
            </a:fld>
            <a:endParaRPr lang="de-DE" dirty="0"/>
          </a:p>
        </p:txBody>
      </p:sp>
      <p:sp>
        <p:nvSpPr>
          <p:cNvPr id="17" name="Textplatzhalter 16"/>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359677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Die Direktversicherung ergänzt die gesetzliche Rente</a:t>
            </a:r>
            <a:endParaRPr lang="de-DE" dirty="0"/>
          </a:p>
        </p:txBody>
      </p:sp>
      <p:sp>
        <p:nvSpPr>
          <p:cNvPr id="25" name="Textplatzhalter 24"/>
          <p:cNvSpPr>
            <a:spLocks noGrp="1"/>
          </p:cNvSpPr>
          <p:nvPr>
            <p:ph type="body" sz="quarter" idx="17"/>
          </p:nvPr>
        </p:nvSpPr>
        <p:spPr/>
        <p:txBody>
          <a:bodyPr/>
          <a:lstStyle/>
          <a:p>
            <a:endParaRPr lang="de-DE"/>
          </a:p>
        </p:txBody>
      </p:sp>
      <p:sp>
        <p:nvSpPr>
          <p:cNvPr id="4" name="Textplatzhalter 3"/>
          <p:cNvSpPr>
            <a:spLocks noGrp="1"/>
          </p:cNvSpPr>
          <p:nvPr>
            <p:ph type="body" sz="quarter" idx="19"/>
          </p:nvPr>
        </p:nvSpPr>
        <p:spPr>
          <a:xfrm>
            <a:off x="358775" y="2600325"/>
            <a:ext cx="8302625" cy="3600449"/>
          </a:xfrm>
        </p:spPr>
        <p:txBody>
          <a:bodyPr/>
          <a:lstStyle/>
          <a:p>
            <a:pPr lvl="1"/>
            <a:r>
              <a:rPr lang="de-DE" altLang="de-DE" dirty="0"/>
              <a:t>Von der gesetzlichen Rente müssen Sie gegebenenfalls Steuern und Sozialabgaben zahlen.</a:t>
            </a:r>
          </a:p>
          <a:p>
            <a:pPr lvl="1"/>
            <a:r>
              <a:rPr lang="de-DE" altLang="de-DE" dirty="0"/>
              <a:t>Dies gilt grundsätzlich auch für die Direktversicherung</a:t>
            </a:r>
            <a:r>
              <a:rPr lang="de-DE" altLang="de-DE" baseline="30000" dirty="0"/>
              <a:t>1</a:t>
            </a:r>
            <a:r>
              <a:rPr lang="de-DE" altLang="de-DE" dirty="0"/>
              <a:t>.</a:t>
            </a:r>
          </a:p>
          <a:p>
            <a:pPr lvl="1"/>
            <a:r>
              <a:rPr lang="de-DE" altLang="de-DE" dirty="0"/>
              <a:t>Gesetzliche Rente und Direktversicherung ermöglichen zusammen einen guten Lebensstandard.</a:t>
            </a:r>
          </a:p>
        </p:txBody>
      </p:sp>
      <p:sp>
        <p:nvSpPr>
          <p:cNvPr id="5" name="Textplatzhalter 4"/>
          <p:cNvSpPr>
            <a:spLocks noGrp="1"/>
          </p:cNvSpPr>
          <p:nvPr>
            <p:ph type="body" sz="quarter" idx="18"/>
          </p:nvPr>
        </p:nvSpPr>
        <p:spPr/>
        <p:txBody>
          <a:bodyPr/>
          <a:lstStyle/>
          <a:p>
            <a:r>
              <a:rPr lang="de-DE" altLang="de-DE"/>
              <a:t>4. Schutz im Fall von Arbeitslosigkeit und Insolvenz</a:t>
            </a:r>
            <a:endParaRPr lang="de-DE" altLang="de-DE" dirty="0"/>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Präsentation für Arbeitnehmer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18</a:t>
            </a:fld>
            <a:endParaRPr lang="de-DE" dirty="0"/>
          </a:p>
        </p:txBody>
      </p:sp>
      <p:sp>
        <p:nvSpPr>
          <p:cNvPr id="16" name="Textplatzhalter 15"/>
          <p:cNvSpPr>
            <a:spLocks noGrp="1"/>
          </p:cNvSpPr>
          <p:nvPr>
            <p:ph type="body" sz="quarter" idx="23"/>
          </p:nvPr>
        </p:nvSpPr>
        <p:spPr/>
        <p:txBody>
          <a:bodyPr/>
          <a:lstStyle/>
          <a:p>
            <a:pPr marL="57150" indent="-57150"/>
            <a:r>
              <a:rPr lang="de-DE" baseline="30000" dirty="0"/>
              <a:t>1</a:t>
            </a:r>
            <a:r>
              <a:rPr lang="de-DE" dirty="0"/>
              <a:t>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dirty="0" err="1"/>
              <a:t>bAV</a:t>
            </a:r>
            <a:r>
              <a:rPr lang="de-DE" dirty="0"/>
              <a:t> (2020: 159,25 € p.m./ 19.110 € Kapitalleistung).</a:t>
            </a:r>
          </a:p>
        </p:txBody>
      </p:sp>
    </p:spTree>
    <p:extLst>
      <p:ext uri="{BB962C8B-B14F-4D97-AF65-F5344CB8AC3E}">
        <p14:creationId xmlns:p14="http://schemas.microsoft.com/office/powerpoint/2010/main" val="307497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1042814"/>
            <a:ext cx="8525918" cy="500137"/>
          </a:xfrm>
        </p:spPr>
        <p:txBody>
          <a:bodyPr/>
          <a:lstStyle/>
          <a:p>
            <a:r>
              <a:rPr lang="de-DE" altLang="de-DE" sz="2300" dirty="0"/>
              <a:t>Sichere Versorgung:</a:t>
            </a:r>
            <a:br>
              <a:rPr lang="de-DE" altLang="de-DE" sz="2300" dirty="0"/>
            </a:br>
            <a:r>
              <a:rPr lang="de-DE" altLang="de-DE" sz="2300" dirty="0"/>
              <a:t>Auch in Krisenzeiten ist Ihre bAV sicher (Direktversicherung)</a:t>
            </a:r>
            <a:endParaRPr lang="de-DE" sz="2300" dirty="0"/>
          </a:p>
        </p:txBody>
      </p:sp>
      <p:sp>
        <p:nvSpPr>
          <p:cNvPr id="5" name="Textplatzhalter 4"/>
          <p:cNvSpPr>
            <a:spLocks noGrp="1"/>
          </p:cNvSpPr>
          <p:nvPr>
            <p:ph type="body" sz="quarter" idx="18"/>
          </p:nvPr>
        </p:nvSpPr>
        <p:spPr/>
        <p:txBody>
          <a:bodyPr/>
          <a:lstStyle/>
          <a:p>
            <a:r>
              <a:rPr lang="de-DE" altLang="de-DE"/>
              <a:t>4. Schutz im Fall von Arbeitslosigkeit und Insolvenz</a:t>
            </a:r>
            <a:endParaRPr lang="de-DE" altLang="de-DE" dirty="0"/>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Präsentation für Arbeitnehmer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19</a:t>
            </a:fld>
            <a:endParaRPr lang="de-DE" dirty="0"/>
          </a:p>
        </p:txBody>
      </p:sp>
      <p:sp>
        <p:nvSpPr>
          <p:cNvPr id="26" name="Textplatzhalter 25"/>
          <p:cNvSpPr>
            <a:spLocks noGrp="1"/>
          </p:cNvSpPr>
          <p:nvPr>
            <p:ph type="body" sz="quarter" idx="23"/>
          </p:nvPr>
        </p:nvSpPr>
        <p:spPr/>
        <p:txBody>
          <a:bodyPr/>
          <a:lstStyle/>
          <a:p>
            <a:endParaRPr lang="de-DE"/>
          </a:p>
        </p:txBody>
      </p:sp>
      <p:sp>
        <p:nvSpPr>
          <p:cNvPr id="3" name="Textplatzhalter 2"/>
          <p:cNvSpPr>
            <a:spLocks noGrp="1"/>
          </p:cNvSpPr>
          <p:nvPr>
            <p:ph type="body" sz="quarter" idx="19"/>
          </p:nvPr>
        </p:nvSpPr>
        <p:spPr>
          <a:xfrm>
            <a:off x="358775" y="2082801"/>
            <a:ext cx="8426450" cy="4117974"/>
          </a:xfrm>
        </p:spPr>
        <p:txBody>
          <a:bodyPr>
            <a:normAutofit fontScale="92500" lnSpcReduction="20000"/>
          </a:bodyPr>
          <a:lstStyle/>
          <a:p>
            <a:pPr lvl="1"/>
            <a:r>
              <a:rPr lang="de-DE" altLang="de-DE" b="1" dirty="0"/>
              <a:t>Insolvenz des Arbeitgebers:</a:t>
            </a:r>
            <a:r>
              <a:rPr lang="de-DE" altLang="de-DE" dirty="0"/>
              <a:t> Sie haben von Anfang an unwiderrufliche Ansprüche (Entgeltumwandlung).</a:t>
            </a:r>
          </a:p>
          <a:p>
            <a:pPr lvl="1"/>
            <a:r>
              <a:rPr lang="de-DE" altLang="de-DE" b="1" dirty="0"/>
              <a:t>Insolvenz des Versicherers:</a:t>
            </a:r>
            <a:r>
              <a:rPr lang="de-DE" altLang="de-DE" dirty="0"/>
              <a:t> Sicherung Ihres Vertrages ggf. durch den gesetzlichen Sicherungsfonds Protektor.</a:t>
            </a:r>
          </a:p>
          <a:p>
            <a:pPr lvl="1"/>
            <a:r>
              <a:rPr lang="de-DE" altLang="de-DE" b="1" dirty="0"/>
              <a:t>Tod:</a:t>
            </a:r>
            <a:r>
              <a:rPr lang="de-DE" altLang="de-DE" dirty="0"/>
              <a:t> Die Todesfallleistung steht den versorgungsberechtigten Hinterbliebenen zu. Dies sind die/der </a:t>
            </a:r>
          </a:p>
          <a:p>
            <a:pPr lvl="2">
              <a:spcAft>
                <a:spcPts val="0"/>
              </a:spcAft>
            </a:pPr>
            <a:r>
              <a:rPr lang="de-DE" altLang="de-DE" sz="1500" dirty="0"/>
              <a:t>Witwe/Witwer, mit dem die versorgungsberechtigte Person zum Zeitpunkt ihres Todes verheiratet war oder </a:t>
            </a:r>
          </a:p>
          <a:p>
            <a:pPr lvl="2">
              <a:spcAft>
                <a:spcPts val="0"/>
              </a:spcAft>
            </a:pPr>
            <a:r>
              <a:rPr lang="de-DE" altLang="de-DE" sz="1500" dirty="0"/>
              <a:t>Lebenspartnerin/Lebenspartner, mit dem die versorgungsberechtigte Person zum Zeitpunkt ihres Todes in einer eingetragenen Lebenspartnerschaft nach dem Lebenspartnerschaftsgesetz (</a:t>
            </a:r>
            <a:r>
              <a:rPr lang="de-DE" altLang="de-DE" sz="1500" dirty="0" err="1"/>
              <a:t>LPartG</a:t>
            </a:r>
            <a:r>
              <a:rPr lang="de-DE" altLang="de-DE" sz="1500" dirty="0"/>
              <a:t>) lebte oder </a:t>
            </a:r>
          </a:p>
          <a:p>
            <a:pPr lvl="2">
              <a:spcAft>
                <a:spcPts val="0"/>
              </a:spcAft>
            </a:pPr>
            <a:r>
              <a:rPr lang="de-DE" altLang="de-DE" sz="1500" dirty="0"/>
              <a:t>Kinder im Sinne des § 32 Absatz 1 bis 3, 4 Satz 1 Nr. 1 bis 3 und Absatz 5 Einkommensteuergesetz (EStG) der versorgungsberechtigten Person und diesen in der betrieblichen Altersversorgung steuerrechtlich Gleichgestellte oder </a:t>
            </a:r>
          </a:p>
          <a:p>
            <a:pPr lvl="2">
              <a:spcAft>
                <a:spcPts val="0"/>
              </a:spcAft>
            </a:pPr>
            <a:r>
              <a:rPr lang="de-DE" altLang="de-DE" sz="1500" dirty="0"/>
              <a:t>Lebensgefährtin/Lebensgefährte der versorgungsberechtigten Person wenn diese vor dem Todesfall fristgerecht benannt wurden und gemeinsame Haushaltsführung zum Zeitpunkt des Todesfalls bestanden hat.</a:t>
            </a:r>
          </a:p>
          <a:p>
            <a:pPr marL="266700" lvl="1" indent="0">
              <a:buNone/>
            </a:pPr>
            <a:r>
              <a:rPr lang="de-DE" altLang="de-DE" dirty="0"/>
              <a:t>Einzelheiten entnehmen Sie dem Antrag.</a:t>
            </a:r>
          </a:p>
        </p:txBody>
      </p:sp>
    </p:spTree>
    <p:extLst>
      <p:ext uri="{BB962C8B-B14F-4D97-AF65-F5344CB8AC3E}">
        <p14:creationId xmlns:p14="http://schemas.microsoft.com/office/powerpoint/2010/main" val="342115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Inhalt</a:t>
            </a:r>
          </a:p>
        </p:txBody>
      </p:sp>
      <p:sp>
        <p:nvSpPr>
          <p:cNvPr id="3" name="Textplatzhalter 2"/>
          <p:cNvSpPr>
            <a:spLocks noGrp="1"/>
          </p:cNvSpPr>
          <p:nvPr>
            <p:ph type="body" sz="quarter" idx="17"/>
          </p:nvPr>
        </p:nvSpPr>
        <p:spPr/>
        <p:txBody>
          <a:bodyPr/>
          <a:lstStyle/>
          <a:p>
            <a:pPr marL="487025" indent="-342900"/>
            <a:r>
              <a:rPr lang="de-DE" altLang="de-DE" dirty="0"/>
              <a:t>Warum überhaupt betriebliche Altersversorgung?</a:t>
            </a:r>
          </a:p>
          <a:p>
            <a:pPr marL="487025" indent="-342900"/>
            <a:r>
              <a:rPr lang="de-DE" altLang="de-DE" dirty="0"/>
              <a:t>Ihr Recht auf betriebliche Altersversorgung</a:t>
            </a:r>
          </a:p>
          <a:p>
            <a:pPr marL="487025" indent="-342900"/>
            <a:r>
              <a:rPr lang="de-DE" altLang="de-DE" dirty="0"/>
              <a:t>Besondere bAV-Möglichkeiten für Minijobber</a:t>
            </a:r>
          </a:p>
          <a:p>
            <a:pPr marL="487025" indent="-342900"/>
            <a:r>
              <a:rPr lang="de-DE" altLang="de-DE" dirty="0"/>
              <a:t>Schutz im Fall von Arbeitslosigkeit und Insolvenz</a:t>
            </a:r>
          </a:p>
          <a:p>
            <a:pPr marL="487025" indent="-342900"/>
            <a:r>
              <a:rPr lang="de-DE" altLang="de-DE" dirty="0"/>
              <a:t>So funktioniert die Direktversicherung</a:t>
            </a:r>
          </a:p>
          <a:p>
            <a:pPr marL="487025" indent="-342900"/>
            <a:r>
              <a:rPr lang="de-DE" altLang="de-DE" dirty="0"/>
              <a:t>Die Stuttgarter – Partner für Ihre bAV</a:t>
            </a:r>
          </a:p>
        </p:txBody>
      </p:sp>
    </p:spTree>
    <p:extLst>
      <p:ext uri="{BB962C8B-B14F-4D97-AF65-F5344CB8AC3E}">
        <p14:creationId xmlns:p14="http://schemas.microsoft.com/office/powerpoint/2010/main" val="119523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6" name="Textplatzhalter 5"/>
          <p:cNvSpPr>
            <a:spLocks noGrp="1"/>
          </p:cNvSpPr>
          <p:nvPr>
            <p:ph type="body" sz="quarter" idx="10"/>
          </p:nvPr>
        </p:nvSpPr>
        <p:spPr/>
        <p:txBody>
          <a:bodyPr/>
          <a:lstStyle/>
          <a:p>
            <a:r>
              <a:rPr lang="de-DE" dirty="0"/>
              <a:t>5.</a:t>
            </a:r>
          </a:p>
        </p:txBody>
      </p:sp>
      <p:sp>
        <p:nvSpPr>
          <p:cNvPr id="7"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589362" cy="812016"/>
          </a:xfrm>
        </p:spPr>
        <p:txBody>
          <a:bodyPr/>
          <a:lstStyle/>
          <a:p>
            <a:r>
              <a:rPr lang="de-DE" altLang="de-DE" dirty="0"/>
              <a:t>So funktioniert die Direktversicherung</a:t>
            </a:r>
            <a:endParaRPr lang="de-DE" dirty="0"/>
          </a:p>
        </p:txBody>
      </p:sp>
    </p:spTree>
    <p:extLst>
      <p:ext uri="{BB962C8B-B14F-4D97-AF65-F5344CB8AC3E}">
        <p14:creationId xmlns:p14="http://schemas.microsoft.com/office/powerpoint/2010/main" val="346751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Versorgungskonzept:</a:t>
            </a:r>
            <a:br>
              <a:rPr lang="de-DE" altLang="de-DE" dirty="0"/>
            </a:br>
            <a:r>
              <a:rPr lang="de-DE" altLang="de-DE" dirty="0"/>
              <a:t>Ihr Arbeitgeber hat sich DIREKT entschieden</a:t>
            </a:r>
            <a:endParaRPr lang="de-DE" dirty="0"/>
          </a:p>
        </p:txBody>
      </p:sp>
      <p:sp>
        <p:nvSpPr>
          <p:cNvPr id="4" name="Textplatzhalter 3"/>
          <p:cNvSpPr>
            <a:spLocks noGrp="1"/>
          </p:cNvSpPr>
          <p:nvPr>
            <p:ph type="body" sz="quarter" idx="21"/>
          </p:nvPr>
        </p:nvSpPr>
        <p:spPr>
          <a:xfrm>
            <a:off x="358775" y="2087563"/>
            <a:ext cx="8426449" cy="261610"/>
          </a:xfrm>
        </p:spPr>
        <p:txBody>
          <a:bodyPr/>
          <a:lstStyle/>
          <a:p>
            <a:r>
              <a:rPr lang="de-DE" altLang="de-DE" dirty="0"/>
              <a:t>Ihre betriebliche Altersversorgung erfolgt auf dem Weg der Direktversicherung.</a:t>
            </a:r>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In der Direktversicherung erfolgt die betriebliche Altersversorgung für Sie ganz bequem, denn Ihr Arbeitgeber kümmert sich um die gesamte Abwicklung. </a:t>
            </a:r>
          </a:p>
        </p:txBody>
      </p:sp>
      <p:sp>
        <p:nvSpPr>
          <p:cNvPr id="7" name="Textplatzhalter 6"/>
          <p:cNvSpPr>
            <a:spLocks noGrp="1"/>
          </p:cNvSpPr>
          <p:nvPr>
            <p:ph type="body" sz="quarter" idx="18"/>
          </p:nvPr>
        </p:nvSpPr>
        <p:spPr/>
        <p:txBody>
          <a:bodyPr/>
          <a:lstStyle/>
          <a:p>
            <a:r>
              <a:rPr lang="de-DE" dirty="0"/>
              <a:t>5. </a:t>
            </a:r>
            <a:r>
              <a:rPr lang="de-DE" altLang="de-DE" dirty="0"/>
              <a:t>So funktioniert die Direktversicherung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Präsentation für Arbeitnehmer</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21</a:t>
            </a:fld>
            <a:endParaRPr lang="de-DE" dirty="0"/>
          </a:p>
        </p:txBody>
      </p:sp>
      <p:grpSp>
        <p:nvGrpSpPr>
          <p:cNvPr id="28" name="Gruppieren 27"/>
          <p:cNvGrpSpPr/>
          <p:nvPr/>
        </p:nvGrpSpPr>
        <p:grpSpPr>
          <a:xfrm>
            <a:off x="1316990" y="2759710"/>
            <a:ext cx="6490970" cy="2217979"/>
            <a:chOff x="1316990" y="2759710"/>
            <a:chExt cx="6490970" cy="2217979"/>
          </a:xfrm>
        </p:grpSpPr>
        <p:sp>
          <p:nvSpPr>
            <p:cNvPr id="29" name="Textfeld 28"/>
            <p:cNvSpPr txBox="1"/>
            <p:nvPr/>
          </p:nvSpPr>
          <p:spPr bwMode="auto">
            <a:xfrm>
              <a:off x="3221038" y="2759710"/>
              <a:ext cx="1852623" cy="184666"/>
            </a:xfrm>
            <a:prstGeom prst="rect">
              <a:avLst/>
            </a:prstGeom>
            <a:noFill/>
          </p:spPr>
          <p:txBody>
            <a:bodyPr wrap="none" lIns="0" tIns="0" rIns="0" bIns="0">
              <a:spAutoFit/>
            </a:bodyPr>
            <a:lstStyle/>
            <a:p>
              <a:pPr eaLnBrk="1" hangingPunct="1">
                <a:defRPr/>
              </a:pPr>
              <a:r>
                <a:rPr lang="de-DE" sz="1200" b="1" dirty="0">
                  <a:solidFill>
                    <a:schemeClr val="accent1"/>
                  </a:solidFill>
                </a:rPr>
                <a:t>Versorgungsversprechen</a:t>
              </a:r>
            </a:p>
          </p:txBody>
        </p:sp>
        <p:sp>
          <p:nvSpPr>
            <p:cNvPr id="30" name="Textfeld 29"/>
            <p:cNvSpPr txBox="1"/>
            <p:nvPr/>
          </p:nvSpPr>
          <p:spPr bwMode="auto">
            <a:xfrm>
              <a:off x="3235325" y="3282951"/>
              <a:ext cx="2087563" cy="738664"/>
            </a:xfrm>
            <a:prstGeom prst="rect">
              <a:avLst/>
            </a:prstGeom>
            <a:noFill/>
          </p:spPr>
          <p:txBody>
            <a:bodyPr lIns="0" tIns="0" rIns="0" bIns="0">
              <a:spAutoFit/>
            </a:bodyPr>
            <a:lstStyle/>
            <a:p>
              <a:pPr algn="r" eaLnBrk="1" hangingPunct="1">
                <a:defRPr/>
              </a:pPr>
              <a:r>
                <a:rPr lang="de-DE" sz="1200" b="1" dirty="0">
                  <a:solidFill>
                    <a:schemeClr val="accent1"/>
                  </a:solidFill>
                </a:rPr>
                <a:t>Betriebstreue </a:t>
              </a:r>
              <a:br>
                <a:rPr lang="de-DE" sz="1200" b="1" dirty="0">
                  <a:solidFill>
                    <a:schemeClr val="accent1"/>
                  </a:solidFill>
                </a:rPr>
              </a:br>
              <a:r>
                <a:rPr lang="de-DE" sz="1200" b="1" dirty="0">
                  <a:solidFill>
                    <a:schemeClr val="accent1"/>
                  </a:solidFill>
                </a:rPr>
                <a:t>(3 Jahre, Alter 21)</a:t>
              </a:r>
              <a:br>
                <a:rPr lang="de-DE" sz="1200" b="1" dirty="0">
                  <a:solidFill>
                    <a:schemeClr val="accent1"/>
                  </a:solidFill>
                </a:rPr>
              </a:br>
              <a:r>
                <a:rPr lang="de-DE" sz="1200" b="1" dirty="0">
                  <a:solidFill>
                    <a:schemeClr val="accent1"/>
                  </a:solidFill>
                </a:rPr>
                <a:t>und / oder</a:t>
              </a:r>
            </a:p>
            <a:p>
              <a:pPr algn="r" eaLnBrk="1" hangingPunct="1">
                <a:defRPr/>
              </a:pPr>
              <a:r>
                <a:rPr lang="de-DE" sz="1200" b="1" dirty="0">
                  <a:solidFill>
                    <a:schemeClr val="accent1"/>
                  </a:solidFill>
                </a:rPr>
                <a:t>Entgeltumwandlung</a:t>
              </a:r>
            </a:p>
          </p:txBody>
        </p:sp>
        <p:cxnSp>
          <p:nvCxnSpPr>
            <p:cNvPr id="31" name="Gerade Verbindung mit Pfeil 30"/>
            <p:cNvCxnSpPr/>
            <p:nvPr/>
          </p:nvCxnSpPr>
          <p:spPr>
            <a:xfrm flipH="1">
              <a:off x="3305386" y="3217104"/>
              <a:ext cx="2088000" cy="0"/>
            </a:xfrm>
            <a:prstGeom prst="straightConnector1">
              <a:avLst/>
            </a:prstGeom>
            <a:ln>
              <a:solidFill>
                <a:schemeClr val="tx2">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2" name="Textfeld 31"/>
            <p:cNvSpPr txBox="1"/>
            <p:nvPr/>
          </p:nvSpPr>
          <p:spPr bwMode="auto">
            <a:xfrm>
              <a:off x="1316990" y="3392488"/>
              <a:ext cx="613951" cy="184666"/>
            </a:xfrm>
            <a:prstGeom prst="rect">
              <a:avLst/>
            </a:prstGeom>
            <a:noFill/>
          </p:spPr>
          <p:txBody>
            <a:bodyPr wrap="none" lIns="0" tIns="0" rIns="0" bIns="0">
              <a:spAutoFit/>
            </a:bodyPr>
            <a:lstStyle/>
            <a:p>
              <a:pPr eaLnBrk="1" hangingPunct="1">
                <a:defRPr/>
              </a:pPr>
              <a:r>
                <a:rPr lang="de-DE" sz="1200" b="1" dirty="0">
                  <a:solidFill>
                    <a:schemeClr val="accent1"/>
                  </a:solidFill>
                </a:rPr>
                <a:t>Beiträge</a:t>
              </a:r>
            </a:p>
          </p:txBody>
        </p:sp>
        <p:sp>
          <p:nvSpPr>
            <p:cNvPr id="33" name="Textfeld 32"/>
            <p:cNvSpPr txBox="1"/>
            <p:nvPr/>
          </p:nvSpPr>
          <p:spPr bwMode="auto">
            <a:xfrm>
              <a:off x="6645910" y="3863975"/>
              <a:ext cx="1162050" cy="384175"/>
            </a:xfrm>
            <a:prstGeom prst="rect">
              <a:avLst/>
            </a:prstGeom>
            <a:noFill/>
          </p:spPr>
          <p:txBody>
            <a:bodyPr wrap="none" lIns="0" tIns="0" rIns="0" bIns="0">
              <a:spAutoFit/>
            </a:bodyPr>
            <a:lstStyle/>
            <a:p>
              <a:pPr eaLnBrk="1" hangingPunct="1">
                <a:defRPr/>
              </a:pPr>
              <a:r>
                <a:rPr lang="de-DE" sz="1250" b="1" dirty="0">
                  <a:solidFill>
                    <a:schemeClr val="accent1"/>
                  </a:solidFill>
                </a:rPr>
                <a:t>Versicherungs-</a:t>
              </a:r>
              <a:br>
                <a:rPr lang="de-DE" sz="1250" b="1" dirty="0">
                  <a:solidFill>
                    <a:schemeClr val="accent1"/>
                  </a:solidFill>
                </a:rPr>
              </a:br>
              <a:r>
                <a:rPr lang="de-DE" sz="1250" b="1" dirty="0" err="1">
                  <a:solidFill>
                    <a:schemeClr val="accent1"/>
                  </a:solidFill>
                </a:rPr>
                <a:t>leistung</a:t>
              </a:r>
              <a:endParaRPr lang="de-DE" sz="1250" b="1" dirty="0">
                <a:solidFill>
                  <a:schemeClr val="accent1"/>
                </a:solidFill>
              </a:endParaRPr>
            </a:p>
          </p:txBody>
        </p:sp>
        <p:sp>
          <p:nvSpPr>
            <p:cNvPr id="34" name="Textfeld 33"/>
            <p:cNvSpPr txBox="1"/>
            <p:nvPr/>
          </p:nvSpPr>
          <p:spPr>
            <a:xfrm>
              <a:off x="2034319" y="4782771"/>
              <a:ext cx="4373886" cy="194918"/>
            </a:xfrm>
            <a:prstGeom prst="rect">
              <a:avLst/>
            </a:prstGeom>
            <a:noFill/>
          </p:spPr>
          <p:txBody>
            <a:bodyPr wrap="none" lIns="0" tIns="0" rIns="0" bIns="0" rtlCol="0">
              <a:noAutofit/>
            </a:bodyPr>
            <a:lstStyle/>
            <a:p>
              <a:r>
                <a:rPr lang="de-DE" sz="1000" dirty="0"/>
                <a:t>Versorgungsträger: z.B. ein Versicherungsverein auf Gegenseitigkeit (</a:t>
              </a:r>
              <a:r>
                <a:rPr lang="de-DE" sz="1000" dirty="0" err="1"/>
                <a:t>VVaG</a:t>
              </a:r>
              <a:r>
                <a:rPr lang="de-DE" sz="1000" dirty="0"/>
                <a:t>)</a:t>
              </a:r>
            </a:p>
          </p:txBody>
        </p:sp>
        <p:cxnSp>
          <p:nvCxnSpPr>
            <p:cNvPr id="35" name="Gerade Verbindung mit Pfeil 34"/>
            <p:cNvCxnSpPr/>
            <p:nvPr/>
          </p:nvCxnSpPr>
          <p:spPr>
            <a:xfrm rot="5400000">
              <a:off x="1383620" y="3713896"/>
              <a:ext cx="1260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a:off x="3140286" y="3013904"/>
              <a:ext cx="2088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7" name="Abgerundetes Rechteck 11"/>
            <p:cNvSpPr/>
            <p:nvPr/>
          </p:nvSpPr>
          <p:spPr>
            <a:xfrm>
              <a:off x="1766352" y="2937851"/>
              <a:ext cx="1440000" cy="360000"/>
            </a:xfrm>
            <a:custGeom>
              <a:avLst/>
              <a:gdLst>
                <a:gd name="connsiteX0" fmla="*/ 0 w 1506081"/>
                <a:gd name="connsiteY0" fmla="*/ 58810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8" fmla="*/ 0 w 1506081"/>
                <a:gd name="connsiteY8" fmla="*/ 58810 h 352853"/>
                <a:gd name="connsiteX0" fmla="*/ 0 w 1506081"/>
                <a:gd name="connsiteY0" fmla="*/ 294043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0" fmla="*/ 0 w 1506081"/>
                <a:gd name="connsiteY0" fmla="*/ 294043 h 352853"/>
                <a:gd name="connsiteX1" fmla="*/ 582 w 1506081"/>
                <a:gd name="connsiteY1" fmla="*/ 2157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081" h="352853">
                  <a:moveTo>
                    <a:pt x="0" y="294043"/>
                  </a:moveTo>
                  <a:lnTo>
                    <a:pt x="582" y="2157"/>
                  </a:lnTo>
                  <a:lnTo>
                    <a:pt x="1447271" y="0"/>
                  </a:lnTo>
                  <a:cubicBezTo>
                    <a:pt x="1479751" y="0"/>
                    <a:pt x="1506081" y="26330"/>
                    <a:pt x="1506081" y="58810"/>
                  </a:cubicBezTo>
                  <a:lnTo>
                    <a:pt x="1506081" y="294043"/>
                  </a:lnTo>
                  <a:cubicBezTo>
                    <a:pt x="1506081" y="326523"/>
                    <a:pt x="1479751" y="352853"/>
                    <a:pt x="1447271" y="352853"/>
                  </a:cubicBezTo>
                  <a:lnTo>
                    <a:pt x="58810" y="352853"/>
                  </a:lnTo>
                  <a:cubicBezTo>
                    <a:pt x="26330" y="352853"/>
                    <a:pt x="0" y="326523"/>
                    <a:pt x="0" y="29404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Arbeitgeber</a:t>
              </a:r>
            </a:p>
          </p:txBody>
        </p:sp>
        <p:sp>
          <p:nvSpPr>
            <p:cNvPr id="38" name="Abgerundetes Rechteck 13"/>
            <p:cNvSpPr/>
            <p:nvPr/>
          </p:nvSpPr>
          <p:spPr>
            <a:xfrm>
              <a:off x="5327089" y="2936895"/>
              <a:ext cx="1512000" cy="360000"/>
            </a:xfrm>
            <a:custGeom>
              <a:avLst/>
              <a:gdLst>
                <a:gd name="connsiteX0" fmla="*/ 0 w 1122837"/>
                <a:gd name="connsiteY0" fmla="*/ 58810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8" fmla="*/ 0 w 1122837"/>
                <a:gd name="connsiteY8" fmla="*/ 58810 h 352853"/>
                <a:gd name="connsiteX0" fmla="*/ 0 w 1122837"/>
                <a:gd name="connsiteY0" fmla="*/ 294043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45813 w 1122837"/>
                <a:gd name="connsiteY6" fmla="*/ 350519 h 352853"/>
                <a:gd name="connsiteX7" fmla="*/ 0 w 1122837"/>
                <a:gd name="connsiteY7" fmla="*/ 294043 h 352853"/>
                <a:gd name="connsiteX0" fmla="*/ 0 w 1122837"/>
                <a:gd name="connsiteY0" fmla="*/ 294043 h 350519"/>
                <a:gd name="connsiteX1" fmla="*/ 2739 w 1122837"/>
                <a:gd name="connsiteY1" fmla="*/ 0 h 350519"/>
                <a:gd name="connsiteX2" fmla="*/ 1064027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0244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8164 w 1122837"/>
                <a:gd name="connsiteY5" fmla="*/ 350519 h 350519"/>
                <a:gd name="connsiteX6" fmla="*/ 40244 w 1122837"/>
                <a:gd name="connsiteY6" fmla="*/ 350519 h 350519"/>
                <a:gd name="connsiteX7" fmla="*/ 0 w 1122837"/>
                <a:gd name="connsiteY7" fmla="*/ 294043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837" h="350519">
                  <a:moveTo>
                    <a:pt x="0" y="294043"/>
                  </a:moveTo>
                  <a:lnTo>
                    <a:pt x="2739" y="0"/>
                  </a:lnTo>
                  <a:lnTo>
                    <a:pt x="1082595" y="0"/>
                  </a:lnTo>
                  <a:cubicBezTo>
                    <a:pt x="1115075" y="0"/>
                    <a:pt x="1122837" y="26330"/>
                    <a:pt x="1122837" y="58810"/>
                  </a:cubicBezTo>
                  <a:lnTo>
                    <a:pt x="1122837" y="294043"/>
                  </a:lnTo>
                  <a:cubicBezTo>
                    <a:pt x="1122837" y="326523"/>
                    <a:pt x="1120644" y="350519"/>
                    <a:pt x="1088164" y="350519"/>
                  </a:cubicBezTo>
                  <a:lnTo>
                    <a:pt x="40244" y="350519"/>
                  </a:lnTo>
                  <a:cubicBezTo>
                    <a:pt x="7764" y="350519"/>
                    <a:pt x="0" y="326523"/>
                    <a:pt x="0" y="294043"/>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Arbeitnehmer</a:t>
              </a:r>
            </a:p>
          </p:txBody>
        </p:sp>
        <p:cxnSp>
          <p:nvCxnSpPr>
            <p:cNvPr id="39" name="Gerade Verbindung mit Pfeil 38"/>
            <p:cNvCxnSpPr/>
            <p:nvPr/>
          </p:nvCxnSpPr>
          <p:spPr>
            <a:xfrm rot="16200000" flipV="1">
              <a:off x="5911172" y="3972976"/>
              <a:ext cx="1260000" cy="0"/>
            </a:xfrm>
            <a:prstGeom prst="straightConnector1">
              <a:avLst/>
            </a:prstGeom>
            <a:ln>
              <a:solidFill>
                <a:schemeClr val="accent5"/>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0" name="Abgerundetes Rechteck 7"/>
            <p:cNvSpPr/>
            <p:nvPr/>
          </p:nvSpPr>
          <p:spPr bwMode="auto">
            <a:xfrm>
              <a:off x="1767147" y="4388194"/>
              <a:ext cx="5076000" cy="360000"/>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89390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87446" y="1911"/>
                  </a:lnTo>
                  <a:cubicBezTo>
                    <a:pt x="3520584" y="1911"/>
                    <a:pt x="3528000" y="28774"/>
                    <a:pt x="3528000" y="61912"/>
                  </a:cubicBezTo>
                  <a:lnTo>
                    <a:pt x="3528000" y="301910"/>
                  </a:lnTo>
                  <a:cubicBezTo>
                    <a:pt x="3528000" y="335048"/>
                    <a:pt x="3522528" y="361911"/>
                    <a:pt x="3489390" y="361911"/>
                  </a:cubicBezTo>
                  <a:lnTo>
                    <a:pt x="44444" y="359128"/>
                  </a:lnTo>
                  <a:cubicBezTo>
                    <a:pt x="11306" y="359128"/>
                    <a:pt x="0" y="335048"/>
                    <a:pt x="0" y="301910"/>
                  </a:cubicBezTo>
                  <a:cubicBezTo>
                    <a:pt x="1588" y="201273"/>
                    <a:pt x="3175" y="100637"/>
                    <a:pt x="4763"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algn="ctr" eaLnBrk="1" fontAlgn="auto" hangingPunct="1">
                <a:spcBef>
                  <a:spcPts val="0"/>
                </a:spcBef>
                <a:spcAft>
                  <a:spcPts val="0"/>
                </a:spcAft>
                <a:tabLst>
                  <a:tab pos="3309938" algn="r"/>
                </a:tabLst>
                <a:defRPr/>
              </a:pPr>
              <a:r>
                <a:rPr lang="de-DE" sz="1600" b="1" dirty="0">
                  <a:solidFill>
                    <a:srgbClr val="FFFFFF"/>
                  </a:solidFill>
                </a:rPr>
                <a:t>Direktversicherung</a:t>
              </a:r>
            </a:p>
          </p:txBody>
        </p:sp>
      </p:grpSp>
    </p:spTree>
    <p:extLst>
      <p:ext uri="{BB962C8B-B14F-4D97-AF65-F5344CB8AC3E}">
        <p14:creationId xmlns:p14="http://schemas.microsoft.com/office/powerpoint/2010/main" val="340715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1701"/>
            <a:ext cx="9144000" cy="6046299"/>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6" name="Textplatzhalter 5"/>
          <p:cNvSpPr>
            <a:spLocks noGrp="1"/>
          </p:cNvSpPr>
          <p:nvPr>
            <p:ph type="body" sz="quarter" idx="10"/>
          </p:nvPr>
        </p:nvSpPr>
        <p:spPr/>
        <p:txBody>
          <a:bodyPr/>
          <a:lstStyle/>
          <a:p>
            <a:r>
              <a:rPr lang="de-DE" dirty="0"/>
              <a:t>6.</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Die Stuttgarter – Partner für Ihre bAV</a:t>
            </a:r>
            <a:endParaRPr lang="de-DE" dirty="0"/>
          </a:p>
        </p:txBody>
      </p:sp>
    </p:spTree>
    <p:extLst>
      <p:ext uri="{BB962C8B-B14F-4D97-AF65-F5344CB8AC3E}">
        <p14:creationId xmlns:p14="http://schemas.microsoft.com/office/powerpoint/2010/main" val="187781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Die Stuttgarter:</a:t>
            </a:r>
            <a:br>
              <a:rPr lang="de-DE" altLang="de-DE"/>
            </a:br>
            <a:r>
              <a:rPr lang="de-DE" altLang="de-DE"/>
              <a:t>Darauf können Sie sich in Zukunft verlassen</a:t>
            </a:r>
            <a:endParaRPr lang="de-DE" dirty="0"/>
          </a:p>
        </p:txBody>
      </p:sp>
      <p:sp>
        <p:nvSpPr>
          <p:cNvPr id="3" name="Textplatzhalter 2"/>
          <p:cNvSpPr>
            <a:spLocks noGrp="1"/>
          </p:cNvSpPr>
          <p:nvPr>
            <p:ph type="body" sz="quarter" idx="17"/>
          </p:nvPr>
        </p:nvSpPr>
        <p:spPr/>
        <p:txBody>
          <a:bodyPr/>
          <a:lstStyle/>
          <a:p>
            <a:pPr lvl="1"/>
            <a:r>
              <a:rPr lang="de-DE" altLang="de-DE"/>
              <a:t>Leistung „Made in Germany</a:t>
            </a:r>
            <a:r>
              <a:rPr lang="de-DE" altLang="ja-JP"/>
              <a:t>“</a:t>
            </a:r>
            <a:r>
              <a:rPr lang="de-DE" altLang="de-DE"/>
              <a:t>: </a:t>
            </a:r>
            <a:br>
              <a:rPr lang="de-DE" altLang="de-DE"/>
            </a:br>
            <a:r>
              <a:rPr lang="de-DE" altLang="de-DE"/>
              <a:t>Die Stuttgarter ist traditionell, </a:t>
            </a:r>
            <a:br>
              <a:rPr lang="de-DE" altLang="de-DE"/>
            </a:br>
            <a:r>
              <a:rPr lang="de-DE" altLang="de-DE"/>
              <a:t>solide und finanzstark.</a:t>
            </a:r>
          </a:p>
          <a:p>
            <a:pPr lvl="1"/>
            <a:r>
              <a:rPr lang="de-DE" altLang="de-DE"/>
              <a:t>Als Versicherungsverein auf Gegenseitigkeit ist Die Stuttgarter </a:t>
            </a:r>
            <a:br>
              <a:rPr lang="de-DE" altLang="de-DE"/>
            </a:br>
            <a:r>
              <a:rPr lang="de-DE" altLang="de-DE"/>
              <a:t>ihren Kunden verpflichtet.</a:t>
            </a:r>
            <a:endParaRPr lang="de-DE" altLang="de-DE" dirty="0"/>
          </a:p>
        </p:txBody>
      </p:sp>
      <p:sp>
        <p:nvSpPr>
          <p:cNvPr id="5" name="Textplatzhalter 4"/>
          <p:cNvSpPr>
            <a:spLocks noGrp="1"/>
          </p:cNvSpPr>
          <p:nvPr>
            <p:ph type="body" sz="quarter" idx="21"/>
          </p:nvPr>
        </p:nvSpPr>
        <p:spPr/>
        <p:txBody>
          <a:bodyPr/>
          <a:lstStyle/>
          <a:p>
            <a:r>
              <a:rPr lang="de-DE" altLang="de-DE"/>
              <a:t>Ihr Arbeitgeber hat sich für einen leistungsstarken bAV-Versicherer entschieden.</a:t>
            </a:r>
            <a:endParaRPr lang="de-DE" altLang="de-DE" dirty="0"/>
          </a:p>
        </p:txBody>
      </p:sp>
      <p:sp>
        <p:nvSpPr>
          <p:cNvPr id="29" name="Textplatzhalter 28"/>
          <p:cNvSpPr>
            <a:spLocks noGrp="1"/>
          </p:cNvSpPr>
          <p:nvPr>
            <p:ph type="body" sz="quarter" idx="24"/>
          </p:nvPr>
        </p:nvSpPr>
        <p:spPr/>
        <p:txBody>
          <a:bodyPr/>
          <a:lstStyle/>
          <a:p>
            <a:r>
              <a:rPr lang="de-DE" altLang="de-DE" dirty="0">
                <a:solidFill>
                  <a:srgbClr val="FF6600"/>
                </a:solidFill>
              </a:rPr>
              <a:t>Die Stuttgarter setzt sich seit über 100 Jahren für die Interessen ihrer Kunden ein: leistungsstark und vertrauenswürdig. </a:t>
            </a:r>
          </a:p>
        </p:txBody>
      </p:sp>
      <p:sp>
        <p:nvSpPr>
          <p:cNvPr id="28" name="Textplatzhalter 27"/>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a:t>6. </a:t>
            </a:r>
            <a:r>
              <a:rPr lang="de-DE" altLang="de-DE"/>
              <a:t>Die Stuttgarter – Partner für Ihre bAV</a:t>
            </a:r>
            <a:endParaRPr lang="de-DE" dirty="0"/>
          </a:p>
        </p:txBody>
      </p:sp>
      <p:sp>
        <p:nvSpPr>
          <p:cNvPr id="9" name="Datumsplatzhalter 8"/>
          <p:cNvSpPr>
            <a:spLocks noGrp="1"/>
          </p:cNvSpPr>
          <p:nvPr>
            <p:ph type="dt" sz="half" idx="25"/>
          </p:nvPr>
        </p:nvSpPr>
        <p:spPr/>
        <p:txBody>
          <a:bodyPr/>
          <a:lstStyle/>
          <a:p>
            <a:r>
              <a:rPr lang="de-DE"/>
              <a:t>01.01.2020</a:t>
            </a:r>
            <a:endParaRPr lang="de-DE" dirty="0"/>
          </a:p>
        </p:txBody>
      </p:sp>
      <p:sp>
        <p:nvSpPr>
          <p:cNvPr id="10" name="Fußzeilenplatzhalter 9"/>
          <p:cNvSpPr>
            <a:spLocks noGrp="1"/>
          </p:cNvSpPr>
          <p:nvPr>
            <p:ph type="ftr" sz="quarter" idx="26"/>
          </p:nvPr>
        </p:nvSpPr>
        <p:spPr/>
        <p:txBody>
          <a:bodyPr/>
          <a:lstStyle/>
          <a:p>
            <a:r>
              <a:rPr lang="de-DE"/>
              <a:t>Präsentation für Arbeitnehmer</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23</a:t>
            </a:fld>
            <a:endParaRPr lang="de-DE" dirty="0"/>
          </a:p>
        </p:txBody>
      </p:sp>
      <p:grpSp>
        <p:nvGrpSpPr>
          <p:cNvPr id="34" name="Gruppieren 33"/>
          <p:cNvGrpSpPr/>
          <p:nvPr/>
        </p:nvGrpSpPr>
        <p:grpSpPr>
          <a:xfrm>
            <a:off x="4506313" y="2601370"/>
            <a:ext cx="4176000" cy="2666010"/>
            <a:chOff x="4506313" y="2601370"/>
            <a:chExt cx="4176000" cy="2666010"/>
          </a:xfrm>
        </p:grpSpPr>
        <p:pic>
          <p:nvPicPr>
            <p:cNvPr id="35" name="Picture 2" descr="\\USERNAME-PC\Stuttgarter bAV - Daten CD (Ordner)\b) Schritt 1 Arbeitgeber Analyse - Die Stuttgarter bAV-Lösung\_Änderungen\BAV_Bilder_PPT\Siegel\FitchRatings_A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789" y="2601370"/>
              <a:ext cx="2024524" cy="1228982"/>
            </a:xfrm>
            <a:prstGeom prst="rect">
              <a:avLst/>
            </a:prstGeom>
            <a:noFill/>
            <a:extLst>
              <a:ext uri="{909E8E84-426E-40DD-AFC4-6F175D3DCCD1}">
                <a14:hiddenFill xmlns:a14="http://schemas.microsoft.com/office/drawing/2010/main">
                  <a:solidFill>
                    <a:srgbClr val="FFFFFF"/>
                  </a:solidFill>
                </a14:hiddenFill>
              </a:ext>
            </a:extLst>
          </p:spPr>
        </p:pic>
        <p:pic>
          <p:nvPicPr>
            <p:cNvPr id="36" name="Grafik 3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06313" y="4038398"/>
              <a:ext cx="2010885" cy="1228982"/>
            </a:xfrm>
            <a:prstGeom prst="rect">
              <a:avLst/>
            </a:prstGeom>
          </p:spPr>
        </p:pic>
        <p:pic>
          <p:nvPicPr>
            <p:cNvPr id="37" name="Grafik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660" y="2601370"/>
              <a:ext cx="1300199" cy="1260000"/>
            </a:xfrm>
            <a:prstGeom prst="rect">
              <a:avLst/>
            </a:prstGeom>
          </p:spPr>
        </p:pic>
        <p:pic>
          <p:nvPicPr>
            <p:cNvPr id="38" name="Grafik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951" y="4038398"/>
              <a:ext cx="1432201" cy="1227600"/>
            </a:xfrm>
            <a:prstGeom prst="rect">
              <a:avLst/>
            </a:prstGeom>
          </p:spPr>
        </p:pic>
      </p:grpSp>
    </p:spTree>
    <p:extLst>
      <p:ext uri="{BB962C8B-B14F-4D97-AF65-F5344CB8AC3E}">
        <p14:creationId xmlns:p14="http://schemas.microsoft.com/office/powerpoint/2010/main" val="335101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Persönliches Gespräch:</a:t>
            </a:r>
            <a:br>
              <a:rPr lang="de-DE" altLang="de-DE" dirty="0"/>
            </a:br>
            <a:r>
              <a:rPr lang="de-DE" altLang="de-DE" dirty="0"/>
              <a:t>Lassen Sie uns gemeinsam ins Detail gehen</a:t>
            </a:r>
            <a:endParaRPr lang="de-DE" dirty="0"/>
          </a:p>
        </p:txBody>
      </p:sp>
      <p:sp>
        <p:nvSpPr>
          <p:cNvPr id="5" name="Textplatzhalter 4"/>
          <p:cNvSpPr>
            <a:spLocks noGrp="1"/>
          </p:cNvSpPr>
          <p:nvPr>
            <p:ph type="body" sz="quarter" idx="21"/>
          </p:nvPr>
        </p:nvSpPr>
        <p:spPr/>
        <p:txBody>
          <a:bodyPr/>
          <a:lstStyle/>
          <a:p>
            <a:r>
              <a:rPr lang="de-DE" altLang="de-DE" dirty="0"/>
              <a:t>Informieren Sie sich über Ihre individuellen Vorteile und Beiträge in der bAV.</a:t>
            </a:r>
          </a:p>
        </p:txBody>
      </p:sp>
      <p:sp>
        <p:nvSpPr>
          <p:cNvPr id="29" name="Textplatzhalter 28"/>
          <p:cNvSpPr>
            <a:spLocks noGrp="1"/>
          </p:cNvSpPr>
          <p:nvPr>
            <p:ph type="body" sz="quarter" idx="24"/>
          </p:nvPr>
        </p:nvSpPr>
        <p:spPr/>
        <p:txBody>
          <a:bodyPr/>
          <a:lstStyle/>
          <a:p>
            <a:pPr marL="233363" indent="-233363" eaLnBrk="1" hangingPunct="1"/>
            <a:r>
              <a:rPr lang="de-DE" altLang="de-DE" dirty="0">
                <a:solidFill>
                  <a:srgbClr val="FF6600"/>
                </a:solidFill>
              </a:rPr>
              <a:t>Lassen Sie uns für Sie rechnen!</a:t>
            </a:r>
          </a:p>
        </p:txBody>
      </p:sp>
      <p:sp>
        <p:nvSpPr>
          <p:cNvPr id="28" name="Textplatzhalter 27"/>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a:t>6. </a:t>
            </a:r>
            <a:r>
              <a:rPr lang="de-DE" altLang="de-DE"/>
              <a:t>Die Stuttgarter – Partner für Ihre bAV</a:t>
            </a:r>
            <a:endParaRPr lang="de-DE" dirty="0"/>
          </a:p>
        </p:txBody>
      </p:sp>
      <p:sp>
        <p:nvSpPr>
          <p:cNvPr id="9" name="Datumsplatzhalter 8"/>
          <p:cNvSpPr>
            <a:spLocks noGrp="1"/>
          </p:cNvSpPr>
          <p:nvPr>
            <p:ph type="dt" sz="half" idx="25"/>
          </p:nvPr>
        </p:nvSpPr>
        <p:spPr/>
        <p:txBody>
          <a:bodyPr/>
          <a:lstStyle/>
          <a:p>
            <a:r>
              <a:rPr lang="de-DE"/>
              <a:t>01.01.2020</a:t>
            </a:r>
            <a:endParaRPr lang="de-DE" dirty="0"/>
          </a:p>
        </p:txBody>
      </p:sp>
      <p:sp>
        <p:nvSpPr>
          <p:cNvPr id="10" name="Fußzeilenplatzhalter 9"/>
          <p:cNvSpPr>
            <a:spLocks noGrp="1"/>
          </p:cNvSpPr>
          <p:nvPr>
            <p:ph type="ftr" sz="quarter" idx="26"/>
          </p:nvPr>
        </p:nvSpPr>
        <p:spPr/>
        <p:txBody>
          <a:bodyPr/>
          <a:lstStyle/>
          <a:p>
            <a:r>
              <a:rPr lang="de-DE"/>
              <a:t>Präsentation für Arbeitnehmer</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24</a:t>
            </a:fld>
            <a:endParaRPr lang="de-DE" dirty="0"/>
          </a:p>
        </p:txBody>
      </p:sp>
      <p:pic>
        <p:nvPicPr>
          <p:cNvPr id="21" name="Grafik 20"/>
          <p:cNvPicPr>
            <a:picLocks noChangeAspect="1"/>
          </p:cNvPicPr>
          <p:nvPr/>
        </p:nvPicPr>
        <p:blipFill>
          <a:blip r:embed="rId2"/>
          <a:stretch>
            <a:fillRect/>
          </a:stretch>
        </p:blipFill>
        <p:spPr>
          <a:xfrm rot="180000">
            <a:off x="1327150" y="2683251"/>
            <a:ext cx="6480175" cy="2776538"/>
          </a:xfrm>
          <a:prstGeom prst="rect">
            <a:avLst/>
          </a:prstGeom>
          <a:ln>
            <a:solidFill>
              <a:schemeClr val="accent5"/>
            </a:solidFill>
          </a:ln>
        </p:spPr>
      </p:pic>
    </p:spTree>
    <p:extLst>
      <p:ext uri="{BB962C8B-B14F-4D97-AF65-F5344CB8AC3E}">
        <p14:creationId xmlns:p14="http://schemas.microsoft.com/office/powerpoint/2010/main" val="209267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2188962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428862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nSpc>
                <a:spcPct val="110000"/>
              </a:lnSpc>
              <a:spcBef>
                <a:spcPts val="600"/>
              </a:spcBef>
            </a:pPr>
            <a:r>
              <a:rPr lang="de-DE" sz="1500" dirty="0">
                <a:solidFill>
                  <a:schemeClr val="tx1"/>
                </a:solidFill>
              </a:rPr>
              <a:t>martin-mustervermittler@mustervermittler.de</a:t>
            </a:r>
            <a:br>
              <a:rPr lang="de-DE" sz="1500" dirty="0">
                <a:solidFill>
                  <a:schemeClr val="tx1"/>
                </a:solidFill>
              </a:rPr>
            </a:br>
            <a:r>
              <a:rPr lang="de-DE" sz="1500" dirty="0">
                <a:solidFill>
                  <a:schemeClr val="tx1"/>
                </a:solidFill>
              </a:rPr>
              <a:t>www.mustervermittler.de</a:t>
            </a:r>
          </a:p>
        </p:txBody>
      </p:sp>
    </p:spTree>
    <p:extLst>
      <p:ext uri="{BB962C8B-B14F-4D97-AF65-F5344CB8AC3E}">
        <p14:creationId xmlns:p14="http://schemas.microsoft.com/office/powerpoint/2010/main" val="139903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6"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1.</a:t>
            </a:r>
          </a:p>
        </p:txBody>
      </p:sp>
      <p:sp>
        <p:nvSpPr>
          <p:cNvPr id="7"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Warum überhaupt betriebliche Altersversorgung?</a:t>
            </a:r>
            <a:endParaRPr lang="de-DE" dirty="0"/>
          </a:p>
        </p:txBody>
      </p:sp>
    </p:spTree>
    <p:extLst>
      <p:ext uri="{BB962C8B-B14F-4D97-AF65-F5344CB8AC3E}">
        <p14:creationId xmlns:p14="http://schemas.microsoft.com/office/powerpoint/2010/main" val="35148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Betriebliche Altersversorgung:</a:t>
            </a:r>
            <a:br>
              <a:rPr lang="de-DE" altLang="de-DE" dirty="0"/>
            </a:br>
            <a:r>
              <a:rPr lang="de-DE" altLang="de-DE" dirty="0"/>
              <a:t>Ihre Chance als Minijobber auf eine bessere Rente</a:t>
            </a:r>
            <a:endParaRPr lang="de-DE" dirty="0"/>
          </a:p>
        </p:txBody>
      </p:sp>
      <p:sp>
        <p:nvSpPr>
          <p:cNvPr id="4" name="Textplatzhalter 3"/>
          <p:cNvSpPr>
            <a:spLocks noGrp="1"/>
          </p:cNvSpPr>
          <p:nvPr>
            <p:ph type="body" sz="quarter" idx="17"/>
          </p:nvPr>
        </p:nvSpPr>
        <p:spPr>
          <a:xfrm>
            <a:off x="358774" y="2600325"/>
            <a:ext cx="4213225" cy="2736850"/>
          </a:xfrm>
        </p:spPr>
        <p:txBody>
          <a:bodyPr>
            <a:normAutofit lnSpcReduction="10000"/>
          </a:bodyPr>
          <a:lstStyle/>
          <a:p>
            <a:pPr lvl="1"/>
            <a:r>
              <a:rPr lang="de-DE" altLang="de-DE" dirty="0"/>
              <a:t>Rechnen Sie als Minijobber damit, dass Ihre staatliche Rente im Alter </a:t>
            </a:r>
            <a:r>
              <a:rPr lang="de-DE" altLang="de-DE" b="1" dirty="0"/>
              <a:t>nicht zum Leben reichen wird</a:t>
            </a:r>
            <a:r>
              <a:rPr lang="de-DE" altLang="de-DE" dirty="0"/>
              <a:t>.</a:t>
            </a:r>
          </a:p>
          <a:p>
            <a:pPr lvl="1"/>
            <a:r>
              <a:rPr lang="de-DE" altLang="de-DE" dirty="0"/>
              <a:t>Aber: Die betriebliche Altersversorgung ermöglicht auch Minijobbern den </a:t>
            </a:r>
            <a:r>
              <a:rPr lang="de-DE" altLang="de-DE" b="1" dirty="0"/>
              <a:t>Aufbau einer soliden Betriebsrente</a:t>
            </a:r>
            <a:r>
              <a:rPr lang="de-DE" altLang="de-DE" dirty="0"/>
              <a:t>.</a:t>
            </a:r>
          </a:p>
          <a:p>
            <a:pPr lvl="1"/>
            <a:r>
              <a:rPr lang="de-DE" altLang="de-DE" dirty="0"/>
              <a:t>Bessere Förderung durch den Staat: </a:t>
            </a:r>
            <a:br>
              <a:rPr lang="de-DE" altLang="de-DE" dirty="0"/>
            </a:br>
            <a:r>
              <a:rPr lang="de-DE" altLang="de-DE" dirty="0"/>
              <a:t>Ein 2018 neu eingeführter Freibetrag auf die Grundsicherung sorgt dafür, dass Sie </a:t>
            </a:r>
            <a:r>
              <a:rPr lang="de-DE" altLang="de-DE" b="1" dirty="0"/>
              <a:t>im Ruhestand mehr haben</a:t>
            </a:r>
            <a:r>
              <a:rPr lang="de-DE" altLang="de-DE" dirty="0"/>
              <a:t>.</a:t>
            </a:r>
          </a:p>
        </p:txBody>
      </p:sp>
      <p:sp>
        <p:nvSpPr>
          <p:cNvPr id="3" name="Textplatzhalter 2"/>
          <p:cNvSpPr>
            <a:spLocks noGrp="1"/>
          </p:cNvSpPr>
          <p:nvPr>
            <p:ph type="body" sz="quarter" idx="21"/>
          </p:nvPr>
        </p:nvSpPr>
        <p:spPr/>
        <p:txBody>
          <a:bodyPr/>
          <a:lstStyle/>
          <a:p>
            <a:r>
              <a:rPr lang="de-DE" altLang="de-DE" dirty="0"/>
              <a:t>Besonders Minijobber erwerben nur niedrige Ansprüche auf gesetzliche Rente.</a:t>
            </a:r>
          </a:p>
        </p:txBody>
      </p:sp>
      <p:sp>
        <p:nvSpPr>
          <p:cNvPr id="28" name="Textplatzhalter 27"/>
          <p:cNvSpPr>
            <a:spLocks noGrp="1"/>
          </p:cNvSpPr>
          <p:nvPr>
            <p:ph type="body" sz="quarter" idx="24"/>
          </p:nvPr>
        </p:nvSpPr>
        <p:spPr/>
        <p:txBody>
          <a:bodyPr/>
          <a:lstStyle/>
          <a:p>
            <a:pPr>
              <a:defRPr/>
            </a:pPr>
            <a:r>
              <a:rPr lang="de-DE" dirty="0"/>
              <a:t>Die betriebliche Altersversorgung bietet Ihnen als Minijobber eine besondere Möglichkeit, frühzeitig etwas gegen die drohende Altersarmut zu unternehmen.</a:t>
            </a:r>
          </a:p>
        </p:txBody>
      </p:sp>
      <p:sp>
        <p:nvSpPr>
          <p:cNvPr id="6" name="Textplatzhalter 5"/>
          <p:cNvSpPr>
            <a:spLocks noGrp="1"/>
          </p:cNvSpPr>
          <p:nvPr>
            <p:ph type="body" sz="quarter" idx="18"/>
          </p:nvPr>
        </p:nvSpPr>
        <p:spPr/>
        <p:txBody>
          <a:bodyPr/>
          <a:lstStyle/>
          <a:p>
            <a:r>
              <a:rPr lang="de-DE" dirty="0"/>
              <a:t>1. </a:t>
            </a:r>
            <a:r>
              <a:rPr lang="de-DE" altLang="de-DE" dirty="0"/>
              <a:t>Warum überhaupt betriebliche Altersversorgung?</a:t>
            </a:r>
            <a:endParaRPr lang="de-DE" dirty="0"/>
          </a:p>
        </p:txBody>
      </p:sp>
      <p:sp>
        <p:nvSpPr>
          <p:cNvPr id="7" name="Datumsplatzhalter 6"/>
          <p:cNvSpPr>
            <a:spLocks noGrp="1"/>
          </p:cNvSpPr>
          <p:nvPr>
            <p:ph type="dt" sz="half" idx="25"/>
          </p:nvPr>
        </p:nvSpPr>
        <p:spPr/>
        <p:txBody>
          <a:bodyPr/>
          <a:lstStyle/>
          <a:p>
            <a:r>
              <a:rPr lang="de-DE"/>
              <a:t>01.01.2020</a:t>
            </a:r>
            <a:endParaRPr lang="de-DE" dirty="0"/>
          </a:p>
        </p:txBody>
      </p:sp>
      <p:sp>
        <p:nvSpPr>
          <p:cNvPr id="8" name="Fußzeilenplatzhalter 7"/>
          <p:cNvSpPr>
            <a:spLocks noGrp="1"/>
          </p:cNvSpPr>
          <p:nvPr>
            <p:ph type="ftr" sz="quarter" idx="26"/>
          </p:nvPr>
        </p:nvSpPr>
        <p:spPr/>
        <p:txBody>
          <a:bodyPr/>
          <a:lstStyle/>
          <a:p>
            <a:r>
              <a:rPr lang="de-DE" dirty="0"/>
              <a:t>Präsentation für Arbeitnehmer</a:t>
            </a:r>
          </a:p>
        </p:txBody>
      </p:sp>
      <p:sp>
        <p:nvSpPr>
          <p:cNvPr id="9" name="Foliennummernplatzhalter 8"/>
          <p:cNvSpPr>
            <a:spLocks noGrp="1"/>
          </p:cNvSpPr>
          <p:nvPr>
            <p:ph type="sldNum" sz="quarter" idx="27"/>
          </p:nvPr>
        </p:nvSpPr>
        <p:spPr/>
        <p:txBody>
          <a:bodyPr/>
          <a:lstStyle/>
          <a:p>
            <a:fld id="{BFE8ADF1-837C-463F-9856-54C2D771B21B}" type="slidenum">
              <a:rPr lang="de-DE" smtClean="0"/>
              <a:pPr/>
              <a:t>4</a:t>
            </a:fld>
            <a:endParaRPr lang="de-DE" dirty="0"/>
          </a:p>
        </p:txBody>
      </p:sp>
      <p:grpSp>
        <p:nvGrpSpPr>
          <p:cNvPr id="5" name="Gruppieren 4"/>
          <p:cNvGrpSpPr/>
          <p:nvPr/>
        </p:nvGrpSpPr>
        <p:grpSpPr>
          <a:xfrm>
            <a:off x="4946929" y="2636296"/>
            <a:ext cx="3348000" cy="2628000"/>
            <a:chOff x="4946929" y="2653736"/>
            <a:chExt cx="3348000" cy="2628000"/>
          </a:xfrm>
        </p:grpSpPr>
        <p:sp>
          <p:nvSpPr>
            <p:cNvPr id="12" name="Eine Ecke des Rechtecks abrunden 11"/>
            <p:cNvSpPr/>
            <p:nvPr/>
          </p:nvSpPr>
          <p:spPr>
            <a:xfrm>
              <a:off x="4946929" y="2653736"/>
              <a:ext cx="1607589" cy="2352091"/>
            </a:xfrm>
            <a:prstGeom prst="round1Rect">
              <a:avLst>
                <a:gd name="adj" fmla="val 72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grpSp>
          <p:nvGrpSpPr>
            <p:cNvPr id="14" name="Gruppieren 13"/>
            <p:cNvGrpSpPr>
              <a:grpSpLocks/>
            </p:cNvGrpSpPr>
            <p:nvPr/>
          </p:nvGrpSpPr>
          <p:grpSpPr bwMode="auto">
            <a:xfrm>
              <a:off x="6676652" y="3600365"/>
              <a:ext cx="1607590" cy="1405462"/>
              <a:chOff x="6780213" y="3694758"/>
              <a:chExt cx="1671638" cy="1463675"/>
            </a:xfrm>
          </p:grpSpPr>
          <p:sp>
            <p:nvSpPr>
              <p:cNvPr id="25" name="Rechteck 24"/>
              <p:cNvSpPr/>
              <p:nvPr/>
            </p:nvSpPr>
            <p:spPr>
              <a:xfrm>
                <a:off x="6780213" y="3694758"/>
                <a:ext cx="1671638" cy="1463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6" name="Textfeld 23"/>
              <p:cNvSpPr txBox="1">
                <a:spLocks noChangeArrowheads="1"/>
              </p:cNvSpPr>
              <p:nvPr/>
            </p:nvSpPr>
            <p:spPr bwMode="auto">
              <a:xfrm>
                <a:off x="6780213" y="3694758"/>
                <a:ext cx="1656000" cy="61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a:solidFill>
                      <a:schemeClr val="bg1"/>
                    </a:solidFill>
                  </a:rPr>
                  <a:t>gesetzliche</a:t>
                </a:r>
                <a:br>
                  <a:rPr lang="de-DE" altLang="de-DE" sz="1300" b="1">
                    <a:solidFill>
                      <a:schemeClr val="bg1"/>
                    </a:solidFill>
                  </a:rPr>
                </a:br>
                <a:r>
                  <a:rPr lang="de-DE" altLang="de-DE" sz="1300" b="1">
                    <a:solidFill>
                      <a:schemeClr val="bg1"/>
                    </a:solidFill>
                  </a:rPr>
                  <a:t>Nettorente</a:t>
                </a:r>
              </a:p>
            </p:txBody>
          </p:sp>
        </p:grpSp>
        <p:sp>
          <p:nvSpPr>
            <p:cNvPr id="23" name="Eine Ecke des Rechtecks abrunden 22"/>
            <p:cNvSpPr/>
            <p:nvPr/>
          </p:nvSpPr>
          <p:spPr bwMode="auto">
            <a:xfrm>
              <a:off x="6676652" y="3107996"/>
              <a:ext cx="1607590" cy="446639"/>
            </a:xfrm>
            <a:prstGeom prst="round1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16" name="Textfeld 15"/>
            <p:cNvSpPr txBox="1"/>
            <p:nvPr/>
          </p:nvSpPr>
          <p:spPr>
            <a:xfrm rot="21180000">
              <a:off x="6962096" y="4275980"/>
              <a:ext cx="1225156" cy="516530"/>
            </a:xfrm>
            <a:prstGeom prst="roundRect">
              <a:avLst>
                <a:gd name="adj" fmla="val 9773"/>
              </a:avLst>
            </a:prstGeom>
            <a:solidFill>
              <a:schemeClr val="bg1">
                <a:lumMod val="85000"/>
              </a:schemeClr>
            </a:solidFill>
            <a:ln>
              <a:solidFill>
                <a:schemeClr val="bg1"/>
              </a:solidFill>
            </a:ln>
          </p:spPr>
          <p:txBody>
            <a:bodyPr wrap="square" lIns="72000" tIns="36000" rIns="36000" bIns="36000">
              <a:spAutoFit/>
            </a:bodyPr>
            <a:lstStyle/>
            <a:p>
              <a:pPr eaLnBrk="1" hangingPunct="1">
                <a:defRPr/>
              </a:pPr>
              <a:r>
                <a:rPr lang="de-DE" sz="1100" dirty="0">
                  <a:latin typeface="Arial" charset="0"/>
                  <a:cs typeface="Arial" charset="0"/>
                </a:rPr>
                <a:t>monatlich 906,- €</a:t>
              </a:r>
            </a:p>
            <a:p>
              <a:pPr eaLnBrk="1" hangingPunct="1">
                <a:defRPr/>
              </a:pPr>
              <a:r>
                <a:rPr lang="de-DE" sz="800" dirty="0">
                  <a:latin typeface="Arial" charset="0"/>
                  <a:cs typeface="Arial" charset="0"/>
                </a:rPr>
                <a:t>Durchschnittsrente</a:t>
              </a:r>
              <a:br>
                <a:rPr lang="de-DE" sz="800" dirty="0">
                  <a:latin typeface="Arial" charset="0"/>
                  <a:cs typeface="Arial" charset="0"/>
                </a:rPr>
              </a:br>
              <a:r>
                <a:rPr lang="de-DE" sz="800" dirty="0">
                  <a:latin typeface="Arial" charset="0"/>
                  <a:cs typeface="Arial" charset="0"/>
                </a:rPr>
                <a:t>in Deutschland</a:t>
              </a:r>
            </a:p>
          </p:txBody>
        </p:sp>
        <p:grpSp>
          <p:nvGrpSpPr>
            <p:cNvPr id="17" name="Gruppieren 16"/>
            <p:cNvGrpSpPr>
              <a:grpSpLocks/>
            </p:cNvGrpSpPr>
            <p:nvPr/>
          </p:nvGrpSpPr>
          <p:grpSpPr bwMode="auto">
            <a:xfrm>
              <a:off x="4946929" y="5089666"/>
              <a:ext cx="1607589" cy="192070"/>
              <a:chOff x="4981575" y="5245169"/>
              <a:chExt cx="1671638" cy="200055"/>
            </a:xfrm>
          </p:grpSpPr>
          <p:cxnSp>
            <p:nvCxnSpPr>
              <p:cNvPr id="21" name="Gerade Verbindung mit Pfeil 20"/>
              <p:cNvCxnSpPr/>
              <p:nvPr/>
            </p:nvCxnSpPr>
            <p:spPr>
              <a:xfrm>
                <a:off x="4981575" y="5345197"/>
                <a:ext cx="1671638" cy="0"/>
              </a:xfrm>
              <a:prstGeom prst="straightConnector1">
                <a:avLst/>
              </a:prstGeom>
              <a:ln>
                <a:solidFill>
                  <a:schemeClr val="tx2"/>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extfeld 7"/>
              <p:cNvSpPr txBox="1">
                <a:spLocks noChangeArrowheads="1"/>
              </p:cNvSpPr>
              <p:nvPr/>
            </p:nvSpPr>
            <p:spPr bwMode="auto">
              <a:xfrm>
                <a:off x="5210374" y="5245169"/>
                <a:ext cx="1214041" cy="20005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tx2"/>
                    </a:solidFill>
                  </a:rPr>
                  <a:t>Erwerbsphase</a:t>
                </a:r>
              </a:p>
            </p:txBody>
          </p:sp>
        </p:grpSp>
        <p:grpSp>
          <p:nvGrpSpPr>
            <p:cNvPr id="18" name="Gruppieren 17"/>
            <p:cNvGrpSpPr>
              <a:grpSpLocks/>
            </p:cNvGrpSpPr>
            <p:nvPr/>
          </p:nvGrpSpPr>
          <p:grpSpPr bwMode="auto">
            <a:xfrm>
              <a:off x="6687340" y="5089666"/>
              <a:ext cx="1607589" cy="192070"/>
              <a:chOff x="6791325" y="5245169"/>
              <a:chExt cx="1671638" cy="200055"/>
            </a:xfrm>
          </p:grpSpPr>
          <p:cxnSp>
            <p:nvCxnSpPr>
              <p:cNvPr id="19" name="Gerade Verbindung mit Pfeil 18"/>
              <p:cNvCxnSpPr/>
              <p:nvPr/>
            </p:nvCxnSpPr>
            <p:spPr>
              <a:xfrm>
                <a:off x="6791325" y="5337258"/>
                <a:ext cx="1671638" cy="0"/>
              </a:xfrm>
              <a:prstGeom prst="straightConnector1">
                <a:avLst/>
              </a:prstGeom>
              <a:ln>
                <a:solidFill>
                  <a:schemeClr val="accent5"/>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Textfeld 19"/>
              <p:cNvSpPr txBox="1"/>
              <p:nvPr/>
            </p:nvSpPr>
            <p:spPr>
              <a:xfrm>
                <a:off x="7064375" y="5245169"/>
                <a:ext cx="1125538" cy="200055"/>
              </a:xfrm>
              <a:prstGeom prst="rect">
                <a:avLst/>
              </a:prstGeom>
              <a:solidFill>
                <a:srgbClr val="F0F0F0"/>
              </a:solidFill>
            </p:spPr>
            <p:txBody>
              <a:bodyPr wrap="none" lIns="36000" tIns="0" rIns="36000" bIns="0">
                <a:spAutoFit/>
              </a:bodyPr>
              <a:lstStyle/>
              <a:p>
                <a:pPr eaLnBrk="1" hangingPunct="1">
                  <a:defRPr/>
                </a:pPr>
                <a:r>
                  <a:rPr lang="de-DE" sz="1300" b="1" dirty="0">
                    <a:solidFill>
                      <a:schemeClr val="accent5"/>
                    </a:solidFill>
                    <a:latin typeface="Arial" charset="0"/>
                    <a:cs typeface="Arial" charset="0"/>
                  </a:rPr>
                  <a:t>Rentenphase</a:t>
                </a:r>
              </a:p>
            </p:txBody>
          </p:sp>
        </p:grpSp>
        <p:sp>
          <p:nvSpPr>
            <p:cNvPr id="30" name="Textfeld 20"/>
            <p:cNvSpPr txBox="1">
              <a:spLocks noChangeArrowheads="1"/>
            </p:cNvSpPr>
            <p:nvPr/>
          </p:nvSpPr>
          <p:spPr bwMode="auto">
            <a:xfrm>
              <a:off x="4946929" y="2653736"/>
              <a:ext cx="1592323" cy="4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bg1"/>
                  </a:solidFill>
                </a:rPr>
                <a:t>Nettoeinkommen</a:t>
              </a:r>
            </a:p>
          </p:txBody>
        </p:sp>
        <p:sp>
          <p:nvSpPr>
            <p:cNvPr id="32" name="Textfeld 24"/>
            <p:cNvSpPr txBox="1">
              <a:spLocks noChangeArrowheads="1"/>
            </p:cNvSpPr>
            <p:nvPr/>
          </p:nvSpPr>
          <p:spPr bwMode="auto">
            <a:xfrm>
              <a:off x="6676652" y="3117069"/>
              <a:ext cx="1592551" cy="4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2000" b="1" dirty="0" err="1">
                  <a:solidFill>
                    <a:schemeClr val="bg1"/>
                  </a:solidFill>
                </a:rPr>
                <a:t>bAV</a:t>
              </a:r>
              <a:endParaRPr lang="de-DE" altLang="de-DE" sz="2000" b="1" dirty="0">
                <a:solidFill>
                  <a:schemeClr val="bg1"/>
                </a:solidFill>
              </a:endParaRPr>
            </a:p>
          </p:txBody>
        </p:sp>
      </p:grpSp>
      <p:sp>
        <p:nvSpPr>
          <p:cNvPr id="37" name="Textplatzhalter 36"/>
          <p:cNvSpPr>
            <a:spLocks noGrp="1"/>
          </p:cNvSpPr>
          <p:nvPr>
            <p:ph type="body" sz="quarter" idx="23"/>
          </p:nvPr>
        </p:nvSpPr>
        <p:spPr/>
        <p:txBody>
          <a:bodyPr/>
          <a:lstStyle/>
          <a:p>
            <a:r>
              <a:rPr lang="de-DE" dirty="0"/>
              <a:t>Quelle: Statistik der Deutschen Rentenversicherung - Rentenversicherung in Zahlen 2019</a:t>
            </a:r>
          </a:p>
        </p:txBody>
      </p:sp>
    </p:spTree>
    <p:extLst>
      <p:ext uri="{BB962C8B-B14F-4D97-AF65-F5344CB8AC3E}">
        <p14:creationId xmlns:p14="http://schemas.microsoft.com/office/powerpoint/2010/main" val="22064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Der Freibetrag macht die bAV attraktiv</a:t>
            </a:r>
            <a:endParaRPr lang="de-DE" dirty="0"/>
          </a:p>
        </p:txBody>
      </p:sp>
      <p:sp>
        <p:nvSpPr>
          <p:cNvPr id="3" name="Textplatzhalter 2"/>
          <p:cNvSpPr>
            <a:spLocks noGrp="1"/>
          </p:cNvSpPr>
          <p:nvPr>
            <p:ph type="body" sz="quarter" idx="19"/>
          </p:nvPr>
        </p:nvSpPr>
        <p:spPr>
          <a:xfrm>
            <a:off x="358776" y="1744663"/>
            <a:ext cx="8426450" cy="944953"/>
          </a:xfrm>
        </p:spPr>
        <p:txBody>
          <a:bodyPr/>
          <a:lstStyle/>
          <a:p>
            <a:r>
              <a:rPr lang="de-DE" dirty="0"/>
              <a:t>Der Staat belohnt den Aufbau einer eigenen Altersversorgung. Zusatzrenten aus privater oder betrieblicher Vorsorge werden nicht mehr voll auf die Grundsicherung angerechnet.</a:t>
            </a:r>
          </a:p>
          <a:p>
            <a:endParaRPr lang="de-DE" dirty="0"/>
          </a:p>
        </p:txBody>
      </p:sp>
      <p:sp>
        <p:nvSpPr>
          <p:cNvPr id="5" name="Textplatzhalter 4"/>
          <p:cNvSpPr>
            <a:spLocks noGrp="1"/>
          </p:cNvSpPr>
          <p:nvPr>
            <p:ph type="body" sz="quarter" idx="21"/>
          </p:nvPr>
        </p:nvSpPr>
        <p:spPr>
          <a:xfrm>
            <a:off x="358776" y="2733676"/>
            <a:ext cx="4033838" cy="3600450"/>
          </a:xfrm>
        </p:spPr>
        <p:txBody>
          <a:bodyPr/>
          <a:lstStyle/>
          <a:p>
            <a:pPr lvl="1"/>
            <a:r>
              <a:rPr lang="de-DE" dirty="0"/>
              <a:t>Der § 82 Abs. 4 SGB XII enthält die Regelung zum Freibetrag auf die Grundsicherung</a:t>
            </a:r>
          </a:p>
          <a:p>
            <a:pPr lvl="1"/>
            <a:r>
              <a:rPr lang="de-DE" dirty="0"/>
              <a:t>Der Freibetrag gilt für:</a:t>
            </a:r>
          </a:p>
          <a:p>
            <a:pPr marL="536575" lvl="1"/>
            <a:r>
              <a:rPr lang="de-DE" dirty="0"/>
              <a:t>bAV</a:t>
            </a:r>
          </a:p>
          <a:p>
            <a:pPr marL="536575" lvl="1"/>
            <a:r>
              <a:rPr lang="de-DE" dirty="0"/>
              <a:t>Riesterrenten</a:t>
            </a:r>
          </a:p>
          <a:p>
            <a:pPr marL="536575" lvl="1"/>
            <a:r>
              <a:rPr lang="de-DE" dirty="0"/>
              <a:t>Basisrente ("Rürup")</a:t>
            </a:r>
          </a:p>
          <a:p>
            <a:pPr marL="536575" lvl="1"/>
            <a:r>
              <a:rPr lang="de-DE" dirty="0"/>
              <a:t>freiwillige Beiträge zur gesetzlichen Rentenversicherung</a:t>
            </a:r>
          </a:p>
        </p:txBody>
      </p:sp>
      <p:sp>
        <p:nvSpPr>
          <p:cNvPr id="7" name="Textplatzhalter 6"/>
          <p:cNvSpPr>
            <a:spLocks noGrp="1"/>
          </p:cNvSpPr>
          <p:nvPr>
            <p:ph type="body" sz="quarter" idx="18"/>
          </p:nvPr>
        </p:nvSpPr>
        <p:spPr/>
        <p:txBody>
          <a:bodyPr/>
          <a:lstStyle/>
          <a:p>
            <a:r>
              <a:rPr lang="de-DE"/>
              <a:t>1. </a:t>
            </a:r>
            <a:r>
              <a:rPr lang="de-DE" altLang="de-DE"/>
              <a:t>Warum überhaupt betriebliche Altersversorgung?</a:t>
            </a:r>
            <a:endParaRPr lang="de-DE" dirty="0"/>
          </a:p>
        </p:txBody>
      </p:sp>
      <p:sp>
        <p:nvSpPr>
          <p:cNvPr id="8" name="Datumsplatzhalter 7"/>
          <p:cNvSpPr>
            <a:spLocks noGrp="1"/>
          </p:cNvSpPr>
          <p:nvPr>
            <p:ph type="dt" sz="half" idx="23"/>
          </p:nvPr>
        </p:nvSpPr>
        <p:spPr/>
        <p:txBody>
          <a:bodyPr/>
          <a:lstStyle/>
          <a:p>
            <a:r>
              <a:rPr lang="de-DE"/>
              <a:t>01.01.2020</a:t>
            </a:r>
            <a:endParaRPr lang="de-DE" dirty="0"/>
          </a:p>
        </p:txBody>
      </p:sp>
      <p:sp>
        <p:nvSpPr>
          <p:cNvPr id="9" name="Fußzeilenplatzhalter 8"/>
          <p:cNvSpPr>
            <a:spLocks noGrp="1"/>
          </p:cNvSpPr>
          <p:nvPr>
            <p:ph type="ftr" sz="quarter" idx="24"/>
          </p:nvPr>
        </p:nvSpPr>
        <p:spPr/>
        <p:txBody>
          <a:bodyPr/>
          <a:lstStyle/>
          <a:p>
            <a:r>
              <a:rPr lang="de-DE"/>
              <a:t>Präsentation für Arbeitnehmer</a:t>
            </a:r>
            <a:endParaRPr lang="de-DE" dirty="0"/>
          </a:p>
        </p:txBody>
      </p:sp>
      <p:sp>
        <p:nvSpPr>
          <p:cNvPr id="10" name="Foliennummernplatzhalter 9"/>
          <p:cNvSpPr>
            <a:spLocks noGrp="1"/>
          </p:cNvSpPr>
          <p:nvPr>
            <p:ph type="sldNum" sz="quarter" idx="25"/>
          </p:nvPr>
        </p:nvSpPr>
        <p:spPr/>
        <p:txBody>
          <a:bodyPr/>
          <a:lstStyle/>
          <a:p>
            <a:fld id="{BFE8ADF1-837C-463F-9856-54C2D771B21B}" type="slidenum">
              <a:rPr lang="de-DE" smtClean="0"/>
              <a:pPr/>
              <a:t>5</a:t>
            </a:fld>
            <a:endParaRPr lang="de-DE" dirty="0"/>
          </a:p>
        </p:txBody>
      </p:sp>
      <p:sp>
        <p:nvSpPr>
          <p:cNvPr id="29" name="Textplatzhalter 28"/>
          <p:cNvSpPr>
            <a:spLocks noGrp="1"/>
          </p:cNvSpPr>
          <p:nvPr>
            <p:ph type="body" sz="quarter" idx="26"/>
          </p:nvPr>
        </p:nvSpPr>
        <p:spPr/>
        <p:txBody>
          <a:bodyPr/>
          <a:lstStyle/>
          <a:p>
            <a:endParaRPr lang="de-DE"/>
          </a:p>
        </p:txBody>
      </p:sp>
      <p:sp>
        <p:nvSpPr>
          <p:cNvPr id="12" name="Inhaltsplatzhalter 8"/>
          <p:cNvSpPr txBox="1">
            <a:spLocks/>
          </p:cNvSpPr>
          <p:nvPr/>
        </p:nvSpPr>
        <p:spPr>
          <a:xfrm>
            <a:off x="6336196" y="2900309"/>
            <a:ext cx="1207382" cy="292388"/>
          </a:xfrm>
          <a:prstGeom prst="rect">
            <a:avLst/>
          </a:prstGeom>
        </p:spPr>
        <p:txBody>
          <a:bodyPr wrap="none">
            <a:sp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300"/>
              </a:spcBef>
              <a:buFont typeface="Arial" panose="020B0604020202020204" pitchFamily="34" charset="0"/>
              <a:buNone/>
            </a:pPr>
            <a:r>
              <a:rPr lang="de-DE" sz="1300" b="1" dirty="0"/>
              <a:t>In der Rente:</a:t>
            </a:r>
          </a:p>
        </p:txBody>
      </p:sp>
      <p:sp>
        <p:nvSpPr>
          <p:cNvPr id="13" name="Rechteck 12"/>
          <p:cNvSpPr/>
          <p:nvPr/>
        </p:nvSpPr>
        <p:spPr>
          <a:xfrm>
            <a:off x="5040052" y="4526757"/>
            <a:ext cx="1260000" cy="12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600"/>
              </a:spcAft>
            </a:pPr>
            <a:r>
              <a:rPr lang="de-DE" sz="1300" b="1" dirty="0"/>
              <a:t>bis 100 €</a:t>
            </a:r>
          </a:p>
          <a:p>
            <a:pPr algn="ctr" eaLnBrk="1" fontAlgn="auto" hangingPunct="1">
              <a:spcBef>
                <a:spcPts val="0"/>
              </a:spcBef>
              <a:spcAft>
                <a:spcPts val="0"/>
              </a:spcAft>
            </a:pPr>
            <a:r>
              <a:rPr lang="de-DE" sz="1300" dirty="0">
                <a:latin typeface="Arial Narrow" panose="020B0606020202030204" pitchFamily="34" charset="0"/>
              </a:rPr>
              <a:t>100 % anrechnungsfrei</a:t>
            </a:r>
          </a:p>
        </p:txBody>
      </p:sp>
      <p:sp>
        <p:nvSpPr>
          <p:cNvPr id="14" name="Rechteck 13"/>
          <p:cNvSpPr/>
          <p:nvPr/>
        </p:nvSpPr>
        <p:spPr>
          <a:xfrm>
            <a:off x="6336196" y="4872064"/>
            <a:ext cx="2449028" cy="769441"/>
          </a:xfrm>
          <a:prstGeom prst="rect">
            <a:avLst/>
          </a:prstGeom>
        </p:spPr>
        <p:txBody>
          <a:bodyPr wrap="square" anchor="b">
            <a:spAutoFit/>
          </a:bodyPr>
          <a:lstStyle/>
          <a:p>
            <a:pPr>
              <a:spcAft>
                <a:spcPts val="600"/>
              </a:spcAft>
            </a:pPr>
            <a:r>
              <a:rPr lang="de-DE" sz="1300" dirty="0">
                <a:latin typeface="+mn-lt"/>
              </a:rPr>
              <a:t>Bis 100 Euro Zusatzrente </a:t>
            </a:r>
            <a:br>
              <a:rPr lang="de-DE" sz="1300" dirty="0">
                <a:latin typeface="+mn-lt"/>
              </a:rPr>
            </a:br>
            <a:r>
              <a:rPr lang="de-DE" sz="1300" dirty="0">
                <a:latin typeface="+mn-lt"/>
              </a:rPr>
              <a:t>aus einer </a:t>
            </a:r>
            <a:r>
              <a:rPr lang="de-DE" sz="1300" dirty="0" err="1">
                <a:latin typeface="+mn-lt"/>
              </a:rPr>
              <a:t>bAV</a:t>
            </a:r>
            <a:r>
              <a:rPr lang="de-DE" sz="1300" dirty="0">
                <a:latin typeface="+mn-lt"/>
              </a:rPr>
              <a:t>: </a:t>
            </a:r>
          </a:p>
          <a:p>
            <a:pPr marL="180975" indent="-180975">
              <a:spcAft>
                <a:spcPts val="600"/>
              </a:spcAft>
              <a:buFont typeface="Wingdings" panose="05000000000000000000" pitchFamily="2" charset="2"/>
              <a:buChar char="§"/>
            </a:pPr>
            <a:r>
              <a:rPr lang="de-DE" sz="1300" dirty="0">
                <a:latin typeface="+mn-lt"/>
              </a:rPr>
              <a:t>vollständig anrechnungsfrei</a:t>
            </a:r>
          </a:p>
        </p:txBody>
      </p:sp>
      <p:sp>
        <p:nvSpPr>
          <p:cNvPr id="15" name="Rechteck 14"/>
          <p:cNvSpPr/>
          <p:nvPr/>
        </p:nvSpPr>
        <p:spPr>
          <a:xfrm>
            <a:off x="6336196" y="3909722"/>
            <a:ext cx="2449028" cy="569387"/>
          </a:xfrm>
          <a:prstGeom prst="rect">
            <a:avLst/>
          </a:prstGeom>
        </p:spPr>
        <p:txBody>
          <a:bodyPr wrap="square" anchor="b">
            <a:spAutoFit/>
          </a:bodyPr>
          <a:lstStyle/>
          <a:p>
            <a:pPr>
              <a:spcAft>
                <a:spcPts val="600"/>
              </a:spcAft>
            </a:pPr>
            <a:r>
              <a:rPr lang="de-DE" sz="1300" dirty="0">
                <a:latin typeface="+mn-lt"/>
              </a:rPr>
              <a:t>Über 100 Euro: </a:t>
            </a:r>
          </a:p>
          <a:p>
            <a:pPr marL="180975" indent="-180975">
              <a:spcAft>
                <a:spcPts val="600"/>
              </a:spcAft>
              <a:buFont typeface="Wingdings" panose="05000000000000000000" pitchFamily="2" charset="2"/>
              <a:buChar char="§"/>
            </a:pPr>
            <a:r>
              <a:rPr lang="de-DE" sz="1300" dirty="0">
                <a:latin typeface="+mn-lt"/>
              </a:rPr>
              <a:t>30 % anrechnungsfrei</a:t>
            </a:r>
            <a:endParaRPr lang="de-DE" sz="1300" dirty="0">
              <a:solidFill>
                <a:schemeClr val="accent6"/>
              </a:solidFill>
              <a:latin typeface="+mn-lt"/>
            </a:endParaRPr>
          </a:p>
        </p:txBody>
      </p:sp>
      <p:sp>
        <p:nvSpPr>
          <p:cNvPr id="16" name="Rechteck 15"/>
          <p:cNvSpPr/>
          <p:nvPr/>
        </p:nvSpPr>
        <p:spPr>
          <a:xfrm>
            <a:off x="6336196" y="3307555"/>
            <a:ext cx="2449028" cy="492443"/>
          </a:xfrm>
          <a:prstGeom prst="rect">
            <a:avLst/>
          </a:prstGeom>
        </p:spPr>
        <p:txBody>
          <a:bodyPr wrap="square" anchor="t">
            <a:spAutoFit/>
          </a:bodyPr>
          <a:lstStyle/>
          <a:p>
            <a:pPr>
              <a:spcAft>
                <a:spcPts val="600"/>
              </a:spcAft>
            </a:pPr>
            <a:r>
              <a:rPr lang="de-DE" sz="1300" dirty="0">
                <a:solidFill>
                  <a:schemeClr val="accent6"/>
                </a:solidFill>
                <a:latin typeface="+mn-lt"/>
              </a:rPr>
              <a:t>Deckelung auf 50 % </a:t>
            </a:r>
            <a:br>
              <a:rPr lang="de-DE" sz="1300" dirty="0">
                <a:solidFill>
                  <a:schemeClr val="accent6"/>
                </a:solidFill>
                <a:latin typeface="+mn-lt"/>
              </a:rPr>
            </a:br>
            <a:r>
              <a:rPr lang="de-DE" sz="1300" dirty="0">
                <a:solidFill>
                  <a:schemeClr val="accent6"/>
                </a:solidFill>
                <a:latin typeface="+mn-lt"/>
              </a:rPr>
              <a:t>der Regelbedarfsstufe 1 </a:t>
            </a:r>
          </a:p>
        </p:txBody>
      </p:sp>
      <p:cxnSp>
        <p:nvCxnSpPr>
          <p:cNvPr id="17" name="Gerader Verbinder 11"/>
          <p:cNvCxnSpPr/>
          <p:nvPr/>
        </p:nvCxnSpPr>
        <p:spPr>
          <a:xfrm>
            <a:off x="5040052" y="3266325"/>
            <a:ext cx="3443548" cy="0"/>
          </a:xfrm>
          <a:prstGeom prst="line">
            <a:avLst/>
          </a:prstGeom>
          <a:ln>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Rechteck 17"/>
          <p:cNvSpPr/>
          <p:nvPr/>
        </p:nvSpPr>
        <p:spPr>
          <a:xfrm>
            <a:off x="5040052" y="3248539"/>
            <a:ext cx="1260000" cy="1260000"/>
          </a:xfrm>
          <a:prstGeom prst="rect">
            <a:avLst/>
          </a:prstGeom>
          <a:gradFill>
            <a:gsLst>
              <a:gs pos="63000">
                <a:schemeClr val="accent6"/>
              </a:gs>
              <a:gs pos="0">
                <a:schemeClr val="accent6">
                  <a:lumMod val="20000"/>
                  <a:lumOff val="80000"/>
                </a:schemeClr>
              </a:gs>
              <a:gs pos="100000">
                <a:schemeClr val="accent6"/>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600"/>
              </a:spcAft>
            </a:pPr>
            <a:r>
              <a:rPr lang="de-DE" sz="1300" b="1" dirty="0"/>
              <a:t>über 100 €</a:t>
            </a:r>
          </a:p>
          <a:p>
            <a:pPr algn="ctr" eaLnBrk="1" fontAlgn="auto" hangingPunct="1">
              <a:spcBef>
                <a:spcPts val="0"/>
              </a:spcBef>
              <a:spcAft>
                <a:spcPts val="0"/>
              </a:spcAft>
            </a:pPr>
            <a:r>
              <a:rPr lang="de-DE" sz="1300" dirty="0">
                <a:latin typeface="Arial Narrow" panose="020B0606020202030204" pitchFamily="34" charset="0"/>
              </a:rPr>
              <a:t>30 % anrechnungsfrei</a:t>
            </a:r>
          </a:p>
        </p:txBody>
      </p:sp>
    </p:spTree>
    <p:extLst>
      <p:ext uri="{BB962C8B-B14F-4D97-AF65-F5344CB8AC3E}">
        <p14:creationId xmlns:p14="http://schemas.microsoft.com/office/powerpoint/2010/main" val="85610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6"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a:t>2.</a:t>
            </a:r>
            <a:endParaRPr lang="de-DE" dirty="0"/>
          </a:p>
        </p:txBody>
      </p:sp>
      <p:sp>
        <p:nvSpPr>
          <p:cNvPr id="7"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Ihr Recht auf betriebliche Altersversorgung</a:t>
            </a:r>
            <a:endParaRPr lang="de-DE" dirty="0"/>
          </a:p>
        </p:txBody>
      </p:sp>
    </p:spTree>
    <p:extLst>
      <p:ext uri="{BB962C8B-B14F-4D97-AF65-F5344CB8AC3E}">
        <p14:creationId xmlns:p14="http://schemas.microsoft.com/office/powerpoint/2010/main" val="40875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Betriebliche Altersversorgung:</a:t>
            </a:r>
            <a:br>
              <a:rPr lang="de-DE" altLang="de-DE"/>
            </a:br>
            <a:r>
              <a:rPr lang="de-DE" altLang="de-DE"/>
              <a:t>Ihr gutes Recht auf wirklich gutes Geld</a:t>
            </a:r>
            <a:endParaRPr lang="de-DE" dirty="0"/>
          </a:p>
        </p:txBody>
      </p:sp>
      <p:sp>
        <p:nvSpPr>
          <p:cNvPr id="3" name="Textplatzhalter 2"/>
          <p:cNvSpPr>
            <a:spLocks noGrp="1"/>
          </p:cNvSpPr>
          <p:nvPr>
            <p:ph type="body" sz="quarter" idx="17"/>
          </p:nvPr>
        </p:nvSpPr>
        <p:spPr>
          <a:xfrm>
            <a:off x="358775" y="2087563"/>
            <a:ext cx="8426450" cy="512762"/>
          </a:xfrm>
        </p:spPr>
        <p:txBody>
          <a:bodyPr>
            <a:normAutofit/>
          </a:bodyPr>
          <a:lstStyle/>
          <a:p>
            <a:r>
              <a:rPr lang="de-DE" altLang="de-DE" dirty="0"/>
              <a:t>Ihr Anspruch auf betriebliche Altersversorgung ist gesetzlich fest verankert.</a:t>
            </a:r>
          </a:p>
          <a:p>
            <a:endParaRPr lang="de-DE" dirty="0"/>
          </a:p>
        </p:txBody>
      </p:sp>
      <p:sp>
        <p:nvSpPr>
          <p:cNvPr id="5" name="Textplatzhalter 4"/>
          <p:cNvSpPr>
            <a:spLocks noGrp="1"/>
          </p:cNvSpPr>
          <p:nvPr>
            <p:ph type="body" sz="quarter" idx="21"/>
          </p:nvPr>
        </p:nvSpPr>
        <p:spPr>
          <a:xfrm>
            <a:off x="358774" y="2600325"/>
            <a:ext cx="4213225" cy="2736850"/>
          </a:xfrm>
        </p:spPr>
        <p:txBody>
          <a:bodyPr/>
          <a:lstStyle/>
          <a:p>
            <a:pPr lvl="1"/>
            <a:r>
              <a:rPr lang="de-DE" altLang="de-DE" dirty="0"/>
              <a:t>Gemäß Betriebsrentengesetz hat jeder sozialversicherungspflichtige Arbeitnehmer </a:t>
            </a:r>
            <a:r>
              <a:rPr lang="de-DE" altLang="de-DE" b="1" dirty="0"/>
              <a:t>Anspruch auf Entgeltumwandlung</a:t>
            </a:r>
            <a:r>
              <a:rPr lang="de-DE" altLang="de-DE" dirty="0"/>
              <a:t>.</a:t>
            </a:r>
          </a:p>
          <a:p>
            <a:pPr lvl="1"/>
            <a:r>
              <a:rPr lang="de-DE" altLang="de-DE" dirty="0"/>
              <a:t>Die bAV ermöglicht Mehrarbeit </a:t>
            </a:r>
            <a:br>
              <a:rPr lang="de-DE" altLang="de-DE" dirty="0"/>
            </a:br>
            <a:r>
              <a:rPr lang="de-DE" altLang="de-DE" dirty="0"/>
              <a:t>ohne Verlust des günstigen </a:t>
            </a:r>
            <a:r>
              <a:rPr lang="de-DE" altLang="de-DE" dirty="0" err="1"/>
              <a:t>Sozialversicherungs</a:t>
            </a:r>
            <a:r>
              <a:rPr lang="de-DE" altLang="de-DE" dirty="0"/>
              <a:t>(SV)-Status.</a:t>
            </a:r>
          </a:p>
          <a:p>
            <a:pPr lvl="1"/>
            <a:r>
              <a:rPr lang="de-DE" altLang="de-DE" dirty="0"/>
              <a:t> "Vater Staat" fördert dies.</a:t>
            </a:r>
          </a:p>
        </p:txBody>
      </p:sp>
      <p:sp>
        <p:nvSpPr>
          <p:cNvPr id="23" name="Textplatzhalter 22"/>
          <p:cNvSpPr>
            <a:spLocks noGrp="1"/>
          </p:cNvSpPr>
          <p:nvPr>
            <p:ph type="body" sz="quarter" idx="24"/>
          </p:nvPr>
        </p:nvSpPr>
        <p:spPr/>
        <p:txBody>
          <a:bodyPr/>
          <a:lstStyle/>
          <a:p>
            <a:r>
              <a:rPr lang="de-DE" dirty="0"/>
              <a:t>Das Betriebsrentengesetz ermöglicht es Ihnen, auch als Minijobber im Rahmen der betrieblichen Altersversorgung staatlich gefördert für die Rente vorzusorgen.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dirty="0"/>
              <a:t>2. Ihr Recht auf betriebliche Altersversorgung</a:t>
            </a:r>
          </a:p>
        </p:txBody>
      </p:sp>
      <p:sp>
        <p:nvSpPr>
          <p:cNvPr id="10" name="Datumsplatzhalter 9"/>
          <p:cNvSpPr>
            <a:spLocks noGrp="1"/>
          </p:cNvSpPr>
          <p:nvPr>
            <p:ph type="dt" sz="half" idx="25"/>
          </p:nvPr>
        </p:nvSpPr>
        <p:spPr/>
        <p:txBody>
          <a:bodyPr/>
          <a:lstStyle/>
          <a:p>
            <a:r>
              <a:rPr lang="de-DE"/>
              <a:t>01.01.2020</a:t>
            </a:r>
            <a:endParaRPr lang="de-DE" dirty="0"/>
          </a:p>
        </p:txBody>
      </p:sp>
      <p:sp>
        <p:nvSpPr>
          <p:cNvPr id="11" name="Fußzeilenplatzhalter 10"/>
          <p:cNvSpPr>
            <a:spLocks noGrp="1"/>
          </p:cNvSpPr>
          <p:nvPr>
            <p:ph type="ftr" sz="quarter" idx="26"/>
          </p:nvPr>
        </p:nvSpPr>
        <p:spPr/>
        <p:txBody>
          <a:bodyPr/>
          <a:lstStyle/>
          <a:p>
            <a:r>
              <a:rPr lang="de-DE"/>
              <a:t>Präsentation für Arbeitnehmer</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7</a:t>
            </a:fld>
            <a:endParaRPr lang="de-DE" dirty="0"/>
          </a:p>
        </p:txBody>
      </p:sp>
      <p:pic>
        <p:nvPicPr>
          <p:cNvPr id="24" name="Inhaltsplatzhalter 29"/>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027738" y="2743200"/>
            <a:ext cx="1352550" cy="2185988"/>
          </a:xfrm>
          <a:prstGeom prst="rect">
            <a:avLst/>
          </a:prstGeom>
        </p:spPr>
      </p:pic>
    </p:spTree>
    <p:extLst>
      <p:ext uri="{BB962C8B-B14F-4D97-AF65-F5344CB8AC3E}">
        <p14:creationId xmlns:p14="http://schemas.microsoft.com/office/powerpoint/2010/main" val="269653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400" dirty="0"/>
              <a:t>Die Basis für Ihre Versorgung</a:t>
            </a:r>
            <a:endParaRPr lang="de-DE" sz="2550" dirty="0"/>
          </a:p>
        </p:txBody>
      </p:sp>
      <p:sp>
        <p:nvSpPr>
          <p:cNvPr id="15" name="Textplatzhalter 14"/>
          <p:cNvSpPr>
            <a:spLocks noGrp="1"/>
          </p:cNvSpPr>
          <p:nvPr>
            <p:ph type="body" sz="quarter" idx="21"/>
          </p:nvPr>
        </p:nvSpPr>
        <p:spPr/>
        <p:txBody>
          <a:bodyPr/>
          <a:lstStyle/>
          <a:p>
            <a:r>
              <a:rPr lang="de-DE" altLang="de-DE" dirty="0"/>
              <a:t>Mit dem geringen Eigenbeitrag sichern sich Minijobber Leistungen der DRV.</a:t>
            </a:r>
          </a:p>
        </p:txBody>
      </p:sp>
      <p:sp>
        <p:nvSpPr>
          <p:cNvPr id="17" name="Textplatzhalter 16"/>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pPr>
              <a:defRPr/>
            </a:pPr>
            <a:r>
              <a:rPr lang="de-DE" sz="1600" dirty="0"/>
              <a:t>Ich informiere Sie über die Vorteile des geringen Eigenbeitrags zur gesetzlichen Rentenversicherung – als Beitrag zu einer soliden Absicherung und Altersversorgung.</a:t>
            </a:r>
          </a:p>
        </p:txBody>
      </p:sp>
      <p:sp>
        <p:nvSpPr>
          <p:cNvPr id="7" name="Textplatzhalter 6"/>
          <p:cNvSpPr>
            <a:spLocks noGrp="1"/>
          </p:cNvSpPr>
          <p:nvPr>
            <p:ph type="body" sz="quarter" idx="18"/>
          </p:nvPr>
        </p:nvSpPr>
        <p:spPr/>
        <p:txBody>
          <a:bodyPr/>
          <a:lstStyle/>
          <a:p>
            <a:r>
              <a:rPr lang="de-DE" altLang="de-DE" dirty="0"/>
              <a:t>2. Ihr Recht auf betriebliche Altersversorgung</a:t>
            </a:r>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Präsentation für Arbeitnehmer</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8</a:t>
            </a:fld>
            <a:endParaRPr lang="de-DE" dirty="0"/>
          </a:p>
        </p:txBody>
      </p:sp>
      <p:grpSp>
        <p:nvGrpSpPr>
          <p:cNvPr id="48" name="Gruppieren 47"/>
          <p:cNvGrpSpPr/>
          <p:nvPr/>
        </p:nvGrpSpPr>
        <p:grpSpPr>
          <a:xfrm>
            <a:off x="4854575" y="2616200"/>
            <a:ext cx="4044950" cy="2316184"/>
            <a:chOff x="4854575" y="2616200"/>
            <a:chExt cx="4044950" cy="2316184"/>
          </a:xfrm>
        </p:grpSpPr>
        <p:sp>
          <p:nvSpPr>
            <p:cNvPr id="49" name="Abgerundetes Rechteck 2"/>
            <p:cNvSpPr>
              <a:spLocks noChangeAspect="1"/>
            </p:cNvSpPr>
            <p:nvPr/>
          </p:nvSpPr>
          <p:spPr>
            <a:xfrm>
              <a:off x="4854575" y="2616200"/>
              <a:ext cx="2879725" cy="365125"/>
            </a:xfrm>
            <a:custGeom>
              <a:avLst/>
              <a:gdLst>
                <a:gd name="connsiteX0" fmla="*/ 0 w 3419863"/>
                <a:gd name="connsiteY0" fmla="*/ 111632 h 432817"/>
                <a:gd name="connsiteX1" fmla="*/ 111632 w 3419863"/>
                <a:gd name="connsiteY1" fmla="*/ 0 h 432817"/>
                <a:gd name="connsiteX2" fmla="*/ 3308231 w 3419863"/>
                <a:gd name="connsiteY2" fmla="*/ 0 h 432817"/>
                <a:gd name="connsiteX3" fmla="*/ 3419863 w 3419863"/>
                <a:gd name="connsiteY3" fmla="*/ 111632 h 432817"/>
                <a:gd name="connsiteX4" fmla="*/ 3419863 w 3419863"/>
                <a:gd name="connsiteY4" fmla="*/ 321185 h 432817"/>
                <a:gd name="connsiteX5" fmla="*/ 3308231 w 3419863"/>
                <a:gd name="connsiteY5" fmla="*/ 432817 h 432817"/>
                <a:gd name="connsiteX6" fmla="*/ 111632 w 3419863"/>
                <a:gd name="connsiteY6" fmla="*/ 432817 h 432817"/>
                <a:gd name="connsiteX7" fmla="*/ 0 w 3419863"/>
                <a:gd name="connsiteY7" fmla="*/ 321185 h 432817"/>
                <a:gd name="connsiteX8" fmla="*/ 0 w 3419863"/>
                <a:gd name="connsiteY8"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0 h 433103"/>
                <a:gd name="connsiteX1" fmla="*/ 3308231 w 3419863"/>
                <a:gd name="connsiteY1" fmla="*/ 286 h 433103"/>
                <a:gd name="connsiteX2" fmla="*/ 3419863 w 3419863"/>
                <a:gd name="connsiteY2" fmla="*/ 111918 h 433103"/>
                <a:gd name="connsiteX3" fmla="*/ 3419863 w 3419863"/>
                <a:gd name="connsiteY3" fmla="*/ 321471 h 433103"/>
                <a:gd name="connsiteX4" fmla="*/ 3308231 w 3419863"/>
                <a:gd name="connsiteY4" fmla="*/ 433103 h 433103"/>
                <a:gd name="connsiteX5" fmla="*/ 111632 w 3419863"/>
                <a:gd name="connsiteY5" fmla="*/ 433103 h 433103"/>
                <a:gd name="connsiteX6" fmla="*/ 0 w 3419863"/>
                <a:gd name="connsiteY6" fmla="*/ 321471 h 433103"/>
                <a:gd name="connsiteX7" fmla="*/ 0 w 3419863"/>
                <a:gd name="connsiteY7" fmla="*/ 0 h 43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863" h="433103">
                  <a:moveTo>
                    <a:pt x="0" y="0"/>
                  </a:moveTo>
                  <a:lnTo>
                    <a:pt x="3308231" y="286"/>
                  </a:lnTo>
                  <a:cubicBezTo>
                    <a:pt x="3369884" y="286"/>
                    <a:pt x="3419863" y="50265"/>
                    <a:pt x="3419863" y="111918"/>
                  </a:cubicBezTo>
                  <a:lnTo>
                    <a:pt x="3419863" y="321471"/>
                  </a:lnTo>
                  <a:cubicBezTo>
                    <a:pt x="3419863" y="383124"/>
                    <a:pt x="3369884" y="433103"/>
                    <a:pt x="3308231" y="433103"/>
                  </a:cubicBezTo>
                  <a:lnTo>
                    <a:pt x="111632" y="433103"/>
                  </a:lnTo>
                  <a:cubicBezTo>
                    <a:pt x="49979" y="433103"/>
                    <a:pt x="0" y="383124"/>
                    <a:pt x="0" y="321471"/>
                  </a:cubicBezTo>
                  <a:lnTo>
                    <a:pt x="0" y="0"/>
                  </a:lnTo>
                  <a:close/>
                </a:path>
              </a:pathLst>
            </a:custGeom>
            <a:solidFill>
              <a:srgbClr val="00749F"/>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eaLnBrk="1" hangingPunct="1">
                <a:defRPr/>
              </a:pPr>
              <a:r>
                <a:rPr lang="de-DE" sz="1600" b="1" dirty="0">
                  <a:solidFill>
                    <a:schemeClr val="bg1"/>
                  </a:solidFill>
                </a:rPr>
                <a:t>Ansprüche auf Altersrente</a:t>
              </a:r>
            </a:p>
          </p:txBody>
        </p:sp>
        <p:grpSp>
          <p:nvGrpSpPr>
            <p:cNvPr id="50" name="Gruppieren 49"/>
            <p:cNvGrpSpPr>
              <a:grpSpLocks/>
            </p:cNvGrpSpPr>
            <p:nvPr/>
          </p:nvGrpSpPr>
          <p:grpSpPr bwMode="auto">
            <a:xfrm>
              <a:off x="4854575" y="2978150"/>
              <a:ext cx="2879725" cy="1319213"/>
              <a:chOff x="4765675" y="3143666"/>
              <a:chExt cx="2879725" cy="1318800"/>
            </a:xfrm>
          </p:grpSpPr>
          <p:sp>
            <p:nvSpPr>
              <p:cNvPr id="57" name="Abgerundetes Rechteck 2"/>
              <p:cNvSpPr>
                <a:spLocks noChangeAspect="1"/>
              </p:cNvSpPr>
              <p:nvPr/>
            </p:nvSpPr>
            <p:spPr bwMode="auto">
              <a:xfrm>
                <a:off x="4765675" y="3435675"/>
                <a:ext cx="2879725" cy="363424"/>
              </a:xfrm>
              <a:custGeom>
                <a:avLst/>
                <a:gdLst>
                  <a:gd name="connsiteX0" fmla="*/ 0 w 3419863"/>
                  <a:gd name="connsiteY0" fmla="*/ 111632 h 432817"/>
                  <a:gd name="connsiteX1" fmla="*/ 111632 w 3419863"/>
                  <a:gd name="connsiteY1" fmla="*/ 0 h 432817"/>
                  <a:gd name="connsiteX2" fmla="*/ 3308231 w 3419863"/>
                  <a:gd name="connsiteY2" fmla="*/ 0 h 432817"/>
                  <a:gd name="connsiteX3" fmla="*/ 3419863 w 3419863"/>
                  <a:gd name="connsiteY3" fmla="*/ 111632 h 432817"/>
                  <a:gd name="connsiteX4" fmla="*/ 3419863 w 3419863"/>
                  <a:gd name="connsiteY4" fmla="*/ 321185 h 432817"/>
                  <a:gd name="connsiteX5" fmla="*/ 3308231 w 3419863"/>
                  <a:gd name="connsiteY5" fmla="*/ 432817 h 432817"/>
                  <a:gd name="connsiteX6" fmla="*/ 111632 w 3419863"/>
                  <a:gd name="connsiteY6" fmla="*/ 432817 h 432817"/>
                  <a:gd name="connsiteX7" fmla="*/ 0 w 3419863"/>
                  <a:gd name="connsiteY7" fmla="*/ 321185 h 432817"/>
                  <a:gd name="connsiteX8" fmla="*/ 0 w 3419863"/>
                  <a:gd name="connsiteY8"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0 h 433103"/>
                  <a:gd name="connsiteX1" fmla="*/ 3308231 w 3419863"/>
                  <a:gd name="connsiteY1" fmla="*/ 286 h 433103"/>
                  <a:gd name="connsiteX2" fmla="*/ 3419863 w 3419863"/>
                  <a:gd name="connsiteY2" fmla="*/ 111918 h 433103"/>
                  <a:gd name="connsiteX3" fmla="*/ 3419863 w 3419863"/>
                  <a:gd name="connsiteY3" fmla="*/ 321471 h 433103"/>
                  <a:gd name="connsiteX4" fmla="*/ 3308231 w 3419863"/>
                  <a:gd name="connsiteY4" fmla="*/ 433103 h 433103"/>
                  <a:gd name="connsiteX5" fmla="*/ 111632 w 3419863"/>
                  <a:gd name="connsiteY5" fmla="*/ 433103 h 433103"/>
                  <a:gd name="connsiteX6" fmla="*/ 0 w 3419863"/>
                  <a:gd name="connsiteY6" fmla="*/ 321471 h 433103"/>
                  <a:gd name="connsiteX7" fmla="*/ 0 w 3419863"/>
                  <a:gd name="connsiteY7" fmla="*/ 0 h 43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863" h="433103">
                    <a:moveTo>
                      <a:pt x="0" y="0"/>
                    </a:moveTo>
                    <a:lnTo>
                      <a:pt x="3308231" y="286"/>
                    </a:lnTo>
                    <a:cubicBezTo>
                      <a:pt x="3369884" y="286"/>
                      <a:pt x="3419863" y="50265"/>
                      <a:pt x="3419863" y="111918"/>
                    </a:cubicBezTo>
                    <a:lnTo>
                      <a:pt x="3419863" y="321471"/>
                    </a:lnTo>
                    <a:cubicBezTo>
                      <a:pt x="3419863" y="383124"/>
                      <a:pt x="3369884" y="433103"/>
                      <a:pt x="3308231" y="433103"/>
                    </a:cubicBezTo>
                    <a:lnTo>
                      <a:pt x="111632" y="433103"/>
                    </a:lnTo>
                    <a:cubicBezTo>
                      <a:pt x="49979" y="433103"/>
                      <a:pt x="0" y="383124"/>
                      <a:pt x="0" y="321471"/>
                    </a:cubicBez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eaLnBrk="1" hangingPunct="1">
                  <a:defRPr/>
                </a:pPr>
                <a:r>
                  <a:rPr lang="de-DE" sz="1600" b="1" dirty="0"/>
                  <a:t>Ansprüche auf EWR</a:t>
                </a:r>
              </a:p>
            </p:txBody>
          </p:sp>
          <p:sp>
            <p:nvSpPr>
              <p:cNvPr id="58" name="Abgerundetes Rechteck 2"/>
              <p:cNvSpPr>
                <a:spLocks noChangeAspect="1"/>
              </p:cNvSpPr>
              <p:nvPr/>
            </p:nvSpPr>
            <p:spPr bwMode="auto">
              <a:xfrm>
                <a:off x="4765675" y="4097455"/>
                <a:ext cx="2879725" cy="365011"/>
              </a:xfrm>
              <a:custGeom>
                <a:avLst/>
                <a:gdLst>
                  <a:gd name="connsiteX0" fmla="*/ 0 w 3419863"/>
                  <a:gd name="connsiteY0" fmla="*/ 111632 h 432817"/>
                  <a:gd name="connsiteX1" fmla="*/ 111632 w 3419863"/>
                  <a:gd name="connsiteY1" fmla="*/ 0 h 432817"/>
                  <a:gd name="connsiteX2" fmla="*/ 3308231 w 3419863"/>
                  <a:gd name="connsiteY2" fmla="*/ 0 h 432817"/>
                  <a:gd name="connsiteX3" fmla="*/ 3419863 w 3419863"/>
                  <a:gd name="connsiteY3" fmla="*/ 111632 h 432817"/>
                  <a:gd name="connsiteX4" fmla="*/ 3419863 w 3419863"/>
                  <a:gd name="connsiteY4" fmla="*/ 321185 h 432817"/>
                  <a:gd name="connsiteX5" fmla="*/ 3308231 w 3419863"/>
                  <a:gd name="connsiteY5" fmla="*/ 432817 h 432817"/>
                  <a:gd name="connsiteX6" fmla="*/ 111632 w 3419863"/>
                  <a:gd name="connsiteY6" fmla="*/ 432817 h 432817"/>
                  <a:gd name="connsiteX7" fmla="*/ 0 w 3419863"/>
                  <a:gd name="connsiteY7" fmla="*/ 321185 h 432817"/>
                  <a:gd name="connsiteX8" fmla="*/ 0 w 3419863"/>
                  <a:gd name="connsiteY8"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0 h 433103"/>
                  <a:gd name="connsiteX1" fmla="*/ 3308231 w 3419863"/>
                  <a:gd name="connsiteY1" fmla="*/ 286 h 433103"/>
                  <a:gd name="connsiteX2" fmla="*/ 3419863 w 3419863"/>
                  <a:gd name="connsiteY2" fmla="*/ 111918 h 433103"/>
                  <a:gd name="connsiteX3" fmla="*/ 3419863 w 3419863"/>
                  <a:gd name="connsiteY3" fmla="*/ 321471 h 433103"/>
                  <a:gd name="connsiteX4" fmla="*/ 3308231 w 3419863"/>
                  <a:gd name="connsiteY4" fmla="*/ 433103 h 433103"/>
                  <a:gd name="connsiteX5" fmla="*/ 111632 w 3419863"/>
                  <a:gd name="connsiteY5" fmla="*/ 433103 h 433103"/>
                  <a:gd name="connsiteX6" fmla="*/ 0 w 3419863"/>
                  <a:gd name="connsiteY6" fmla="*/ 321471 h 433103"/>
                  <a:gd name="connsiteX7" fmla="*/ 0 w 3419863"/>
                  <a:gd name="connsiteY7" fmla="*/ 0 h 43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863" h="433103">
                    <a:moveTo>
                      <a:pt x="0" y="0"/>
                    </a:moveTo>
                    <a:lnTo>
                      <a:pt x="3308231" y="286"/>
                    </a:lnTo>
                    <a:cubicBezTo>
                      <a:pt x="3369884" y="286"/>
                      <a:pt x="3419863" y="50265"/>
                      <a:pt x="3419863" y="111918"/>
                    </a:cubicBezTo>
                    <a:lnTo>
                      <a:pt x="3419863" y="321471"/>
                    </a:lnTo>
                    <a:cubicBezTo>
                      <a:pt x="3419863" y="383124"/>
                      <a:pt x="3369884" y="433103"/>
                      <a:pt x="3308231" y="433103"/>
                    </a:cubicBezTo>
                    <a:lnTo>
                      <a:pt x="111632" y="433103"/>
                    </a:lnTo>
                    <a:cubicBezTo>
                      <a:pt x="49979" y="433103"/>
                      <a:pt x="0" y="383124"/>
                      <a:pt x="0" y="321471"/>
                    </a:cubicBez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eaLnBrk="1" hangingPunct="1">
                  <a:defRPr/>
                </a:pPr>
                <a:r>
                  <a:rPr lang="de-DE" sz="1600" b="1" dirty="0"/>
                  <a:t>Ansprüche auf Reha</a:t>
                </a:r>
              </a:p>
            </p:txBody>
          </p:sp>
          <p:sp>
            <p:nvSpPr>
              <p:cNvPr id="59" name="Plus 58"/>
              <p:cNvSpPr/>
              <p:nvPr/>
            </p:nvSpPr>
            <p:spPr>
              <a:xfrm>
                <a:off x="6061537" y="3143666"/>
                <a:ext cx="288000" cy="287910"/>
              </a:xfrm>
              <a:prstGeom prst="mathPlus">
                <a:avLst>
                  <a:gd name="adj1" fmla="val 13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grpSp>
        <p:grpSp>
          <p:nvGrpSpPr>
            <p:cNvPr id="51" name="Gruppieren 50"/>
            <p:cNvGrpSpPr>
              <a:grpSpLocks/>
            </p:cNvGrpSpPr>
            <p:nvPr/>
          </p:nvGrpSpPr>
          <p:grpSpPr bwMode="auto">
            <a:xfrm>
              <a:off x="4854575" y="4294206"/>
              <a:ext cx="2879725" cy="638178"/>
              <a:chOff x="4765675" y="4459711"/>
              <a:chExt cx="2879725" cy="637875"/>
            </a:xfrm>
          </p:grpSpPr>
          <p:sp>
            <p:nvSpPr>
              <p:cNvPr id="55" name="Abgerundetes Rechteck 2"/>
              <p:cNvSpPr>
                <a:spLocks noChangeAspect="1"/>
              </p:cNvSpPr>
              <p:nvPr/>
            </p:nvSpPr>
            <p:spPr bwMode="auto">
              <a:xfrm>
                <a:off x="4765675" y="4732633"/>
                <a:ext cx="2879725" cy="364953"/>
              </a:xfrm>
              <a:custGeom>
                <a:avLst/>
                <a:gdLst>
                  <a:gd name="connsiteX0" fmla="*/ 0 w 3419863"/>
                  <a:gd name="connsiteY0" fmla="*/ 111632 h 432817"/>
                  <a:gd name="connsiteX1" fmla="*/ 111632 w 3419863"/>
                  <a:gd name="connsiteY1" fmla="*/ 0 h 432817"/>
                  <a:gd name="connsiteX2" fmla="*/ 3308231 w 3419863"/>
                  <a:gd name="connsiteY2" fmla="*/ 0 h 432817"/>
                  <a:gd name="connsiteX3" fmla="*/ 3419863 w 3419863"/>
                  <a:gd name="connsiteY3" fmla="*/ 111632 h 432817"/>
                  <a:gd name="connsiteX4" fmla="*/ 3419863 w 3419863"/>
                  <a:gd name="connsiteY4" fmla="*/ 321185 h 432817"/>
                  <a:gd name="connsiteX5" fmla="*/ 3308231 w 3419863"/>
                  <a:gd name="connsiteY5" fmla="*/ 432817 h 432817"/>
                  <a:gd name="connsiteX6" fmla="*/ 111632 w 3419863"/>
                  <a:gd name="connsiteY6" fmla="*/ 432817 h 432817"/>
                  <a:gd name="connsiteX7" fmla="*/ 0 w 3419863"/>
                  <a:gd name="connsiteY7" fmla="*/ 321185 h 432817"/>
                  <a:gd name="connsiteX8" fmla="*/ 0 w 3419863"/>
                  <a:gd name="connsiteY8"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111632 h 432817"/>
                  <a:gd name="connsiteX1" fmla="*/ 3308231 w 3419863"/>
                  <a:gd name="connsiteY1" fmla="*/ 0 h 432817"/>
                  <a:gd name="connsiteX2" fmla="*/ 3419863 w 3419863"/>
                  <a:gd name="connsiteY2" fmla="*/ 111632 h 432817"/>
                  <a:gd name="connsiteX3" fmla="*/ 3419863 w 3419863"/>
                  <a:gd name="connsiteY3" fmla="*/ 321185 h 432817"/>
                  <a:gd name="connsiteX4" fmla="*/ 3308231 w 3419863"/>
                  <a:gd name="connsiteY4" fmla="*/ 432817 h 432817"/>
                  <a:gd name="connsiteX5" fmla="*/ 111632 w 3419863"/>
                  <a:gd name="connsiteY5" fmla="*/ 432817 h 432817"/>
                  <a:gd name="connsiteX6" fmla="*/ 0 w 3419863"/>
                  <a:gd name="connsiteY6" fmla="*/ 321185 h 432817"/>
                  <a:gd name="connsiteX7" fmla="*/ 0 w 3419863"/>
                  <a:gd name="connsiteY7" fmla="*/ 111632 h 432817"/>
                  <a:gd name="connsiteX0" fmla="*/ 0 w 3419863"/>
                  <a:gd name="connsiteY0" fmla="*/ 0 h 433103"/>
                  <a:gd name="connsiteX1" fmla="*/ 3308231 w 3419863"/>
                  <a:gd name="connsiteY1" fmla="*/ 286 h 433103"/>
                  <a:gd name="connsiteX2" fmla="*/ 3419863 w 3419863"/>
                  <a:gd name="connsiteY2" fmla="*/ 111918 h 433103"/>
                  <a:gd name="connsiteX3" fmla="*/ 3419863 w 3419863"/>
                  <a:gd name="connsiteY3" fmla="*/ 321471 h 433103"/>
                  <a:gd name="connsiteX4" fmla="*/ 3308231 w 3419863"/>
                  <a:gd name="connsiteY4" fmla="*/ 433103 h 433103"/>
                  <a:gd name="connsiteX5" fmla="*/ 111632 w 3419863"/>
                  <a:gd name="connsiteY5" fmla="*/ 433103 h 433103"/>
                  <a:gd name="connsiteX6" fmla="*/ 0 w 3419863"/>
                  <a:gd name="connsiteY6" fmla="*/ 321471 h 433103"/>
                  <a:gd name="connsiteX7" fmla="*/ 0 w 3419863"/>
                  <a:gd name="connsiteY7" fmla="*/ 0 h 43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863" h="433103">
                    <a:moveTo>
                      <a:pt x="0" y="0"/>
                    </a:moveTo>
                    <a:lnTo>
                      <a:pt x="3308231" y="286"/>
                    </a:lnTo>
                    <a:cubicBezTo>
                      <a:pt x="3369884" y="286"/>
                      <a:pt x="3419863" y="50265"/>
                      <a:pt x="3419863" y="111918"/>
                    </a:cubicBezTo>
                    <a:lnTo>
                      <a:pt x="3419863" y="321471"/>
                    </a:lnTo>
                    <a:cubicBezTo>
                      <a:pt x="3419863" y="383124"/>
                      <a:pt x="3369884" y="433103"/>
                      <a:pt x="3308231" y="433103"/>
                    </a:cubicBezTo>
                    <a:lnTo>
                      <a:pt x="111632" y="433103"/>
                    </a:lnTo>
                    <a:cubicBezTo>
                      <a:pt x="49979" y="433103"/>
                      <a:pt x="0" y="383124"/>
                      <a:pt x="0" y="321471"/>
                    </a:cubicBez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eaLnBrk="1" hangingPunct="1">
                  <a:defRPr/>
                </a:pPr>
                <a:r>
                  <a:rPr lang="de-DE" sz="1600" b="1" dirty="0"/>
                  <a:t>Erfüllung Pflichtzeiten</a:t>
                </a:r>
              </a:p>
            </p:txBody>
          </p:sp>
          <p:sp>
            <p:nvSpPr>
              <p:cNvPr id="56" name="Plus 55"/>
              <p:cNvSpPr/>
              <p:nvPr/>
            </p:nvSpPr>
            <p:spPr>
              <a:xfrm>
                <a:off x="6061537" y="4459711"/>
                <a:ext cx="288000" cy="287864"/>
              </a:xfrm>
              <a:prstGeom prst="mathPlus">
                <a:avLst>
                  <a:gd name="adj1" fmla="val 13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grpSp>
        <p:grpSp>
          <p:nvGrpSpPr>
            <p:cNvPr id="52" name="Gruppieren 51"/>
            <p:cNvGrpSpPr>
              <a:grpSpLocks/>
            </p:cNvGrpSpPr>
            <p:nvPr/>
          </p:nvGrpSpPr>
          <p:grpSpPr bwMode="auto">
            <a:xfrm>
              <a:off x="7459663" y="3068638"/>
              <a:ext cx="1439862" cy="1439862"/>
              <a:chOff x="6997260" y="3200299"/>
              <a:chExt cx="1440000" cy="1440000"/>
            </a:xfrm>
          </p:grpSpPr>
          <p:pic>
            <p:nvPicPr>
              <p:cNvPr id="53" name="Grafik 19"/>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97260" y="3200299"/>
                <a:ext cx="1440000" cy="14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hteck 21"/>
              <p:cNvSpPr>
                <a:spLocks noChangeArrowheads="1"/>
              </p:cNvSpPr>
              <p:nvPr/>
            </p:nvSpPr>
            <p:spPr bwMode="auto">
              <a:xfrm rot="360000">
                <a:off x="6997260" y="3200299"/>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600"/>
                  </a:spcBef>
                  <a:defRPr sz="1700">
                    <a:solidFill>
                      <a:schemeClr val="tx1"/>
                    </a:solidFill>
                    <a:latin typeface="Arial" charset="0"/>
                  </a:defRPr>
                </a:lvl1pPr>
                <a:lvl2pPr marL="742950" indent="-285750">
                  <a:spcBef>
                    <a:spcPts val="1600"/>
                  </a:spcBef>
                  <a:buSzPct val="100000"/>
                  <a:buBlip>
                    <a:blip r:embed="rId3"/>
                  </a:buBlip>
                  <a:defRPr sz="1700">
                    <a:solidFill>
                      <a:schemeClr val="tx1"/>
                    </a:solidFill>
                    <a:latin typeface="Arial" charset="0"/>
                  </a:defRPr>
                </a:lvl2pPr>
                <a:lvl3pPr marL="1143000" indent="-228600">
                  <a:spcBef>
                    <a:spcPts val="1600"/>
                  </a:spcBef>
                  <a:buSzPct val="100000"/>
                  <a:buBlip>
                    <a:blip r:embed="rId3"/>
                  </a:buBlip>
                  <a:defRPr sz="1700">
                    <a:solidFill>
                      <a:schemeClr val="tx1"/>
                    </a:solidFill>
                    <a:latin typeface="Arial" charset="0"/>
                  </a:defRPr>
                </a:lvl3pPr>
                <a:lvl4pPr marL="1600200" indent="-228600">
                  <a:spcBef>
                    <a:spcPts val="1600"/>
                  </a:spcBef>
                  <a:buSzPct val="100000"/>
                  <a:buBlip>
                    <a:blip r:embed="rId3"/>
                  </a:buBlip>
                  <a:defRPr sz="1700">
                    <a:solidFill>
                      <a:schemeClr val="tx1"/>
                    </a:solidFill>
                    <a:latin typeface="Arial" charset="0"/>
                  </a:defRPr>
                </a:lvl4pPr>
                <a:lvl5pPr marL="2057400" indent="-228600">
                  <a:spcBef>
                    <a:spcPts val="1600"/>
                  </a:spcBef>
                  <a:buSzPct val="100000"/>
                  <a:buBlip>
                    <a:blip r:embed="rId3"/>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3"/>
                  </a:buBlip>
                  <a:defRPr sz="1700">
                    <a:solidFill>
                      <a:schemeClr val="tx1"/>
                    </a:solidFill>
                    <a:latin typeface="Arial" charset="0"/>
                  </a:defRPr>
                </a:lvl9pPr>
              </a:lstStyle>
              <a:p>
                <a:pPr algn="ctr" eaLnBrk="1" hangingPunct="1">
                  <a:spcBef>
                    <a:spcPct val="0"/>
                  </a:spcBef>
                </a:pPr>
                <a:r>
                  <a:rPr lang="de-DE" altLang="de-DE" sz="1000" b="1" dirty="0">
                    <a:solidFill>
                      <a:schemeClr val="bg1"/>
                    </a:solidFill>
                  </a:rPr>
                  <a:t>Zu den </a:t>
                </a:r>
              </a:p>
              <a:p>
                <a:pPr algn="ctr" eaLnBrk="1" hangingPunct="1">
                  <a:spcBef>
                    <a:spcPct val="0"/>
                  </a:spcBef>
                </a:pPr>
                <a:r>
                  <a:rPr lang="de-DE" altLang="de-DE" sz="1000" b="1" dirty="0">
                    <a:solidFill>
                      <a:schemeClr val="bg1"/>
                    </a:solidFill>
                  </a:rPr>
                  <a:t>Besonderheiten </a:t>
                </a:r>
              </a:p>
              <a:p>
                <a:pPr algn="ctr" eaLnBrk="1" hangingPunct="1">
                  <a:spcBef>
                    <a:spcPct val="0"/>
                  </a:spcBef>
                </a:pPr>
                <a:r>
                  <a:rPr lang="de-DE" altLang="de-DE" sz="1000" b="1" dirty="0">
                    <a:solidFill>
                      <a:schemeClr val="bg1"/>
                    </a:solidFill>
                  </a:rPr>
                  <a:t>der gesetzlichen </a:t>
                </a:r>
              </a:p>
              <a:p>
                <a:pPr algn="ctr" eaLnBrk="1" hangingPunct="1">
                  <a:spcBef>
                    <a:spcPct val="0"/>
                  </a:spcBef>
                </a:pPr>
                <a:r>
                  <a:rPr lang="de-DE" altLang="de-DE" sz="1000" b="1" dirty="0">
                    <a:solidFill>
                      <a:schemeClr val="bg1"/>
                    </a:solidFill>
                  </a:rPr>
                  <a:t>Rentenversicherung berät die Deutsche </a:t>
                </a:r>
                <a:r>
                  <a:rPr lang="de-DE" altLang="de-DE" sz="1000" b="1" dirty="0" err="1">
                    <a:solidFill>
                      <a:schemeClr val="bg1"/>
                    </a:solidFill>
                  </a:rPr>
                  <a:t>Rentenversiche</a:t>
                </a:r>
                <a:r>
                  <a:rPr lang="de-DE" altLang="de-DE" sz="1000" b="1" dirty="0">
                    <a:solidFill>
                      <a:schemeClr val="bg1"/>
                    </a:solidFill>
                  </a:rPr>
                  <a:t>-</a:t>
                </a:r>
              </a:p>
              <a:p>
                <a:pPr algn="ctr" eaLnBrk="1" hangingPunct="1">
                  <a:spcBef>
                    <a:spcPct val="0"/>
                  </a:spcBef>
                </a:pPr>
                <a:r>
                  <a:rPr lang="de-DE" altLang="de-DE" sz="1000" b="1" dirty="0" err="1">
                    <a:solidFill>
                      <a:schemeClr val="bg1"/>
                    </a:solidFill>
                  </a:rPr>
                  <a:t>rung</a:t>
                </a:r>
                <a:r>
                  <a:rPr lang="de-DE" altLang="de-DE" sz="1000" b="1" dirty="0">
                    <a:solidFill>
                      <a:schemeClr val="bg1"/>
                    </a:solidFill>
                  </a:rPr>
                  <a:t> Bund </a:t>
                </a:r>
              </a:p>
              <a:p>
                <a:pPr algn="ctr" eaLnBrk="1" hangingPunct="1">
                  <a:spcBef>
                    <a:spcPct val="0"/>
                  </a:spcBef>
                </a:pPr>
                <a:r>
                  <a:rPr lang="de-DE" altLang="de-DE" sz="1000" b="1" dirty="0">
                    <a:solidFill>
                      <a:schemeClr val="bg1"/>
                    </a:solidFill>
                  </a:rPr>
                  <a:t>(DRV)</a:t>
                </a:r>
              </a:p>
            </p:txBody>
          </p:sp>
        </p:grpSp>
      </p:grpSp>
      <p:sp>
        <p:nvSpPr>
          <p:cNvPr id="60" name="Textplatzhalter 2"/>
          <p:cNvSpPr txBox="1">
            <a:spLocks/>
          </p:cNvSpPr>
          <p:nvPr/>
        </p:nvSpPr>
        <p:spPr>
          <a:xfrm>
            <a:off x="358775" y="2562225"/>
            <a:ext cx="4213226" cy="2952750"/>
          </a:xfrm>
          <a:prstGeom prst="rect">
            <a:avLst/>
          </a:prstGeom>
        </p:spPr>
        <p:txBody>
          <a:bodyPr vert="horz" lIns="0" tIns="0" rIns="0" bIns="0" rtlCol="0">
            <a:norm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3"/>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800"/>
              </a:spcAft>
            </a:pPr>
            <a:r>
              <a:rPr lang="de-DE" sz="1550" dirty="0"/>
              <a:t>Erstmalige Begründung bzw. Erhöhung von Anwartschaften auf </a:t>
            </a:r>
            <a:r>
              <a:rPr lang="de-DE" sz="1550" b="1" dirty="0"/>
              <a:t>Altersrente</a:t>
            </a:r>
            <a:r>
              <a:rPr lang="de-DE" sz="1550" dirty="0"/>
              <a:t>.</a:t>
            </a:r>
          </a:p>
          <a:p>
            <a:pPr lvl="1">
              <a:spcAft>
                <a:spcPts val="800"/>
              </a:spcAft>
            </a:pPr>
            <a:r>
              <a:rPr lang="de-DE" sz="1550" dirty="0"/>
              <a:t>Erstmalige Begründung bzw. Erhalt von Ansprüchen auf </a:t>
            </a:r>
            <a:r>
              <a:rPr lang="de-DE" sz="1550" b="1" dirty="0"/>
              <a:t>Erwerbsminderungsrente</a:t>
            </a:r>
            <a:r>
              <a:rPr lang="de-DE" sz="1550" dirty="0"/>
              <a:t>.</a:t>
            </a:r>
          </a:p>
          <a:p>
            <a:pPr lvl="1">
              <a:spcAft>
                <a:spcPts val="800"/>
              </a:spcAft>
            </a:pPr>
            <a:r>
              <a:rPr lang="de-DE" sz="1550" dirty="0"/>
              <a:t>Erstmalige Begründung bzw. Erhalt von Ansprüchen auf </a:t>
            </a:r>
            <a:r>
              <a:rPr lang="de-DE" sz="1550" b="1" dirty="0"/>
              <a:t>Reha-Maßnahmen</a:t>
            </a:r>
            <a:r>
              <a:rPr lang="de-DE" sz="1550" dirty="0"/>
              <a:t>. </a:t>
            </a:r>
          </a:p>
          <a:p>
            <a:pPr lvl="1">
              <a:spcAft>
                <a:spcPts val="800"/>
              </a:spcAft>
            </a:pPr>
            <a:r>
              <a:rPr lang="de-DE" sz="1550" dirty="0"/>
              <a:t>Erfüllung bzw. Erhöhung von </a:t>
            </a:r>
            <a:r>
              <a:rPr lang="de-DE" sz="1550" b="1" dirty="0"/>
              <a:t>Pflichtzeiten</a:t>
            </a:r>
            <a:r>
              <a:rPr lang="de-DE" sz="1550" dirty="0"/>
              <a:t> – wichtig für besonders langjährig Versicherte.</a:t>
            </a:r>
          </a:p>
        </p:txBody>
      </p:sp>
    </p:spTree>
    <p:extLst>
      <p:ext uri="{BB962C8B-B14F-4D97-AF65-F5344CB8AC3E}">
        <p14:creationId xmlns:p14="http://schemas.microsoft.com/office/powerpoint/2010/main" val="359395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6"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Besondere bAV-Möglichkeiten für Minijobber</a:t>
            </a:r>
            <a:endParaRPr lang="de-DE" dirty="0"/>
          </a:p>
        </p:txBody>
      </p:sp>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a:t>3.</a:t>
            </a:r>
            <a:endParaRPr lang="de-DE" dirty="0"/>
          </a:p>
        </p:txBody>
      </p:sp>
    </p:spTree>
    <p:extLst>
      <p:ext uri="{BB962C8B-B14F-4D97-AF65-F5344CB8AC3E}">
        <p14:creationId xmlns:p14="http://schemas.microsoft.com/office/powerpoint/2010/main" val="2788360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1786</Words>
  <Application>Microsoft Office PowerPoint</Application>
  <PresentationFormat>Bildschirmpräsentation (4:3)</PresentationFormat>
  <Paragraphs>291</Paragraphs>
  <Slides>27</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2" baseType="lpstr">
      <vt:lpstr>Arial</vt:lpstr>
      <vt:lpstr>Arial Narrow</vt:lpstr>
      <vt:lpstr>Wingdings</vt:lpstr>
      <vt:lpstr>Die Stuttgarter_PP_Template_09.12.2011_vs_04</vt:lpstr>
      <vt:lpstr>think-cell Folie</vt:lpstr>
      <vt:lpstr>Mehr Rente durch bAV für  geringfügig Beschäftigte (Minijobber)</vt:lpstr>
      <vt:lpstr>Inhalt</vt:lpstr>
      <vt:lpstr>Warum überhaupt betriebliche Altersversorgung?</vt:lpstr>
      <vt:lpstr>Betriebliche Altersversorgung: Ihre Chance als Minijobber auf eine bessere Rente</vt:lpstr>
      <vt:lpstr>Der Freibetrag macht die bAV attraktiv</vt:lpstr>
      <vt:lpstr>Ihr Recht auf betriebliche Altersversorgung</vt:lpstr>
      <vt:lpstr>Betriebliche Altersversorgung: Ihr gutes Recht auf wirklich gutes Geld</vt:lpstr>
      <vt:lpstr>Die Basis für Ihre Versorgung</vt:lpstr>
      <vt:lpstr>Besondere bAV-Möglichkeiten für Minijobber</vt:lpstr>
      <vt:lpstr>Die Minijob-Lösung in der bAV: Nutzen Sie Ihre Versorgungsmöglichkeiten</vt:lpstr>
      <vt:lpstr>Minijobben fürs Alter: Gesetzliche Rente + Betriebsrente = Solide Versorgung</vt:lpstr>
      <vt:lpstr>Minijobben fürs Alter: Gesetzliche Rente + Betriebsrente = Solide Versorgung</vt:lpstr>
      <vt:lpstr>Minijobben fürs Alter: Mehrarbeit und DRV-Pflicht als Rentenverstärker</vt:lpstr>
      <vt:lpstr>Betriebliche Altersversorgung: Ihre Chancen als Minijobber im Überblick</vt:lpstr>
      <vt:lpstr>Schutz im Fall von Arbeitslosigkeit und Insolvenz</vt:lpstr>
      <vt:lpstr>Fit für den Wandel – speziell für Frauen. Auch kleine Veränderungen macht Ihre bAV mit</vt:lpstr>
      <vt:lpstr>Ihre Direktversicherung ist durch das Gesetz geschützt</vt:lpstr>
      <vt:lpstr>Die Direktversicherung ergänzt die gesetzliche Rente</vt:lpstr>
      <vt:lpstr>Sichere Versorgung: Auch in Krisenzeiten ist Ihre bAV sicher (Direktversicherung)</vt:lpstr>
      <vt:lpstr>So funktioniert die Direktversicherung</vt:lpstr>
      <vt:lpstr>Versorgungskonzept: Ihr Arbeitgeber hat sich DIREKT entschieden</vt:lpstr>
      <vt:lpstr>Die Stuttgarter – Partner für Ihre bAV</vt:lpstr>
      <vt:lpstr>Die Stuttgarter: Darauf können Sie sich in Zukunft verlassen</vt:lpstr>
      <vt:lpstr>Persönliches Gespräch: Lassen Sie uns gemeinsam ins Detail gehen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Geschäftspartner bAV - Teil 2</dc:title>
  <dc:creator>Stuttgarter Vorsorge-Management GmbH</dc:creator>
  <cp:lastModifiedBy>Username</cp:lastModifiedBy>
  <cp:revision>370</cp:revision>
  <cp:lastPrinted>2018-11-17T13:16:30Z</cp:lastPrinted>
  <dcterms:created xsi:type="dcterms:W3CDTF">2011-12-30T14:46:55Z</dcterms:created>
  <dcterms:modified xsi:type="dcterms:W3CDTF">2020-01-03T12:08:10Z</dcterms:modified>
</cp:coreProperties>
</file>