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4"/>
  </p:notesMasterIdLst>
  <p:handoutMasterIdLst>
    <p:handoutMasterId r:id="rId75"/>
  </p:handoutMasterIdLst>
  <p:sldIdLst>
    <p:sldId id="356" r:id="rId2"/>
    <p:sldId id="358" r:id="rId3"/>
    <p:sldId id="359" r:id="rId4"/>
    <p:sldId id="361" r:id="rId5"/>
    <p:sldId id="477" r:id="rId6"/>
    <p:sldId id="480" r:id="rId7"/>
    <p:sldId id="364" r:id="rId8"/>
    <p:sldId id="473" r:id="rId9"/>
    <p:sldId id="367" r:id="rId10"/>
    <p:sldId id="368" r:id="rId11"/>
    <p:sldId id="369" r:id="rId12"/>
    <p:sldId id="370" r:id="rId13"/>
    <p:sldId id="371" r:id="rId14"/>
    <p:sldId id="372" r:id="rId15"/>
    <p:sldId id="373" r:id="rId16"/>
    <p:sldId id="474" r:id="rId17"/>
    <p:sldId id="475" r:id="rId18"/>
    <p:sldId id="375" r:id="rId19"/>
    <p:sldId id="376" r:id="rId20"/>
    <p:sldId id="377" r:id="rId21"/>
    <p:sldId id="378" r:id="rId22"/>
    <p:sldId id="481" r:id="rId23"/>
    <p:sldId id="379" r:id="rId24"/>
    <p:sldId id="380" r:id="rId25"/>
    <p:sldId id="381" r:id="rId26"/>
    <p:sldId id="384" r:id="rId27"/>
    <p:sldId id="385" r:id="rId28"/>
    <p:sldId id="387" r:id="rId29"/>
    <p:sldId id="388" r:id="rId30"/>
    <p:sldId id="390" r:id="rId31"/>
    <p:sldId id="389" r:id="rId32"/>
    <p:sldId id="391" r:id="rId33"/>
    <p:sldId id="392" r:id="rId34"/>
    <p:sldId id="393" r:id="rId35"/>
    <p:sldId id="394" r:id="rId36"/>
    <p:sldId id="395" r:id="rId37"/>
    <p:sldId id="459" r:id="rId38"/>
    <p:sldId id="397" r:id="rId39"/>
    <p:sldId id="401" r:id="rId40"/>
    <p:sldId id="460" r:id="rId41"/>
    <p:sldId id="403" r:id="rId42"/>
    <p:sldId id="404" r:id="rId43"/>
    <p:sldId id="405" r:id="rId44"/>
    <p:sldId id="406" r:id="rId45"/>
    <p:sldId id="407" r:id="rId46"/>
    <p:sldId id="408" r:id="rId47"/>
    <p:sldId id="409" r:id="rId48"/>
    <p:sldId id="432" r:id="rId49"/>
    <p:sldId id="433" r:id="rId50"/>
    <p:sldId id="464" r:id="rId51"/>
    <p:sldId id="435" r:id="rId52"/>
    <p:sldId id="436" r:id="rId53"/>
    <p:sldId id="438" r:id="rId54"/>
    <p:sldId id="439" r:id="rId55"/>
    <p:sldId id="440" r:id="rId56"/>
    <p:sldId id="441" r:id="rId57"/>
    <p:sldId id="443" r:id="rId58"/>
    <p:sldId id="444" r:id="rId59"/>
    <p:sldId id="445" r:id="rId60"/>
    <p:sldId id="446" r:id="rId61"/>
    <p:sldId id="468" r:id="rId62"/>
    <p:sldId id="448" r:id="rId63"/>
    <p:sldId id="449" r:id="rId64"/>
    <p:sldId id="450" r:id="rId65"/>
    <p:sldId id="479" r:id="rId66"/>
    <p:sldId id="452" r:id="rId67"/>
    <p:sldId id="453" r:id="rId68"/>
    <p:sldId id="454" r:id="rId69"/>
    <p:sldId id="455" r:id="rId70"/>
    <p:sldId id="465" r:id="rId71"/>
    <p:sldId id="466" r:id="rId72"/>
    <p:sldId id="467" r:id="rId73"/>
  </p:sldIdLst>
  <p:sldSz cx="9144000" cy="6858000" type="screen4x3"/>
  <p:notesSz cx="7099300" cy="10234613"/>
  <p:custDataLst>
    <p:tags r:id="rId76"/>
  </p:custDataLst>
  <p:defaultTextStyle>
    <a:defPPr>
      <a:defRPr lang="de-DE"/>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216" userDrawn="1">
          <p15:clr>
            <a:srgbClr val="A4A3A4"/>
          </p15:clr>
        </p15:guide>
        <p15:guide id="2" orient="horz" pos="3436" userDrawn="1">
          <p15:clr>
            <a:srgbClr val="A4A3A4"/>
          </p15:clr>
        </p15:guide>
        <p15:guide id="3" orient="horz" pos="2704" userDrawn="1">
          <p15:clr>
            <a:srgbClr val="A4A3A4"/>
          </p15:clr>
        </p15:guide>
        <p15:guide id="4" pos="2880">
          <p15:clr>
            <a:srgbClr val="A4A3A4"/>
          </p15:clr>
        </p15:guide>
        <p15:guide id="5" pos="5534" userDrawn="1">
          <p15:clr>
            <a:srgbClr val="A4A3A4"/>
          </p15:clr>
        </p15:guide>
        <p15:guide id="6" pos="224">
          <p15:clr>
            <a:srgbClr val="A4A3A4"/>
          </p15:clr>
        </p15:guide>
        <p15:guide id="7" orient="horz" pos="1280">
          <p15:clr>
            <a:srgbClr val="A4A3A4"/>
          </p15:clr>
        </p15:guide>
        <p15:guide id="8" orient="horz" pos="2459" userDrawn="1">
          <p15:clr>
            <a:srgbClr val="A4A3A4"/>
          </p15:clr>
        </p15:guide>
        <p15:guide id="9" orient="horz" pos="1979" userDrawn="1">
          <p15:clr>
            <a:srgbClr val="A4A3A4"/>
          </p15:clr>
        </p15:guide>
        <p15:guide id="10" orient="horz" pos="3757">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name" initials="U" lastIdx="1" clrIdx="0">
    <p:extLst>
      <p:ext uri="{19B8F6BF-5375-455C-9EA6-DF929625EA0E}">
        <p15:presenceInfo xmlns:p15="http://schemas.microsoft.com/office/powerpoint/2012/main" userId="Userna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76A8"/>
    <a:srgbClr val="00749F"/>
    <a:srgbClr val="C3C3C3"/>
    <a:srgbClr val="F0F0F0"/>
    <a:srgbClr val="00A0E1"/>
    <a:srgbClr val="88C33B"/>
    <a:srgbClr val="000000"/>
    <a:srgbClr val="41AD49"/>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99" autoAdjust="0"/>
    <p:restoredTop sz="99817" autoAdjust="0"/>
  </p:normalViewPr>
  <p:slideViewPr>
    <p:cSldViewPr snapToGrid="0" snapToObjects="1" showGuides="1">
      <p:cViewPr varScale="1">
        <p:scale>
          <a:sx n="83" d="100"/>
          <a:sy n="83" d="100"/>
        </p:scale>
        <p:origin x="1690" y="77"/>
      </p:cViewPr>
      <p:guideLst>
        <p:guide orient="horz" pos="2216"/>
        <p:guide orient="horz" pos="3436"/>
        <p:guide orient="horz" pos="2704"/>
        <p:guide pos="2880"/>
        <p:guide pos="5534"/>
        <p:guide pos="224"/>
        <p:guide orient="horz" pos="1280"/>
        <p:guide orient="horz" pos="2459"/>
        <p:guide orient="horz" pos="1979"/>
        <p:guide orient="horz" pos="3757"/>
      </p:guideLst>
    </p:cSldViewPr>
  </p:slideViewPr>
  <p:notesTextViewPr>
    <p:cViewPr>
      <p:scale>
        <a:sx n="100" d="100"/>
        <a:sy n="100" d="100"/>
      </p:scale>
      <p:origin x="0" y="0"/>
    </p:cViewPr>
  </p:notesTextViewPr>
  <p:notesViewPr>
    <p:cSldViewPr snapToGrid="0" snapToObjects="1" showGuides="1">
      <p:cViewPr varScale="1">
        <p:scale>
          <a:sx n="97" d="100"/>
          <a:sy n="97" d="100"/>
        </p:scale>
        <p:origin x="4679" y="109"/>
      </p:cViewPr>
      <p:guideLst>
        <p:guide orient="horz" pos="3224"/>
        <p:guide pos="2236"/>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205634888859233"/>
          <c:y val="8.3144928700768575E-2"/>
          <c:w val="0.49123834097009061"/>
          <c:h val="0.88854863252686633"/>
        </c:manualLayout>
      </c:layout>
      <c:barChart>
        <c:barDir val="bar"/>
        <c:grouping val="stacked"/>
        <c:varyColors val="0"/>
        <c:ser>
          <c:idx val="0"/>
          <c:order val="0"/>
          <c:tx>
            <c:strRef>
              <c:f>Tabelle1!$B$1</c:f>
              <c:strCache>
                <c:ptCount val="1"/>
                <c:pt idx="0">
                  <c:v>Spalte1</c:v>
                </c:pt>
              </c:strCache>
            </c:strRef>
          </c:tx>
          <c:spPr>
            <a:solidFill>
              <a:srgbClr val="0076A8"/>
            </a:solidFill>
          </c:spPr>
          <c:invertIfNegative val="0"/>
          <c:dPt>
            <c:idx val="0"/>
            <c:invertIfNegative val="0"/>
            <c:bubble3D val="0"/>
            <c:extLst>
              <c:ext xmlns:c16="http://schemas.microsoft.com/office/drawing/2014/chart" uri="{C3380CC4-5D6E-409C-BE32-E72D297353CC}">
                <c16:uniqueId val="{00000000-197A-4378-9DE6-97F9E0D0CFD9}"/>
              </c:ext>
            </c:extLst>
          </c:dPt>
          <c:dPt>
            <c:idx val="5"/>
            <c:invertIfNegative val="0"/>
            <c:bubble3D val="0"/>
            <c:extLst>
              <c:ext xmlns:c16="http://schemas.microsoft.com/office/drawing/2014/chart" uri="{C3380CC4-5D6E-409C-BE32-E72D297353CC}">
                <c16:uniqueId val="{00000001-197A-4378-9DE6-97F9E0D0CFD9}"/>
              </c:ext>
            </c:extLst>
          </c:dPt>
          <c:dLbls>
            <c:numFmt formatCode="0%" sourceLinked="0"/>
            <c:spPr>
              <a:noFill/>
              <a:ln>
                <a:noFill/>
              </a:ln>
              <a:effectLst/>
            </c:spPr>
            <c:txPr>
              <a:bodyPr wrap="square" lIns="38100" tIns="19050" rIns="38100" bIns="19050" anchor="ctr">
                <a:spAutoFit/>
              </a:bodyPr>
              <a:lstStyle/>
              <a:p>
                <a:pPr>
                  <a:defRPr b="1">
                    <a:solidFill>
                      <a:schemeClr val="bg1"/>
                    </a:solidFill>
                    <a:latin typeface="+mn-lt"/>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cat>
            <c:numRef>
              <c:f>Tabelle1!$A$2:$A$9</c:f>
              <c:numCache>
                <c:formatCode>General</c:formatCode>
                <c:ptCount val="8"/>
              </c:numCache>
            </c:numRef>
          </c:cat>
          <c:val>
            <c:numRef>
              <c:f>Tabelle1!$B$2:$B$9</c:f>
              <c:numCache>
                <c:formatCode>0.0%</c:formatCode>
                <c:ptCount val="8"/>
                <c:pt idx="0">
                  <c:v>0.55000000000000004</c:v>
                </c:pt>
                <c:pt idx="1">
                  <c:v>0.51</c:v>
                </c:pt>
                <c:pt idx="2">
                  <c:v>0.36</c:v>
                </c:pt>
                <c:pt idx="3">
                  <c:v>0.28000000000000003</c:v>
                </c:pt>
                <c:pt idx="4">
                  <c:v>0.2</c:v>
                </c:pt>
                <c:pt idx="5">
                  <c:v>0.15</c:v>
                </c:pt>
                <c:pt idx="6">
                  <c:v>0.1</c:v>
                </c:pt>
                <c:pt idx="7">
                  <c:v>0.12</c:v>
                </c:pt>
              </c:numCache>
            </c:numRef>
          </c:val>
          <c:extLst>
            <c:ext xmlns:c16="http://schemas.microsoft.com/office/drawing/2014/chart" uri="{C3380CC4-5D6E-409C-BE32-E72D297353CC}">
              <c16:uniqueId val="{00000002-197A-4378-9DE6-97F9E0D0CFD9}"/>
            </c:ext>
          </c:extLst>
        </c:ser>
        <c:dLbls>
          <c:dLblPos val="inEnd"/>
          <c:showLegendKey val="0"/>
          <c:showVal val="1"/>
          <c:showCatName val="0"/>
          <c:showSerName val="0"/>
          <c:showPercent val="0"/>
          <c:showBubbleSize val="0"/>
        </c:dLbls>
        <c:gapWidth val="25"/>
        <c:overlap val="100"/>
        <c:axId val="217113600"/>
        <c:axId val="158251776"/>
      </c:barChart>
      <c:catAx>
        <c:axId val="217113600"/>
        <c:scaling>
          <c:orientation val="maxMin"/>
        </c:scaling>
        <c:delete val="0"/>
        <c:axPos val="l"/>
        <c:numFmt formatCode="General" sourceLinked="1"/>
        <c:majorTickMark val="out"/>
        <c:minorTickMark val="none"/>
        <c:tickLblPos val="nextTo"/>
        <c:crossAx val="158251776"/>
        <c:crosses val="autoZero"/>
        <c:auto val="1"/>
        <c:lblAlgn val="ctr"/>
        <c:lblOffset val="100"/>
        <c:noMultiLvlLbl val="0"/>
      </c:catAx>
      <c:valAx>
        <c:axId val="158251776"/>
        <c:scaling>
          <c:orientation val="minMax"/>
          <c:max val="0.60000000000000009"/>
          <c:min val="0"/>
        </c:scaling>
        <c:delete val="0"/>
        <c:axPos val="t"/>
        <c:majorGridlines>
          <c:spPr>
            <a:ln w="9345">
              <a:solidFill>
                <a:schemeClr val="accent5"/>
              </a:solidFill>
            </a:ln>
          </c:spPr>
        </c:majorGridlines>
        <c:numFmt formatCode="0%" sourceLinked="0"/>
        <c:majorTickMark val="out"/>
        <c:minorTickMark val="none"/>
        <c:tickLblPos val="nextTo"/>
        <c:crossAx val="217113600"/>
        <c:crosses val="autoZero"/>
        <c:crossBetween val="between"/>
      </c:valAx>
      <c:spPr>
        <a:noFill/>
        <a:ln w="25290">
          <a:noFill/>
        </a:ln>
      </c:spPr>
    </c:plotArea>
    <c:plotVisOnly val="1"/>
    <c:dispBlanksAs val="gap"/>
    <c:showDLblsOverMax val="0"/>
  </c:chart>
  <c:txPr>
    <a:bodyPr/>
    <a:lstStyle/>
    <a:p>
      <a:pPr>
        <a:defRPr sz="1178">
          <a:solidFill>
            <a:schemeClr val="tx1"/>
          </a:solidFill>
          <a:latin typeface="Arial Narrow" pitchFamily="34" charset="0"/>
        </a:defRPr>
      </a:pPr>
      <a:endParaRPr lang="de-D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43661281097424"/>
          <c:y val="2.8042274710703051E-2"/>
          <c:w val="0.32417920679771695"/>
          <c:h val="0.93010390921207575"/>
        </c:manualLayout>
      </c:layout>
      <c:doughnutChart>
        <c:varyColors val="1"/>
        <c:ser>
          <c:idx val="0"/>
          <c:order val="0"/>
          <c:tx>
            <c:strRef>
              <c:f>Tabelle1!$B$1</c:f>
              <c:strCache>
                <c:ptCount val="1"/>
                <c:pt idx="0">
                  <c:v>Spalte1</c:v>
                </c:pt>
              </c:strCache>
            </c:strRef>
          </c:tx>
          <c:spPr>
            <a:solidFill>
              <a:schemeClr val="accent5"/>
            </a:solidFill>
          </c:spPr>
          <c:dPt>
            <c:idx val="0"/>
            <c:bubble3D val="0"/>
            <c:spPr>
              <a:solidFill>
                <a:srgbClr val="0076A8"/>
              </a:solidFill>
            </c:spPr>
            <c:extLst>
              <c:ext xmlns:c16="http://schemas.microsoft.com/office/drawing/2014/chart" uri="{C3380CC4-5D6E-409C-BE32-E72D297353CC}">
                <c16:uniqueId val="{00000001-0A2D-46A3-8515-2036A2BBFA0F}"/>
              </c:ext>
            </c:extLst>
          </c:dPt>
          <c:dPt>
            <c:idx val="1"/>
            <c:bubble3D val="0"/>
            <c:spPr>
              <a:solidFill>
                <a:schemeClr val="accent2"/>
              </a:solidFill>
            </c:spPr>
            <c:extLst>
              <c:ext xmlns:c16="http://schemas.microsoft.com/office/drawing/2014/chart" uri="{C3380CC4-5D6E-409C-BE32-E72D297353CC}">
                <c16:uniqueId val="{00000003-0A2D-46A3-8515-2036A2BBFA0F}"/>
              </c:ext>
            </c:extLst>
          </c:dPt>
          <c:dPt>
            <c:idx val="2"/>
            <c:bubble3D val="0"/>
            <c:spPr>
              <a:solidFill>
                <a:schemeClr val="accent3"/>
              </a:solidFill>
            </c:spPr>
            <c:extLst>
              <c:ext xmlns:c16="http://schemas.microsoft.com/office/drawing/2014/chart" uri="{C3380CC4-5D6E-409C-BE32-E72D297353CC}">
                <c16:uniqueId val="{00000005-0A2D-46A3-8515-2036A2BBFA0F}"/>
              </c:ext>
            </c:extLst>
          </c:dPt>
          <c:dLbls>
            <c:dLbl>
              <c:idx val="0"/>
              <c:numFmt formatCode="0%" sourceLinked="0"/>
              <c:spPr>
                <a:noFill/>
                <a:ln>
                  <a:noFill/>
                </a:ln>
                <a:effectLst/>
              </c:spPr>
              <c:txPr>
                <a:bodyPr wrap="square" lIns="38100" tIns="19050" rIns="38100" bIns="19050" anchor="ctr">
                  <a:spAutoFit/>
                </a:bodyPr>
                <a:lstStyle/>
                <a:p>
                  <a:pPr>
                    <a:defRPr sz="1400" b="1">
                      <a:solidFill>
                        <a:schemeClr val="bg1"/>
                      </a:solidFill>
                      <a:latin typeface="+mn-l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0A2D-46A3-8515-2036A2BBFA0F}"/>
                </c:ext>
              </c:extLst>
            </c:dLbl>
            <c:numFmt formatCode="0%" sourceLinked="0"/>
            <c:spPr>
              <a:noFill/>
              <a:ln>
                <a:noFill/>
              </a:ln>
              <a:effectLst/>
            </c:spPr>
            <c:txPr>
              <a:bodyPr wrap="square" lIns="38100" tIns="19050" rIns="38100" bIns="19050" anchor="ctr">
                <a:spAutoFit/>
              </a:bodyPr>
              <a:lstStyle/>
              <a:p>
                <a:pPr>
                  <a:defRPr sz="1400" b="1">
                    <a:latin typeface="+mn-lt"/>
                  </a:defRPr>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numRef>
              <c:f>Tabelle1!$A$2:$A$5</c:f>
              <c:numCache>
                <c:formatCode>General</c:formatCode>
                <c:ptCount val="4"/>
              </c:numCache>
            </c:numRef>
          </c:cat>
          <c:val>
            <c:numRef>
              <c:f>Tabelle1!$B$2:$B$5</c:f>
              <c:numCache>
                <c:formatCode>0.0%</c:formatCode>
                <c:ptCount val="4"/>
                <c:pt idx="0">
                  <c:v>0.26</c:v>
                </c:pt>
                <c:pt idx="1">
                  <c:v>0.17</c:v>
                </c:pt>
                <c:pt idx="2">
                  <c:v>0.32</c:v>
                </c:pt>
                <c:pt idx="3">
                  <c:v>0.25</c:v>
                </c:pt>
              </c:numCache>
            </c:numRef>
          </c:val>
          <c:extLst>
            <c:ext xmlns:c16="http://schemas.microsoft.com/office/drawing/2014/chart" uri="{C3380CC4-5D6E-409C-BE32-E72D297353CC}">
              <c16:uniqueId val="{00000004-0A2D-46A3-8515-2036A2BBFA0F}"/>
            </c:ext>
          </c:extLst>
        </c:ser>
        <c:dLbls>
          <c:showLegendKey val="0"/>
          <c:showVal val="1"/>
          <c:showCatName val="0"/>
          <c:showSerName val="0"/>
          <c:showPercent val="0"/>
          <c:showBubbleSize val="0"/>
          <c:showLeaderLines val="1"/>
        </c:dLbls>
        <c:firstSliceAng val="0"/>
        <c:holeSize val="73"/>
      </c:doughnutChart>
      <c:spPr>
        <a:noFill/>
        <a:ln w="25323">
          <a:noFill/>
        </a:ln>
      </c:spPr>
    </c:plotArea>
    <c:plotVisOnly val="1"/>
    <c:dispBlanksAs val="zero"/>
    <c:showDLblsOverMax val="0"/>
  </c:chart>
  <c:txPr>
    <a:bodyPr/>
    <a:lstStyle/>
    <a:p>
      <a:pPr>
        <a:defRPr sz="1192">
          <a:solidFill>
            <a:schemeClr val="tx1"/>
          </a:solidFill>
          <a:latin typeface="Arial Narrow" pitchFamily="34" charset="0"/>
        </a:defRPr>
      </a:pPr>
      <a:endParaRPr lang="de-D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4.0967938731213537E-2"/>
          <c:y val="4.9747546672378962E-2"/>
          <c:w val="0.92034006269312219"/>
          <c:h val="0.84739278668890461"/>
        </c:manualLayout>
      </c:layout>
      <c:barChart>
        <c:barDir val="col"/>
        <c:grouping val="clustered"/>
        <c:varyColors val="0"/>
        <c:ser>
          <c:idx val="0"/>
          <c:order val="0"/>
          <c:tx>
            <c:strRef>
              <c:f>Tabelle1!$B$1</c:f>
              <c:strCache>
                <c:ptCount val="1"/>
                <c:pt idx="0">
                  <c:v>Spalte1</c:v>
                </c:pt>
              </c:strCache>
            </c:strRef>
          </c:tx>
          <c:spPr>
            <a:solidFill>
              <a:srgbClr val="0082B9"/>
            </a:solidFill>
            <a:ln w="18851">
              <a:noFill/>
            </a:ln>
          </c:spPr>
          <c:invertIfNegative val="0"/>
          <c:dPt>
            <c:idx val="8"/>
            <c:invertIfNegative val="0"/>
            <c:bubble3D val="0"/>
            <c:extLst>
              <c:ext xmlns:c16="http://schemas.microsoft.com/office/drawing/2014/chart" uri="{C3380CC4-5D6E-409C-BE32-E72D297353CC}">
                <c16:uniqueId val="{00000000-12E6-4FD9-A1AF-8994FD89CE64}"/>
              </c:ext>
            </c:extLst>
          </c:dPt>
          <c:dLbls>
            <c:numFmt formatCode="0%" sourceLinked="0"/>
            <c:spPr>
              <a:noFill/>
              <a:ln w="25347">
                <a:noFill/>
              </a:ln>
            </c:spPr>
            <c:txPr>
              <a:bodyPr/>
              <a:lstStyle/>
              <a:p>
                <a:pPr>
                  <a:defRPr sz="1198" b="1"/>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Tabelle1!$A$2:$A$20</c:f>
              <c:numCache>
                <c:formatCode>General</c:formatCode>
                <c:ptCount val="19"/>
                <c:pt idx="0">
                  <c:v>2011</c:v>
                </c:pt>
                <c:pt idx="1">
                  <c:v>2013</c:v>
                </c:pt>
                <c:pt idx="2">
                  <c:v>2015</c:v>
                </c:pt>
                <c:pt idx="3">
                  <c:v>2017</c:v>
                </c:pt>
                <c:pt idx="4">
                  <c:v>2019</c:v>
                </c:pt>
                <c:pt idx="5">
                  <c:v>2021</c:v>
                </c:pt>
                <c:pt idx="6">
                  <c:v>2022</c:v>
                </c:pt>
                <c:pt idx="7">
                  <c:v>2023</c:v>
                </c:pt>
                <c:pt idx="8">
                  <c:v>2024</c:v>
                </c:pt>
                <c:pt idx="9">
                  <c:v>2026</c:v>
                </c:pt>
                <c:pt idx="10">
                  <c:v>2027</c:v>
                </c:pt>
                <c:pt idx="11">
                  <c:v>2028</c:v>
                </c:pt>
                <c:pt idx="12">
                  <c:v>2029</c:v>
                </c:pt>
                <c:pt idx="13">
                  <c:v>2030</c:v>
                </c:pt>
                <c:pt idx="14">
                  <c:v>2031</c:v>
                </c:pt>
                <c:pt idx="15">
                  <c:v>2032</c:v>
                </c:pt>
                <c:pt idx="16">
                  <c:v>2033</c:v>
                </c:pt>
                <c:pt idx="17">
                  <c:v>2034</c:v>
                </c:pt>
                <c:pt idx="18">
                  <c:v>2035</c:v>
                </c:pt>
              </c:numCache>
            </c:numRef>
          </c:cat>
          <c:val>
            <c:numRef>
              <c:f>Tabelle1!$B$2:$B$20</c:f>
              <c:numCache>
                <c:formatCode>0.00%</c:formatCode>
                <c:ptCount val="19"/>
                <c:pt idx="0">
                  <c:v>0.5</c:v>
                </c:pt>
                <c:pt idx="1">
                  <c:v>0.49</c:v>
                </c:pt>
                <c:pt idx="2">
                  <c:v>0.48</c:v>
                </c:pt>
                <c:pt idx="3">
                  <c:v>0.48</c:v>
                </c:pt>
                <c:pt idx="4">
                  <c:v>0.48</c:v>
                </c:pt>
                <c:pt idx="5">
                  <c:v>0.49399999999999999</c:v>
                </c:pt>
                <c:pt idx="6">
                  <c:v>0.49399999999999999</c:v>
                </c:pt>
                <c:pt idx="7">
                  <c:v>0.504</c:v>
                </c:pt>
                <c:pt idx="8">
                  <c:v>0.5</c:v>
                </c:pt>
                <c:pt idx="9">
                  <c:v>0.49099999999999999</c:v>
                </c:pt>
                <c:pt idx="10">
                  <c:v>0.48799999999999999</c:v>
                </c:pt>
                <c:pt idx="11">
                  <c:v>0.48399999999999999</c:v>
                </c:pt>
                <c:pt idx="12">
                  <c:v>0.47899999999999998</c:v>
                </c:pt>
                <c:pt idx="13">
                  <c:v>0.47599999999999998</c:v>
                </c:pt>
                <c:pt idx="14">
                  <c:v>0.47199999999999998</c:v>
                </c:pt>
                <c:pt idx="15">
                  <c:v>0.46800000000000003</c:v>
                </c:pt>
                <c:pt idx="16">
                  <c:v>0.46400000000000002</c:v>
                </c:pt>
                <c:pt idx="17">
                  <c:v>0.46</c:v>
                </c:pt>
                <c:pt idx="18">
                  <c:v>0.45800000000000002</c:v>
                </c:pt>
              </c:numCache>
            </c:numRef>
          </c:val>
          <c:extLst>
            <c:ext xmlns:c16="http://schemas.microsoft.com/office/drawing/2014/chart" uri="{C3380CC4-5D6E-409C-BE32-E72D297353CC}">
              <c16:uniqueId val="{00000001-12E6-4FD9-A1AF-8994FD89CE64}"/>
            </c:ext>
          </c:extLst>
        </c:ser>
        <c:dLbls>
          <c:showLegendKey val="0"/>
          <c:showVal val="0"/>
          <c:showCatName val="0"/>
          <c:showSerName val="0"/>
          <c:showPercent val="0"/>
          <c:showBubbleSize val="0"/>
        </c:dLbls>
        <c:gapWidth val="25"/>
        <c:axId val="43849216"/>
        <c:axId val="130213568"/>
      </c:barChart>
      <c:catAx>
        <c:axId val="43849216"/>
        <c:scaling>
          <c:orientation val="minMax"/>
        </c:scaling>
        <c:delete val="0"/>
        <c:axPos val="b"/>
        <c:numFmt formatCode="General" sourceLinked="1"/>
        <c:majorTickMark val="out"/>
        <c:minorTickMark val="none"/>
        <c:tickLblPos val="nextTo"/>
        <c:crossAx val="130213568"/>
        <c:crosses val="autoZero"/>
        <c:auto val="0"/>
        <c:lblAlgn val="ctr"/>
        <c:lblOffset val="100"/>
        <c:noMultiLvlLbl val="0"/>
      </c:catAx>
      <c:valAx>
        <c:axId val="130213568"/>
        <c:scaling>
          <c:orientation val="minMax"/>
        </c:scaling>
        <c:delete val="0"/>
        <c:axPos val="l"/>
        <c:majorGridlines>
          <c:spPr>
            <a:ln>
              <a:solidFill>
                <a:schemeClr val="accent5"/>
              </a:solidFill>
            </a:ln>
          </c:spPr>
        </c:majorGridlines>
        <c:numFmt formatCode="0%" sourceLinked="0"/>
        <c:majorTickMark val="out"/>
        <c:minorTickMark val="none"/>
        <c:tickLblPos val="nextTo"/>
        <c:crossAx val="43849216"/>
        <c:crosses val="autoZero"/>
        <c:crossBetween val="between"/>
        <c:majorUnit val="2.0000000000000004E-2"/>
      </c:valAx>
      <c:spPr>
        <a:noFill/>
        <a:ln w="25347">
          <a:noFill/>
        </a:ln>
      </c:spPr>
    </c:plotArea>
    <c:plotVisOnly val="1"/>
    <c:dispBlanksAs val="gap"/>
    <c:showDLblsOverMax val="0"/>
  </c:chart>
  <c:txPr>
    <a:bodyPr/>
    <a:lstStyle/>
    <a:p>
      <a:pPr>
        <a:defRPr sz="1188"/>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166140688449091E-2"/>
          <c:y val="3.7256492095734998E-2"/>
          <c:w val="0.88870568455854393"/>
          <c:h val="0.92630930564642555"/>
        </c:manualLayout>
      </c:layout>
      <c:barChart>
        <c:barDir val="bar"/>
        <c:grouping val="stacked"/>
        <c:varyColors val="0"/>
        <c:ser>
          <c:idx val="0"/>
          <c:order val="0"/>
          <c:tx>
            <c:strRef>
              <c:f>Tabelle1!$B$1</c:f>
              <c:strCache>
                <c:ptCount val="1"/>
                <c:pt idx="0">
                  <c:v>Spalte1</c:v>
                </c:pt>
              </c:strCache>
            </c:strRef>
          </c:tx>
          <c:spPr>
            <a:solidFill>
              <a:srgbClr val="00749F"/>
            </a:solidFill>
          </c:spPr>
          <c:invertIfNegative val="0"/>
          <c:dPt>
            <c:idx val="0"/>
            <c:invertIfNegative val="0"/>
            <c:bubble3D val="0"/>
            <c:extLst>
              <c:ext xmlns:c16="http://schemas.microsoft.com/office/drawing/2014/chart" uri="{C3380CC4-5D6E-409C-BE32-E72D297353CC}">
                <c16:uniqueId val="{00000000-A0BF-4173-97FA-1CD7F5AE14DC}"/>
              </c:ext>
            </c:extLst>
          </c:dPt>
          <c:dPt>
            <c:idx val="5"/>
            <c:invertIfNegative val="0"/>
            <c:bubble3D val="0"/>
            <c:extLst>
              <c:ext xmlns:c16="http://schemas.microsoft.com/office/drawing/2014/chart" uri="{C3380CC4-5D6E-409C-BE32-E72D297353CC}">
                <c16:uniqueId val="{00000001-A0BF-4173-97FA-1CD7F5AE14DC}"/>
              </c:ext>
            </c:extLst>
          </c:dPt>
          <c:dPt>
            <c:idx val="6"/>
            <c:invertIfNegative val="0"/>
            <c:bubble3D val="0"/>
            <c:spPr>
              <a:solidFill>
                <a:schemeClr val="accent5"/>
              </a:solidFill>
            </c:spPr>
            <c:extLst>
              <c:ext xmlns:c16="http://schemas.microsoft.com/office/drawing/2014/chart" uri="{C3380CC4-5D6E-409C-BE32-E72D297353CC}">
                <c16:uniqueId val="{00000000-7AA3-4906-8DC9-B8BF1E4DF5D4}"/>
              </c:ext>
            </c:extLst>
          </c:dPt>
          <c:dLbls>
            <c:dLbl>
              <c:idx val="6"/>
              <c:spPr>
                <a:noFill/>
                <a:ln>
                  <a:noFill/>
                </a:ln>
                <a:effectLst/>
              </c:spPr>
              <c:txPr>
                <a:bodyPr wrap="square" lIns="38100" tIns="19050" rIns="38100" bIns="19050" anchor="ctr">
                  <a:spAutoFit/>
                </a:bodyPr>
                <a:lstStyle/>
                <a:p>
                  <a:pPr>
                    <a:defRPr b="1">
                      <a:solidFill>
                        <a:schemeClr val="tx1"/>
                      </a:solidFill>
                    </a:defRPr>
                  </a:pPr>
                  <a:endParaRPr lang="de-DE"/>
                </a:p>
              </c:txPr>
              <c:dLblPos val="inEnd"/>
              <c:showLegendKey val="0"/>
              <c:showVal val="1"/>
              <c:showCatName val="0"/>
              <c:showSerName val="0"/>
              <c:showPercent val="0"/>
              <c:showBubbleSize val="0"/>
              <c:extLst>
                <c:ext xmlns:c16="http://schemas.microsoft.com/office/drawing/2014/chart" uri="{C3380CC4-5D6E-409C-BE32-E72D297353CC}">
                  <c16:uniqueId val="{00000000-7AA3-4906-8DC9-B8BF1E4DF5D4}"/>
                </c:ext>
              </c:extLst>
            </c:dLbl>
            <c:spPr>
              <a:noFill/>
              <a:ln>
                <a:noFill/>
              </a:ln>
              <a:effectLst/>
            </c:spPr>
            <c:txPr>
              <a:bodyPr wrap="square" lIns="38100" tIns="19050" rIns="38100" bIns="19050" anchor="ctr">
                <a:spAutoFit/>
              </a:bodyPr>
              <a:lstStyle/>
              <a:p>
                <a:pPr>
                  <a:defRPr b="1">
                    <a:solidFill>
                      <a:schemeClr val="bg1"/>
                    </a:solidFill>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Tabelle1!$A$2:$A$8</c:f>
              <c:strCache>
                <c:ptCount val="7"/>
                <c:pt idx="0">
                  <c:v>Ich ziehe lokale Geschäfte dem Online-Handel vor</c:v>
                </c:pt>
                <c:pt idx="1">
                  <c:v>Ich kaufe so wenig Modeartikel wie möglich</c:v>
                </c:pt>
                <c:pt idx="2">
                  <c:v>Ich reapariere kaputte Modeartikel, statt sie zu ersetzen</c:v>
                </c:pt>
                <c:pt idx="3">
                  <c:v>Ich achte darauf, dass die Kleidung keine tierischen Produkte enthält</c:v>
                </c:pt>
                <c:pt idx="4">
                  <c:v>Ich kaufe/trage mehr Second Hand-Artikel</c:v>
                </c:pt>
                <c:pt idx="5">
                  <c:v>Ich miete/tausche Modeartikel statt sie zu kaufen</c:v>
                </c:pt>
                <c:pt idx="6">
                  <c:v>Nichts davon</c:v>
                </c:pt>
              </c:strCache>
            </c:strRef>
          </c:cat>
          <c:val>
            <c:numRef>
              <c:f>Tabelle1!$B$2:$B$8</c:f>
              <c:numCache>
                <c:formatCode>0%</c:formatCode>
                <c:ptCount val="7"/>
                <c:pt idx="0">
                  <c:v>0.33</c:v>
                </c:pt>
                <c:pt idx="1">
                  <c:v>0.3</c:v>
                </c:pt>
                <c:pt idx="2">
                  <c:v>0.25</c:v>
                </c:pt>
                <c:pt idx="3">
                  <c:v>0.19</c:v>
                </c:pt>
                <c:pt idx="4">
                  <c:v>0.17</c:v>
                </c:pt>
                <c:pt idx="5">
                  <c:v>0.06</c:v>
                </c:pt>
                <c:pt idx="6">
                  <c:v>0.27</c:v>
                </c:pt>
              </c:numCache>
            </c:numRef>
          </c:val>
          <c:extLst>
            <c:ext xmlns:c16="http://schemas.microsoft.com/office/drawing/2014/chart" uri="{C3380CC4-5D6E-409C-BE32-E72D297353CC}">
              <c16:uniqueId val="{00000002-A0BF-4173-97FA-1CD7F5AE14DC}"/>
            </c:ext>
          </c:extLst>
        </c:ser>
        <c:dLbls>
          <c:dLblPos val="ctr"/>
          <c:showLegendKey val="0"/>
          <c:showVal val="1"/>
          <c:showCatName val="0"/>
          <c:showSerName val="0"/>
          <c:showPercent val="0"/>
          <c:showBubbleSize val="0"/>
        </c:dLbls>
        <c:gapWidth val="25"/>
        <c:overlap val="100"/>
        <c:axId val="217113600"/>
        <c:axId val="158251776"/>
      </c:barChart>
      <c:catAx>
        <c:axId val="217113600"/>
        <c:scaling>
          <c:orientation val="maxMin"/>
        </c:scaling>
        <c:delete val="1"/>
        <c:axPos val="l"/>
        <c:numFmt formatCode="General" sourceLinked="1"/>
        <c:majorTickMark val="out"/>
        <c:minorTickMark val="none"/>
        <c:tickLblPos val="nextTo"/>
        <c:crossAx val="158251776"/>
        <c:crosses val="autoZero"/>
        <c:auto val="1"/>
        <c:lblAlgn val="ctr"/>
        <c:lblOffset val="100"/>
        <c:noMultiLvlLbl val="0"/>
      </c:catAx>
      <c:valAx>
        <c:axId val="158251776"/>
        <c:scaling>
          <c:orientation val="minMax"/>
        </c:scaling>
        <c:delete val="0"/>
        <c:axPos val="t"/>
        <c:majorGridlines>
          <c:spPr>
            <a:ln w="9345">
              <a:solidFill>
                <a:schemeClr val="accent5"/>
              </a:solidFill>
            </a:ln>
          </c:spPr>
        </c:majorGridlines>
        <c:numFmt formatCode="0%" sourceLinked="1"/>
        <c:majorTickMark val="out"/>
        <c:minorTickMark val="none"/>
        <c:tickLblPos val="nextTo"/>
        <c:crossAx val="217113600"/>
        <c:crosses val="autoZero"/>
        <c:crossBetween val="between"/>
      </c:valAx>
      <c:spPr>
        <a:noFill/>
        <a:ln w="25290">
          <a:noFill/>
        </a:ln>
      </c:spPr>
    </c:plotArea>
    <c:plotVisOnly val="1"/>
    <c:dispBlanksAs val="gap"/>
    <c:showDLblsOverMax val="0"/>
  </c:chart>
  <c:txPr>
    <a:bodyPr/>
    <a:lstStyle/>
    <a:p>
      <a:pPr>
        <a:defRPr sz="1178">
          <a:solidFill>
            <a:schemeClr val="tx1"/>
          </a:solidFill>
          <a:latin typeface="Arial Narrow" pitchFamily="34" charset="0"/>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1.965375816993464E-2"/>
          <c:y val="3.4747821664102951E-2"/>
          <c:w val="0.94203398005570893"/>
          <c:h val="0.87841873430598183"/>
        </c:manualLayout>
      </c:layout>
      <c:barChart>
        <c:barDir val="col"/>
        <c:grouping val="clustered"/>
        <c:varyColors val="0"/>
        <c:ser>
          <c:idx val="0"/>
          <c:order val="0"/>
          <c:tx>
            <c:strRef>
              <c:f>Tabelle1!$B$1</c:f>
              <c:strCache>
                <c:ptCount val="1"/>
                <c:pt idx="0">
                  <c:v>Spalte1</c:v>
                </c:pt>
              </c:strCache>
            </c:strRef>
          </c:tx>
          <c:spPr>
            <a:solidFill>
              <a:srgbClr val="0082B9"/>
            </a:solidFill>
            <a:ln w="18984">
              <a:noFill/>
            </a:ln>
          </c:spPr>
          <c:invertIfNegative val="0"/>
          <c:dPt>
            <c:idx val="10"/>
            <c:invertIfNegative val="0"/>
            <c:bubble3D val="0"/>
            <c:extLst>
              <c:ext xmlns:c16="http://schemas.microsoft.com/office/drawing/2014/chart" uri="{C3380CC4-5D6E-409C-BE32-E72D297353CC}">
                <c16:uniqueId val="{00000000-4B56-4212-A21F-2F6034D8D36C}"/>
              </c:ext>
            </c:extLst>
          </c:dPt>
          <c:dLbls>
            <c:numFmt formatCode="#,##0" sourceLinked="0"/>
            <c:spPr>
              <a:noFill/>
              <a:ln>
                <a:noFill/>
              </a:ln>
              <a:effectLst/>
            </c:spPr>
            <c:txPr>
              <a:bodyPr rot="0"/>
              <a:lstStyle/>
              <a:p>
                <a:pPr>
                  <a:defRPr sz="1200" b="1"/>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Tabelle1!$A$2:$A$34</c:f>
              <c:numCache>
                <c:formatCode>0</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Tabelle1!$B$2:$B$34</c:f>
              <c:numCache>
                <c:formatCode>0.0</c:formatCode>
                <c:ptCount val="33"/>
                <c:pt idx="0">
                  <c:v>19.7</c:v>
                </c:pt>
                <c:pt idx="1">
                  <c:v>17.5</c:v>
                </c:pt>
                <c:pt idx="2">
                  <c:v>20.5</c:v>
                </c:pt>
                <c:pt idx="3">
                  <c:v>21.2</c:v>
                </c:pt>
                <c:pt idx="4">
                  <c:v>23</c:v>
                </c:pt>
                <c:pt idx="5">
                  <c:v>25.1</c:v>
                </c:pt>
                <c:pt idx="6">
                  <c:v>23</c:v>
                </c:pt>
                <c:pt idx="7">
                  <c:v>24.2</c:v>
                </c:pt>
                <c:pt idx="8">
                  <c:v>26.2</c:v>
                </c:pt>
                <c:pt idx="9">
                  <c:v>29.2</c:v>
                </c:pt>
                <c:pt idx="10">
                  <c:v>37.9</c:v>
                </c:pt>
                <c:pt idx="11">
                  <c:v>38.9</c:v>
                </c:pt>
                <c:pt idx="12">
                  <c:v>45.1</c:v>
                </c:pt>
                <c:pt idx="13">
                  <c:v>46.2</c:v>
                </c:pt>
                <c:pt idx="14">
                  <c:v>57.4</c:v>
                </c:pt>
                <c:pt idx="15">
                  <c:v>63.4</c:v>
                </c:pt>
                <c:pt idx="16">
                  <c:v>72.599999999999994</c:v>
                </c:pt>
                <c:pt idx="17">
                  <c:v>89.4</c:v>
                </c:pt>
                <c:pt idx="18">
                  <c:v>94.3</c:v>
                </c:pt>
                <c:pt idx="19">
                  <c:v>96</c:v>
                </c:pt>
                <c:pt idx="20">
                  <c:v>105.5</c:v>
                </c:pt>
                <c:pt idx="21">
                  <c:v>123.8</c:v>
                </c:pt>
                <c:pt idx="22">
                  <c:v>143.4</c:v>
                </c:pt>
                <c:pt idx="23">
                  <c:v>151.5</c:v>
                </c:pt>
                <c:pt idx="24">
                  <c:v>161.1</c:v>
                </c:pt>
                <c:pt idx="25">
                  <c:v>187.1</c:v>
                </c:pt>
                <c:pt idx="26">
                  <c:v>188.6</c:v>
                </c:pt>
                <c:pt idx="27">
                  <c:v>214.8</c:v>
                </c:pt>
                <c:pt idx="28">
                  <c:v>223.3</c:v>
                </c:pt>
                <c:pt idx="29">
                  <c:v>242</c:v>
                </c:pt>
                <c:pt idx="30">
                  <c:v>252</c:v>
                </c:pt>
                <c:pt idx="31">
                  <c:v>233.6</c:v>
                </c:pt>
              </c:numCache>
            </c:numRef>
          </c:val>
          <c:extLst>
            <c:ext xmlns:c16="http://schemas.microsoft.com/office/drawing/2014/chart" uri="{C3380CC4-5D6E-409C-BE32-E72D297353CC}">
              <c16:uniqueId val="{00000001-4B56-4212-A21F-2F6034D8D36C}"/>
            </c:ext>
          </c:extLst>
        </c:ser>
        <c:dLbls>
          <c:showLegendKey val="0"/>
          <c:showVal val="0"/>
          <c:showCatName val="0"/>
          <c:showSerName val="0"/>
          <c:showPercent val="0"/>
          <c:showBubbleSize val="0"/>
        </c:dLbls>
        <c:gapWidth val="30"/>
        <c:axId val="192955904"/>
        <c:axId val="42708928"/>
      </c:barChart>
      <c:dateAx>
        <c:axId val="192955904"/>
        <c:scaling>
          <c:orientation val="minMax"/>
        </c:scaling>
        <c:delete val="0"/>
        <c:axPos val="b"/>
        <c:numFmt formatCode="General" sourceLinked="0"/>
        <c:majorTickMark val="none"/>
        <c:minorTickMark val="none"/>
        <c:tickLblPos val="nextTo"/>
        <c:txPr>
          <a:bodyPr rot="0" vert="horz"/>
          <a:lstStyle/>
          <a:p>
            <a:pPr>
              <a:defRPr sz="1200"/>
            </a:pPr>
            <a:endParaRPr lang="de-DE"/>
          </a:p>
        </c:txPr>
        <c:crossAx val="42708928"/>
        <c:crosses val="autoZero"/>
        <c:auto val="0"/>
        <c:lblOffset val="100"/>
        <c:baseTimeUnit val="days"/>
      </c:dateAx>
      <c:valAx>
        <c:axId val="42708928"/>
        <c:scaling>
          <c:orientation val="minMax"/>
          <c:max val="275"/>
          <c:min val="0"/>
        </c:scaling>
        <c:delete val="0"/>
        <c:axPos val="l"/>
        <c:majorGridlines>
          <c:spPr>
            <a:ln>
              <a:solidFill>
                <a:schemeClr val="bg1">
                  <a:lumMod val="85000"/>
                </a:schemeClr>
              </a:solidFill>
            </a:ln>
          </c:spPr>
        </c:majorGridlines>
        <c:numFmt formatCode="0" sourceLinked="0"/>
        <c:majorTickMark val="out"/>
        <c:minorTickMark val="none"/>
        <c:tickLblPos val="nextTo"/>
        <c:txPr>
          <a:bodyPr/>
          <a:lstStyle/>
          <a:p>
            <a:pPr>
              <a:defRPr sz="1200"/>
            </a:pPr>
            <a:endParaRPr lang="de-DE"/>
          </a:p>
        </c:txPr>
        <c:crossAx val="192955904"/>
        <c:crosses val="autoZero"/>
        <c:crossBetween val="between"/>
        <c:majorUnit val="50"/>
      </c:valAx>
      <c:spPr>
        <a:noFill/>
        <a:ln w="25391">
          <a:noFill/>
        </a:ln>
      </c:spPr>
    </c:plotArea>
    <c:plotVisOnly val="1"/>
    <c:dispBlanksAs val="gap"/>
    <c:showDLblsOverMax val="0"/>
  </c:chart>
  <c:txPr>
    <a:bodyPr/>
    <a:lstStyle/>
    <a:p>
      <a:pPr>
        <a:defRPr sz="1050"/>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3.6952441911018791E-2"/>
          <c:y val="3.0721829874358487E-2"/>
          <c:w val="0.9630475907492696"/>
          <c:h val="0.96162705188858544"/>
        </c:manualLayout>
      </c:layout>
      <c:barChart>
        <c:barDir val="col"/>
        <c:grouping val="clustered"/>
        <c:varyColors val="0"/>
        <c:ser>
          <c:idx val="0"/>
          <c:order val="0"/>
          <c:tx>
            <c:strRef>
              <c:f>Tabelle1!$B$1</c:f>
              <c:strCache>
                <c:ptCount val="1"/>
                <c:pt idx="0">
                  <c:v>Spalte1</c:v>
                </c:pt>
              </c:strCache>
            </c:strRef>
          </c:tx>
          <c:spPr>
            <a:solidFill>
              <a:srgbClr val="0082B9"/>
            </a:solidFill>
            <a:ln w="18996">
              <a:noFill/>
            </a:ln>
          </c:spPr>
          <c:invertIfNegative val="0"/>
          <c:dPt>
            <c:idx val="8"/>
            <c:invertIfNegative val="0"/>
            <c:bubble3D val="0"/>
            <c:extLst>
              <c:ext xmlns:c16="http://schemas.microsoft.com/office/drawing/2014/chart" uri="{C3380CC4-5D6E-409C-BE32-E72D297353CC}">
                <c16:uniqueId val="{00000000-4344-4E3E-B94F-DF436F07D455}"/>
              </c:ext>
            </c:extLst>
          </c:dPt>
          <c:dLbls>
            <c:spPr>
              <a:noFill/>
              <a:ln>
                <a:noFill/>
              </a:ln>
              <a:effectLst/>
            </c:spPr>
            <c:txPr>
              <a:bodyPr/>
              <a:lstStyle/>
              <a:p>
                <a:pPr>
                  <a:defRPr sz="1200" b="1"/>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Tabelle1!$B$2:$B$11</c:f>
              <c:numCache>
                <c:formatCode>#,##0.00</c:formatCode>
                <c:ptCount val="10"/>
                <c:pt idx="0">
                  <c:v>4.09</c:v>
                </c:pt>
                <c:pt idx="1">
                  <c:v>4.78</c:v>
                </c:pt>
                <c:pt idx="2">
                  <c:v>6.53</c:v>
                </c:pt>
                <c:pt idx="3">
                  <c:v>7.6</c:v>
                </c:pt>
                <c:pt idx="4">
                  <c:v>7.97</c:v>
                </c:pt>
                <c:pt idx="5">
                  <c:v>8.52</c:v>
                </c:pt>
                <c:pt idx="6" formatCode="0.00">
                  <c:v>9.74</c:v>
                </c:pt>
                <c:pt idx="7" formatCode="0.00">
                  <c:v>10.51</c:v>
                </c:pt>
                <c:pt idx="8" formatCode="0.00">
                  <c:v>11.42</c:v>
                </c:pt>
                <c:pt idx="9" formatCode="0.00">
                  <c:v>12.67</c:v>
                </c:pt>
              </c:numCache>
            </c:numRef>
          </c:val>
          <c:extLst>
            <c:ext xmlns:c16="http://schemas.microsoft.com/office/drawing/2014/chart" uri="{C3380CC4-5D6E-409C-BE32-E72D297353CC}">
              <c16:uniqueId val="{00000001-4344-4E3E-B94F-DF436F07D455}"/>
            </c:ext>
          </c:extLst>
        </c:ser>
        <c:dLbls>
          <c:showLegendKey val="0"/>
          <c:showVal val="0"/>
          <c:showCatName val="0"/>
          <c:showSerName val="0"/>
          <c:showPercent val="0"/>
          <c:showBubbleSize val="0"/>
        </c:dLbls>
        <c:gapWidth val="80"/>
        <c:axId val="204123648"/>
        <c:axId val="42710080"/>
      </c:barChart>
      <c:catAx>
        <c:axId val="204123648"/>
        <c:scaling>
          <c:orientation val="minMax"/>
        </c:scaling>
        <c:delete val="0"/>
        <c:axPos val="b"/>
        <c:numFmt formatCode="General" sourceLinked="1"/>
        <c:majorTickMark val="none"/>
        <c:minorTickMark val="none"/>
        <c:tickLblPos val="nextTo"/>
        <c:crossAx val="42710080"/>
        <c:crosses val="autoZero"/>
        <c:auto val="0"/>
        <c:lblAlgn val="ctr"/>
        <c:lblOffset val="100"/>
        <c:noMultiLvlLbl val="0"/>
      </c:catAx>
      <c:valAx>
        <c:axId val="42710080"/>
        <c:scaling>
          <c:orientation val="minMax"/>
        </c:scaling>
        <c:delete val="0"/>
        <c:axPos val="l"/>
        <c:majorGridlines>
          <c:spPr>
            <a:ln>
              <a:solidFill>
                <a:schemeClr val="bg1">
                  <a:lumMod val="85000"/>
                </a:schemeClr>
              </a:solidFill>
            </a:ln>
          </c:spPr>
        </c:majorGridlines>
        <c:numFmt formatCode="#,##0" sourceLinked="0"/>
        <c:majorTickMark val="out"/>
        <c:minorTickMark val="none"/>
        <c:tickLblPos val="nextTo"/>
        <c:crossAx val="204123648"/>
        <c:crosses val="autoZero"/>
        <c:crossBetween val="between"/>
      </c:valAx>
      <c:spPr>
        <a:noFill/>
        <a:ln w="25391">
          <a:noFill/>
        </a:ln>
      </c:spPr>
    </c:plotArea>
    <c:plotVisOnly val="1"/>
    <c:dispBlanksAs val="gap"/>
    <c:showDLblsOverMax val="0"/>
  </c:chart>
  <c:txPr>
    <a:bodyPr/>
    <a:lstStyle/>
    <a:p>
      <a:pPr>
        <a:defRPr sz="1200"/>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1.965375816993464E-2"/>
          <c:y val="3.1433118134224371E-2"/>
          <c:w val="0.97280522875816988"/>
          <c:h val="0.87819096549211939"/>
        </c:manualLayout>
      </c:layout>
      <c:barChart>
        <c:barDir val="col"/>
        <c:grouping val="clustered"/>
        <c:varyColors val="0"/>
        <c:ser>
          <c:idx val="0"/>
          <c:order val="0"/>
          <c:tx>
            <c:strRef>
              <c:f>Tabelle1!$B$1</c:f>
              <c:strCache>
                <c:ptCount val="1"/>
                <c:pt idx="0">
                  <c:v>Spalte1</c:v>
                </c:pt>
              </c:strCache>
            </c:strRef>
          </c:tx>
          <c:spPr>
            <a:solidFill>
              <a:srgbClr val="0082B9"/>
            </a:solidFill>
            <a:ln w="18984">
              <a:noFill/>
            </a:ln>
          </c:spPr>
          <c:invertIfNegative val="0"/>
          <c:dPt>
            <c:idx val="8"/>
            <c:invertIfNegative val="0"/>
            <c:bubble3D val="0"/>
            <c:extLst>
              <c:ext xmlns:c16="http://schemas.microsoft.com/office/drawing/2014/chart" uri="{C3380CC4-5D6E-409C-BE32-E72D297353CC}">
                <c16:uniqueId val="{00000000-29EB-4D3F-8326-325C85A9A12C}"/>
              </c:ext>
            </c:extLst>
          </c:dPt>
          <c:dLbls>
            <c:numFmt formatCode="#,##0" sourceLinked="0"/>
            <c:spPr>
              <a:noFill/>
              <a:ln>
                <a:noFill/>
              </a:ln>
              <a:effectLst/>
            </c:spPr>
            <c:txPr>
              <a:bodyPr wrap="square" lIns="38100" tIns="19050" rIns="38100" bIns="19050" anchor="ctr">
                <a:spAutoFit/>
              </a:bodyPr>
              <a:lstStyle/>
              <a:p>
                <a:pPr>
                  <a:defRPr b="1"/>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Tabelle1!$A$2:$A$19</c:f>
              <c:numCache>
                <c:formatCode>General</c:formatCode>
                <c:ptCount val="18"/>
                <c:pt idx="0">
                  <c:v>1995</c:v>
                </c:pt>
                <c:pt idx="1">
                  <c:v>2000</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numCache>
            </c:numRef>
          </c:cat>
          <c:val>
            <c:numRef>
              <c:f>Tabelle1!$B$2:$B$19</c:f>
              <c:numCache>
                <c:formatCode>0.00</c:formatCode>
                <c:ptCount val="18"/>
                <c:pt idx="0">
                  <c:v>46</c:v>
                </c:pt>
                <c:pt idx="1">
                  <c:v>52</c:v>
                </c:pt>
                <c:pt idx="2">
                  <c:v>72</c:v>
                </c:pt>
                <c:pt idx="3">
                  <c:v>110</c:v>
                </c:pt>
                <c:pt idx="4">
                  <c:v>142</c:v>
                </c:pt>
                <c:pt idx="5">
                  <c:v>213</c:v>
                </c:pt>
                <c:pt idx="6">
                  <c:v>267</c:v>
                </c:pt>
                <c:pt idx="7">
                  <c:v>340</c:v>
                </c:pt>
                <c:pt idx="8">
                  <c:v>400.54</c:v>
                </c:pt>
                <c:pt idx="9">
                  <c:v>533.05999999999995</c:v>
                </c:pt>
                <c:pt idx="10">
                  <c:v>653.96</c:v>
                </c:pt>
                <c:pt idx="11">
                  <c:v>826.74</c:v>
                </c:pt>
                <c:pt idx="12">
                  <c:v>978</c:v>
                </c:pt>
                <c:pt idx="13">
                  <c:v>1155.0999999999999</c:v>
                </c:pt>
                <c:pt idx="14">
                  <c:v>1329.35</c:v>
                </c:pt>
                <c:pt idx="15">
                  <c:v>1624</c:v>
                </c:pt>
                <c:pt idx="16">
                  <c:v>2041.07</c:v>
                </c:pt>
                <c:pt idx="17">
                  <c:v>1947.98</c:v>
                </c:pt>
              </c:numCache>
            </c:numRef>
          </c:val>
          <c:extLst>
            <c:ext xmlns:c16="http://schemas.microsoft.com/office/drawing/2014/chart" uri="{C3380CC4-5D6E-409C-BE32-E72D297353CC}">
              <c16:uniqueId val="{00000001-29EB-4D3F-8326-325C85A9A12C}"/>
            </c:ext>
          </c:extLst>
        </c:ser>
        <c:dLbls>
          <c:dLblPos val="outEnd"/>
          <c:showLegendKey val="0"/>
          <c:showVal val="1"/>
          <c:showCatName val="0"/>
          <c:showSerName val="0"/>
          <c:showPercent val="0"/>
          <c:showBubbleSize val="0"/>
        </c:dLbls>
        <c:gapWidth val="30"/>
        <c:axId val="220105728"/>
        <c:axId val="59555840"/>
      </c:barChart>
      <c:catAx>
        <c:axId val="220105728"/>
        <c:scaling>
          <c:orientation val="minMax"/>
        </c:scaling>
        <c:delete val="0"/>
        <c:axPos val="b"/>
        <c:numFmt formatCode="General" sourceLinked="1"/>
        <c:majorTickMark val="none"/>
        <c:minorTickMark val="none"/>
        <c:tickLblPos val="nextTo"/>
        <c:crossAx val="59555840"/>
        <c:crosses val="autoZero"/>
        <c:auto val="0"/>
        <c:lblAlgn val="ctr"/>
        <c:lblOffset val="100"/>
        <c:noMultiLvlLbl val="0"/>
      </c:catAx>
      <c:valAx>
        <c:axId val="59555840"/>
        <c:scaling>
          <c:orientation val="minMax"/>
          <c:min val="0"/>
        </c:scaling>
        <c:delete val="0"/>
        <c:axPos val="l"/>
        <c:majorGridlines>
          <c:spPr>
            <a:ln>
              <a:solidFill>
                <a:schemeClr val="bg1">
                  <a:lumMod val="85000"/>
                </a:schemeClr>
              </a:solidFill>
            </a:ln>
          </c:spPr>
        </c:majorGridlines>
        <c:numFmt formatCode="#,##0" sourceLinked="0"/>
        <c:majorTickMark val="out"/>
        <c:minorTickMark val="none"/>
        <c:tickLblPos val="nextTo"/>
        <c:crossAx val="220105728"/>
        <c:crosses val="autoZero"/>
        <c:crossBetween val="between"/>
        <c:majorUnit val="500"/>
      </c:valAx>
      <c:spPr>
        <a:noFill/>
        <a:ln w="25391">
          <a:noFill/>
        </a:ln>
      </c:spPr>
    </c:plotArea>
    <c:plotVisOnly val="1"/>
    <c:dispBlanksAs val="gap"/>
    <c:showDLblsOverMax val="0"/>
  </c:chart>
  <c:txPr>
    <a:bodyPr/>
    <a:lstStyle/>
    <a:p>
      <a:pPr>
        <a:defRPr sz="1200"/>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36384715714219"/>
          <c:y val="0.18805730129465734"/>
          <c:w val="0.45409642046277954"/>
          <c:h val="0.77008906170829872"/>
        </c:manualLayout>
      </c:layout>
      <c:doughnutChart>
        <c:varyColors val="1"/>
        <c:ser>
          <c:idx val="0"/>
          <c:order val="0"/>
          <c:tx>
            <c:strRef>
              <c:f>Tabelle1!$B$1</c:f>
              <c:strCache>
                <c:ptCount val="1"/>
                <c:pt idx="0">
                  <c:v>Spalte1</c:v>
                </c:pt>
              </c:strCache>
            </c:strRef>
          </c:tx>
          <c:spPr>
            <a:solidFill>
              <a:schemeClr val="accent5"/>
            </a:solidFill>
          </c:spPr>
          <c:dPt>
            <c:idx val="0"/>
            <c:bubble3D val="0"/>
            <c:spPr>
              <a:solidFill>
                <a:schemeClr val="tx2"/>
              </a:solidFill>
            </c:spPr>
            <c:extLst>
              <c:ext xmlns:c16="http://schemas.microsoft.com/office/drawing/2014/chart" uri="{C3380CC4-5D6E-409C-BE32-E72D297353CC}">
                <c16:uniqueId val="{00000001-524A-45EB-9433-951CD2877EA6}"/>
              </c:ext>
            </c:extLst>
          </c:dPt>
          <c:dPt>
            <c:idx val="1"/>
            <c:bubble3D val="0"/>
            <c:spPr>
              <a:solidFill>
                <a:srgbClr val="00749F"/>
              </a:solidFill>
            </c:spPr>
            <c:extLst>
              <c:ext xmlns:c16="http://schemas.microsoft.com/office/drawing/2014/chart" uri="{C3380CC4-5D6E-409C-BE32-E72D297353CC}">
                <c16:uniqueId val="{00000003-524A-45EB-9433-951CD2877EA6}"/>
              </c:ext>
            </c:extLst>
          </c:dPt>
          <c:dLbls>
            <c:dLbl>
              <c:idx val="0"/>
              <c:layout>
                <c:manualLayout>
                  <c:x val="0.18098159509202444"/>
                  <c:y val="0.182054854577114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4A-45EB-9433-951CD2877EA6}"/>
                </c:ext>
              </c:extLst>
            </c:dLbl>
            <c:dLbl>
              <c:idx val="1"/>
              <c:layout>
                <c:manualLayout>
                  <c:x val="-0.19325153374233128"/>
                  <c:y val="-8.59703479947486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4A-45EB-9433-951CD2877EA6}"/>
                </c:ext>
              </c:extLst>
            </c:dLbl>
            <c:spPr>
              <a:noFill/>
              <a:ln>
                <a:noFill/>
              </a:ln>
              <a:effectLst/>
            </c:spPr>
            <c:txPr>
              <a:bodyPr wrap="square" lIns="38100" tIns="19050" rIns="38100" bIns="19050" anchor="ctr">
                <a:spAutoFit/>
              </a:bodyPr>
              <a:lstStyle/>
              <a:p>
                <a:pPr>
                  <a:defRPr sz="1400" b="1">
                    <a:latin typeface="+mn-lt"/>
                  </a:defRPr>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Tabelle1!$A$2:$A$3</c:f>
              <c:strCache>
                <c:ptCount val="2"/>
                <c:pt idx="0">
                  <c:v>Männer</c:v>
                </c:pt>
                <c:pt idx="1">
                  <c:v>Frauen</c:v>
                </c:pt>
              </c:strCache>
            </c:strRef>
          </c:cat>
          <c:val>
            <c:numRef>
              <c:f>Tabelle1!$B$2:$B$3</c:f>
              <c:numCache>
                <c:formatCode>0.0%</c:formatCode>
                <c:ptCount val="2"/>
                <c:pt idx="0">
                  <c:v>0.36799999999999999</c:v>
                </c:pt>
                <c:pt idx="1">
                  <c:v>0.63200000000000001</c:v>
                </c:pt>
              </c:numCache>
            </c:numRef>
          </c:val>
          <c:extLst>
            <c:ext xmlns:c16="http://schemas.microsoft.com/office/drawing/2014/chart" uri="{C3380CC4-5D6E-409C-BE32-E72D297353CC}">
              <c16:uniqueId val="{00000005-524A-45EB-9433-951CD2877EA6}"/>
            </c:ext>
          </c:extLst>
        </c:ser>
        <c:dLbls>
          <c:showLegendKey val="0"/>
          <c:showVal val="1"/>
          <c:showCatName val="0"/>
          <c:showSerName val="0"/>
          <c:showPercent val="0"/>
          <c:showBubbleSize val="0"/>
          <c:showLeaderLines val="1"/>
        </c:dLbls>
        <c:firstSliceAng val="0"/>
        <c:holeSize val="73"/>
      </c:doughnutChart>
      <c:spPr>
        <a:noFill/>
        <a:ln w="25323">
          <a:noFill/>
        </a:ln>
      </c:spPr>
    </c:plotArea>
    <c:legend>
      <c:legendPos val="r"/>
      <c:layout>
        <c:manualLayout>
          <c:xMode val="edge"/>
          <c:yMode val="edge"/>
          <c:x val="0.78131829380223172"/>
          <c:y val="0.74089397216057939"/>
          <c:w val="0.16678228104922468"/>
          <c:h val="0.18374399870029079"/>
        </c:manualLayout>
      </c:layout>
      <c:overlay val="0"/>
      <c:txPr>
        <a:bodyPr/>
        <a:lstStyle/>
        <a:p>
          <a:pPr>
            <a:defRPr sz="1100">
              <a:latin typeface="+mn-lt"/>
            </a:defRPr>
          </a:pPr>
          <a:endParaRPr lang="de-DE"/>
        </a:p>
      </c:txPr>
    </c:legend>
    <c:plotVisOnly val="1"/>
    <c:dispBlanksAs val="zero"/>
    <c:showDLblsOverMax val="0"/>
  </c:chart>
  <c:txPr>
    <a:bodyPr/>
    <a:lstStyle/>
    <a:p>
      <a:pPr>
        <a:defRPr sz="1192">
          <a:solidFill>
            <a:schemeClr val="tx1"/>
          </a:solidFill>
          <a:latin typeface="Arial Narrow" pitchFamily="34" charset="0"/>
        </a:defRPr>
      </a:pPr>
      <a:endParaRPr lang="de-DE"/>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1.965375816993464E-2"/>
          <c:y val="1.0522233788106503E-2"/>
          <c:w val="0.97280522875816988"/>
          <c:h val="0.96162705188858544"/>
        </c:manualLayout>
      </c:layout>
      <c:barChart>
        <c:barDir val="col"/>
        <c:grouping val="clustered"/>
        <c:varyColors val="0"/>
        <c:ser>
          <c:idx val="0"/>
          <c:order val="0"/>
          <c:tx>
            <c:strRef>
              <c:f>Tabelle1!$B$1</c:f>
              <c:strCache>
                <c:ptCount val="1"/>
                <c:pt idx="0">
                  <c:v>Spalte 1</c:v>
                </c:pt>
              </c:strCache>
            </c:strRef>
          </c:tx>
          <c:spPr>
            <a:solidFill>
              <a:srgbClr val="0082B9"/>
            </a:solidFill>
            <a:ln w="18984">
              <a:noFill/>
            </a:ln>
          </c:spPr>
          <c:invertIfNegative val="0"/>
          <c:dPt>
            <c:idx val="8"/>
            <c:invertIfNegative val="0"/>
            <c:bubble3D val="0"/>
            <c:extLst>
              <c:ext xmlns:c16="http://schemas.microsoft.com/office/drawing/2014/chart" uri="{C3380CC4-5D6E-409C-BE32-E72D297353CC}">
                <c16:uniqueId val="{00000000-A81C-45E0-8378-4A382664E69D}"/>
              </c:ext>
            </c:extLst>
          </c:dPt>
          <c:dLbls>
            <c:numFmt formatCode="#,##0.0" sourceLinked="0"/>
            <c:spPr>
              <a:noFill/>
              <a:ln>
                <a:noFill/>
              </a:ln>
              <a:effectLst/>
            </c:spPr>
            <c:txPr>
              <a:bodyPr/>
              <a:lstStyle/>
              <a:p>
                <a:pPr>
                  <a:defRPr sz="1200" b="1"/>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Tabelle1!$A$2:$A$21</c:f>
              <c:numCache>
                <c:formatCode>General</c:formatCod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numCache>
            </c:numRef>
          </c:cat>
          <c:val>
            <c:numRef>
              <c:f>Tabelle1!$B$2:$B$21</c:f>
              <c:numCache>
                <c:formatCode>0.0</c:formatCode>
                <c:ptCount val="20"/>
                <c:pt idx="0">
                  <c:v>3</c:v>
                </c:pt>
                <c:pt idx="1">
                  <c:v>3.1</c:v>
                </c:pt>
                <c:pt idx="2">
                  <c:v>3.5</c:v>
                </c:pt>
                <c:pt idx="3">
                  <c:v>3.9</c:v>
                </c:pt>
                <c:pt idx="4">
                  <c:v>4.5999999999999996</c:v>
                </c:pt>
                <c:pt idx="5">
                  <c:v>5.3</c:v>
                </c:pt>
                <c:pt idx="6">
                  <c:v>5.85</c:v>
                </c:pt>
                <c:pt idx="7">
                  <c:v>5.8</c:v>
                </c:pt>
                <c:pt idx="8">
                  <c:v>6.02</c:v>
                </c:pt>
                <c:pt idx="9">
                  <c:v>6.64</c:v>
                </c:pt>
                <c:pt idx="10">
                  <c:v>7.04</c:v>
                </c:pt>
                <c:pt idx="11">
                  <c:v>7.42</c:v>
                </c:pt>
                <c:pt idx="12">
                  <c:v>7.76</c:v>
                </c:pt>
                <c:pt idx="13">
                  <c:v>8.6199999999999992</c:v>
                </c:pt>
                <c:pt idx="14">
                  <c:v>9.84</c:v>
                </c:pt>
                <c:pt idx="15">
                  <c:v>10.34</c:v>
                </c:pt>
                <c:pt idx="16">
                  <c:v>10.91</c:v>
                </c:pt>
                <c:pt idx="17">
                  <c:v>12.26</c:v>
                </c:pt>
                <c:pt idx="18">
                  <c:v>14.99</c:v>
                </c:pt>
                <c:pt idx="19">
                  <c:v>15.87</c:v>
                </c:pt>
              </c:numCache>
            </c:numRef>
          </c:val>
          <c:extLst>
            <c:ext xmlns:c16="http://schemas.microsoft.com/office/drawing/2014/chart" uri="{C3380CC4-5D6E-409C-BE32-E72D297353CC}">
              <c16:uniqueId val="{00000001-A81C-45E0-8378-4A382664E69D}"/>
            </c:ext>
          </c:extLst>
        </c:ser>
        <c:dLbls>
          <c:showLegendKey val="0"/>
          <c:showVal val="0"/>
          <c:showCatName val="0"/>
          <c:showSerName val="0"/>
          <c:showPercent val="0"/>
          <c:showBubbleSize val="0"/>
        </c:dLbls>
        <c:gapWidth val="30"/>
        <c:axId val="42089984"/>
        <c:axId val="72157440"/>
      </c:barChart>
      <c:catAx>
        <c:axId val="42089984"/>
        <c:scaling>
          <c:orientation val="minMax"/>
        </c:scaling>
        <c:delete val="0"/>
        <c:axPos val="b"/>
        <c:numFmt formatCode="General" sourceLinked="1"/>
        <c:majorTickMark val="none"/>
        <c:minorTickMark val="none"/>
        <c:tickLblPos val="nextTo"/>
        <c:crossAx val="72157440"/>
        <c:crossesAt val="0"/>
        <c:auto val="0"/>
        <c:lblAlgn val="ctr"/>
        <c:lblOffset val="100"/>
        <c:noMultiLvlLbl val="0"/>
      </c:catAx>
      <c:valAx>
        <c:axId val="72157440"/>
        <c:scaling>
          <c:orientation val="minMax"/>
        </c:scaling>
        <c:delete val="0"/>
        <c:axPos val="l"/>
        <c:majorGridlines>
          <c:spPr>
            <a:ln>
              <a:solidFill>
                <a:schemeClr val="bg1">
                  <a:lumMod val="85000"/>
                </a:schemeClr>
              </a:solidFill>
            </a:ln>
          </c:spPr>
        </c:majorGridlines>
        <c:numFmt formatCode="#,##0" sourceLinked="0"/>
        <c:majorTickMark val="out"/>
        <c:minorTickMark val="none"/>
        <c:tickLblPos val="nextTo"/>
        <c:crossAx val="42089984"/>
        <c:crosses val="autoZero"/>
        <c:crossBetween val="between"/>
        <c:majorUnit val="2"/>
      </c:valAx>
      <c:spPr>
        <a:noFill/>
        <a:ln w="25391">
          <a:noFill/>
        </a:ln>
      </c:spPr>
    </c:plotArea>
    <c:plotVisOnly val="1"/>
    <c:dispBlanksAs val="gap"/>
    <c:showDLblsOverMax val="0"/>
  </c:chart>
  <c:txPr>
    <a:bodyPr/>
    <a:lstStyle/>
    <a:p>
      <a:pPr>
        <a:defRPr sz="1200"/>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1.965375816993464E-2"/>
          <c:y val="1.0522233788106503E-2"/>
          <c:w val="0.97280522875816988"/>
          <c:h val="0.96162705188858544"/>
        </c:manualLayout>
      </c:layout>
      <c:barChart>
        <c:barDir val="col"/>
        <c:grouping val="stacked"/>
        <c:varyColors val="0"/>
        <c:ser>
          <c:idx val="0"/>
          <c:order val="0"/>
          <c:tx>
            <c:strRef>
              <c:f>Tabelle1!$B$1</c:f>
              <c:strCache>
                <c:ptCount val="1"/>
                <c:pt idx="0">
                  <c:v>Vermögensverwaltungs-Mandate</c:v>
                </c:pt>
              </c:strCache>
            </c:strRef>
          </c:tx>
          <c:spPr>
            <a:solidFill>
              <a:srgbClr val="00749F"/>
            </a:solidFill>
            <a:ln w="18984">
              <a:noFill/>
            </a:ln>
          </c:spPr>
          <c:invertIfNegative val="0"/>
          <c:dPt>
            <c:idx val="8"/>
            <c:invertIfNegative val="0"/>
            <c:bubble3D val="0"/>
            <c:extLst>
              <c:ext xmlns:c16="http://schemas.microsoft.com/office/drawing/2014/chart" uri="{C3380CC4-5D6E-409C-BE32-E72D297353CC}">
                <c16:uniqueId val="{00000000-7B8A-4080-9D7B-CA56B86459FB}"/>
              </c:ext>
            </c:extLst>
          </c:dPt>
          <c:dLbls>
            <c:numFmt formatCode="#,##0.0" sourceLinked="0"/>
            <c:spPr>
              <a:noFill/>
              <a:ln>
                <a:noFill/>
              </a:ln>
              <a:effectLst/>
            </c:spPr>
            <c:txPr>
              <a:bodyPr wrap="square" lIns="38100" tIns="19050" rIns="38100" bIns="19050" anchor="ctr">
                <a:spAutoFit/>
              </a:bodyPr>
              <a:lstStyle/>
              <a:p>
                <a:pPr>
                  <a:defRPr b="1">
                    <a:solidFill>
                      <a:schemeClr val="bg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Tabelle1!$B$2:$B$11</c:f>
              <c:numCache>
                <c:formatCode>#,##0.0</c:formatCode>
                <c:ptCount val="10"/>
                <c:pt idx="0">
                  <c:v>15.8</c:v>
                </c:pt>
                <c:pt idx="1">
                  <c:v>18.2</c:v>
                </c:pt>
                <c:pt idx="2">
                  <c:v>37.200000000000003</c:v>
                </c:pt>
                <c:pt idx="3">
                  <c:v>48.4</c:v>
                </c:pt>
                <c:pt idx="4">
                  <c:v>55.8</c:v>
                </c:pt>
                <c:pt idx="5">
                  <c:v>62</c:v>
                </c:pt>
                <c:pt idx="6">
                  <c:v>88.8</c:v>
                </c:pt>
                <c:pt idx="7">
                  <c:v>120.3</c:v>
                </c:pt>
                <c:pt idx="8">
                  <c:v>141.30000000000001</c:v>
                </c:pt>
                <c:pt idx="9">
                  <c:v>163.5</c:v>
                </c:pt>
              </c:numCache>
            </c:numRef>
          </c:val>
          <c:extLst>
            <c:ext xmlns:c16="http://schemas.microsoft.com/office/drawing/2014/chart" uri="{C3380CC4-5D6E-409C-BE32-E72D297353CC}">
              <c16:uniqueId val="{00000001-7B8A-4080-9D7B-CA56B86459FB}"/>
            </c:ext>
          </c:extLst>
        </c:ser>
        <c:ser>
          <c:idx val="1"/>
          <c:order val="1"/>
          <c:tx>
            <c:strRef>
              <c:f>Tabelle1!$C$1</c:f>
              <c:strCache>
                <c:ptCount val="1"/>
                <c:pt idx="0">
                  <c:v>Investmentfonds</c:v>
                </c:pt>
              </c:strCache>
            </c:strRef>
          </c:tx>
          <c:spPr>
            <a:solidFill>
              <a:schemeClr val="tx2"/>
            </a:solidFill>
          </c:spPr>
          <c:invertIfNegative val="0"/>
          <c:dLbls>
            <c:numFmt formatCode="#,##0.0" sourceLinked="0"/>
            <c:spPr>
              <a:noFill/>
              <a:ln>
                <a:noFill/>
              </a:ln>
              <a:effectLst/>
            </c:spPr>
            <c:txPr>
              <a:bodyPr wrap="square" lIns="38100" tIns="19050" rIns="38100" bIns="19050" anchor="ctr">
                <a:spAutoFit/>
              </a:bodyPr>
              <a:lstStyle/>
              <a:p>
                <a:pPr>
                  <a:defRPr sz="1200" b="1">
                    <a:solidFill>
                      <a:schemeClr val="bg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Tabelle1!$C$2:$C$11</c:f>
              <c:numCache>
                <c:formatCode>General</c:formatCode>
                <c:ptCount val="10"/>
                <c:pt idx="0">
                  <c:v>10.199999999999999</c:v>
                </c:pt>
                <c:pt idx="1">
                  <c:v>12.7</c:v>
                </c:pt>
                <c:pt idx="2">
                  <c:v>15.5</c:v>
                </c:pt>
                <c:pt idx="3">
                  <c:v>20.6</c:v>
                </c:pt>
                <c:pt idx="4">
                  <c:v>23</c:v>
                </c:pt>
                <c:pt idx="5">
                  <c:v>30.1</c:v>
                </c:pt>
                <c:pt idx="6">
                  <c:v>44.7</c:v>
                </c:pt>
                <c:pt idx="7">
                  <c:v>63.2</c:v>
                </c:pt>
                <c:pt idx="8">
                  <c:v>107</c:v>
                </c:pt>
                <c:pt idx="9">
                  <c:v>246</c:v>
                </c:pt>
              </c:numCache>
            </c:numRef>
          </c:val>
          <c:extLst>
            <c:ext xmlns:c16="http://schemas.microsoft.com/office/drawing/2014/chart" uri="{C3380CC4-5D6E-409C-BE32-E72D297353CC}">
              <c16:uniqueId val="{00000002-7B8A-4080-9D7B-CA56B86459FB}"/>
            </c:ext>
          </c:extLst>
        </c:ser>
        <c:dLbls>
          <c:dLblPos val="ctr"/>
          <c:showLegendKey val="0"/>
          <c:showVal val="1"/>
          <c:showCatName val="0"/>
          <c:showSerName val="0"/>
          <c:showPercent val="0"/>
          <c:showBubbleSize val="0"/>
        </c:dLbls>
        <c:gapWidth val="50"/>
        <c:overlap val="100"/>
        <c:axId val="42108928"/>
        <c:axId val="72160320"/>
      </c:barChart>
      <c:catAx>
        <c:axId val="42108928"/>
        <c:scaling>
          <c:orientation val="minMax"/>
        </c:scaling>
        <c:delete val="0"/>
        <c:axPos val="b"/>
        <c:numFmt formatCode="General" sourceLinked="1"/>
        <c:majorTickMark val="none"/>
        <c:minorTickMark val="none"/>
        <c:tickLblPos val="nextTo"/>
        <c:crossAx val="72160320"/>
        <c:crossesAt val="0"/>
        <c:auto val="0"/>
        <c:lblAlgn val="ctr"/>
        <c:lblOffset val="100"/>
        <c:noMultiLvlLbl val="0"/>
      </c:catAx>
      <c:valAx>
        <c:axId val="72160320"/>
        <c:scaling>
          <c:orientation val="minMax"/>
        </c:scaling>
        <c:delete val="0"/>
        <c:axPos val="l"/>
        <c:majorGridlines>
          <c:spPr>
            <a:ln>
              <a:solidFill>
                <a:schemeClr val="bg1">
                  <a:lumMod val="85000"/>
                </a:schemeClr>
              </a:solidFill>
            </a:ln>
          </c:spPr>
        </c:majorGridlines>
        <c:numFmt formatCode="#,##0" sourceLinked="0"/>
        <c:majorTickMark val="out"/>
        <c:minorTickMark val="none"/>
        <c:tickLblPos val="nextTo"/>
        <c:crossAx val="42108928"/>
        <c:crosses val="autoZero"/>
        <c:crossBetween val="between"/>
      </c:valAx>
      <c:spPr>
        <a:noFill/>
        <a:ln w="25391">
          <a:noFill/>
        </a:ln>
      </c:spPr>
    </c:plotArea>
    <c:legend>
      <c:legendPos val="t"/>
      <c:layout>
        <c:manualLayout>
          <c:xMode val="edge"/>
          <c:yMode val="edge"/>
          <c:x val="0.23776147674936859"/>
          <c:y val="3.3595794970418508E-2"/>
          <c:w val="0.52762170058931313"/>
          <c:h val="9.3547094294402333E-2"/>
        </c:manualLayout>
      </c:layout>
      <c:overlay val="0"/>
    </c:legend>
    <c:plotVisOnly val="1"/>
    <c:dispBlanksAs val="gap"/>
    <c:showDLblsOverMax val="0"/>
  </c:chart>
  <c:txPr>
    <a:bodyPr/>
    <a:lstStyle/>
    <a:p>
      <a:pPr>
        <a:defRPr sz="1200"/>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9.7192443455176011E-2"/>
          <c:y val="0.11099532073375062"/>
          <c:w val="0.34122991267873509"/>
          <c:h val="0.78239866653933965"/>
        </c:manualLayout>
      </c:layout>
      <c:doughnutChart>
        <c:varyColors val="1"/>
        <c:dLbls>
          <c:showLegendKey val="0"/>
          <c:showVal val="0"/>
          <c:showCatName val="0"/>
          <c:showSerName val="0"/>
          <c:showPercent val="0"/>
          <c:showBubbleSize val="0"/>
          <c:showLeaderLines val="0"/>
        </c:dLbls>
        <c:firstSliceAng val="0"/>
        <c:holeSize val="75"/>
      </c:doughnutChart>
      <c:spPr>
        <a:noFill/>
        <a:ln w="25392">
          <a:noFill/>
        </a:ln>
        <a:effectLst/>
      </c:spPr>
    </c:plotArea>
    <c:legend>
      <c:legendPos val="r"/>
      <c:layout>
        <c:manualLayout>
          <c:xMode val="edge"/>
          <c:yMode val="edge"/>
          <c:x val="0.46876216841770862"/>
          <c:y val="0.28983758218341515"/>
          <c:w val="0.47995749090441503"/>
          <c:h val="0.41336694299351195"/>
        </c:manualLayout>
      </c:layout>
      <c:overlay val="0"/>
      <c:spPr>
        <a:noFill/>
        <a:ln>
          <a:noFill/>
        </a:ln>
        <a:effectLst/>
      </c:spPr>
      <c:txPr>
        <a:bodyPr rot="0" spcFirstLastPara="1" vertOverflow="ellipsis" vert="horz" wrap="square" anchor="ctr" anchorCtr="1"/>
        <a:lstStyle/>
        <a:p>
          <a:pPr>
            <a:defRPr sz="1199" b="0" i="0" u="none" strike="noStrike" kern="1200" baseline="0">
              <a:solidFill>
                <a:schemeClr val="tx1"/>
              </a:solidFill>
              <a:latin typeface="+mn-lt"/>
              <a:ea typeface="+mn-ea"/>
              <a:cs typeface="+mn-cs"/>
            </a:defRPr>
          </a:pPr>
          <a:endParaRPr lang="de-DE"/>
        </a:p>
      </c:txPr>
    </c:legend>
    <c:plotVisOnly val="1"/>
    <c:dispBlanksAs val="gap"/>
    <c:showDLblsOverMax val="0"/>
  </c:chart>
  <c:spPr>
    <a:noFill/>
    <a:ln w="9525" cap="flat" cmpd="sng" algn="ctr">
      <a:noFill/>
      <a:prstDash val="solid"/>
    </a:ln>
    <a:effectLst/>
  </c:spPr>
  <c:txPr>
    <a:bodyPr/>
    <a:lstStyle/>
    <a:p>
      <a:pPr>
        <a:defRPr sz="1398"/>
      </a:pPr>
      <a:endParaRPr lang="de-DE"/>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cdr:x>
      <cdr:y>0.00254</cdr:y>
    </cdr:from>
    <cdr:to>
      <cdr:x>1</cdr:x>
      <cdr:y>0.08833</cdr:y>
    </cdr:to>
    <cdr:sp macro="" textlink="">
      <cdr:nvSpPr>
        <cdr:cNvPr id="2" name="Textfeld 1"/>
        <cdr:cNvSpPr txBox="1"/>
      </cdr:nvSpPr>
      <cdr:spPr>
        <a:xfrm xmlns:a="http://schemas.openxmlformats.org/drawingml/2006/main">
          <a:off x="0" y="6379"/>
          <a:ext cx="4140200" cy="21544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ctr"/>
          <a:r>
            <a:rPr lang="de-DE" sz="1400" b="1" dirty="0"/>
            <a:t>Verteilung der Geschlechter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Arial" panose="020B0604020202020204" pitchFamily="34" charset="0"/>
                <a:cs typeface="+mn-cs"/>
              </a:defRPr>
            </a:lvl1pPr>
          </a:lstStyle>
          <a:p>
            <a:pPr>
              <a:defRPr/>
            </a:pPr>
            <a:endParaRPr lang="de-DE"/>
          </a:p>
        </p:txBody>
      </p:sp>
      <p:sp>
        <p:nvSpPr>
          <p:cNvPr id="3" name="Datumsplatzhalter 2"/>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000">
                <a:latin typeface="Arial" pitchFamily="34" charset="0"/>
                <a:cs typeface="Arial" pitchFamily="34" charset="0"/>
              </a:defRPr>
            </a:lvl1pPr>
          </a:lstStyle>
          <a:p>
            <a:pPr>
              <a:defRPr/>
            </a:pPr>
            <a:r>
              <a:rPr lang="de-DE"/>
              <a:t>01.01.2014</a:t>
            </a:r>
            <a:endParaRPr lang="de-DE" sz="1100"/>
          </a:p>
        </p:txBody>
      </p:sp>
      <p:sp>
        <p:nvSpPr>
          <p:cNvPr id="4" name="Fußzeilenplatzhalter 3"/>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000">
                <a:latin typeface="Arial" pitchFamily="34" charset="0"/>
                <a:cs typeface="Arial" pitchFamily="34" charset="0"/>
              </a:defRPr>
            </a:lvl1pPr>
          </a:lstStyle>
          <a:p>
            <a:pPr>
              <a:defRPr/>
            </a:pPr>
            <a:r>
              <a:rPr lang="de-DE"/>
              <a:t>Präsentation Geschäftspartner </a:t>
            </a:r>
            <a:r>
              <a:rPr lang="de-DE" err="1"/>
              <a:t>bAV</a:t>
            </a:r>
            <a:r>
              <a:rPr lang="de-DE"/>
              <a:t> - Teil 2</a:t>
            </a:r>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000"/>
            </a:lvl1pPr>
          </a:lstStyle>
          <a:p>
            <a:pPr>
              <a:defRPr/>
            </a:pPr>
            <a:fld id="{5FA18FEF-D25D-4F08-ABF5-3CC5EC2D488C}" type="slidenum">
              <a:rPr lang="de-DE" altLang="de-DE"/>
              <a:pPr>
                <a:defRPr/>
              </a:pPr>
              <a:t>‹Nr.›</a:t>
            </a:fld>
            <a:endParaRPr lang="de-DE" altLang="de-DE" sz="1100"/>
          </a:p>
        </p:txBody>
      </p:sp>
    </p:spTree>
    <p:extLst>
      <p:ext uri="{BB962C8B-B14F-4D97-AF65-F5344CB8AC3E}">
        <p14:creationId xmlns:p14="http://schemas.microsoft.com/office/powerpoint/2010/main" val="74020233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Arial" panose="020B0604020202020204" pitchFamily="34" charset="0"/>
                <a:cs typeface="+mn-cs"/>
              </a:defRPr>
            </a:lvl1pPr>
          </a:lstStyle>
          <a:p>
            <a:pPr>
              <a:defRPr/>
            </a:pPr>
            <a:endParaRPr lang="de-DE"/>
          </a:p>
        </p:txBody>
      </p:sp>
      <p:sp>
        <p:nvSpPr>
          <p:cNvPr id="3" name="Datumsplatzhalter 2"/>
          <p:cNvSpPr>
            <a:spLocks noGrp="1"/>
          </p:cNvSpPr>
          <p:nvPr>
            <p:ph type="dt"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300">
                <a:latin typeface="Arial" panose="020B0604020202020204" pitchFamily="34" charset="0"/>
                <a:cs typeface="+mn-cs"/>
              </a:defRPr>
            </a:lvl1pPr>
          </a:lstStyle>
          <a:p>
            <a:pPr>
              <a:defRPr/>
            </a:pPr>
            <a:r>
              <a:rPr lang="de-DE"/>
              <a:t>01.01.2014</a:t>
            </a:r>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de-DE" noProof="0">
              <a:sym typeface="Arial" panose="020B0604020202020204" pitchFamily="34" charset="0"/>
            </a:endParaRPr>
          </a:p>
        </p:txBody>
      </p:sp>
      <p:sp>
        <p:nvSpPr>
          <p:cNvPr id="5" name="Notizenplatzhalter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de-DE" noProof="0">
                <a:sym typeface="Arial" panose="020B0604020202020204" pitchFamily="34" charset="0"/>
              </a:rPr>
              <a:t>Mastertextformat bearbeiten</a:t>
            </a:r>
          </a:p>
          <a:p>
            <a:pPr lvl="1"/>
            <a:r>
              <a:rPr lang="de-DE" noProof="0">
                <a:sym typeface="Arial" panose="020B0604020202020204" pitchFamily="34" charset="0"/>
              </a:rPr>
              <a:t>Zweite Ebene</a:t>
            </a:r>
          </a:p>
          <a:p>
            <a:pPr lvl="2"/>
            <a:r>
              <a:rPr lang="de-DE" noProof="0">
                <a:sym typeface="Arial" panose="020B0604020202020204" pitchFamily="34" charset="0"/>
              </a:rPr>
              <a:t>Dritte Ebene</a:t>
            </a:r>
          </a:p>
          <a:p>
            <a:pPr lvl="3"/>
            <a:r>
              <a:rPr lang="de-DE" noProof="0">
                <a:sym typeface="Arial" panose="020B0604020202020204" pitchFamily="34" charset="0"/>
              </a:rPr>
              <a:t>Vierte Ebene</a:t>
            </a:r>
          </a:p>
          <a:p>
            <a:pPr lvl="4"/>
            <a:r>
              <a:rPr lang="de-DE" noProof="0">
                <a:sym typeface="Arial" panose="020B0604020202020204" pitchFamily="34" charset="0"/>
              </a:rPr>
              <a:t>Fünfte Ebene</a:t>
            </a:r>
          </a:p>
        </p:txBody>
      </p:sp>
      <p:sp>
        <p:nvSpPr>
          <p:cNvPr id="6" name="Fußzeilenplatzhalter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300">
                <a:latin typeface="Arial" panose="020B0604020202020204" pitchFamily="34" charset="0"/>
                <a:cs typeface="+mn-cs"/>
              </a:defRPr>
            </a:lvl1pPr>
          </a:lstStyle>
          <a:p>
            <a:pPr>
              <a:defRPr/>
            </a:pPr>
            <a:endParaRPr lang="de-DE"/>
          </a:p>
        </p:txBody>
      </p:sp>
      <p:sp>
        <p:nvSpPr>
          <p:cNvPr id="7" name="Foliennummernplatzhalter 6"/>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atin typeface="Arial" panose="020B0604020202020204" pitchFamily="34" charset="0"/>
              </a:defRPr>
            </a:lvl1pPr>
          </a:lstStyle>
          <a:p>
            <a:pPr>
              <a:defRPr/>
            </a:pPr>
            <a:fld id="{17DEB09B-7A34-47B6-A734-33AE6AFABC85}" type="slidenum">
              <a:rPr lang="de-DE" altLang="de-DE"/>
              <a:pPr>
                <a:defRPr/>
              </a:pPr>
              <a:t>‹Nr.›</a:t>
            </a:fld>
            <a:endParaRPr lang="de-DE" altLang="de-DE"/>
          </a:p>
        </p:txBody>
      </p:sp>
    </p:spTree>
    <p:extLst>
      <p:ext uri="{BB962C8B-B14F-4D97-AF65-F5344CB8AC3E}">
        <p14:creationId xmlns:p14="http://schemas.microsoft.com/office/powerpoint/2010/main" val="1148456811"/>
      </p:ext>
    </p:extLst>
  </p:cSld>
  <p:clrMap bg1="lt1" tx1="dk1" bg2="lt2" tx2="dk2" accent1="accent1" accent2="accent2" accent3="accent3" accent4="accent4" accent5="accent5" accent6="accent6" hlink="hlink" folHlink="folHlink"/>
  <p:hf hdr="0" ftr="0"/>
  <p:notesStyle>
    <a:lvl1pPr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1pPr>
    <a:lvl2pPr marL="4572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2pPr>
    <a:lvl3pPr marL="9144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3pPr>
    <a:lvl4pPr marL="13716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4pPr>
    <a:lvl5pPr marL="18288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01 (nur Text)">
    <p:spTree>
      <p:nvGrpSpPr>
        <p:cNvPr id="1" name=""/>
        <p:cNvGrpSpPr/>
        <p:nvPr/>
      </p:nvGrpSpPr>
      <p:grpSpPr>
        <a:xfrm>
          <a:off x="0" y="0"/>
          <a:ext cx="0" cy="0"/>
          <a:chOff x="0" y="0"/>
          <a:chExt cx="0" cy="0"/>
        </a:xfrm>
      </p:grpSpPr>
      <p:sp>
        <p:nvSpPr>
          <p:cNvPr id="15" name="Rechteck 14"/>
          <p:cNvSpPr/>
          <p:nvPr userDrawn="1"/>
        </p:nvSpPr>
        <p:spPr>
          <a:xfrm>
            <a:off x="0" y="800708"/>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216" imgH="216" progId="TCLayout.ActiveDocument.1">
                  <p:embed/>
                </p:oleObj>
              </mc:Choice>
              <mc:Fallback>
                <p:oleObj name="think-cell Folie" r:id="rId3" imgW="216" imgH="216" progId="TCLayout.ActiveDocument.1">
                  <p:embed/>
                  <p:pic>
                    <p:nvPicPr>
                      <p:cNvPr id="2050" name="Objekt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Abgerundetes Rechteck 18"/>
          <p:cNvSpPr/>
          <p:nvPr userDrawn="1"/>
        </p:nvSpPr>
        <p:spPr>
          <a:xfrm>
            <a:off x="802382" y="2086421"/>
            <a:ext cx="7112770" cy="2193843"/>
          </a:xfrm>
          <a:custGeom>
            <a:avLst/>
            <a:gdLst>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27698 w 7137698"/>
              <a:gd name="connsiteY0" fmla="*/ 192979 h 2264510"/>
              <a:gd name="connsiteX1" fmla="*/ 31397 w 7137698"/>
              <a:gd name="connsiteY1" fmla="*/ 70666 h 2264510"/>
              <a:gd name="connsiteX2" fmla="*/ 7013229 w 7137698"/>
              <a:gd name="connsiteY2" fmla="*/ 68510 h 2264510"/>
              <a:gd name="connsiteX3" fmla="*/ 7137698 w 7137698"/>
              <a:gd name="connsiteY3" fmla="*/ 192979 h 2264510"/>
              <a:gd name="connsiteX4" fmla="*/ 7137698 w 7137698"/>
              <a:gd name="connsiteY4" fmla="*/ 2140041 h 2264510"/>
              <a:gd name="connsiteX5" fmla="*/ 7013229 w 7137698"/>
              <a:gd name="connsiteY5" fmla="*/ 2264510 h 2264510"/>
              <a:gd name="connsiteX6" fmla="*/ 152167 w 7137698"/>
              <a:gd name="connsiteY6" fmla="*/ 2264510 h 2264510"/>
              <a:gd name="connsiteX7" fmla="*/ 27698 w 7137698"/>
              <a:gd name="connsiteY7" fmla="*/ 2140041 h 2264510"/>
              <a:gd name="connsiteX8" fmla="*/ 27698 w 7137698"/>
              <a:gd name="connsiteY8" fmla="*/ 192979 h 2264510"/>
              <a:gd name="connsiteX0" fmla="*/ 519224 w 7629224"/>
              <a:gd name="connsiteY0" fmla="*/ 2071531 h 2196000"/>
              <a:gd name="connsiteX1" fmla="*/ 522923 w 7629224"/>
              <a:gd name="connsiteY1" fmla="*/ 2156 h 2196000"/>
              <a:gd name="connsiteX2" fmla="*/ 7504755 w 7629224"/>
              <a:gd name="connsiteY2" fmla="*/ 0 h 2196000"/>
              <a:gd name="connsiteX3" fmla="*/ 7629224 w 7629224"/>
              <a:gd name="connsiteY3" fmla="*/ 124469 h 2196000"/>
              <a:gd name="connsiteX4" fmla="*/ 7629224 w 7629224"/>
              <a:gd name="connsiteY4" fmla="*/ 2071531 h 2196000"/>
              <a:gd name="connsiteX5" fmla="*/ 7504755 w 7629224"/>
              <a:gd name="connsiteY5" fmla="*/ 2196000 h 2196000"/>
              <a:gd name="connsiteX6" fmla="*/ 643693 w 7629224"/>
              <a:gd name="connsiteY6" fmla="*/ 2196000 h 2196000"/>
              <a:gd name="connsiteX7" fmla="*/ 519224 w 7629224"/>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07153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19230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6985531 w 7110000"/>
              <a:gd name="connsiteY4" fmla="*/ 2196000 h 2196000"/>
              <a:gd name="connsiteX5" fmla="*/ 0 w 7110000"/>
              <a:gd name="connsiteY5" fmla="*/ 2192301 h 2196000"/>
              <a:gd name="connsiteX0" fmla="*/ 0 w 7112770"/>
              <a:gd name="connsiteY0" fmla="*/ 2192301 h 2193843"/>
              <a:gd name="connsiteX1" fmla="*/ 3699 w 7112770"/>
              <a:gd name="connsiteY1" fmla="*/ 2156 h 2193843"/>
              <a:gd name="connsiteX2" fmla="*/ 6985531 w 7112770"/>
              <a:gd name="connsiteY2" fmla="*/ 0 h 2193843"/>
              <a:gd name="connsiteX3" fmla="*/ 7110000 w 7112770"/>
              <a:gd name="connsiteY3" fmla="*/ 124469 h 2193843"/>
              <a:gd name="connsiteX4" fmla="*/ 7112770 w 7112770"/>
              <a:gd name="connsiteY4" fmla="*/ 2193843 h 2193843"/>
              <a:gd name="connsiteX5" fmla="*/ 0 w 7112770"/>
              <a:gd name="connsiteY5" fmla="*/ 2192301 h 21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2770" h="2193843">
                <a:moveTo>
                  <a:pt x="0" y="2192301"/>
                </a:moveTo>
                <a:lnTo>
                  <a:pt x="3699" y="2156"/>
                </a:lnTo>
                <a:lnTo>
                  <a:pt x="6985531" y="0"/>
                </a:lnTo>
                <a:cubicBezTo>
                  <a:pt x="7054273" y="0"/>
                  <a:pt x="7110000" y="55727"/>
                  <a:pt x="7110000" y="124469"/>
                </a:cubicBezTo>
                <a:cubicBezTo>
                  <a:pt x="7110923" y="814260"/>
                  <a:pt x="7111847" y="1504052"/>
                  <a:pt x="7112770" y="2193843"/>
                </a:cubicBezTo>
                <a:lnTo>
                  <a:pt x="0" y="2192301"/>
                </a:lnTo>
                <a:close/>
              </a:path>
            </a:pathLst>
          </a:custGeom>
          <a:no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Auf der gleichen Seite des Rechtecks liegende Ecken abrunden 19"/>
          <p:cNvSpPr/>
          <p:nvPr userDrawn="1"/>
        </p:nvSpPr>
        <p:spPr>
          <a:xfrm>
            <a:off x="802250" y="4334732"/>
            <a:ext cx="7113007" cy="813078"/>
          </a:xfrm>
          <a:custGeom>
            <a:avLst/>
            <a:gdLst>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0 w 7110000"/>
              <a:gd name="connsiteY7" fmla="*/ 135015 h 810071"/>
              <a:gd name="connsiteX8" fmla="*/ 135015 w 7110000"/>
              <a:gd name="connsiteY8" fmla="*/ 0 h 810071"/>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135015 w 7110000"/>
              <a:gd name="connsiteY7" fmla="*/ 0 h 810071"/>
              <a:gd name="connsiteX0" fmla="*/ 0 w 7110132"/>
              <a:gd name="connsiteY0" fmla="*/ 0 h 812947"/>
              <a:gd name="connsiteX1" fmla="*/ 6975117 w 7110132"/>
              <a:gd name="connsiteY1" fmla="*/ 2876 h 812947"/>
              <a:gd name="connsiteX2" fmla="*/ 7110132 w 7110132"/>
              <a:gd name="connsiteY2" fmla="*/ 137891 h 812947"/>
              <a:gd name="connsiteX3" fmla="*/ 7110132 w 7110132"/>
              <a:gd name="connsiteY3" fmla="*/ 692174 h 812947"/>
              <a:gd name="connsiteX4" fmla="*/ 6989359 w 7110132"/>
              <a:gd name="connsiteY4" fmla="*/ 812947 h 812947"/>
              <a:gd name="connsiteX5" fmla="*/ 120905 w 7110132"/>
              <a:gd name="connsiteY5" fmla="*/ 812947 h 812947"/>
              <a:gd name="connsiteX6" fmla="*/ 132 w 7110132"/>
              <a:gd name="connsiteY6" fmla="*/ 692174 h 812947"/>
              <a:gd name="connsiteX7" fmla="*/ 0 w 7110132"/>
              <a:gd name="connsiteY7" fmla="*/ 0 h 812947"/>
              <a:gd name="connsiteX0" fmla="*/ 0 w 7110132"/>
              <a:gd name="connsiteY0" fmla="*/ 0 h 812947"/>
              <a:gd name="connsiteX1" fmla="*/ 7110132 w 7110132"/>
              <a:gd name="connsiteY1" fmla="*/ 137891 h 812947"/>
              <a:gd name="connsiteX2" fmla="*/ 7110132 w 7110132"/>
              <a:gd name="connsiteY2" fmla="*/ 692174 h 812947"/>
              <a:gd name="connsiteX3" fmla="*/ 6989359 w 7110132"/>
              <a:gd name="connsiteY3" fmla="*/ 812947 h 812947"/>
              <a:gd name="connsiteX4" fmla="*/ 120905 w 7110132"/>
              <a:gd name="connsiteY4" fmla="*/ 812947 h 812947"/>
              <a:gd name="connsiteX5" fmla="*/ 132 w 7110132"/>
              <a:gd name="connsiteY5" fmla="*/ 692174 h 812947"/>
              <a:gd name="connsiteX6" fmla="*/ 0 w 7110132"/>
              <a:gd name="connsiteY6" fmla="*/ 0 h 812947"/>
              <a:gd name="connsiteX0" fmla="*/ 0 w 7113007"/>
              <a:gd name="connsiteY0" fmla="*/ 131 h 813078"/>
              <a:gd name="connsiteX1" fmla="*/ 7113007 w 7113007"/>
              <a:gd name="connsiteY1" fmla="*/ 0 h 813078"/>
              <a:gd name="connsiteX2" fmla="*/ 7110132 w 7113007"/>
              <a:gd name="connsiteY2" fmla="*/ 692305 h 813078"/>
              <a:gd name="connsiteX3" fmla="*/ 6989359 w 7113007"/>
              <a:gd name="connsiteY3" fmla="*/ 813078 h 813078"/>
              <a:gd name="connsiteX4" fmla="*/ 120905 w 7113007"/>
              <a:gd name="connsiteY4" fmla="*/ 813078 h 813078"/>
              <a:gd name="connsiteX5" fmla="*/ 132 w 7113007"/>
              <a:gd name="connsiteY5" fmla="*/ 692305 h 813078"/>
              <a:gd name="connsiteX6" fmla="*/ 0 w 7113007"/>
              <a:gd name="connsiteY6" fmla="*/ 131 h 8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3007" h="813078">
                <a:moveTo>
                  <a:pt x="0" y="131"/>
                </a:moveTo>
                <a:lnTo>
                  <a:pt x="7113007" y="0"/>
                </a:lnTo>
                <a:cubicBezTo>
                  <a:pt x="7112049" y="230768"/>
                  <a:pt x="7111090" y="461537"/>
                  <a:pt x="7110132" y="692305"/>
                </a:cubicBezTo>
                <a:cubicBezTo>
                  <a:pt x="7110132" y="759006"/>
                  <a:pt x="7056060" y="813078"/>
                  <a:pt x="6989359" y="813078"/>
                </a:cubicBezTo>
                <a:lnTo>
                  <a:pt x="120905" y="813078"/>
                </a:lnTo>
                <a:cubicBezTo>
                  <a:pt x="54204" y="813078"/>
                  <a:pt x="132" y="759006"/>
                  <a:pt x="132" y="692305"/>
                </a:cubicBezTo>
                <a:lnTo>
                  <a:pt x="0" y="131"/>
                </a:lnTo>
                <a:close/>
              </a:path>
            </a:pathLst>
          </a:custGeom>
          <a:no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29" name="Untertitel 2"/>
          <p:cNvSpPr>
            <a:spLocks noGrp="1"/>
          </p:cNvSpPr>
          <p:nvPr>
            <p:ph type="subTitle" idx="1"/>
          </p:nvPr>
        </p:nvSpPr>
        <p:spPr>
          <a:xfrm>
            <a:off x="1331973" y="3406252"/>
            <a:ext cx="6300000" cy="874011"/>
          </a:xfrm>
          <a:prstGeom prst="rect">
            <a:avLst/>
          </a:prstGeom>
        </p:spPr>
        <p:txBody>
          <a:bodyPr lIns="0" tIns="0" rIns="0" bIns="0" anchor="ctr"/>
          <a:lstStyle>
            <a:lvl1pPr marL="0" indent="0" algn="l">
              <a:lnSpc>
                <a:spcPts val="2100"/>
              </a:lnSpc>
              <a:buNone/>
              <a:defRPr sz="20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30" name="Titel 12"/>
          <p:cNvSpPr>
            <a:spLocks noGrp="1"/>
          </p:cNvSpPr>
          <p:nvPr>
            <p:ph type="title"/>
          </p:nvPr>
        </p:nvSpPr>
        <p:spPr>
          <a:xfrm>
            <a:off x="1331974" y="2425341"/>
            <a:ext cx="6300000" cy="1000274"/>
          </a:xfrm>
        </p:spPr>
        <p:txBody>
          <a:bodyPr/>
          <a:lstStyle>
            <a:lvl1pPr>
              <a:defRPr sz="3200"/>
            </a:lvl1pPr>
          </a:lstStyle>
          <a:p>
            <a:r>
              <a:rPr lang="de-DE" dirty="0"/>
              <a:t>Titelmasterformat durch Klicken bearbeiten</a:t>
            </a:r>
          </a:p>
        </p:txBody>
      </p:sp>
      <p:sp>
        <p:nvSpPr>
          <p:cNvPr id="31" name="Textplatzhalter 8"/>
          <p:cNvSpPr>
            <a:spLocks noGrp="1"/>
          </p:cNvSpPr>
          <p:nvPr>
            <p:ph type="body" sz="quarter" idx="10"/>
          </p:nvPr>
        </p:nvSpPr>
        <p:spPr>
          <a:xfrm>
            <a:off x="1331973" y="4334732"/>
            <a:ext cx="6300001" cy="81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803275" indent="-803275">
              <a:tabLst>
                <a:tab pos="810000" algn="l"/>
              </a:tabLst>
              <a:defRPr lang="de-DE" b="0" dirty="0" smtClean="0"/>
            </a:lvl1pPr>
          </a:lstStyle>
          <a:p>
            <a:pPr marL="0" lvl="0" indent="0">
              <a:lnSpc>
                <a:spcPts val="2100"/>
              </a:lnSpc>
              <a:buNone/>
            </a:pPr>
            <a:r>
              <a:rPr lang="de-DE" dirty="0"/>
              <a:t>Textmasterformat bearbeiten</a:t>
            </a:r>
          </a:p>
        </p:txBody>
      </p:sp>
      <p:pic>
        <p:nvPicPr>
          <p:cNvPr id="10" name="Grafik 9">
            <a:extLst>
              <a:ext uri="{FF2B5EF4-FFF2-40B4-BE49-F238E27FC236}">
                <a16:creationId xmlns:a16="http://schemas.microsoft.com/office/drawing/2014/main" id="{A2D96A92-3C18-40F5-A466-D6EEEAD4DA2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4602" y="222355"/>
            <a:ext cx="2016000" cy="366546"/>
          </a:xfrm>
          <a:prstGeom prst="rect">
            <a:avLst/>
          </a:prstGeom>
        </p:spPr>
      </p:pic>
    </p:spTree>
    <p:extLst>
      <p:ext uri="{BB962C8B-B14F-4D97-AF65-F5344CB8AC3E}">
        <p14:creationId xmlns:p14="http://schemas.microsoft.com/office/powerpoint/2010/main" val="1838986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amp; Text">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a:t>Titelmasterformat durch Klicken bearbeiten</a:t>
            </a:r>
          </a:p>
        </p:txBody>
      </p:sp>
      <p:sp>
        <p:nvSpPr>
          <p:cNvPr id="13" name="Textplatzhalter 12"/>
          <p:cNvSpPr>
            <a:spLocks noGrp="1"/>
          </p:cNvSpPr>
          <p:nvPr>
            <p:ph type="body" sz="quarter" idx="17"/>
          </p:nvPr>
        </p:nvSpPr>
        <p:spPr>
          <a:xfrm>
            <a:off x="358775" y="2087563"/>
            <a:ext cx="8426450" cy="261610"/>
          </a:xfrm>
          <a:prstGeom prst="rect">
            <a:avLst/>
          </a:prstGeom>
        </p:spPr>
        <p:txBody>
          <a:bodyPr>
            <a:spAutoFit/>
          </a:bodyPr>
          <a:lstStyle>
            <a:lvl1pPr marL="0" indent="0">
              <a:defRPr sz="1700"/>
            </a:lvl1pPr>
            <a:lvl2pPr>
              <a:defRPr sz="1700"/>
            </a:lvl2pPr>
            <a:lvl3pPr marL="630238" indent="-269875">
              <a:buSzPct val="80000"/>
              <a:buFontTx/>
              <a:buBlip>
                <a:blip r:embed="rId2"/>
              </a:buBlip>
              <a:defRPr sz="1700"/>
            </a:lvl3pPr>
          </a:lstStyle>
          <a:p>
            <a:pPr lvl="0"/>
            <a:r>
              <a:rPr lang="de-DE" dirty="0"/>
              <a:t>Formatvorlagen des Textmasters bearbeiten</a:t>
            </a:r>
          </a:p>
        </p:txBody>
      </p:sp>
      <p:sp>
        <p:nvSpPr>
          <p:cNvPr id="12" name="Textplatzhalter 12"/>
          <p:cNvSpPr>
            <a:spLocks noGrp="1"/>
          </p:cNvSpPr>
          <p:nvPr>
            <p:ph type="body" sz="quarter" idx="19" hasCustomPrompt="1"/>
          </p:nvPr>
        </p:nvSpPr>
        <p:spPr>
          <a:xfrm>
            <a:off x="358775" y="2600325"/>
            <a:ext cx="8426450" cy="3600449"/>
          </a:xfrm>
          <a:prstGeom prst="rect">
            <a:avLst/>
          </a:prstGeom>
        </p:spPr>
        <p:txBody>
          <a:bodyPr/>
          <a:lstStyle>
            <a:lvl1pPr marL="0" indent="0">
              <a:defRPr sz="1700"/>
            </a:lvl1pPr>
            <a:lvl2pPr>
              <a:defRPr sz="1700"/>
            </a:lvl2pPr>
            <a:lvl3pPr marL="630238" indent="-269875">
              <a:buClr>
                <a:schemeClr val="tx2"/>
              </a:buClr>
              <a:buSzPct val="100000"/>
              <a:buFont typeface="Arial" panose="020B0604020202020204" pitchFamily="34" charset="0"/>
              <a:buChar char="●"/>
              <a:defRPr sz="1700"/>
            </a:lvl3pPr>
          </a:lstStyle>
          <a:p>
            <a:pPr lvl="1"/>
            <a:r>
              <a:rPr lang="de-DE" dirty="0"/>
              <a:t>Zweite Ebene</a:t>
            </a:r>
          </a:p>
          <a:p>
            <a:pPr lvl="2"/>
            <a:r>
              <a:rPr lang="de-DE" dirty="0"/>
              <a:t>Dritte Ebene</a:t>
            </a:r>
          </a:p>
        </p:txBody>
      </p:sp>
      <p:sp>
        <p:nvSpPr>
          <p:cNvPr id="16"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20"/>
          </p:nvPr>
        </p:nvSpPr>
        <p:spPr/>
        <p:txBody>
          <a:bodyPr/>
          <a:lstStyle/>
          <a:p>
            <a:r>
              <a:rPr lang="de-DE"/>
              <a:t>01.01.2023</a:t>
            </a:r>
            <a:endParaRPr lang="de-DE" dirty="0"/>
          </a:p>
        </p:txBody>
      </p:sp>
      <p:sp>
        <p:nvSpPr>
          <p:cNvPr id="4" name="Fußzeilenplatzhalter 3"/>
          <p:cNvSpPr>
            <a:spLocks noGrp="1"/>
          </p:cNvSpPr>
          <p:nvPr>
            <p:ph type="ftr" sz="quarter" idx="21"/>
          </p:nvPr>
        </p:nvSpPr>
        <p:spPr/>
        <p:txBody>
          <a:bodyPr/>
          <a:lstStyle/>
          <a:p>
            <a:r>
              <a:rPr lang="de-DE"/>
              <a:t>Nachhaltigkeit in der betrieblichen Altersversorgung: bAV &amp; GrüneRente</a:t>
            </a:r>
            <a:endParaRPr lang="de-DE" dirty="0"/>
          </a:p>
        </p:txBody>
      </p:sp>
      <p:sp>
        <p:nvSpPr>
          <p:cNvPr id="5" name="Foliennummernplatzhalter 4"/>
          <p:cNvSpPr>
            <a:spLocks noGrp="1"/>
          </p:cNvSpPr>
          <p:nvPr>
            <p:ph type="sldNum" sz="quarter" idx="22"/>
          </p:nvPr>
        </p:nvSpPr>
        <p:spPr/>
        <p:txBody>
          <a:bodyPr/>
          <a:lstStyle/>
          <a:p>
            <a:fld id="{BFE8ADF1-837C-463F-9856-54C2D771B21B}" type="slidenum">
              <a:rPr lang="de-DE" smtClean="0"/>
              <a:pPr/>
              <a:t>‹Nr.›</a:t>
            </a:fld>
            <a:endParaRPr lang="de-DE" dirty="0"/>
          </a:p>
        </p:txBody>
      </p:sp>
      <p:sp>
        <p:nvSpPr>
          <p:cNvPr id="14"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Tree>
    <p:extLst>
      <p:ext uri="{BB962C8B-B14F-4D97-AF65-F5344CB8AC3E}">
        <p14:creationId xmlns:p14="http://schemas.microsoft.com/office/powerpoint/2010/main" val="2775848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Subline &amp; Text 2spalti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4" name="Textplatzhalter 3"/>
          <p:cNvSpPr>
            <a:spLocks noGrp="1"/>
          </p:cNvSpPr>
          <p:nvPr>
            <p:ph type="body" sz="quarter" idx="20"/>
          </p:nvPr>
        </p:nvSpPr>
        <p:spPr>
          <a:xfrm>
            <a:off x="358775" y="2087563"/>
            <a:ext cx="8426449" cy="261610"/>
          </a:xfrm>
          <a:prstGeom prst="rect">
            <a:avLst/>
          </a:prstGeom>
        </p:spPr>
        <p:txBody>
          <a:bodyPr>
            <a:spAutoFit/>
          </a:bodyPr>
          <a:lstStyle>
            <a:lvl1pPr>
              <a:defRPr sz="1700"/>
            </a:lvl1pPr>
          </a:lstStyle>
          <a:p>
            <a:pPr lvl="0"/>
            <a:r>
              <a:rPr lang="de-DE" dirty="0"/>
              <a:t>Formatvorlagen des Textmasters bearbeiten</a:t>
            </a:r>
          </a:p>
        </p:txBody>
      </p:sp>
      <p:sp>
        <p:nvSpPr>
          <p:cNvPr id="13" name="Textplatzhalter 12"/>
          <p:cNvSpPr>
            <a:spLocks noGrp="1"/>
          </p:cNvSpPr>
          <p:nvPr>
            <p:ph type="body" sz="quarter" idx="17" hasCustomPrompt="1"/>
          </p:nvPr>
        </p:nvSpPr>
        <p:spPr>
          <a:xfrm>
            <a:off x="358775" y="2600325"/>
            <a:ext cx="4033838" cy="36004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4" name="Inhaltsplatzhalter 2"/>
          <p:cNvSpPr>
            <a:spLocks noGrp="1"/>
          </p:cNvSpPr>
          <p:nvPr>
            <p:ph sz="quarter" idx="19" hasCustomPrompt="1"/>
          </p:nvPr>
        </p:nvSpPr>
        <p:spPr>
          <a:xfrm>
            <a:off x="4751388" y="2600325"/>
            <a:ext cx="4033837" cy="36004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2"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21"/>
          </p:nvPr>
        </p:nvSpPr>
        <p:spPr/>
        <p:txBody>
          <a:bodyPr/>
          <a:lstStyle/>
          <a:p>
            <a:r>
              <a:rPr lang="de-DE"/>
              <a:t>01.01.2023</a:t>
            </a:r>
            <a:endParaRPr lang="de-DE" dirty="0"/>
          </a:p>
        </p:txBody>
      </p:sp>
      <p:sp>
        <p:nvSpPr>
          <p:cNvPr id="5" name="Fußzeilenplatzhalter 4"/>
          <p:cNvSpPr>
            <a:spLocks noGrp="1"/>
          </p:cNvSpPr>
          <p:nvPr>
            <p:ph type="ftr" sz="quarter" idx="22"/>
          </p:nvPr>
        </p:nvSpPr>
        <p:spPr/>
        <p:txBody>
          <a:bodyPr/>
          <a:lstStyle/>
          <a:p>
            <a:r>
              <a:rPr lang="de-DE"/>
              <a:t>Nachhaltigkeit in der betrieblichen Altersversorgung: bAV &amp; GrüneRente</a:t>
            </a:r>
            <a:endParaRPr lang="de-DE" dirty="0"/>
          </a:p>
        </p:txBody>
      </p:sp>
      <p:sp>
        <p:nvSpPr>
          <p:cNvPr id="6" name="Foliennummernplatzhalter 5"/>
          <p:cNvSpPr>
            <a:spLocks noGrp="1"/>
          </p:cNvSpPr>
          <p:nvPr>
            <p:ph type="sldNum" sz="quarter" idx="23"/>
          </p:nvPr>
        </p:nvSpPr>
        <p:spPr/>
        <p:txBody>
          <a:bodyPr/>
          <a:lstStyle/>
          <a:p>
            <a:fld id="{BFE8ADF1-837C-463F-9856-54C2D771B21B}" type="slidenum">
              <a:rPr lang="de-DE" smtClean="0"/>
              <a:pPr/>
              <a:t>‹Nr.›</a:t>
            </a:fld>
            <a:endParaRPr lang="de-DE" dirty="0"/>
          </a:p>
        </p:txBody>
      </p:sp>
      <p:sp>
        <p:nvSpPr>
          <p:cNvPr id="15" name="Textplatzhalter 2"/>
          <p:cNvSpPr>
            <a:spLocks noGrp="1"/>
          </p:cNvSpPr>
          <p:nvPr>
            <p:ph type="body" sz="quarter" idx="24"/>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Tree>
    <p:extLst>
      <p:ext uri="{BB962C8B-B14F-4D97-AF65-F5344CB8AC3E}">
        <p14:creationId xmlns:p14="http://schemas.microsoft.com/office/powerpoint/2010/main" val="2918613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 Subline &amp; Text 2spalti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3" name="Textplatzhalter 2"/>
          <p:cNvSpPr>
            <a:spLocks noGrp="1"/>
          </p:cNvSpPr>
          <p:nvPr>
            <p:ph type="body" sz="quarter" idx="19"/>
          </p:nvPr>
        </p:nvSpPr>
        <p:spPr>
          <a:xfrm>
            <a:off x="358776" y="2087563"/>
            <a:ext cx="4033838" cy="4113211"/>
          </a:xfrm>
        </p:spPr>
        <p:txBody>
          <a:bodyPr/>
          <a:lstStyle>
            <a:lvl1pPr>
              <a:spcAft>
                <a:spcPts val="1100"/>
              </a:spcAft>
              <a:defRPr/>
            </a:lvl1pPr>
          </a:lstStyle>
          <a:p>
            <a:pPr lvl="0"/>
            <a:r>
              <a:rPr lang="de-DE" dirty="0"/>
              <a:t>Formatvorlagen des Textmasters bearbeiten</a:t>
            </a:r>
          </a:p>
        </p:txBody>
      </p:sp>
      <p:sp>
        <p:nvSpPr>
          <p:cNvPr id="16" name="Textplatzhalter 2"/>
          <p:cNvSpPr>
            <a:spLocks noGrp="1"/>
          </p:cNvSpPr>
          <p:nvPr>
            <p:ph type="body" sz="quarter" idx="20"/>
          </p:nvPr>
        </p:nvSpPr>
        <p:spPr>
          <a:xfrm>
            <a:off x="4751388" y="2087563"/>
            <a:ext cx="4033838" cy="4113211"/>
          </a:xfrm>
        </p:spPr>
        <p:txBody>
          <a:bodyPr/>
          <a:lstStyle/>
          <a:p>
            <a:pPr lvl="0"/>
            <a:r>
              <a:rPr lang="de-DE" dirty="0"/>
              <a:t>Formatvorlagen des Textmasters bearbeiten</a:t>
            </a:r>
          </a:p>
        </p:txBody>
      </p:sp>
      <p:sp>
        <p:nvSpPr>
          <p:cNvPr id="13" name="Textplatzhalter 2"/>
          <p:cNvSpPr>
            <a:spLocks noGrp="1"/>
          </p:cNvSpPr>
          <p:nvPr>
            <p:ph type="body" sz="quarter" idx="21" hasCustomPrompt="1"/>
          </p:nvPr>
        </p:nvSpPr>
        <p:spPr>
          <a:xfrm>
            <a:off x="358776" y="2600326"/>
            <a:ext cx="4033838" cy="3600450"/>
          </a:xfr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4" name="Textplatzhalter 2"/>
          <p:cNvSpPr>
            <a:spLocks noGrp="1"/>
          </p:cNvSpPr>
          <p:nvPr>
            <p:ph type="body" sz="quarter" idx="22" hasCustomPrompt="1"/>
          </p:nvPr>
        </p:nvSpPr>
        <p:spPr>
          <a:xfrm>
            <a:off x="4751388" y="2600326"/>
            <a:ext cx="4033838" cy="3600450"/>
          </a:xfr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2"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4" name="Datumsplatzhalter 3"/>
          <p:cNvSpPr>
            <a:spLocks noGrp="1"/>
          </p:cNvSpPr>
          <p:nvPr>
            <p:ph type="dt" sz="half" idx="23"/>
          </p:nvPr>
        </p:nvSpPr>
        <p:spPr/>
        <p:txBody>
          <a:bodyPr/>
          <a:lstStyle/>
          <a:p>
            <a:r>
              <a:rPr lang="de-DE"/>
              <a:t>01.01.2023</a:t>
            </a:r>
            <a:endParaRPr lang="de-DE" dirty="0"/>
          </a:p>
        </p:txBody>
      </p:sp>
      <p:sp>
        <p:nvSpPr>
          <p:cNvPr id="5" name="Fußzeilenplatzhalter 4"/>
          <p:cNvSpPr>
            <a:spLocks noGrp="1"/>
          </p:cNvSpPr>
          <p:nvPr>
            <p:ph type="ftr" sz="quarter" idx="24"/>
          </p:nvPr>
        </p:nvSpPr>
        <p:spPr/>
        <p:txBody>
          <a:bodyPr/>
          <a:lstStyle/>
          <a:p>
            <a:r>
              <a:rPr lang="de-DE"/>
              <a:t>Nachhaltigkeit in der betrieblichen Altersversorgung: bAV &amp; GrüneRente</a:t>
            </a:r>
            <a:endParaRPr lang="de-DE" dirty="0"/>
          </a:p>
        </p:txBody>
      </p:sp>
      <p:sp>
        <p:nvSpPr>
          <p:cNvPr id="6" name="Foliennummernplatzhalter 5"/>
          <p:cNvSpPr>
            <a:spLocks noGrp="1"/>
          </p:cNvSpPr>
          <p:nvPr>
            <p:ph type="sldNum" sz="quarter" idx="25"/>
          </p:nvPr>
        </p:nvSpPr>
        <p:spPr/>
        <p:txBody>
          <a:bodyPr/>
          <a:lstStyle/>
          <a:p>
            <a:fld id="{BFE8ADF1-837C-463F-9856-54C2D771B21B}" type="slidenum">
              <a:rPr lang="de-DE" smtClean="0"/>
              <a:pPr/>
              <a:t>‹Nr.›</a:t>
            </a:fld>
            <a:endParaRPr lang="de-DE" dirty="0"/>
          </a:p>
        </p:txBody>
      </p:sp>
      <p:sp>
        <p:nvSpPr>
          <p:cNvPr id="15" name="Textplatzhalter 2"/>
          <p:cNvSpPr>
            <a:spLocks noGrp="1"/>
          </p:cNvSpPr>
          <p:nvPr>
            <p:ph type="body" sz="quarter" idx="26"/>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Tree>
    <p:extLst>
      <p:ext uri="{BB962C8B-B14F-4D97-AF65-F5344CB8AC3E}">
        <p14:creationId xmlns:p14="http://schemas.microsoft.com/office/powerpoint/2010/main" val="4929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 Subline &amp; Text 2spaltig &amp; Fazit">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13" name="Textplatzhalter 12"/>
          <p:cNvSpPr>
            <a:spLocks noGrp="1"/>
          </p:cNvSpPr>
          <p:nvPr>
            <p:ph type="body" sz="quarter" idx="17" hasCustomPrompt="1"/>
          </p:nvPr>
        </p:nvSpPr>
        <p:spPr>
          <a:xfrm>
            <a:off x="358774" y="2600325"/>
            <a:ext cx="8426449" cy="29527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5" name="Textplatzhalter 3"/>
          <p:cNvSpPr>
            <a:spLocks noGrp="1"/>
          </p:cNvSpPr>
          <p:nvPr>
            <p:ph type="body" sz="quarter" idx="21"/>
          </p:nvPr>
        </p:nvSpPr>
        <p:spPr>
          <a:xfrm>
            <a:off x="358775" y="2087563"/>
            <a:ext cx="8426449" cy="261610"/>
          </a:xfrm>
          <a:prstGeom prst="rect">
            <a:avLst/>
          </a:prstGeom>
        </p:spPr>
        <p:txBody>
          <a:bodyPr>
            <a:spAutoFit/>
          </a:bodyPr>
          <a:lstStyle>
            <a:lvl1pPr>
              <a:defRPr sz="1700"/>
            </a:lvl1pPr>
          </a:lstStyle>
          <a:p>
            <a:pPr lvl="0"/>
            <a:r>
              <a:rPr lang="de-DE" dirty="0"/>
              <a:t>Formatvorlagen des Textmasters bearbeiten</a:t>
            </a:r>
          </a:p>
        </p:txBody>
      </p:sp>
      <p:sp>
        <p:nvSpPr>
          <p:cNvPr id="12"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pic>
        <p:nvPicPr>
          <p:cNvPr id="16" name="Grafik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9808" y="5448291"/>
            <a:ext cx="396000" cy="396000"/>
          </a:xfrm>
          <a:prstGeom prst="rect">
            <a:avLst/>
          </a:prstGeom>
        </p:spPr>
      </p:pic>
      <p:sp>
        <p:nvSpPr>
          <p:cNvPr id="17" name="Textplatzhalter 4"/>
          <p:cNvSpPr>
            <a:spLocks noGrp="1"/>
          </p:cNvSpPr>
          <p:nvPr>
            <p:ph type="body" sz="quarter" idx="24"/>
          </p:nvPr>
        </p:nvSpPr>
        <p:spPr>
          <a:xfrm>
            <a:off x="914401" y="5394511"/>
            <a:ext cx="7870822" cy="622300"/>
          </a:xfrm>
        </p:spPr>
        <p:txBody>
          <a:bodyPr lIns="0" tIns="0" rIns="0" bIns="72000" anchor="ctr">
            <a:noAutofit/>
          </a:bodyPr>
          <a:lstStyle>
            <a:lvl1pPr>
              <a:defRPr lang="de-DE" b="0" dirty="0">
                <a:solidFill>
                  <a:schemeClr val="accent6"/>
                </a:solidFill>
              </a:defRPr>
            </a:lvl1pPr>
          </a:lstStyle>
          <a:p>
            <a:pPr lvl="0">
              <a:spcAft>
                <a:spcPts val="0"/>
              </a:spcAft>
            </a:pPr>
            <a:r>
              <a:rPr lang="de-DE" dirty="0"/>
              <a:t>Formatvorlagen des Textmasters bearbeiten</a:t>
            </a:r>
          </a:p>
        </p:txBody>
      </p:sp>
      <p:sp>
        <p:nvSpPr>
          <p:cNvPr id="19"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25"/>
          </p:nvPr>
        </p:nvSpPr>
        <p:spPr/>
        <p:txBody>
          <a:bodyPr/>
          <a:lstStyle/>
          <a:p>
            <a:r>
              <a:rPr lang="de-DE"/>
              <a:t>01.01.2023</a:t>
            </a:r>
            <a:endParaRPr lang="de-DE" dirty="0"/>
          </a:p>
        </p:txBody>
      </p:sp>
      <p:sp>
        <p:nvSpPr>
          <p:cNvPr id="4" name="Fußzeilenplatzhalter 3"/>
          <p:cNvSpPr>
            <a:spLocks noGrp="1"/>
          </p:cNvSpPr>
          <p:nvPr>
            <p:ph type="ftr" sz="quarter" idx="26"/>
          </p:nvPr>
        </p:nvSpPr>
        <p:spPr/>
        <p:txBody>
          <a:bodyPr/>
          <a:lstStyle/>
          <a:p>
            <a:r>
              <a:rPr lang="de-DE"/>
              <a:t>Nachhaltigkeit in der betrieblichen Altersversorgung: bAV &amp; GrüneRente</a:t>
            </a:r>
            <a:endParaRPr lang="de-DE" dirty="0"/>
          </a:p>
        </p:txBody>
      </p:sp>
      <p:sp>
        <p:nvSpPr>
          <p:cNvPr id="5" name="Foliennummernplatzhalter 4"/>
          <p:cNvSpPr>
            <a:spLocks noGrp="1"/>
          </p:cNvSpPr>
          <p:nvPr>
            <p:ph type="sldNum" sz="quarter" idx="27"/>
          </p:nvPr>
        </p:nvSpPr>
        <p:spPr/>
        <p:txBody>
          <a:bodyPr/>
          <a:lstStyle/>
          <a:p>
            <a:fld id="{BFE8ADF1-837C-463F-9856-54C2D771B21B}" type="slidenum">
              <a:rPr lang="de-DE" smtClean="0"/>
              <a:pPr/>
              <a:t>‹Nr.›</a:t>
            </a:fld>
            <a:endParaRPr lang="de-DE" dirty="0"/>
          </a:p>
        </p:txBody>
      </p:sp>
    </p:spTree>
    <p:extLst>
      <p:ext uri="{BB962C8B-B14F-4D97-AF65-F5344CB8AC3E}">
        <p14:creationId xmlns:p14="http://schemas.microsoft.com/office/powerpoint/2010/main" val="3281266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Subline &amp; Text 2spaltig &amp; Fazit">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13" name="Textplatzhalter 12"/>
          <p:cNvSpPr>
            <a:spLocks noGrp="1"/>
          </p:cNvSpPr>
          <p:nvPr>
            <p:ph type="body" sz="quarter" idx="17" hasCustomPrompt="1"/>
          </p:nvPr>
        </p:nvSpPr>
        <p:spPr>
          <a:xfrm>
            <a:off x="358775" y="2600325"/>
            <a:ext cx="4033838" cy="27368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3" name="Inhaltsplatzhalter 2"/>
          <p:cNvSpPr>
            <a:spLocks noGrp="1"/>
          </p:cNvSpPr>
          <p:nvPr>
            <p:ph sz="quarter" idx="19" hasCustomPrompt="1"/>
          </p:nvPr>
        </p:nvSpPr>
        <p:spPr>
          <a:xfrm>
            <a:off x="4751388" y="2600325"/>
            <a:ext cx="4033837" cy="27368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5" name="Textplatzhalter 3"/>
          <p:cNvSpPr>
            <a:spLocks noGrp="1"/>
          </p:cNvSpPr>
          <p:nvPr>
            <p:ph type="body" sz="quarter" idx="21"/>
          </p:nvPr>
        </p:nvSpPr>
        <p:spPr>
          <a:xfrm>
            <a:off x="358775" y="2087563"/>
            <a:ext cx="8426449" cy="261610"/>
          </a:xfrm>
          <a:prstGeom prst="rect">
            <a:avLst/>
          </a:prstGeom>
        </p:spPr>
        <p:txBody>
          <a:bodyPr>
            <a:spAutoFit/>
          </a:bodyPr>
          <a:lstStyle>
            <a:lvl1pPr>
              <a:defRPr sz="1700"/>
            </a:lvl1pPr>
          </a:lstStyle>
          <a:p>
            <a:pPr lvl="0"/>
            <a:r>
              <a:rPr lang="de-DE" dirty="0"/>
              <a:t>Formatvorlagen des Textmasters bearbeiten</a:t>
            </a:r>
          </a:p>
        </p:txBody>
      </p:sp>
      <p:pic>
        <p:nvPicPr>
          <p:cNvPr id="16" name="Grafik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9808" y="5448291"/>
            <a:ext cx="396000" cy="396000"/>
          </a:xfrm>
          <a:prstGeom prst="rect">
            <a:avLst/>
          </a:prstGeom>
        </p:spPr>
      </p:pic>
      <p:sp>
        <p:nvSpPr>
          <p:cNvPr id="17" name="Textplatzhalter 4"/>
          <p:cNvSpPr>
            <a:spLocks noGrp="1"/>
          </p:cNvSpPr>
          <p:nvPr>
            <p:ph type="body" sz="quarter" idx="24"/>
          </p:nvPr>
        </p:nvSpPr>
        <p:spPr>
          <a:xfrm>
            <a:off x="914401" y="5394511"/>
            <a:ext cx="7870822" cy="622300"/>
          </a:xfrm>
        </p:spPr>
        <p:txBody>
          <a:bodyPr lIns="0" tIns="0" rIns="0" bIns="72000" anchor="ctr">
            <a:noAutofit/>
          </a:bodyPr>
          <a:lstStyle>
            <a:lvl1pPr>
              <a:defRPr lang="de-DE" b="0" dirty="0">
                <a:solidFill>
                  <a:schemeClr val="accent6"/>
                </a:solidFill>
              </a:defRPr>
            </a:lvl1pPr>
          </a:lstStyle>
          <a:p>
            <a:pPr lvl="0">
              <a:spcAft>
                <a:spcPts val="0"/>
              </a:spcAft>
            </a:pPr>
            <a:r>
              <a:rPr lang="de-DE" dirty="0"/>
              <a:t>Formatvorlagen des Textmasters bearbeiten</a:t>
            </a:r>
          </a:p>
        </p:txBody>
      </p:sp>
      <p:sp>
        <p:nvSpPr>
          <p:cNvPr id="14"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
        <p:nvSpPr>
          <p:cNvPr id="19"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4" name="Datumsplatzhalter 3"/>
          <p:cNvSpPr>
            <a:spLocks noGrp="1"/>
          </p:cNvSpPr>
          <p:nvPr>
            <p:ph type="dt" sz="half" idx="25"/>
          </p:nvPr>
        </p:nvSpPr>
        <p:spPr/>
        <p:txBody>
          <a:bodyPr/>
          <a:lstStyle/>
          <a:p>
            <a:r>
              <a:rPr lang="de-DE"/>
              <a:t>01.01.2023</a:t>
            </a:r>
            <a:endParaRPr lang="de-DE" dirty="0"/>
          </a:p>
        </p:txBody>
      </p:sp>
      <p:sp>
        <p:nvSpPr>
          <p:cNvPr id="5" name="Fußzeilenplatzhalter 4"/>
          <p:cNvSpPr>
            <a:spLocks noGrp="1"/>
          </p:cNvSpPr>
          <p:nvPr>
            <p:ph type="ftr" sz="quarter" idx="26"/>
          </p:nvPr>
        </p:nvSpPr>
        <p:spPr/>
        <p:txBody>
          <a:bodyPr/>
          <a:lstStyle/>
          <a:p>
            <a:r>
              <a:rPr lang="de-DE"/>
              <a:t>Nachhaltigkeit in der betrieblichen Altersversorgung: bAV &amp; GrüneRente</a:t>
            </a:r>
            <a:endParaRPr lang="de-DE" dirty="0"/>
          </a:p>
        </p:txBody>
      </p:sp>
      <p:sp>
        <p:nvSpPr>
          <p:cNvPr id="6" name="Foliennummernplatzhalter 5"/>
          <p:cNvSpPr>
            <a:spLocks noGrp="1"/>
          </p:cNvSpPr>
          <p:nvPr>
            <p:ph type="sldNum" sz="quarter" idx="27"/>
          </p:nvPr>
        </p:nvSpPr>
        <p:spPr/>
        <p:txBody>
          <a:bodyPr/>
          <a:lstStyle/>
          <a:p>
            <a:fld id="{BFE8ADF1-837C-463F-9856-54C2D771B21B}" type="slidenum">
              <a:rPr lang="de-DE" smtClean="0"/>
              <a:pPr/>
              <a:t>‹Nr.›</a:t>
            </a:fld>
            <a:endParaRPr lang="de-DE" dirty="0"/>
          </a:p>
        </p:txBody>
      </p:sp>
    </p:spTree>
    <p:extLst>
      <p:ext uri="{BB962C8B-B14F-4D97-AF65-F5344CB8AC3E}">
        <p14:creationId xmlns:p14="http://schemas.microsoft.com/office/powerpoint/2010/main" val="2030636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el, Text &amp; Fazit">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13" name="Textplatzhalter 12"/>
          <p:cNvSpPr>
            <a:spLocks noGrp="1"/>
          </p:cNvSpPr>
          <p:nvPr>
            <p:ph type="body" sz="quarter" idx="17"/>
          </p:nvPr>
        </p:nvSpPr>
        <p:spPr>
          <a:xfrm>
            <a:off x="358775" y="2087563"/>
            <a:ext cx="4033838" cy="512762"/>
          </a:xfrm>
          <a:prstGeom prst="rect">
            <a:avLst/>
          </a:prstGeom>
        </p:spPr>
        <p:txBody>
          <a:bodyPr/>
          <a:lstStyle>
            <a:lvl1pPr>
              <a:defRPr sz="1700"/>
            </a:lvl1pPr>
            <a:lvl2pPr>
              <a:defRPr sz="1700"/>
            </a:lvl2pPr>
            <a:lvl3pPr marL="630238" indent="-269875">
              <a:buSzPct val="80000"/>
              <a:buFontTx/>
              <a:buBlip>
                <a:blip r:embed="rId2"/>
              </a:buBlip>
              <a:defRPr sz="1700"/>
            </a:lvl3pPr>
          </a:lstStyle>
          <a:p>
            <a:pPr lvl="0"/>
            <a:r>
              <a:rPr lang="de-DE" dirty="0"/>
              <a:t>Formatvorlagen des Textmasters bearbeiten</a:t>
            </a:r>
          </a:p>
        </p:txBody>
      </p:sp>
      <p:sp>
        <p:nvSpPr>
          <p:cNvPr id="14" name="Textplatzhalter 12"/>
          <p:cNvSpPr>
            <a:spLocks noGrp="1"/>
          </p:cNvSpPr>
          <p:nvPr>
            <p:ph type="body" sz="quarter" idx="20"/>
          </p:nvPr>
        </p:nvSpPr>
        <p:spPr>
          <a:xfrm>
            <a:off x="4751387" y="2087563"/>
            <a:ext cx="4033838" cy="512762"/>
          </a:xfrm>
          <a:prstGeom prst="rect">
            <a:avLst/>
          </a:prstGeom>
        </p:spPr>
        <p:txBody>
          <a:bodyPr/>
          <a:lstStyle>
            <a:lvl1pPr>
              <a:defRPr sz="1700"/>
            </a:lvl1pPr>
            <a:lvl2pPr>
              <a:defRPr sz="1700"/>
            </a:lvl2pPr>
            <a:lvl3pPr marL="630238" indent="-269875">
              <a:buSzPct val="80000"/>
              <a:buFontTx/>
              <a:buBlip>
                <a:blip r:embed="rId2"/>
              </a:buBlip>
              <a:defRPr sz="1700"/>
            </a:lvl3pPr>
          </a:lstStyle>
          <a:p>
            <a:pPr lvl="0"/>
            <a:r>
              <a:rPr lang="de-DE" dirty="0"/>
              <a:t>Formatvorlagen des Textmasters bearbeiten</a:t>
            </a:r>
          </a:p>
        </p:txBody>
      </p:sp>
      <p:sp>
        <p:nvSpPr>
          <p:cNvPr id="15" name="Textplatzhalter 12"/>
          <p:cNvSpPr>
            <a:spLocks noGrp="1"/>
          </p:cNvSpPr>
          <p:nvPr>
            <p:ph type="body" sz="quarter" idx="21" hasCustomPrompt="1"/>
          </p:nvPr>
        </p:nvSpPr>
        <p:spPr>
          <a:xfrm>
            <a:off x="358775" y="2600325"/>
            <a:ext cx="4033838" cy="27368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6" name="Textplatzhalter 12"/>
          <p:cNvSpPr>
            <a:spLocks noGrp="1"/>
          </p:cNvSpPr>
          <p:nvPr>
            <p:ph type="body" sz="quarter" idx="22" hasCustomPrompt="1"/>
          </p:nvPr>
        </p:nvSpPr>
        <p:spPr>
          <a:xfrm>
            <a:off x="4751387" y="2600325"/>
            <a:ext cx="4033838" cy="27368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pic>
        <p:nvPicPr>
          <p:cNvPr id="18" name="Grafik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9808" y="5448291"/>
            <a:ext cx="396000" cy="396000"/>
          </a:xfrm>
          <a:prstGeom prst="rect">
            <a:avLst/>
          </a:prstGeom>
        </p:spPr>
      </p:pic>
      <p:sp>
        <p:nvSpPr>
          <p:cNvPr id="19" name="Textplatzhalter 4"/>
          <p:cNvSpPr>
            <a:spLocks noGrp="1"/>
          </p:cNvSpPr>
          <p:nvPr>
            <p:ph type="body" sz="quarter" idx="24"/>
          </p:nvPr>
        </p:nvSpPr>
        <p:spPr>
          <a:xfrm>
            <a:off x="914401" y="5394511"/>
            <a:ext cx="7870822" cy="622300"/>
          </a:xfrm>
        </p:spPr>
        <p:txBody>
          <a:bodyPr lIns="0" tIns="0" rIns="0" bIns="72000" anchor="ctr">
            <a:noAutofit/>
          </a:bodyPr>
          <a:lstStyle>
            <a:lvl1pPr>
              <a:defRPr lang="de-DE" b="0" dirty="0">
                <a:solidFill>
                  <a:schemeClr val="accent6"/>
                </a:solidFill>
              </a:defRPr>
            </a:lvl1pPr>
          </a:lstStyle>
          <a:p>
            <a:pPr lvl="0">
              <a:spcAft>
                <a:spcPts val="0"/>
              </a:spcAft>
            </a:pPr>
            <a:r>
              <a:rPr lang="de-DE" dirty="0"/>
              <a:t>Formatvorlagen des Textmasters bearbeiten</a:t>
            </a:r>
          </a:p>
        </p:txBody>
      </p:sp>
      <p:sp>
        <p:nvSpPr>
          <p:cNvPr id="20"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
        <p:nvSpPr>
          <p:cNvPr id="12"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25"/>
          </p:nvPr>
        </p:nvSpPr>
        <p:spPr/>
        <p:txBody>
          <a:bodyPr/>
          <a:lstStyle/>
          <a:p>
            <a:r>
              <a:rPr lang="de-DE"/>
              <a:t>01.01.2023</a:t>
            </a:r>
            <a:endParaRPr lang="de-DE" dirty="0"/>
          </a:p>
        </p:txBody>
      </p:sp>
      <p:sp>
        <p:nvSpPr>
          <p:cNvPr id="4" name="Fußzeilenplatzhalter 3"/>
          <p:cNvSpPr>
            <a:spLocks noGrp="1"/>
          </p:cNvSpPr>
          <p:nvPr>
            <p:ph type="ftr" sz="quarter" idx="26"/>
          </p:nvPr>
        </p:nvSpPr>
        <p:spPr/>
        <p:txBody>
          <a:bodyPr/>
          <a:lstStyle/>
          <a:p>
            <a:r>
              <a:rPr lang="de-DE"/>
              <a:t>Nachhaltigkeit in der betrieblichen Altersversorgung: bAV &amp; GrüneRente</a:t>
            </a:r>
            <a:endParaRPr lang="de-DE" dirty="0"/>
          </a:p>
        </p:txBody>
      </p:sp>
      <p:sp>
        <p:nvSpPr>
          <p:cNvPr id="5" name="Foliennummernplatzhalter 4"/>
          <p:cNvSpPr>
            <a:spLocks noGrp="1"/>
          </p:cNvSpPr>
          <p:nvPr>
            <p:ph type="sldNum" sz="quarter" idx="27"/>
          </p:nvPr>
        </p:nvSpPr>
        <p:spPr/>
        <p:txBody>
          <a:bodyPr/>
          <a:lstStyle/>
          <a:p>
            <a:fld id="{BFE8ADF1-837C-463F-9856-54C2D771B21B}" type="slidenum">
              <a:rPr lang="de-DE" smtClean="0"/>
              <a:pPr/>
              <a:t>‹Nr.›</a:t>
            </a:fld>
            <a:endParaRPr lang="de-DE" dirty="0"/>
          </a:p>
        </p:txBody>
      </p:sp>
    </p:spTree>
    <p:extLst>
      <p:ext uri="{BB962C8B-B14F-4D97-AF65-F5344CB8AC3E}">
        <p14:creationId xmlns:p14="http://schemas.microsoft.com/office/powerpoint/2010/main" val="3005945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usammenfassun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a:t>Titelmasterformat durch Klicken bearbeiten</a:t>
            </a:r>
          </a:p>
        </p:txBody>
      </p:sp>
      <p:sp>
        <p:nvSpPr>
          <p:cNvPr id="13" name="Textplatzhalter 12"/>
          <p:cNvSpPr>
            <a:spLocks noGrp="1"/>
          </p:cNvSpPr>
          <p:nvPr>
            <p:ph type="body" sz="quarter" idx="17"/>
          </p:nvPr>
        </p:nvSpPr>
        <p:spPr>
          <a:xfrm>
            <a:off x="358775" y="2087563"/>
            <a:ext cx="8426450" cy="4113212"/>
          </a:xfrm>
          <a:prstGeom prst="rect">
            <a:avLst/>
          </a:prstGeom>
        </p:spPr>
        <p:txBody>
          <a:bodyPr/>
          <a:lstStyle>
            <a:lvl1pPr marL="285750" indent="-285750">
              <a:spcBef>
                <a:spcPts val="1200"/>
              </a:spcBef>
              <a:spcAft>
                <a:spcPts val="1200"/>
              </a:spcAft>
              <a:buClr>
                <a:schemeClr val="tx2"/>
              </a:buClr>
              <a:buSzPct val="100000"/>
              <a:buFont typeface="Arial" panose="020B0604020202020204" pitchFamily="34" charset="0"/>
              <a:buChar char="●"/>
              <a:defRPr sz="1700" b="0"/>
            </a:lvl1pPr>
            <a:lvl2pPr marL="625475" indent="-269875">
              <a:defRPr sz="1700"/>
            </a:lvl2pPr>
            <a:lvl3pPr marL="985838" indent="-269875">
              <a:buSzPct val="80000"/>
              <a:buFontTx/>
              <a:buBlip>
                <a:blip r:embed="rId2"/>
              </a:buBlip>
              <a:defRPr sz="1700"/>
            </a:lvl3pPr>
          </a:lstStyle>
          <a:p>
            <a:pPr lvl="0"/>
            <a:r>
              <a:rPr lang="de-DE" dirty="0"/>
              <a:t>Formatvorlagen des Textmasters bearbeiten</a:t>
            </a:r>
          </a:p>
        </p:txBody>
      </p:sp>
      <p:sp>
        <p:nvSpPr>
          <p:cNvPr id="16"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19"/>
          </p:nvPr>
        </p:nvSpPr>
        <p:spPr/>
        <p:txBody>
          <a:bodyPr/>
          <a:lstStyle/>
          <a:p>
            <a:r>
              <a:rPr lang="de-DE"/>
              <a:t>01.01.2023</a:t>
            </a:r>
            <a:endParaRPr lang="de-DE" dirty="0"/>
          </a:p>
        </p:txBody>
      </p:sp>
      <p:sp>
        <p:nvSpPr>
          <p:cNvPr id="4" name="Fußzeilenplatzhalter 3"/>
          <p:cNvSpPr>
            <a:spLocks noGrp="1"/>
          </p:cNvSpPr>
          <p:nvPr>
            <p:ph type="ftr" sz="quarter" idx="20"/>
          </p:nvPr>
        </p:nvSpPr>
        <p:spPr/>
        <p:txBody>
          <a:bodyPr/>
          <a:lstStyle/>
          <a:p>
            <a:r>
              <a:rPr lang="de-DE"/>
              <a:t>Nachhaltigkeit in der betrieblichen Altersversorgung: bAV &amp; GrüneRente</a:t>
            </a:r>
            <a:endParaRPr lang="de-DE" dirty="0"/>
          </a:p>
        </p:txBody>
      </p:sp>
      <p:sp>
        <p:nvSpPr>
          <p:cNvPr id="5" name="Foliennummernplatzhalter 4"/>
          <p:cNvSpPr>
            <a:spLocks noGrp="1"/>
          </p:cNvSpPr>
          <p:nvPr>
            <p:ph type="sldNum" sz="quarter" idx="21"/>
          </p:nvPr>
        </p:nvSpPr>
        <p:spPr/>
        <p:txBody>
          <a:bodyPr/>
          <a:lstStyle/>
          <a:p>
            <a:fld id="{BFE8ADF1-837C-463F-9856-54C2D771B21B}" type="slidenum">
              <a:rPr lang="de-DE" smtClean="0"/>
              <a:pPr/>
              <a:t>‹Nr.›</a:t>
            </a:fld>
            <a:endParaRPr lang="de-DE" dirty="0"/>
          </a:p>
        </p:txBody>
      </p:sp>
    </p:spTree>
    <p:extLst>
      <p:ext uri="{BB962C8B-B14F-4D97-AF65-F5344CB8AC3E}">
        <p14:creationId xmlns:p14="http://schemas.microsoft.com/office/powerpoint/2010/main" val="3535857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eer, grauer Hintergrund &amp; Logo">
    <p:spTree>
      <p:nvGrpSpPr>
        <p:cNvPr id="1" name=""/>
        <p:cNvGrpSpPr/>
        <p:nvPr/>
      </p:nvGrpSpPr>
      <p:grpSpPr>
        <a:xfrm>
          <a:off x="0" y="0"/>
          <a:ext cx="0" cy="0"/>
          <a:chOff x="0" y="0"/>
          <a:chExt cx="0" cy="0"/>
        </a:xfrm>
      </p:grpSpPr>
      <p:sp>
        <p:nvSpPr>
          <p:cNvPr id="4" name="Rechteck 3"/>
          <p:cNvSpPr/>
          <p:nvPr userDrawn="1"/>
        </p:nvSpPr>
        <p:spPr>
          <a:xfrm>
            <a:off x="0" y="0"/>
            <a:ext cx="9144000" cy="6858000"/>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p:cNvSpPr/>
          <p:nvPr userDrawn="1"/>
        </p:nvSpPr>
        <p:spPr>
          <a:xfrm>
            <a:off x="0" y="0"/>
            <a:ext cx="9144000" cy="8007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221348F0-476F-4AC2-9D8C-4273B01B6B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4602" y="222355"/>
            <a:ext cx="2016000" cy="366546"/>
          </a:xfrm>
          <a:prstGeom prst="rect">
            <a:avLst/>
          </a:prstGeom>
        </p:spPr>
      </p:pic>
    </p:spTree>
    <p:extLst>
      <p:ext uri="{BB962C8B-B14F-4D97-AF65-F5344CB8AC3E}">
        <p14:creationId xmlns:p14="http://schemas.microsoft.com/office/powerpoint/2010/main" val="3441636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02 (Text &amp; Bild)">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2" name="Grafik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813816"/>
            <a:ext cx="9144000" cy="6044184"/>
          </a:xfrm>
          <a:prstGeom prst="rect">
            <a:avLst/>
          </a:prstGeom>
        </p:spPr>
      </p:pic>
      <p:graphicFrame>
        <p:nvGraphicFramePr>
          <p:cNvPr id="5" name="Objekt 10"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4" imgW="216" imgH="216" progId="TCLayout.ActiveDocument.1">
                  <p:embed/>
                </p:oleObj>
              </mc:Choice>
              <mc:Fallback>
                <p:oleObj name="think-cell Folie" r:id="rId4" imgW="216" imgH="216" progId="TCLayout.ActiveDocument.1">
                  <p:embed/>
                  <p:pic>
                    <p:nvPicPr>
                      <p:cNvPr id="5" name="Objek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Abgerundetes Rechteck 18"/>
          <p:cNvSpPr/>
          <p:nvPr userDrawn="1"/>
        </p:nvSpPr>
        <p:spPr>
          <a:xfrm>
            <a:off x="802382" y="2086421"/>
            <a:ext cx="7112770" cy="2193843"/>
          </a:xfrm>
          <a:custGeom>
            <a:avLst/>
            <a:gdLst>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27698 w 7137698"/>
              <a:gd name="connsiteY0" fmla="*/ 192979 h 2264510"/>
              <a:gd name="connsiteX1" fmla="*/ 31397 w 7137698"/>
              <a:gd name="connsiteY1" fmla="*/ 70666 h 2264510"/>
              <a:gd name="connsiteX2" fmla="*/ 7013229 w 7137698"/>
              <a:gd name="connsiteY2" fmla="*/ 68510 h 2264510"/>
              <a:gd name="connsiteX3" fmla="*/ 7137698 w 7137698"/>
              <a:gd name="connsiteY3" fmla="*/ 192979 h 2264510"/>
              <a:gd name="connsiteX4" fmla="*/ 7137698 w 7137698"/>
              <a:gd name="connsiteY4" fmla="*/ 2140041 h 2264510"/>
              <a:gd name="connsiteX5" fmla="*/ 7013229 w 7137698"/>
              <a:gd name="connsiteY5" fmla="*/ 2264510 h 2264510"/>
              <a:gd name="connsiteX6" fmla="*/ 152167 w 7137698"/>
              <a:gd name="connsiteY6" fmla="*/ 2264510 h 2264510"/>
              <a:gd name="connsiteX7" fmla="*/ 27698 w 7137698"/>
              <a:gd name="connsiteY7" fmla="*/ 2140041 h 2264510"/>
              <a:gd name="connsiteX8" fmla="*/ 27698 w 7137698"/>
              <a:gd name="connsiteY8" fmla="*/ 192979 h 2264510"/>
              <a:gd name="connsiteX0" fmla="*/ 519224 w 7629224"/>
              <a:gd name="connsiteY0" fmla="*/ 2071531 h 2196000"/>
              <a:gd name="connsiteX1" fmla="*/ 522923 w 7629224"/>
              <a:gd name="connsiteY1" fmla="*/ 2156 h 2196000"/>
              <a:gd name="connsiteX2" fmla="*/ 7504755 w 7629224"/>
              <a:gd name="connsiteY2" fmla="*/ 0 h 2196000"/>
              <a:gd name="connsiteX3" fmla="*/ 7629224 w 7629224"/>
              <a:gd name="connsiteY3" fmla="*/ 124469 h 2196000"/>
              <a:gd name="connsiteX4" fmla="*/ 7629224 w 7629224"/>
              <a:gd name="connsiteY4" fmla="*/ 2071531 h 2196000"/>
              <a:gd name="connsiteX5" fmla="*/ 7504755 w 7629224"/>
              <a:gd name="connsiteY5" fmla="*/ 2196000 h 2196000"/>
              <a:gd name="connsiteX6" fmla="*/ 643693 w 7629224"/>
              <a:gd name="connsiteY6" fmla="*/ 2196000 h 2196000"/>
              <a:gd name="connsiteX7" fmla="*/ 519224 w 7629224"/>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07153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19230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6985531 w 7110000"/>
              <a:gd name="connsiteY4" fmla="*/ 2196000 h 2196000"/>
              <a:gd name="connsiteX5" fmla="*/ 0 w 7110000"/>
              <a:gd name="connsiteY5" fmla="*/ 2192301 h 2196000"/>
              <a:gd name="connsiteX0" fmla="*/ 0 w 7112770"/>
              <a:gd name="connsiteY0" fmla="*/ 2192301 h 2193843"/>
              <a:gd name="connsiteX1" fmla="*/ 3699 w 7112770"/>
              <a:gd name="connsiteY1" fmla="*/ 2156 h 2193843"/>
              <a:gd name="connsiteX2" fmla="*/ 6985531 w 7112770"/>
              <a:gd name="connsiteY2" fmla="*/ 0 h 2193843"/>
              <a:gd name="connsiteX3" fmla="*/ 7110000 w 7112770"/>
              <a:gd name="connsiteY3" fmla="*/ 124469 h 2193843"/>
              <a:gd name="connsiteX4" fmla="*/ 7112770 w 7112770"/>
              <a:gd name="connsiteY4" fmla="*/ 2193843 h 2193843"/>
              <a:gd name="connsiteX5" fmla="*/ 0 w 7112770"/>
              <a:gd name="connsiteY5" fmla="*/ 2192301 h 21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2770" h="2193843">
                <a:moveTo>
                  <a:pt x="0" y="2192301"/>
                </a:moveTo>
                <a:lnTo>
                  <a:pt x="3699" y="2156"/>
                </a:lnTo>
                <a:lnTo>
                  <a:pt x="6985531" y="0"/>
                </a:lnTo>
                <a:cubicBezTo>
                  <a:pt x="7054273" y="0"/>
                  <a:pt x="7110000" y="55727"/>
                  <a:pt x="7110000" y="124469"/>
                </a:cubicBezTo>
                <a:cubicBezTo>
                  <a:pt x="7110923" y="814260"/>
                  <a:pt x="7111847" y="1504052"/>
                  <a:pt x="7112770" y="2193843"/>
                </a:cubicBezTo>
                <a:lnTo>
                  <a:pt x="0" y="2192301"/>
                </a:lnTo>
                <a:close/>
              </a:path>
            </a:pathLst>
          </a:custGeom>
          <a:solidFill>
            <a:srgbClr val="FFFFFF">
              <a:alpha val="60000"/>
            </a:srgb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Auf der gleichen Seite des Rechtecks liegende Ecken abrunden 19"/>
          <p:cNvSpPr/>
          <p:nvPr userDrawn="1"/>
        </p:nvSpPr>
        <p:spPr>
          <a:xfrm>
            <a:off x="802250" y="4334732"/>
            <a:ext cx="7113007" cy="813078"/>
          </a:xfrm>
          <a:custGeom>
            <a:avLst/>
            <a:gdLst>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0 w 7110000"/>
              <a:gd name="connsiteY7" fmla="*/ 135015 h 810071"/>
              <a:gd name="connsiteX8" fmla="*/ 135015 w 7110000"/>
              <a:gd name="connsiteY8" fmla="*/ 0 h 810071"/>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135015 w 7110000"/>
              <a:gd name="connsiteY7" fmla="*/ 0 h 810071"/>
              <a:gd name="connsiteX0" fmla="*/ 0 w 7110132"/>
              <a:gd name="connsiteY0" fmla="*/ 0 h 812947"/>
              <a:gd name="connsiteX1" fmla="*/ 6975117 w 7110132"/>
              <a:gd name="connsiteY1" fmla="*/ 2876 h 812947"/>
              <a:gd name="connsiteX2" fmla="*/ 7110132 w 7110132"/>
              <a:gd name="connsiteY2" fmla="*/ 137891 h 812947"/>
              <a:gd name="connsiteX3" fmla="*/ 7110132 w 7110132"/>
              <a:gd name="connsiteY3" fmla="*/ 692174 h 812947"/>
              <a:gd name="connsiteX4" fmla="*/ 6989359 w 7110132"/>
              <a:gd name="connsiteY4" fmla="*/ 812947 h 812947"/>
              <a:gd name="connsiteX5" fmla="*/ 120905 w 7110132"/>
              <a:gd name="connsiteY5" fmla="*/ 812947 h 812947"/>
              <a:gd name="connsiteX6" fmla="*/ 132 w 7110132"/>
              <a:gd name="connsiteY6" fmla="*/ 692174 h 812947"/>
              <a:gd name="connsiteX7" fmla="*/ 0 w 7110132"/>
              <a:gd name="connsiteY7" fmla="*/ 0 h 812947"/>
              <a:gd name="connsiteX0" fmla="*/ 0 w 7110132"/>
              <a:gd name="connsiteY0" fmla="*/ 0 h 812947"/>
              <a:gd name="connsiteX1" fmla="*/ 7110132 w 7110132"/>
              <a:gd name="connsiteY1" fmla="*/ 137891 h 812947"/>
              <a:gd name="connsiteX2" fmla="*/ 7110132 w 7110132"/>
              <a:gd name="connsiteY2" fmla="*/ 692174 h 812947"/>
              <a:gd name="connsiteX3" fmla="*/ 6989359 w 7110132"/>
              <a:gd name="connsiteY3" fmla="*/ 812947 h 812947"/>
              <a:gd name="connsiteX4" fmla="*/ 120905 w 7110132"/>
              <a:gd name="connsiteY4" fmla="*/ 812947 h 812947"/>
              <a:gd name="connsiteX5" fmla="*/ 132 w 7110132"/>
              <a:gd name="connsiteY5" fmla="*/ 692174 h 812947"/>
              <a:gd name="connsiteX6" fmla="*/ 0 w 7110132"/>
              <a:gd name="connsiteY6" fmla="*/ 0 h 812947"/>
              <a:gd name="connsiteX0" fmla="*/ 0 w 7113007"/>
              <a:gd name="connsiteY0" fmla="*/ 131 h 813078"/>
              <a:gd name="connsiteX1" fmla="*/ 7113007 w 7113007"/>
              <a:gd name="connsiteY1" fmla="*/ 0 h 813078"/>
              <a:gd name="connsiteX2" fmla="*/ 7110132 w 7113007"/>
              <a:gd name="connsiteY2" fmla="*/ 692305 h 813078"/>
              <a:gd name="connsiteX3" fmla="*/ 6989359 w 7113007"/>
              <a:gd name="connsiteY3" fmla="*/ 813078 h 813078"/>
              <a:gd name="connsiteX4" fmla="*/ 120905 w 7113007"/>
              <a:gd name="connsiteY4" fmla="*/ 813078 h 813078"/>
              <a:gd name="connsiteX5" fmla="*/ 132 w 7113007"/>
              <a:gd name="connsiteY5" fmla="*/ 692305 h 813078"/>
              <a:gd name="connsiteX6" fmla="*/ 0 w 7113007"/>
              <a:gd name="connsiteY6" fmla="*/ 131 h 8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3007" h="813078">
                <a:moveTo>
                  <a:pt x="0" y="131"/>
                </a:moveTo>
                <a:lnTo>
                  <a:pt x="7113007" y="0"/>
                </a:lnTo>
                <a:cubicBezTo>
                  <a:pt x="7112049" y="230768"/>
                  <a:pt x="7111090" y="461537"/>
                  <a:pt x="7110132" y="692305"/>
                </a:cubicBezTo>
                <a:cubicBezTo>
                  <a:pt x="7110132" y="759006"/>
                  <a:pt x="7056060" y="813078"/>
                  <a:pt x="6989359" y="813078"/>
                </a:cubicBezTo>
                <a:lnTo>
                  <a:pt x="120905" y="813078"/>
                </a:lnTo>
                <a:cubicBezTo>
                  <a:pt x="54204" y="813078"/>
                  <a:pt x="132" y="759006"/>
                  <a:pt x="132" y="692305"/>
                </a:cubicBezTo>
                <a:lnTo>
                  <a:pt x="0" y="131"/>
                </a:lnTo>
                <a:close/>
              </a:path>
            </a:pathLst>
          </a:custGeom>
          <a:solidFill>
            <a:srgbClr val="FFFFFF">
              <a:alpha val="85098"/>
            </a:srgb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3" name="Untertitel 2"/>
          <p:cNvSpPr>
            <a:spLocks noGrp="1"/>
          </p:cNvSpPr>
          <p:nvPr>
            <p:ph type="subTitle" idx="1"/>
          </p:nvPr>
        </p:nvSpPr>
        <p:spPr>
          <a:xfrm>
            <a:off x="1331973" y="3406252"/>
            <a:ext cx="6300000" cy="874011"/>
          </a:xfrm>
          <a:prstGeom prst="rect">
            <a:avLst/>
          </a:prstGeom>
        </p:spPr>
        <p:txBody>
          <a:bodyPr lIns="0" tIns="0" rIns="0" bIns="0" anchor="ctr"/>
          <a:lstStyle>
            <a:lvl1pPr marL="0" indent="0" algn="l">
              <a:lnSpc>
                <a:spcPts val="2100"/>
              </a:lnSpc>
              <a:buNone/>
              <a:defRPr sz="20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3" name="Titel 12"/>
          <p:cNvSpPr>
            <a:spLocks noGrp="1"/>
          </p:cNvSpPr>
          <p:nvPr>
            <p:ph type="title"/>
          </p:nvPr>
        </p:nvSpPr>
        <p:spPr>
          <a:xfrm>
            <a:off x="1331974" y="2425341"/>
            <a:ext cx="6300000" cy="1000274"/>
          </a:xfrm>
        </p:spPr>
        <p:txBody>
          <a:bodyPr/>
          <a:lstStyle>
            <a:lvl1pPr>
              <a:defRPr sz="3200"/>
            </a:lvl1pPr>
          </a:lstStyle>
          <a:p>
            <a:r>
              <a:rPr lang="de-DE" dirty="0"/>
              <a:t>Titelmasterformat durch Klicken bearbeiten</a:t>
            </a:r>
          </a:p>
        </p:txBody>
      </p:sp>
      <p:sp>
        <p:nvSpPr>
          <p:cNvPr id="9" name="Textplatzhalter 8"/>
          <p:cNvSpPr>
            <a:spLocks noGrp="1"/>
          </p:cNvSpPr>
          <p:nvPr>
            <p:ph type="body" sz="quarter" idx="10"/>
          </p:nvPr>
        </p:nvSpPr>
        <p:spPr>
          <a:xfrm>
            <a:off x="1331973" y="4334732"/>
            <a:ext cx="6300001" cy="81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803275" indent="-803275">
              <a:tabLst>
                <a:tab pos="810000" algn="l"/>
              </a:tabLst>
              <a:defRPr lang="de-DE" b="0" dirty="0" smtClean="0"/>
            </a:lvl1pPr>
          </a:lstStyle>
          <a:p>
            <a:pPr marL="0" lvl="0" indent="0">
              <a:lnSpc>
                <a:spcPts val="2100"/>
              </a:lnSpc>
              <a:buNone/>
            </a:pPr>
            <a:r>
              <a:rPr lang="de-DE" dirty="0"/>
              <a:t>Textmasterformat bearbeiten</a:t>
            </a:r>
          </a:p>
        </p:txBody>
      </p:sp>
      <p:pic>
        <p:nvPicPr>
          <p:cNvPr id="11" name="Grafik 10">
            <a:extLst>
              <a:ext uri="{FF2B5EF4-FFF2-40B4-BE49-F238E27FC236}">
                <a16:creationId xmlns:a16="http://schemas.microsoft.com/office/drawing/2014/main" id="{B5DF9279-FD43-4D54-951E-7DEFCBC4A26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64602" y="222355"/>
            <a:ext cx="2016000" cy="366546"/>
          </a:xfrm>
          <a:prstGeom prst="rect">
            <a:avLst/>
          </a:prstGeom>
        </p:spPr>
      </p:pic>
    </p:spTree>
    <p:extLst>
      <p:ext uri="{BB962C8B-B14F-4D97-AF65-F5344CB8AC3E}">
        <p14:creationId xmlns:p14="http://schemas.microsoft.com/office/powerpoint/2010/main" val="634253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03 (Vermittler: nur Text)">
    <p:spTree>
      <p:nvGrpSpPr>
        <p:cNvPr id="1" name=""/>
        <p:cNvGrpSpPr/>
        <p:nvPr/>
      </p:nvGrpSpPr>
      <p:grpSpPr>
        <a:xfrm>
          <a:off x="0" y="0"/>
          <a:ext cx="0" cy="0"/>
          <a:chOff x="0" y="0"/>
          <a:chExt cx="0" cy="0"/>
        </a:xfrm>
      </p:grpSpPr>
      <p:sp>
        <p:nvSpPr>
          <p:cNvPr id="15" name="Rechteck 14"/>
          <p:cNvSpPr/>
          <p:nvPr userDrawn="1"/>
        </p:nvSpPr>
        <p:spPr>
          <a:xfrm>
            <a:off x="0" y="800708"/>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216" imgH="216" progId="TCLayout.ActiveDocument.1">
                  <p:embed/>
                </p:oleObj>
              </mc:Choice>
              <mc:Fallback>
                <p:oleObj name="think-cell Folie" r:id="rId3" imgW="216" imgH="216" progId="TCLayout.ActiveDocument.1">
                  <p:embed/>
                  <p:pic>
                    <p:nvPicPr>
                      <p:cNvPr id="5" name="Objekt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Abgerundetes Rechteck 18"/>
          <p:cNvSpPr/>
          <p:nvPr userDrawn="1"/>
        </p:nvSpPr>
        <p:spPr>
          <a:xfrm>
            <a:off x="802382" y="2086421"/>
            <a:ext cx="7112770" cy="2193843"/>
          </a:xfrm>
          <a:custGeom>
            <a:avLst/>
            <a:gdLst>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27698 w 7137698"/>
              <a:gd name="connsiteY0" fmla="*/ 192979 h 2264510"/>
              <a:gd name="connsiteX1" fmla="*/ 31397 w 7137698"/>
              <a:gd name="connsiteY1" fmla="*/ 70666 h 2264510"/>
              <a:gd name="connsiteX2" fmla="*/ 7013229 w 7137698"/>
              <a:gd name="connsiteY2" fmla="*/ 68510 h 2264510"/>
              <a:gd name="connsiteX3" fmla="*/ 7137698 w 7137698"/>
              <a:gd name="connsiteY3" fmla="*/ 192979 h 2264510"/>
              <a:gd name="connsiteX4" fmla="*/ 7137698 w 7137698"/>
              <a:gd name="connsiteY4" fmla="*/ 2140041 h 2264510"/>
              <a:gd name="connsiteX5" fmla="*/ 7013229 w 7137698"/>
              <a:gd name="connsiteY5" fmla="*/ 2264510 h 2264510"/>
              <a:gd name="connsiteX6" fmla="*/ 152167 w 7137698"/>
              <a:gd name="connsiteY6" fmla="*/ 2264510 h 2264510"/>
              <a:gd name="connsiteX7" fmla="*/ 27698 w 7137698"/>
              <a:gd name="connsiteY7" fmla="*/ 2140041 h 2264510"/>
              <a:gd name="connsiteX8" fmla="*/ 27698 w 7137698"/>
              <a:gd name="connsiteY8" fmla="*/ 192979 h 2264510"/>
              <a:gd name="connsiteX0" fmla="*/ 519224 w 7629224"/>
              <a:gd name="connsiteY0" fmla="*/ 2071531 h 2196000"/>
              <a:gd name="connsiteX1" fmla="*/ 522923 w 7629224"/>
              <a:gd name="connsiteY1" fmla="*/ 2156 h 2196000"/>
              <a:gd name="connsiteX2" fmla="*/ 7504755 w 7629224"/>
              <a:gd name="connsiteY2" fmla="*/ 0 h 2196000"/>
              <a:gd name="connsiteX3" fmla="*/ 7629224 w 7629224"/>
              <a:gd name="connsiteY3" fmla="*/ 124469 h 2196000"/>
              <a:gd name="connsiteX4" fmla="*/ 7629224 w 7629224"/>
              <a:gd name="connsiteY4" fmla="*/ 2071531 h 2196000"/>
              <a:gd name="connsiteX5" fmla="*/ 7504755 w 7629224"/>
              <a:gd name="connsiteY5" fmla="*/ 2196000 h 2196000"/>
              <a:gd name="connsiteX6" fmla="*/ 643693 w 7629224"/>
              <a:gd name="connsiteY6" fmla="*/ 2196000 h 2196000"/>
              <a:gd name="connsiteX7" fmla="*/ 519224 w 7629224"/>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07153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19230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6985531 w 7110000"/>
              <a:gd name="connsiteY4" fmla="*/ 2196000 h 2196000"/>
              <a:gd name="connsiteX5" fmla="*/ 0 w 7110000"/>
              <a:gd name="connsiteY5" fmla="*/ 2192301 h 2196000"/>
              <a:gd name="connsiteX0" fmla="*/ 0 w 7112770"/>
              <a:gd name="connsiteY0" fmla="*/ 2192301 h 2193843"/>
              <a:gd name="connsiteX1" fmla="*/ 3699 w 7112770"/>
              <a:gd name="connsiteY1" fmla="*/ 2156 h 2193843"/>
              <a:gd name="connsiteX2" fmla="*/ 6985531 w 7112770"/>
              <a:gd name="connsiteY2" fmla="*/ 0 h 2193843"/>
              <a:gd name="connsiteX3" fmla="*/ 7110000 w 7112770"/>
              <a:gd name="connsiteY3" fmla="*/ 124469 h 2193843"/>
              <a:gd name="connsiteX4" fmla="*/ 7112770 w 7112770"/>
              <a:gd name="connsiteY4" fmla="*/ 2193843 h 2193843"/>
              <a:gd name="connsiteX5" fmla="*/ 0 w 7112770"/>
              <a:gd name="connsiteY5" fmla="*/ 2192301 h 21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2770" h="2193843">
                <a:moveTo>
                  <a:pt x="0" y="2192301"/>
                </a:moveTo>
                <a:lnTo>
                  <a:pt x="3699" y="2156"/>
                </a:lnTo>
                <a:lnTo>
                  <a:pt x="6985531" y="0"/>
                </a:lnTo>
                <a:cubicBezTo>
                  <a:pt x="7054273" y="0"/>
                  <a:pt x="7110000" y="55727"/>
                  <a:pt x="7110000" y="124469"/>
                </a:cubicBezTo>
                <a:cubicBezTo>
                  <a:pt x="7110923" y="814260"/>
                  <a:pt x="7111847" y="1504052"/>
                  <a:pt x="7112770" y="2193843"/>
                </a:cubicBezTo>
                <a:lnTo>
                  <a:pt x="0" y="2192301"/>
                </a:lnTo>
                <a:close/>
              </a:path>
            </a:pathLst>
          </a:custGeom>
          <a:no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Auf der gleichen Seite des Rechtecks liegende Ecken abrunden 19"/>
          <p:cNvSpPr/>
          <p:nvPr userDrawn="1"/>
        </p:nvSpPr>
        <p:spPr>
          <a:xfrm>
            <a:off x="802250" y="4334732"/>
            <a:ext cx="7113007" cy="813078"/>
          </a:xfrm>
          <a:custGeom>
            <a:avLst/>
            <a:gdLst>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0 w 7110000"/>
              <a:gd name="connsiteY7" fmla="*/ 135015 h 810071"/>
              <a:gd name="connsiteX8" fmla="*/ 135015 w 7110000"/>
              <a:gd name="connsiteY8" fmla="*/ 0 h 810071"/>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135015 w 7110000"/>
              <a:gd name="connsiteY7" fmla="*/ 0 h 810071"/>
              <a:gd name="connsiteX0" fmla="*/ 0 w 7110132"/>
              <a:gd name="connsiteY0" fmla="*/ 0 h 812947"/>
              <a:gd name="connsiteX1" fmla="*/ 6975117 w 7110132"/>
              <a:gd name="connsiteY1" fmla="*/ 2876 h 812947"/>
              <a:gd name="connsiteX2" fmla="*/ 7110132 w 7110132"/>
              <a:gd name="connsiteY2" fmla="*/ 137891 h 812947"/>
              <a:gd name="connsiteX3" fmla="*/ 7110132 w 7110132"/>
              <a:gd name="connsiteY3" fmla="*/ 692174 h 812947"/>
              <a:gd name="connsiteX4" fmla="*/ 6989359 w 7110132"/>
              <a:gd name="connsiteY4" fmla="*/ 812947 h 812947"/>
              <a:gd name="connsiteX5" fmla="*/ 120905 w 7110132"/>
              <a:gd name="connsiteY5" fmla="*/ 812947 h 812947"/>
              <a:gd name="connsiteX6" fmla="*/ 132 w 7110132"/>
              <a:gd name="connsiteY6" fmla="*/ 692174 h 812947"/>
              <a:gd name="connsiteX7" fmla="*/ 0 w 7110132"/>
              <a:gd name="connsiteY7" fmla="*/ 0 h 812947"/>
              <a:gd name="connsiteX0" fmla="*/ 0 w 7110132"/>
              <a:gd name="connsiteY0" fmla="*/ 0 h 812947"/>
              <a:gd name="connsiteX1" fmla="*/ 7110132 w 7110132"/>
              <a:gd name="connsiteY1" fmla="*/ 137891 h 812947"/>
              <a:gd name="connsiteX2" fmla="*/ 7110132 w 7110132"/>
              <a:gd name="connsiteY2" fmla="*/ 692174 h 812947"/>
              <a:gd name="connsiteX3" fmla="*/ 6989359 w 7110132"/>
              <a:gd name="connsiteY3" fmla="*/ 812947 h 812947"/>
              <a:gd name="connsiteX4" fmla="*/ 120905 w 7110132"/>
              <a:gd name="connsiteY4" fmla="*/ 812947 h 812947"/>
              <a:gd name="connsiteX5" fmla="*/ 132 w 7110132"/>
              <a:gd name="connsiteY5" fmla="*/ 692174 h 812947"/>
              <a:gd name="connsiteX6" fmla="*/ 0 w 7110132"/>
              <a:gd name="connsiteY6" fmla="*/ 0 h 812947"/>
              <a:gd name="connsiteX0" fmla="*/ 0 w 7113007"/>
              <a:gd name="connsiteY0" fmla="*/ 131 h 813078"/>
              <a:gd name="connsiteX1" fmla="*/ 7113007 w 7113007"/>
              <a:gd name="connsiteY1" fmla="*/ 0 h 813078"/>
              <a:gd name="connsiteX2" fmla="*/ 7110132 w 7113007"/>
              <a:gd name="connsiteY2" fmla="*/ 692305 h 813078"/>
              <a:gd name="connsiteX3" fmla="*/ 6989359 w 7113007"/>
              <a:gd name="connsiteY3" fmla="*/ 813078 h 813078"/>
              <a:gd name="connsiteX4" fmla="*/ 120905 w 7113007"/>
              <a:gd name="connsiteY4" fmla="*/ 813078 h 813078"/>
              <a:gd name="connsiteX5" fmla="*/ 132 w 7113007"/>
              <a:gd name="connsiteY5" fmla="*/ 692305 h 813078"/>
              <a:gd name="connsiteX6" fmla="*/ 0 w 7113007"/>
              <a:gd name="connsiteY6" fmla="*/ 131 h 8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3007" h="813078">
                <a:moveTo>
                  <a:pt x="0" y="131"/>
                </a:moveTo>
                <a:lnTo>
                  <a:pt x="7113007" y="0"/>
                </a:lnTo>
                <a:cubicBezTo>
                  <a:pt x="7112049" y="230768"/>
                  <a:pt x="7111090" y="461537"/>
                  <a:pt x="7110132" y="692305"/>
                </a:cubicBezTo>
                <a:cubicBezTo>
                  <a:pt x="7110132" y="759006"/>
                  <a:pt x="7056060" y="813078"/>
                  <a:pt x="6989359" y="813078"/>
                </a:cubicBezTo>
                <a:lnTo>
                  <a:pt x="120905" y="813078"/>
                </a:lnTo>
                <a:cubicBezTo>
                  <a:pt x="54204" y="813078"/>
                  <a:pt x="132" y="759006"/>
                  <a:pt x="132" y="692305"/>
                </a:cubicBezTo>
                <a:lnTo>
                  <a:pt x="0" y="131"/>
                </a:lnTo>
                <a:close/>
              </a:path>
            </a:pathLst>
          </a:custGeom>
          <a:no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30" name="Titel 12"/>
          <p:cNvSpPr>
            <a:spLocks noGrp="1"/>
          </p:cNvSpPr>
          <p:nvPr>
            <p:ph type="title"/>
          </p:nvPr>
        </p:nvSpPr>
        <p:spPr>
          <a:xfrm>
            <a:off x="1331974" y="2425341"/>
            <a:ext cx="6300000" cy="1000274"/>
          </a:xfrm>
        </p:spPr>
        <p:txBody>
          <a:bodyPr/>
          <a:lstStyle>
            <a:lvl1pPr>
              <a:defRPr sz="3200"/>
            </a:lvl1pPr>
          </a:lstStyle>
          <a:p>
            <a:r>
              <a:rPr lang="de-DE" dirty="0"/>
              <a:t>Titelmasterformat durch Klicken bearbeiten</a:t>
            </a:r>
          </a:p>
        </p:txBody>
      </p:sp>
      <p:sp>
        <p:nvSpPr>
          <p:cNvPr id="31" name="Textplatzhalter 8"/>
          <p:cNvSpPr>
            <a:spLocks noGrp="1"/>
          </p:cNvSpPr>
          <p:nvPr>
            <p:ph type="body" sz="quarter" idx="10"/>
          </p:nvPr>
        </p:nvSpPr>
        <p:spPr>
          <a:xfrm>
            <a:off x="1331973" y="4334732"/>
            <a:ext cx="6300001" cy="81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803275" indent="-803275">
              <a:tabLst>
                <a:tab pos="810000" algn="l"/>
              </a:tabLst>
              <a:defRPr lang="de-DE" b="0" dirty="0" smtClean="0"/>
            </a:lvl1pPr>
          </a:lstStyle>
          <a:p>
            <a:pPr marL="0" lvl="0" indent="0">
              <a:lnSpc>
                <a:spcPts val="2100"/>
              </a:lnSpc>
              <a:buNone/>
            </a:pPr>
            <a:r>
              <a:rPr lang="de-DE" dirty="0"/>
              <a:t>Textmasterformat bearbeiten</a:t>
            </a:r>
          </a:p>
        </p:txBody>
      </p:sp>
      <p:sp>
        <p:nvSpPr>
          <p:cNvPr id="14" name="Datumsplatzhalter 6"/>
          <p:cNvSpPr txBox="1">
            <a:spLocks/>
          </p:cNvSpPr>
          <p:nvPr userDrawn="1"/>
        </p:nvSpPr>
        <p:spPr>
          <a:xfrm>
            <a:off x="0" y="0"/>
            <a:ext cx="4572000" cy="800100"/>
          </a:xfrm>
          <a:prstGeom prst="rect">
            <a:avLst/>
          </a:prstGeom>
        </p:spPr>
        <p:txBody>
          <a:bodyPr vert="horz" lIns="360000" tIns="0" rIns="0" bIns="0" rtlCol="0" anchor="ctr"/>
          <a:lstStyle>
            <a:defPPr>
              <a:defRPr lang="de-DE"/>
            </a:defPPr>
            <a:lvl1pPr algn="l" defTabSz="457200" rtl="0" eaLnBrk="0" fontAlgn="base" hangingPunct="0">
              <a:spcBef>
                <a:spcPct val="0"/>
              </a:spcBef>
              <a:spcAft>
                <a:spcPct val="0"/>
              </a:spcAft>
              <a:defRPr sz="1000" b="1" kern="1200">
                <a:solidFill>
                  <a:srgbClr val="646464"/>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a:r>
              <a:rPr lang="de-DE" b="0" dirty="0">
                <a:solidFill>
                  <a:schemeClr val="tx1"/>
                </a:solidFill>
              </a:rPr>
              <a:t>Präsentation für Arbeitgeber</a:t>
            </a:r>
          </a:p>
        </p:txBody>
      </p:sp>
      <p:sp>
        <p:nvSpPr>
          <p:cNvPr id="16" name="Untertitel 2"/>
          <p:cNvSpPr>
            <a:spLocks noGrp="1"/>
          </p:cNvSpPr>
          <p:nvPr>
            <p:ph type="subTitle" idx="1"/>
          </p:nvPr>
        </p:nvSpPr>
        <p:spPr>
          <a:xfrm>
            <a:off x="1331973" y="3406252"/>
            <a:ext cx="6300000" cy="874011"/>
          </a:xfrm>
          <a:prstGeom prst="rect">
            <a:avLst/>
          </a:prstGeom>
        </p:spPr>
        <p:txBody>
          <a:bodyPr lIns="0" tIns="0" rIns="0" bIns="0" anchor="ctr"/>
          <a:lstStyle>
            <a:lvl1pPr marL="0" indent="0" algn="l">
              <a:lnSpc>
                <a:spcPts val="2100"/>
              </a:lnSpc>
              <a:buNone/>
              <a:defRPr sz="20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grpSp>
        <p:nvGrpSpPr>
          <p:cNvPr id="18" name="Gruppieren 17">
            <a:extLst>
              <a:ext uri="{FF2B5EF4-FFF2-40B4-BE49-F238E27FC236}">
                <a16:creationId xmlns:a16="http://schemas.microsoft.com/office/drawing/2014/main" id="{C679B617-9301-4642-AA2F-EBE6A35EB1D1}"/>
              </a:ext>
            </a:extLst>
          </p:cNvPr>
          <p:cNvGrpSpPr>
            <a:grpSpLocks noChangeAspect="1"/>
          </p:cNvGrpSpPr>
          <p:nvPr userDrawn="1"/>
        </p:nvGrpSpPr>
        <p:grpSpPr>
          <a:xfrm>
            <a:off x="6606808" y="3175"/>
            <a:ext cx="2334883" cy="1423059"/>
            <a:chOff x="3864634" y="3175"/>
            <a:chExt cx="2334883" cy="1423059"/>
          </a:xfrm>
        </p:grpSpPr>
        <p:sp>
          <p:nvSpPr>
            <p:cNvPr id="19" name="Abgerundetes Rechteck 2">
              <a:extLst>
                <a:ext uri="{FF2B5EF4-FFF2-40B4-BE49-F238E27FC236}">
                  <a16:creationId xmlns:a16="http://schemas.microsoft.com/office/drawing/2014/main" id="{9AE86576-1771-4346-9471-0C784D431DA8}"/>
                </a:ext>
              </a:extLst>
            </p:cNvPr>
            <p:cNvSpPr/>
            <p:nvPr userDrawn="1"/>
          </p:nvSpPr>
          <p:spPr>
            <a:xfrm>
              <a:off x="3864634" y="3175"/>
              <a:ext cx="2334883" cy="1423059"/>
            </a:xfrm>
            <a:prstGeom prst="roundRect">
              <a:avLst>
                <a:gd name="adj" fmla="val 959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9DD07395-D944-46E9-B8C7-F6C5FCE8A803}"/>
                </a:ext>
              </a:extLst>
            </p:cNvPr>
            <p:cNvSpPr/>
            <p:nvPr userDrawn="1"/>
          </p:nvSpPr>
          <p:spPr>
            <a:xfrm>
              <a:off x="4015596" y="156704"/>
              <a:ext cx="2032958" cy="1116000"/>
            </a:xfrm>
            <a:prstGeom prst="rect">
              <a:avLst/>
            </a:prstGeom>
            <a:solidFill>
              <a:srgbClr val="C3C3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50" b="1" dirty="0"/>
                <a:t>Platz für Logo Vermittler</a:t>
              </a:r>
            </a:p>
          </p:txBody>
        </p:sp>
      </p:grpSp>
    </p:spTree>
    <p:extLst>
      <p:ext uri="{BB962C8B-B14F-4D97-AF65-F5344CB8AC3E}">
        <p14:creationId xmlns:p14="http://schemas.microsoft.com/office/powerpoint/2010/main" val="31672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halt">
    <p:spTree>
      <p:nvGrpSpPr>
        <p:cNvPr id="1" name=""/>
        <p:cNvGrpSpPr/>
        <p:nvPr/>
      </p:nvGrpSpPr>
      <p:grpSpPr>
        <a:xfrm>
          <a:off x="0" y="0"/>
          <a:ext cx="0" cy="0"/>
          <a:chOff x="0" y="0"/>
          <a:chExt cx="0" cy="0"/>
        </a:xfrm>
      </p:grpSpPr>
      <p:sp>
        <p:nvSpPr>
          <p:cNvPr id="12" name="Rechteck 11"/>
          <p:cNvSpPr/>
          <p:nvPr userDrawn="1"/>
        </p:nvSpPr>
        <p:spPr>
          <a:xfrm>
            <a:off x="0" y="800708"/>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Titel 10"/>
          <p:cNvSpPr>
            <a:spLocks noGrp="1"/>
          </p:cNvSpPr>
          <p:nvPr userDrawn="1">
            <p:ph type="title" hasCustomPrompt="1"/>
          </p:nvPr>
        </p:nvSpPr>
        <p:spPr>
          <a:xfrm>
            <a:off x="1439863" y="1733721"/>
            <a:ext cx="6282137" cy="500137"/>
          </a:xfrm>
        </p:spPr>
        <p:txBody>
          <a:bodyPr/>
          <a:lstStyle>
            <a:lvl1pPr marL="396000">
              <a:defRPr sz="3200"/>
            </a:lvl1pPr>
          </a:lstStyle>
          <a:p>
            <a:r>
              <a:rPr lang="de-DE" dirty="0"/>
              <a:t>Inhalt</a:t>
            </a:r>
          </a:p>
        </p:txBody>
      </p:sp>
      <p:sp>
        <p:nvSpPr>
          <p:cNvPr id="13" name="Textplatzhalter 12"/>
          <p:cNvSpPr>
            <a:spLocks noGrp="1"/>
          </p:cNvSpPr>
          <p:nvPr userDrawn="1">
            <p:ph type="body" sz="quarter" idx="17"/>
          </p:nvPr>
        </p:nvSpPr>
        <p:spPr>
          <a:xfrm>
            <a:off x="1439862" y="2600325"/>
            <a:ext cx="6282137" cy="3600450"/>
          </a:xfrm>
          <a:prstGeom prst="rect">
            <a:avLst/>
          </a:prstGeom>
        </p:spPr>
        <p:txBody>
          <a:bodyPr/>
          <a:lstStyle>
            <a:lvl1pPr marL="414000" indent="-414000">
              <a:spcBef>
                <a:spcPts val="1200"/>
              </a:spcBef>
              <a:buClr>
                <a:schemeClr val="tx2"/>
              </a:buClr>
              <a:buFont typeface="+mj-lt"/>
              <a:buAutoNum type="arabicPeriod"/>
              <a:defRPr sz="2000" b="0"/>
            </a:lvl1pPr>
          </a:lstStyle>
          <a:p>
            <a:pPr lvl="0"/>
            <a:endParaRPr lang="de-DE" dirty="0"/>
          </a:p>
        </p:txBody>
      </p:sp>
    </p:spTree>
    <p:extLst>
      <p:ext uri="{BB962C8B-B14F-4D97-AF65-F5344CB8AC3E}">
        <p14:creationId xmlns:p14="http://schemas.microsoft.com/office/powerpoint/2010/main" val="133789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bschnitt (1zeilig)">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216" imgH="216" progId="TCLayout.ActiveDocument.1">
                  <p:embed/>
                </p:oleObj>
              </mc:Choice>
              <mc:Fallback>
                <p:oleObj name="think-cell Folie" r:id="rId3" imgW="216" imgH="216" progId="TCLayout.ActiveDocument.1">
                  <p:embed/>
                  <p:pic>
                    <p:nvPicPr>
                      <p:cNvPr id="5" name="Objekt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bgerundetes Rechteck 24"/>
          <p:cNvSpPr/>
          <p:nvPr userDrawn="1"/>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0"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endParaRPr lang="de-DE" dirty="0"/>
          </a:p>
        </p:txBody>
      </p:sp>
      <p:sp>
        <p:nvSpPr>
          <p:cNvPr id="12" name="Abgerundetes Rechteck 18"/>
          <p:cNvSpPr/>
          <p:nvPr userDrawn="1"/>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12"/>
          <p:cNvSpPr>
            <a:spLocks noGrp="1"/>
          </p:cNvSpPr>
          <p:nvPr>
            <p:ph type="title"/>
          </p:nvPr>
        </p:nvSpPr>
        <p:spPr>
          <a:xfrm>
            <a:off x="1848668" y="4840181"/>
            <a:ext cx="5424419" cy="812016"/>
          </a:xfrm>
        </p:spPr>
        <p:txBody>
          <a:bodyPr anchor="ctr"/>
          <a:lstStyle>
            <a:lvl1pPr>
              <a:defRPr sz="2400"/>
            </a:lvl1pPr>
          </a:lstStyle>
          <a:p>
            <a:r>
              <a:rPr lang="de-DE" dirty="0"/>
              <a:t>Titelmasterformat durch Klicken bearbeiten</a:t>
            </a:r>
          </a:p>
        </p:txBody>
      </p:sp>
      <p:pic>
        <p:nvPicPr>
          <p:cNvPr id="14" name="Grafik 13">
            <a:extLst>
              <a:ext uri="{FF2B5EF4-FFF2-40B4-BE49-F238E27FC236}">
                <a16:creationId xmlns:a16="http://schemas.microsoft.com/office/drawing/2014/main" id="{E0E30085-597E-46D2-A78B-EB151D48222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4602" y="222355"/>
            <a:ext cx="2016000" cy="366546"/>
          </a:xfrm>
          <a:prstGeom prst="rect">
            <a:avLst/>
          </a:prstGeom>
        </p:spPr>
      </p:pic>
    </p:spTree>
    <p:extLst>
      <p:ext uri="{BB962C8B-B14F-4D97-AF65-F5344CB8AC3E}">
        <p14:creationId xmlns:p14="http://schemas.microsoft.com/office/powerpoint/2010/main" val="3778395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304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bschnitt (2zeilig)">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216" imgH="216" progId="TCLayout.ActiveDocument.1">
                  <p:embed/>
                </p:oleObj>
              </mc:Choice>
              <mc:Fallback>
                <p:oleObj name="think-cell Folie" r:id="rId3" imgW="216" imgH="216" progId="TCLayout.ActiveDocument.1">
                  <p:embed/>
                  <p:pic>
                    <p:nvPicPr>
                      <p:cNvPr id="5" name="Objekt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bgerundetes Rechteck 24"/>
          <p:cNvSpPr/>
          <p:nvPr userDrawn="1"/>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1"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endParaRPr lang="de-DE" dirty="0"/>
          </a:p>
        </p:txBody>
      </p:sp>
      <p:sp>
        <p:nvSpPr>
          <p:cNvPr id="12" name="Abgerundetes Rechteck 18"/>
          <p:cNvSpPr/>
          <p:nvPr userDrawn="1"/>
        </p:nvSpPr>
        <p:spPr>
          <a:xfrm>
            <a:off x="1099867" y="4840181"/>
            <a:ext cx="6925196" cy="1197499"/>
          </a:xfrm>
          <a:custGeom>
            <a:avLst/>
            <a:gdLst>
              <a:gd name="connsiteX0" fmla="*/ 0 w 6925196"/>
              <a:gd name="connsiteY0" fmla="*/ 199587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8" fmla="*/ 0 w 6925196"/>
              <a:gd name="connsiteY8" fmla="*/ 199587 h 1197499"/>
              <a:gd name="connsiteX0" fmla="*/ 0 w 6925196"/>
              <a:gd name="connsiteY0" fmla="*/ 997912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0" fmla="*/ 0 w 6925196"/>
              <a:gd name="connsiteY0" fmla="*/ 997912 h 1197499"/>
              <a:gd name="connsiteX1" fmla="*/ 1179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5196" h="1197499">
                <a:moveTo>
                  <a:pt x="0" y="997912"/>
                </a:moveTo>
                <a:lnTo>
                  <a:pt x="1179" y="0"/>
                </a:lnTo>
                <a:lnTo>
                  <a:pt x="6725609" y="0"/>
                </a:lnTo>
                <a:cubicBezTo>
                  <a:pt x="6835838" y="0"/>
                  <a:pt x="6925196" y="89358"/>
                  <a:pt x="6925196" y="199587"/>
                </a:cubicBezTo>
                <a:lnTo>
                  <a:pt x="6925196" y="997912"/>
                </a:lnTo>
                <a:cubicBezTo>
                  <a:pt x="6925196" y="1108141"/>
                  <a:pt x="6835838" y="1197499"/>
                  <a:pt x="6725609" y="1197499"/>
                </a:cubicBezTo>
                <a:lnTo>
                  <a:pt x="199587" y="1197499"/>
                </a:lnTo>
                <a:cubicBezTo>
                  <a:pt x="89358" y="1197499"/>
                  <a:pt x="0" y="1108141"/>
                  <a:pt x="0" y="997912"/>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12"/>
          <p:cNvSpPr>
            <a:spLocks noGrp="1"/>
          </p:cNvSpPr>
          <p:nvPr>
            <p:ph type="title"/>
          </p:nvPr>
        </p:nvSpPr>
        <p:spPr>
          <a:xfrm>
            <a:off x="1848668" y="4840181"/>
            <a:ext cx="5424419" cy="1193198"/>
          </a:xfrm>
        </p:spPr>
        <p:txBody>
          <a:bodyPr anchor="ctr"/>
          <a:lstStyle>
            <a:lvl1pPr>
              <a:defRPr sz="2400"/>
            </a:lvl1pPr>
          </a:lstStyle>
          <a:p>
            <a:r>
              <a:rPr lang="de-DE" dirty="0"/>
              <a:t>Titelmasterformat durch Klicken bearbeiten</a:t>
            </a:r>
          </a:p>
        </p:txBody>
      </p:sp>
      <p:pic>
        <p:nvPicPr>
          <p:cNvPr id="14" name="Grafik 13">
            <a:extLst>
              <a:ext uri="{FF2B5EF4-FFF2-40B4-BE49-F238E27FC236}">
                <a16:creationId xmlns:a16="http://schemas.microsoft.com/office/drawing/2014/main" id="{3C750B13-CAA4-4966-8A58-B30FF5FCDAF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4602" y="222355"/>
            <a:ext cx="2016000" cy="366546"/>
          </a:xfrm>
          <a:prstGeom prst="rect">
            <a:avLst/>
          </a:prstGeom>
        </p:spPr>
      </p:pic>
    </p:spTree>
    <p:extLst>
      <p:ext uri="{BB962C8B-B14F-4D97-AF65-F5344CB8AC3E}">
        <p14:creationId xmlns:p14="http://schemas.microsoft.com/office/powerpoint/2010/main" val="347329331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304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bschnitt (3zeilig)">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216" imgH="216" progId="TCLayout.ActiveDocument.1">
                  <p:embed/>
                </p:oleObj>
              </mc:Choice>
              <mc:Fallback>
                <p:oleObj name="think-cell Folie" r:id="rId3" imgW="216" imgH="216" progId="TCLayout.ActiveDocument.1">
                  <p:embed/>
                  <p:pic>
                    <p:nvPicPr>
                      <p:cNvPr id="5" name="Objekt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bgerundetes Rechteck 24"/>
          <p:cNvSpPr/>
          <p:nvPr userDrawn="1"/>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1"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endParaRPr lang="de-DE" dirty="0"/>
          </a:p>
        </p:txBody>
      </p:sp>
      <p:sp>
        <p:nvSpPr>
          <p:cNvPr id="14" name="Abgerundetes Rechteck 18"/>
          <p:cNvSpPr/>
          <p:nvPr userDrawn="1"/>
        </p:nvSpPr>
        <p:spPr>
          <a:xfrm>
            <a:off x="1103506" y="4840181"/>
            <a:ext cx="6921557" cy="1604958"/>
          </a:xfrm>
          <a:custGeom>
            <a:avLst/>
            <a:gdLst>
              <a:gd name="connsiteX0" fmla="*/ 0 w 6921557"/>
              <a:gd name="connsiteY0" fmla="*/ 267498 h 1604958"/>
              <a:gd name="connsiteX1" fmla="*/ 267498 w 6921557"/>
              <a:gd name="connsiteY1" fmla="*/ 0 h 1604958"/>
              <a:gd name="connsiteX2" fmla="*/ 6654059 w 6921557"/>
              <a:gd name="connsiteY2" fmla="*/ 0 h 1604958"/>
              <a:gd name="connsiteX3" fmla="*/ 6921557 w 6921557"/>
              <a:gd name="connsiteY3" fmla="*/ 267498 h 1604958"/>
              <a:gd name="connsiteX4" fmla="*/ 6921557 w 6921557"/>
              <a:gd name="connsiteY4" fmla="*/ 1337460 h 1604958"/>
              <a:gd name="connsiteX5" fmla="*/ 6654059 w 6921557"/>
              <a:gd name="connsiteY5" fmla="*/ 1604958 h 1604958"/>
              <a:gd name="connsiteX6" fmla="*/ 267498 w 6921557"/>
              <a:gd name="connsiteY6" fmla="*/ 1604958 h 1604958"/>
              <a:gd name="connsiteX7" fmla="*/ 0 w 6921557"/>
              <a:gd name="connsiteY7" fmla="*/ 1337460 h 1604958"/>
              <a:gd name="connsiteX8" fmla="*/ 0 w 6921557"/>
              <a:gd name="connsiteY8" fmla="*/ 267498 h 1604958"/>
              <a:gd name="connsiteX0" fmla="*/ 0 w 6921557"/>
              <a:gd name="connsiteY0" fmla="*/ 1337460 h 1604958"/>
              <a:gd name="connsiteX1" fmla="*/ 267498 w 6921557"/>
              <a:gd name="connsiteY1" fmla="*/ 0 h 1604958"/>
              <a:gd name="connsiteX2" fmla="*/ 6654059 w 6921557"/>
              <a:gd name="connsiteY2" fmla="*/ 0 h 1604958"/>
              <a:gd name="connsiteX3" fmla="*/ 6921557 w 6921557"/>
              <a:gd name="connsiteY3" fmla="*/ 267498 h 1604958"/>
              <a:gd name="connsiteX4" fmla="*/ 6921557 w 6921557"/>
              <a:gd name="connsiteY4" fmla="*/ 1337460 h 1604958"/>
              <a:gd name="connsiteX5" fmla="*/ 6654059 w 6921557"/>
              <a:gd name="connsiteY5" fmla="*/ 1604958 h 1604958"/>
              <a:gd name="connsiteX6" fmla="*/ 267498 w 6921557"/>
              <a:gd name="connsiteY6" fmla="*/ 1604958 h 1604958"/>
              <a:gd name="connsiteX7" fmla="*/ 0 w 6921557"/>
              <a:gd name="connsiteY7" fmla="*/ 1337460 h 1604958"/>
              <a:gd name="connsiteX0" fmla="*/ 0 w 6921557"/>
              <a:gd name="connsiteY0" fmla="*/ 1337460 h 1604958"/>
              <a:gd name="connsiteX1" fmla="*/ 2954 w 6921557"/>
              <a:gd name="connsiteY1" fmla="*/ 0 h 1604958"/>
              <a:gd name="connsiteX2" fmla="*/ 6654059 w 6921557"/>
              <a:gd name="connsiteY2" fmla="*/ 0 h 1604958"/>
              <a:gd name="connsiteX3" fmla="*/ 6921557 w 6921557"/>
              <a:gd name="connsiteY3" fmla="*/ 267498 h 1604958"/>
              <a:gd name="connsiteX4" fmla="*/ 6921557 w 6921557"/>
              <a:gd name="connsiteY4" fmla="*/ 1337460 h 1604958"/>
              <a:gd name="connsiteX5" fmla="*/ 6654059 w 6921557"/>
              <a:gd name="connsiteY5" fmla="*/ 1604958 h 1604958"/>
              <a:gd name="connsiteX6" fmla="*/ 267498 w 6921557"/>
              <a:gd name="connsiteY6" fmla="*/ 1604958 h 1604958"/>
              <a:gd name="connsiteX7" fmla="*/ 0 w 6921557"/>
              <a:gd name="connsiteY7" fmla="*/ 1337460 h 160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1557" h="1604958">
                <a:moveTo>
                  <a:pt x="0" y="1337460"/>
                </a:moveTo>
                <a:cubicBezTo>
                  <a:pt x="985" y="891640"/>
                  <a:pt x="1969" y="445820"/>
                  <a:pt x="2954" y="0"/>
                </a:cubicBezTo>
                <a:lnTo>
                  <a:pt x="6654059" y="0"/>
                </a:lnTo>
                <a:cubicBezTo>
                  <a:pt x="6801794" y="0"/>
                  <a:pt x="6921557" y="119763"/>
                  <a:pt x="6921557" y="267498"/>
                </a:cubicBezTo>
                <a:lnTo>
                  <a:pt x="6921557" y="1337460"/>
                </a:lnTo>
                <a:cubicBezTo>
                  <a:pt x="6921557" y="1485195"/>
                  <a:pt x="6801794" y="1604958"/>
                  <a:pt x="6654059" y="1604958"/>
                </a:cubicBezTo>
                <a:lnTo>
                  <a:pt x="267498" y="1604958"/>
                </a:lnTo>
                <a:cubicBezTo>
                  <a:pt x="119763" y="1604958"/>
                  <a:pt x="0" y="1485195"/>
                  <a:pt x="0" y="1337460"/>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12"/>
          <p:cNvSpPr>
            <a:spLocks noGrp="1"/>
          </p:cNvSpPr>
          <p:nvPr>
            <p:ph type="title"/>
          </p:nvPr>
        </p:nvSpPr>
        <p:spPr>
          <a:xfrm>
            <a:off x="1848668" y="4840181"/>
            <a:ext cx="5424419" cy="1600657"/>
          </a:xfrm>
        </p:spPr>
        <p:txBody>
          <a:bodyPr anchor="ctr"/>
          <a:lstStyle>
            <a:lvl1pPr>
              <a:defRPr sz="2400"/>
            </a:lvl1pPr>
          </a:lstStyle>
          <a:p>
            <a:r>
              <a:rPr lang="de-DE" dirty="0"/>
              <a:t>Titelmasterformat durch Klicken bearbeiten</a:t>
            </a:r>
          </a:p>
        </p:txBody>
      </p:sp>
      <p:pic>
        <p:nvPicPr>
          <p:cNvPr id="12" name="Grafik 11">
            <a:extLst>
              <a:ext uri="{FF2B5EF4-FFF2-40B4-BE49-F238E27FC236}">
                <a16:creationId xmlns:a16="http://schemas.microsoft.com/office/drawing/2014/main" id="{76DD4042-8A02-49BB-B4E6-CA35ACC6129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4602" y="222355"/>
            <a:ext cx="2016000" cy="366546"/>
          </a:xfrm>
          <a:prstGeom prst="rect">
            <a:avLst/>
          </a:prstGeom>
        </p:spPr>
      </p:pic>
    </p:spTree>
    <p:extLst>
      <p:ext uri="{BB962C8B-B14F-4D97-AF65-F5344CB8AC3E}">
        <p14:creationId xmlns:p14="http://schemas.microsoft.com/office/powerpoint/2010/main" val="134415006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304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6"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19"/>
          </p:nvPr>
        </p:nvSpPr>
        <p:spPr/>
        <p:txBody>
          <a:bodyPr/>
          <a:lstStyle/>
          <a:p>
            <a:r>
              <a:rPr lang="de-DE"/>
              <a:t>01.01.2023</a:t>
            </a:r>
            <a:endParaRPr lang="de-DE" dirty="0"/>
          </a:p>
        </p:txBody>
      </p:sp>
      <p:sp>
        <p:nvSpPr>
          <p:cNvPr id="4" name="Fußzeilenplatzhalter 3"/>
          <p:cNvSpPr>
            <a:spLocks noGrp="1"/>
          </p:cNvSpPr>
          <p:nvPr>
            <p:ph type="ftr" sz="quarter" idx="20"/>
          </p:nvPr>
        </p:nvSpPr>
        <p:spPr/>
        <p:txBody>
          <a:bodyPr/>
          <a:lstStyle/>
          <a:p>
            <a:r>
              <a:rPr lang="de-DE"/>
              <a:t>Nachhaltigkeit in der betrieblichen Altersversorgung: bAV &amp; GrüneRente</a:t>
            </a:r>
            <a:endParaRPr lang="de-DE" dirty="0"/>
          </a:p>
        </p:txBody>
      </p:sp>
      <p:sp>
        <p:nvSpPr>
          <p:cNvPr id="5" name="Foliennummernplatzhalter 4"/>
          <p:cNvSpPr>
            <a:spLocks noGrp="1"/>
          </p:cNvSpPr>
          <p:nvPr>
            <p:ph type="sldNum" sz="quarter" idx="21"/>
          </p:nvPr>
        </p:nvSpPr>
        <p:spPr/>
        <p:txBody>
          <a:bodyPr/>
          <a:lstStyle/>
          <a:p>
            <a:fld id="{BFE8ADF1-837C-463F-9856-54C2D771B21B}" type="slidenum">
              <a:rPr lang="de-DE" smtClean="0"/>
              <a:pPr/>
              <a:t>‹Nr.›</a:t>
            </a:fld>
            <a:endParaRPr lang="de-DE" dirty="0"/>
          </a:p>
        </p:txBody>
      </p:sp>
    </p:spTree>
    <p:extLst>
      <p:ext uri="{BB962C8B-B14F-4D97-AF65-F5344CB8AC3E}">
        <p14:creationId xmlns:p14="http://schemas.microsoft.com/office/powerpoint/2010/main" val="2516596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a:t>Titelmasterformat durch Klicken bearbeiten</a:t>
            </a:r>
          </a:p>
        </p:txBody>
      </p:sp>
      <p:sp>
        <p:nvSpPr>
          <p:cNvPr id="16"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19"/>
          </p:nvPr>
        </p:nvSpPr>
        <p:spPr/>
        <p:txBody>
          <a:bodyPr/>
          <a:lstStyle/>
          <a:p>
            <a:r>
              <a:rPr lang="de-DE"/>
              <a:t>01.01.2023</a:t>
            </a:r>
            <a:endParaRPr lang="de-DE" dirty="0"/>
          </a:p>
        </p:txBody>
      </p:sp>
      <p:sp>
        <p:nvSpPr>
          <p:cNvPr id="4" name="Fußzeilenplatzhalter 3"/>
          <p:cNvSpPr>
            <a:spLocks noGrp="1"/>
          </p:cNvSpPr>
          <p:nvPr>
            <p:ph type="ftr" sz="quarter" idx="20"/>
          </p:nvPr>
        </p:nvSpPr>
        <p:spPr/>
        <p:txBody>
          <a:bodyPr/>
          <a:lstStyle/>
          <a:p>
            <a:r>
              <a:rPr lang="de-DE"/>
              <a:t>Nachhaltigkeit in der betrieblichen Altersversorgung: bAV &amp; GrüneRente</a:t>
            </a:r>
            <a:endParaRPr lang="de-DE" dirty="0"/>
          </a:p>
        </p:txBody>
      </p:sp>
      <p:sp>
        <p:nvSpPr>
          <p:cNvPr id="5" name="Foliennummernplatzhalter 4"/>
          <p:cNvSpPr>
            <a:spLocks noGrp="1"/>
          </p:cNvSpPr>
          <p:nvPr>
            <p:ph type="sldNum" sz="quarter" idx="21"/>
          </p:nvPr>
        </p:nvSpPr>
        <p:spPr/>
        <p:txBody>
          <a:bodyPr/>
          <a:lstStyle/>
          <a:p>
            <a:fld id="{BFE8ADF1-837C-463F-9856-54C2D771B21B}" type="slidenum">
              <a:rPr lang="de-DE" smtClean="0"/>
              <a:pPr/>
              <a:t>‹Nr.›</a:t>
            </a:fld>
            <a:endParaRPr lang="de-DE" dirty="0"/>
          </a:p>
        </p:txBody>
      </p:sp>
      <p:sp>
        <p:nvSpPr>
          <p:cNvPr id="12"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Tree>
    <p:extLst>
      <p:ext uri="{BB962C8B-B14F-4D97-AF65-F5344CB8AC3E}">
        <p14:creationId xmlns:p14="http://schemas.microsoft.com/office/powerpoint/2010/main" val="2712733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hteck 4"/>
          <p:cNvSpPr/>
          <p:nvPr userDrawn="1"/>
        </p:nvSpPr>
        <p:spPr>
          <a:xfrm>
            <a:off x="0" y="800708"/>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userDrawn="1"/>
        </p:nvSpPr>
        <p:spPr>
          <a:xfrm>
            <a:off x="0" y="6462000"/>
            <a:ext cx="9144000" cy="396000"/>
          </a:xfrm>
          <a:prstGeom prst="rect">
            <a:avLst/>
          </a:prstGeom>
          <a:solidFill>
            <a:srgbClr val="E1E1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1026" name="Objekt 1" hidden="1"/>
          <p:cNvGraphicFramePr>
            <a:graphicFrameLocks noChangeAspect="1"/>
          </p:cNvGraphicFramePr>
          <p:nvPr userDrawn="1">
            <p:custDataLst>
              <p:tags r:id="rId19"/>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20" imgW="216" imgH="216" progId="TCLayout.ActiveDocument.1">
                  <p:embed/>
                </p:oleObj>
              </mc:Choice>
              <mc:Fallback>
                <p:oleObj name="think-cell Folie" r:id="rId20" imgW="216" imgH="216" progId="TCLayout.ActiveDocument.1">
                  <p:embed/>
                  <p:pic>
                    <p:nvPicPr>
                      <p:cNvPr id="0" name="Objekt 1" hidden="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8" name="Titelplatzhalter 1"/>
          <p:cNvSpPr>
            <a:spLocks noGrp="1"/>
          </p:cNvSpPr>
          <p:nvPr userDrawn="1">
            <p:ph type="title"/>
          </p:nvPr>
        </p:nvSpPr>
        <p:spPr bwMode="auto">
          <a:xfrm>
            <a:off x="358775" y="1042814"/>
            <a:ext cx="8426450"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endParaRPr lang="de-DE" altLang="de-DE" dirty="0"/>
          </a:p>
        </p:txBody>
      </p:sp>
      <p:sp>
        <p:nvSpPr>
          <p:cNvPr id="7" name="Datumsplatzhalter 6"/>
          <p:cNvSpPr>
            <a:spLocks noGrp="1"/>
          </p:cNvSpPr>
          <p:nvPr userDrawn="1">
            <p:ph type="dt" sz="half" idx="2"/>
          </p:nvPr>
        </p:nvSpPr>
        <p:spPr>
          <a:xfrm>
            <a:off x="0" y="6462000"/>
            <a:ext cx="1115616" cy="396000"/>
          </a:xfrm>
          <a:prstGeom prst="rect">
            <a:avLst/>
          </a:prstGeom>
        </p:spPr>
        <p:txBody>
          <a:bodyPr vert="horz" lIns="360000" tIns="45720" rIns="91440" bIns="45720" rtlCol="0" anchor="ctr"/>
          <a:lstStyle>
            <a:lvl1pPr algn="l">
              <a:defRPr sz="1000" b="1">
                <a:solidFill>
                  <a:srgbClr val="646464"/>
                </a:solidFill>
              </a:defRPr>
            </a:lvl1pPr>
          </a:lstStyle>
          <a:p>
            <a:r>
              <a:rPr lang="de-DE"/>
              <a:t>01.01.2023</a:t>
            </a:r>
            <a:endParaRPr lang="de-DE" dirty="0"/>
          </a:p>
        </p:txBody>
      </p:sp>
      <p:sp>
        <p:nvSpPr>
          <p:cNvPr id="9" name="Foliennummernplatzhalter 8"/>
          <p:cNvSpPr>
            <a:spLocks noGrp="1"/>
          </p:cNvSpPr>
          <p:nvPr userDrawn="1">
            <p:ph type="sldNum" sz="quarter" idx="4"/>
          </p:nvPr>
        </p:nvSpPr>
        <p:spPr>
          <a:xfrm>
            <a:off x="8280412" y="6462000"/>
            <a:ext cx="863588" cy="396000"/>
          </a:xfrm>
          <a:prstGeom prst="rect">
            <a:avLst/>
          </a:prstGeom>
        </p:spPr>
        <p:txBody>
          <a:bodyPr vert="horz" lIns="91440" tIns="45720" rIns="360000" bIns="45720" rtlCol="0" anchor="ctr"/>
          <a:lstStyle>
            <a:lvl1pPr algn="r">
              <a:defRPr sz="1000">
                <a:solidFill>
                  <a:srgbClr val="646464"/>
                </a:solidFill>
              </a:defRPr>
            </a:lvl1pPr>
          </a:lstStyle>
          <a:p>
            <a:fld id="{BFE8ADF1-837C-463F-9856-54C2D771B21B}" type="slidenum">
              <a:rPr lang="de-DE" smtClean="0"/>
              <a:pPr/>
              <a:t>‹Nr.›</a:t>
            </a:fld>
            <a:endParaRPr lang="de-DE" dirty="0"/>
          </a:p>
        </p:txBody>
      </p:sp>
      <p:sp>
        <p:nvSpPr>
          <p:cNvPr id="19" name="Datumsplatzhalter 6"/>
          <p:cNvSpPr txBox="1">
            <a:spLocks/>
          </p:cNvSpPr>
          <p:nvPr userDrawn="1"/>
        </p:nvSpPr>
        <p:spPr>
          <a:xfrm>
            <a:off x="1144099" y="6462000"/>
            <a:ext cx="2215705" cy="396000"/>
          </a:xfrm>
          <a:prstGeom prst="rect">
            <a:avLst/>
          </a:prstGeom>
        </p:spPr>
        <p:txBody>
          <a:bodyPr vert="horz" lIns="0" tIns="0" rIns="0" bIns="0" rtlCol="0" anchor="ctr"/>
          <a:lstStyle>
            <a:defPPr>
              <a:defRPr lang="de-DE"/>
            </a:defPPr>
            <a:lvl1pPr algn="l" defTabSz="457200" rtl="0" eaLnBrk="0" fontAlgn="base" hangingPunct="0">
              <a:spcBef>
                <a:spcPct val="0"/>
              </a:spcBef>
              <a:spcAft>
                <a:spcPct val="0"/>
              </a:spcAft>
              <a:defRPr sz="1000" b="1" kern="1200">
                <a:solidFill>
                  <a:srgbClr val="646464"/>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a:r>
              <a:rPr lang="de-DE" b="0" dirty="0"/>
              <a:t>|    Name des Vermittlers</a:t>
            </a:r>
          </a:p>
        </p:txBody>
      </p:sp>
      <p:sp>
        <p:nvSpPr>
          <p:cNvPr id="20" name="Datumsplatzhalter 6"/>
          <p:cNvSpPr txBox="1">
            <a:spLocks/>
          </p:cNvSpPr>
          <p:nvPr userDrawn="1"/>
        </p:nvSpPr>
        <p:spPr>
          <a:xfrm>
            <a:off x="6292855" y="6462000"/>
            <a:ext cx="2215705" cy="396000"/>
          </a:xfrm>
          <a:prstGeom prst="rect">
            <a:avLst/>
          </a:prstGeom>
        </p:spPr>
        <p:txBody>
          <a:bodyPr vert="horz" lIns="0" tIns="0" rIns="0" bIns="0" rtlCol="0" anchor="ctr"/>
          <a:lstStyle>
            <a:defPPr>
              <a:defRPr lang="de-DE"/>
            </a:defPPr>
            <a:lvl1pPr algn="l" defTabSz="457200" rtl="0" eaLnBrk="0" fontAlgn="base" hangingPunct="0">
              <a:spcBef>
                <a:spcPct val="0"/>
              </a:spcBef>
              <a:spcAft>
                <a:spcPct val="0"/>
              </a:spcAft>
              <a:defRPr sz="1000" b="1" kern="1200">
                <a:solidFill>
                  <a:srgbClr val="646464"/>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de-DE" b="1" dirty="0">
                <a:solidFill>
                  <a:schemeClr val="accent2"/>
                </a:solidFill>
              </a:rPr>
              <a:t>&lt;  Übersicht</a:t>
            </a:r>
            <a:r>
              <a:rPr lang="de-DE" b="0" dirty="0"/>
              <a:t>    | </a:t>
            </a:r>
          </a:p>
        </p:txBody>
      </p:sp>
      <p:sp>
        <p:nvSpPr>
          <p:cNvPr id="4" name="Textplatzhalter 3"/>
          <p:cNvSpPr>
            <a:spLocks noGrp="1"/>
          </p:cNvSpPr>
          <p:nvPr userDrawn="1">
            <p:ph type="body" idx="1"/>
          </p:nvPr>
        </p:nvSpPr>
        <p:spPr>
          <a:xfrm>
            <a:off x="358775" y="2087563"/>
            <a:ext cx="8427791" cy="4113212"/>
          </a:xfrm>
          <a:prstGeom prst="rect">
            <a:avLst/>
          </a:prstGeom>
        </p:spPr>
        <p:txBody>
          <a:bodyPr vert="horz" lIns="0" tIns="0" rIns="0" bIns="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
        <p:nvSpPr>
          <p:cNvPr id="6" name="Textfeld 5"/>
          <p:cNvSpPr txBox="1"/>
          <p:nvPr userDrawn="1"/>
        </p:nvSpPr>
        <p:spPr>
          <a:xfrm>
            <a:off x="0" y="0"/>
            <a:ext cx="6379200" cy="612000"/>
          </a:xfrm>
          <a:prstGeom prst="rect">
            <a:avLst/>
          </a:prstGeom>
        </p:spPr>
        <p:txBody>
          <a:bodyPr vert="horz" lIns="360000" tIns="45720" rIns="91440" bIns="45720" rtlCol="0" anchor="ctr"/>
          <a:lstStyle>
            <a:defPPr>
              <a:defRPr lang="de-DE"/>
            </a:defPPr>
            <a:lvl1pPr>
              <a:defRPr sz="1000" b="1">
                <a:solidFill>
                  <a:srgbClr val="000000"/>
                </a:solidFill>
              </a:defRPr>
            </a:lvl1pPr>
          </a:lstStyle>
          <a:p>
            <a:pPr lvl="0"/>
            <a:r>
              <a:rPr lang="de-DE" altLang="de-DE" sz="1000" dirty="0"/>
              <a:t>Nachhaltigkeit in der betrieblichen Altersversorgung: bAV &amp; </a:t>
            </a:r>
            <a:r>
              <a:rPr lang="de-DE" altLang="de-DE" sz="1000" dirty="0" err="1"/>
              <a:t>GrüneRente</a:t>
            </a:r>
            <a:endParaRPr lang="de-DE" dirty="0"/>
          </a:p>
        </p:txBody>
      </p:sp>
      <p:sp>
        <p:nvSpPr>
          <p:cNvPr id="2" name="Fußzeilenplatzhalter 1"/>
          <p:cNvSpPr>
            <a:spLocks noGrp="1"/>
          </p:cNvSpPr>
          <p:nvPr>
            <p:ph type="ftr" sz="quarter" idx="3"/>
          </p:nvPr>
        </p:nvSpPr>
        <p:spPr>
          <a:xfrm>
            <a:off x="2713576" y="6461999"/>
            <a:ext cx="4392488" cy="396000"/>
          </a:xfrm>
          <a:prstGeom prst="rect">
            <a:avLst/>
          </a:prstGeom>
        </p:spPr>
        <p:txBody>
          <a:bodyPr vert="horz" lIns="0" tIns="0" rIns="0" bIns="0" rtlCol="0" anchor="ctr"/>
          <a:lstStyle>
            <a:lvl1pPr algn="ctr">
              <a:defRPr lang="de-DE" sz="1000" b="0">
                <a:solidFill>
                  <a:srgbClr val="646464"/>
                </a:solidFill>
              </a:defRPr>
            </a:lvl1pPr>
          </a:lstStyle>
          <a:p>
            <a:r>
              <a:rPr lang="de-DE" dirty="0"/>
              <a:t>Nachhaltigkeit in der betrieblichen Altersversorgung: bAV &amp; </a:t>
            </a:r>
            <a:r>
              <a:rPr lang="de-DE" dirty="0" err="1"/>
              <a:t>GrüneRente</a:t>
            </a:r>
            <a:endParaRPr lang="de-DE" dirty="0"/>
          </a:p>
        </p:txBody>
      </p:sp>
      <p:pic>
        <p:nvPicPr>
          <p:cNvPr id="17" name="Grafik 16">
            <a:extLst>
              <a:ext uri="{FF2B5EF4-FFF2-40B4-BE49-F238E27FC236}">
                <a16:creationId xmlns:a16="http://schemas.microsoft.com/office/drawing/2014/main" id="{B5F969D2-599C-46ED-8B90-51BBA3F8AAF0}"/>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764602" y="222355"/>
            <a:ext cx="2016000" cy="366546"/>
          </a:xfrm>
          <a:prstGeom prst="rect">
            <a:avLst/>
          </a:prstGeom>
        </p:spPr>
      </p:pic>
    </p:spTree>
  </p:cSld>
  <p:clrMap bg1="lt1" tx1="dk1" bg2="lt2" tx2="dk2" accent1="accent1" accent2="accent2" accent3="accent3" accent4="accent4" accent5="accent5" accent6="accent6" hlink="hlink" folHlink="folHlink"/>
  <p:sldLayoutIdLst>
    <p:sldLayoutId id="2147484274" r:id="rId1"/>
    <p:sldLayoutId id="2147484291" r:id="rId2"/>
    <p:sldLayoutId id="2147484292" r:id="rId3"/>
    <p:sldLayoutId id="2147484295" r:id="rId4"/>
    <p:sldLayoutId id="2147484314" r:id="rId5"/>
    <p:sldLayoutId id="2147484315" r:id="rId6"/>
    <p:sldLayoutId id="2147484316" r:id="rId7"/>
    <p:sldLayoutId id="2147484300" r:id="rId8"/>
    <p:sldLayoutId id="2147484301" r:id="rId9"/>
    <p:sldLayoutId id="2147484294" r:id="rId10"/>
    <p:sldLayoutId id="2147484299" r:id="rId11"/>
    <p:sldLayoutId id="2147484307" r:id="rId12"/>
    <p:sldLayoutId id="2147484306" r:id="rId13"/>
    <p:sldLayoutId id="2147484298" r:id="rId14"/>
    <p:sldLayoutId id="2147484305" r:id="rId15"/>
    <p:sldLayoutId id="2147484302" r:id="rId16"/>
    <p:sldLayoutId id="2147484318" r:id="rId17"/>
  </p:sldLayoutIdLst>
  <p:hf hdr="0"/>
  <p:txStyles>
    <p:titleStyle>
      <a:lvl1pPr algn="l" defTabSz="457200" rtl="0" eaLnBrk="0" fontAlgn="base" hangingPunct="0">
        <a:lnSpc>
          <a:spcPct val="100000"/>
        </a:lnSpc>
        <a:spcBef>
          <a:spcPct val="0"/>
        </a:spcBef>
        <a:spcAft>
          <a:spcPct val="0"/>
        </a:spcAft>
        <a:defRPr lang="de-DE" sz="2600" b="1" kern="1200" dirty="0">
          <a:solidFill>
            <a:schemeClr val="tx2"/>
          </a:solidFill>
          <a:latin typeface="+mj-lt"/>
          <a:ea typeface="+mj-ea"/>
          <a:cs typeface="+mj-cs"/>
        </a:defRPr>
      </a:lvl1pPr>
      <a:lvl2pPr algn="l" defTabSz="457200" rtl="0" eaLnBrk="0" fontAlgn="base" hangingPunct="0">
        <a:lnSpc>
          <a:spcPts val="3900"/>
        </a:lnSpc>
        <a:spcBef>
          <a:spcPct val="0"/>
        </a:spcBef>
        <a:spcAft>
          <a:spcPct val="0"/>
        </a:spcAft>
        <a:defRPr sz="2500" b="1">
          <a:solidFill>
            <a:schemeClr val="tx2"/>
          </a:solidFill>
          <a:latin typeface="Arial" pitchFamily="34" charset="0"/>
        </a:defRPr>
      </a:lvl2pPr>
      <a:lvl3pPr algn="l" defTabSz="457200" rtl="0" eaLnBrk="0" fontAlgn="base" hangingPunct="0">
        <a:lnSpc>
          <a:spcPts val="3900"/>
        </a:lnSpc>
        <a:spcBef>
          <a:spcPct val="0"/>
        </a:spcBef>
        <a:spcAft>
          <a:spcPct val="0"/>
        </a:spcAft>
        <a:defRPr sz="2500" b="1">
          <a:solidFill>
            <a:schemeClr val="tx2"/>
          </a:solidFill>
          <a:latin typeface="Arial" pitchFamily="34" charset="0"/>
        </a:defRPr>
      </a:lvl3pPr>
      <a:lvl4pPr algn="l" defTabSz="457200" rtl="0" eaLnBrk="0" fontAlgn="base" hangingPunct="0">
        <a:lnSpc>
          <a:spcPts val="3900"/>
        </a:lnSpc>
        <a:spcBef>
          <a:spcPct val="0"/>
        </a:spcBef>
        <a:spcAft>
          <a:spcPct val="0"/>
        </a:spcAft>
        <a:defRPr sz="2500" b="1">
          <a:solidFill>
            <a:schemeClr val="tx2"/>
          </a:solidFill>
          <a:latin typeface="Arial" pitchFamily="34" charset="0"/>
        </a:defRPr>
      </a:lvl4pPr>
      <a:lvl5pPr algn="l" defTabSz="457200" rtl="0" eaLnBrk="0" fontAlgn="base" hangingPunct="0">
        <a:lnSpc>
          <a:spcPts val="3900"/>
        </a:lnSpc>
        <a:spcBef>
          <a:spcPct val="0"/>
        </a:spcBef>
        <a:spcAft>
          <a:spcPct val="0"/>
        </a:spcAft>
        <a:defRPr sz="2500" b="1">
          <a:solidFill>
            <a:schemeClr val="tx2"/>
          </a:solidFill>
          <a:latin typeface="Arial" pitchFamily="34" charset="0"/>
        </a:defRPr>
      </a:lvl5pPr>
      <a:lvl6pPr marL="457200" algn="l" defTabSz="457200" rtl="0" fontAlgn="base">
        <a:lnSpc>
          <a:spcPts val="3900"/>
        </a:lnSpc>
        <a:spcBef>
          <a:spcPct val="0"/>
        </a:spcBef>
        <a:spcAft>
          <a:spcPct val="0"/>
        </a:spcAft>
        <a:defRPr sz="2500" b="1">
          <a:solidFill>
            <a:schemeClr val="tx2"/>
          </a:solidFill>
          <a:latin typeface="Arial" pitchFamily="34" charset="0"/>
        </a:defRPr>
      </a:lvl6pPr>
      <a:lvl7pPr marL="914400" algn="l" defTabSz="457200" rtl="0" fontAlgn="base">
        <a:lnSpc>
          <a:spcPts val="3900"/>
        </a:lnSpc>
        <a:spcBef>
          <a:spcPct val="0"/>
        </a:spcBef>
        <a:spcAft>
          <a:spcPct val="0"/>
        </a:spcAft>
        <a:defRPr sz="2500" b="1">
          <a:solidFill>
            <a:schemeClr val="tx2"/>
          </a:solidFill>
          <a:latin typeface="Arial" pitchFamily="34" charset="0"/>
        </a:defRPr>
      </a:lvl7pPr>
      <a:lvl8pPr marL="1371600" algn="l" defTabSz="457200" rtl="0" fontAlgn="base">
        <a:lnSpc>
          <a:spcPts val="3900"/>
        </a:lnSpc>
        <a:spcBef>
          <a:spcPct val="0"/>
        </a:spcBef>
        <a:spcAft>
          <a:spcPct val="0"/>
        </a:spcAft>
        <a:defRPr sz="2500" b="1">
          <a:solidFill>
            <a:schemeClr val="tx2"/>
          </a:solidFill>
          <a:latin typeface="Arial" pitchFamily="34" charset="0"/>
        </a:defRPr>
      </a:lvl8pPr>
      <a:lvl9pPr marL="1828800" algn="l" defTabSz="457200" rtl="0" fontAlgn="base">
        <a:lnSpc>
          <a:spcPts val="3900"/>
        </a:lnSpc>
        <a:spcBef>
          <a:spcPct val="0"/>
        </a:spcBef>
        <a:spcAft>
          <a:spcPct val="0"/>
        </a:spcAft>
        <a:defRPr sz="2500" b="1">
          <a:solidFill>
            <a:schemeClr val="tx2"/>
          </a:solidFill>
          <a:latin typeface="Arial" pitchFamily="34" charset="0"/>
        </a:defRPr>
      </a:lvl9pPr>
    </p:titleStyle>
    <p:bodyStyle>
      <a:lvl1pPr marL="0" indent="0" algn="l" defTabSz="457200" rtl="0" eaLnBrk="0" fontAlgn="base" hangingPunct="0">
        <a:spcBef>
          <a:spcPts val="0"/>
        </a:spcBef>
        <a:spcAft>
          <a:spcPts val="1200"/>
        </a:spcAft>
        <a:defRPr lang="de-DE" sz="1700" b="1" kern="1200" dirty="0">
          <a:solidFill>
            <a:schemeClr val="tx1"/>
          </a:solidFill>
          <a:latin typeface="+mn-lt"/>
          <a:ea typeface="+mn-ea"/>
          <a:cs typeface="+mn-cs"/>
        </a:defRPr>
      </a:lvl1pPr>
      <a:lvl2pPr marL="2698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altLang="de-DE" sz="1700" kern="1200" dirty="0" smtClean="0">
          <a:solidFill>
            <a:schemeClr val="tx1"/>
          </a:solidFill>
          <a:latin typeface="+mn-lt"/>
          <a:ea typeface="+mn-ea"/>
          <a:cs typeface="+mn-cs"/>
        </a:defRPr>
      </a:lvl2pPr>
      <a:lvl3pPr marL="6254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3pPr>
      <a:lvl4pPr marL="107632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4pPr>
      <a:lvl5pPr marL="269875" indent="-269875" algn="l" defTabSz="457200" rtl="0" eaLnBrk="0" fontAlgn="base" hangingPunct="0">
        <a:spcBef>
          <a:spcPts val="0"/>
        </a:spcBef>
        <a:spcAft>
          <a:spcPts val="600"/>
        </a:spcAft>
        <a:buSzPct val="100000"/>
        <a:buBlip>
          <a:blip r:embed="rId23"/>
        </a:buBlip>
        <a:defRPr lang="de-DE" sz="17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26" userDrawn="1">
          <p15:clr>
            <a:srgbClr val="F26B43"/>
          </p15:clr>
        </p15:guide>
        <p15:guide id="4" pos="5534" userDrawn="1">
          <p15:clr>
            <a:srgbClr val="F26B43"/>
          </p15:clr>
        </p15:guide>
        <p15:guide id="5" orient="horz" pos="1315" userDrawn="1">
          <p15:clr>
            <a:srgbClr val="F26B43"/>
          </p15:clr>
        </p15:guide>
        <p15:guide id="6" orient="horz" pos="958" userDrawn="1">
          <p15:clr>
            <a:srgbClr val="F26B43"/>
          </p15:clr>
        </p15:guide>
        <p15:guide id="7" orient="horz" pos="663" userDrawn="1">
          <p15:clr>
            <a:srgbClr val="F26B43"/>
          </p15:clr>
        </p15:guide>
        <p15:guide id="8" orient="horz" pos="504" userDrawn="1">
          <p15:clr>
            <a:srgbClr val="F26B43"/>
          </p15:clr>
        </p15:guide>
        <p15:guide id="9" orient="horz" pos="4065" userDrawn="1">
          <p15:clr>
            <a:srgbClr val="F26B43"/>
          </p15:clr>
        </p15:guide>
        <p15:guide id="10" orient="horz" pos="3952" userDrawn="1">
          <p15:clr>
            <a:srgbClr val="F26B43"/>
          </p15:clr>
        </p15:guide>
        <p15:guide id="11" pos="2767" userDrawn="1">
          <p15:clr>
            <a:srgbClr val="F26B43"/>
          </p15:clr>
        </p15:guide>
        <p15:guide id="12" pos="2993" userDrawn="1">
          <p15:clr>
            <a:srgbClr val="F26B43"/>
          </p15:clr>
        </p15:guide>
        <p15:guide id="13" orient="horz" pos="3430" userDrawn="1">
          <p15:clr>
            <a:srgbClr val="F26B43"/>
          </p15:clr>
        </p15:guide>
        <p15:guide id="14" orient="horz" pos="3362" userDrawn="1">
          <p15:clr>
            <a:srgbClr val="F26B43"/>
          </p15:clr>
        </p15:guide>
        <p15:guide id="16" orient="horz" pos="1638" userDrawn="1">
          <p15:clr>
            <a:srgbClr val="F26B43"/>
          </p15:clr>
        </p15:guide>
        <p15:guide id="18" pos="90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chart" Target="../charts/chart6.xml"/><Relationship Id="rId1" Type="http://schemas.openxmlformats.org/officeDocument/2006/relationships/slideLayout" Target="../slideLayouts/slideLayout11.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4.png"/><Relationship Id="rId1" Type="http://schemas.openxmlformats.org/officeDocument/2006/relationships/slideLayout" Target="../slideLayouts/slideLayout9.xml"/><Relationship Id="rId5" Type="http://schemas.openxmlformats.org/officeDocument/2006/relationships/image" Target="../media/image46.jpeg"/><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png"/><Relationship Id="rId7" Type="http://schemas.openxmlformats.org/officeDocument/2006/relationships/image" Target="../media/image52.wmf"/><Relationship Id="rId2" Type="http://schemas.openxmlformats.org/officeDocument/2006/relationships/image" Target="../media/image48.png"/><Relationship Id="rId1" Type="http://schemas.openxmlformats.org/officeDocument/2006/relationships/slideLayout" Target="../slideLayouts/slideLayout9.xml"/><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5.png"/><Relationship Id="rId1" Type="http://schemas.openxmlformats.org/officeDocument/2006/relationships/slideLayout" Target="../slideLayouts/slideLayout10.xml"/><Relationship Id="rId5" Type="http://schemas.openxmlformats.org/officeDocument/2006/relationships/image" Target="../media/image57.jpeg"/><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png"/><Relationship Id="rId1" Type="http://schemas.openxmlformats.org/officeDocument/2006/relationships/slideLayout" Target="../slideLayouts/slideLayout10.xml"/><Relationship Id="rId5" Type="http://schemas.openxmlformats.org/officeDocument/2006/relationships/image" Target="../media/image63.png"/><Relationship Id="rId4" Type="http://schemas.openxmlformats.org/officeDocument/2006/relationships/image" Target="../media/image62.png"/></Relationships>
</file>

<file path=ppt/slides/_rels/slide6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0.xml"/><Relationship Id="rId4" Type="http://schemas.openxmlformats.org/officeDocument/2006/relationships/image" Target="../media/image66.png"/></Relationships>
</file>

<file path=ppt/slides/_rels/slide6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p:txBody>
          <a:bodyPr/>
          <a:lstStyle/>
          <a:p>
            <a:r>
              <a:rPr lang="de-DE" altLang="de-DE" dirty="0"/>
              <a:t>Spezialisierungsworkshop für Geschäftspartner.</a:t>
            </a:r>
          </a:p>
        </p:txBody>
      </p:sp>
      <p:sp>
        <p:nvSpPr>
          <p:cNvPr id="3" name="Titel 2"/>
          <p:cNvSpPr>
            <a:spLocks noGrp="1"/>
          </p:cNvSpPr>
          <p:nvPr>
            <p:ph type="title"/>
          </p:nvPr>
        </p:nvSpPr>
        <p:spPr>
          <a:xfrm>
            <a:off x="1331974" y="2425341"/>
            <a:ext cx="6556432" cy="1000274"/>
          </a:xfrm>
        </p:spPr>
        <p:txBody>
          <a:bodyPr/>
          <a:lstStyle/>
          <a:p>
            <a:r>
              <a:rPr lang="de-DE" altLang="de-DE" sz="2800" dirty="0"/>
              <a:t>Nachhaltigkeit in der betrieblichen Altersversorgung: bAV &amp; </a:t>
            </a:r>
            <a:r>
              <a:rPr lang="de-DE" altLang="de-DE" sz="2800" dirty="0" err="1"/>
              <a:t>GrüneRente</a:t>
            </a:r>
            <a:endParaRPr lang="de-DE" sz="2800" dirty="0"/>
          </a:p>
        </p:txBody>
      </p:sp>
      <p:pic>
        <p:nvPicPr>
          <p:cNvPr id="5" name="Grafik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58225" y="4387452"/>
            <a:ext cx="2808000" cy="708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8573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Ethisch korrekte Produkte werden immer beliebter</a:t>
            </a:r>
            <a:endParaRPr lang="de-DE" dirty="0"/>
          </a:p>
        </p:txBody>
      </p:sp>
      <p:sp>
        <p:nvSpPr>
          <p:cNvPr id="3" name="Textplatzhalter 2"/>
          <p:cNvSpPr>
            <a:spLocks noGrp="1"/>
          </p:cNvSpPr>
          <p:nvPr>
            <p:ph type="body" sz="quarter" idx="17"/>
          </p:nvPr>
        </p:nvSpPr>
        <p:spPr/>
        <p:txBody>
          <a:bodyPr/>
          <a:lstStyle/>
          <a:p>
            <a:r>
              <a:rPr lang="de-DE" altLang="de-DE" dirty="0"/>
              <a:t>Auch ethisch korrekter Konsum erfährt einen deutlichen Bedeutungszuwachs.</a:t>
            </a:r>
            <a:endParaRPr lang="de-DE" altLang="de-DE" b="0" dirty="0"/>
          </a:p>
        </p:txBody>
      </p:sp>
      <p:sp>
        <p:nvSpPr>
          <p:cNvPr id="17" name="Textplatzhalter 16"/>
          <p:cNvSpPr>
            <a:spLocks noGrp="1"/>
          </p:cNvSpPr>
          <p:nvPr>
            <p:ph type="body" sz="quarter" idx="19"/>
          </p:nvPr>
        </p:nvSpPr>
        <p:spPr>
          <a:xfrm>
            <a:off x="358775" y="2511426"/>
            <a:ext cx="8426450" cy="288926"/>
          </a:xfrm>
        </p:spPr>
        <p:txBody>
          <a:bodyPr>
            <a:normAutofit/>
          </a:bodyPr>
          <a:lstStyle/>
          <a:p>
            <a:r>
              <a:rPr lang="de-DE" altLang="de-DE" sz="1400" b="0" dirty="0"/>
              <a:t>Der Umsatz mit </a:t>
            </a:r>
            <a:r>
              <a:rPr lang="de-DE" altLang="de-DE" sz="1400" b="0" dirty="0" err="1"/>
              <a:t>Fairtrade</a:t>
            </a:r>
            <a:r>
              <a:rPr lang="de-DE" altLang="de-DE" sz="1400" b="0" dirty="0"/>
              <a:t>-Produkten in Deutschland steigt kontinuierlich:</a:t>
            </a:r>
            <a:endParaRPr lang="de-DE" sz="1400" b="0" dirty="0"/>
          </a:p>
        </p:txBody>
      </p:sp>
      <p:sp>
        <p:nvSpPr>
          <p:cNvPr id="14" name="Textplatzhalter 13"/>
          <p:cNvSpPr>
            <a:spLocks noGrp="1"/>
          </p:cNvSpPr>
          <p:nvPr>
            <p:ph type="body" sz="quarter" idx="18"/>
          </p:nvPr>
        </p:nvSpPr>
        <p:spPr/>
        <p:txBody>
          <a:bodyPr/>
          <a:lstStyle/>
          <a:p>
            <a:r>
              <a:rPr lang="de-DE" dirty="0"/>
              <a:t>1. </a:t>
            </a:r>
            <a:r>
              <a:rPr lang="de-DE" altLang="de-DE" dirty="0"/>
              <a:t>Nachhaltigkeit liegt im Trend</a:t>
            </a:r>
            <a:endParaRPr lang="de-DE" dirty="0"/>
          </a:p>
        </p:txBody>
      </p:sp>
      <p:sp>
        <p:nvSpPr>
          <p:cNvPr id="4" name="Datumsplatzhalter 3"/>
          <p:cNvSpPr>
            <a:spLocks noGrp="1"/>
          </p:cNvSpPr>
          <p:nvPr>
            <p:ph type="dt" sz="half" idx="20"/>
          </p:nvPr>
        </p:nvSpPr>
        <p:spPr/>
        <p:txBody>
          <a:bodyPr/>
          <a:lstStyle/>
          <a:p>
            <a:r>
              <a:rPr lang="de-DE"/>
              <a:t>01.01.2023</a:t>
            </a:r>
            <a:endParaRPr lang="de-DE" dirty="0"/>
          </a:p>
        </p:txBody>
      </p:sp>
      <p:sp>
        <p:nvSpPr>
          <p:cNvPr id="5" name="Fußzeilenplatzhalter 4"/>
          <p:cNvSpPr>
            <a:spLocks noGrp="1"/>
          </p:cNvSpPr>
          <p:nvPr>
            <p:ph type="ftr" sz="quarter" idx="21"/>
          </p:nvPr>
        </p:nvSpPr>
        <p:spPr/>
        <p:txBody>
          <a:bodyPr/>
          <a:lstStyle/>
          <a:p>
            <a:r>
              <a:rPr lang="de-DE"/>
              <a:t>Nachhaltigkeit in der betrieblichen Altersversorgung: bAV &amp; GrüneRente</a:t>
            </a:r>
            <a:endParaRPr lang="de-DE" dirty="0"/>
          </a:p>
        </p:txBody>
      </p:sp>
      <p:sp>
        <p:nvSpPr>
          <p:cNvPr id="6" name="Foliennummernplatzhalter 5"/>
          <p:cNvSpPr>
            <a:spLocks noGrp="1"/>
          </p:cNvSpPr>
          <p:nvPr>
            <p:ph type="sldNum" sz="quarter" idx="22"/>
          </p:nvPr>
        </p:nvSpPr>
        <p:spPr/>
        <p:txBody>
          <a:bodyPr/>
          <a:lstStyle/>
          <a:p>
            <a:fld id="{BFE8ADF1-837C-463F-9856-54C2D771B21B}" type="slidenum">
              <a:rPr lang="de-DE" smtClean="0"/>
              <a:pPr/>
              <a:t>10</a:t>
            </a:fld>
            <a:endParaRPr lang="de-DE" dirty="0"/>
          </a:p>
        </p:txBody>
      </p:sp>
      <p:sp>
        <p:nvSpPr>
          <p:cNvPr id="16" name="Textplatzhalter 15"/>
          <p:cNvSpPr>
            <a:spLocks noGrp="1"/>
          </p:cNvSpPr>
          <p:nvPr>
            <p:ph type="body" sz="quarter" idx="23"/>
          </p:nvPr>
        </p:nvSpPr>
        <p:spPr/>
        <p:txBody>
          <a:bodyPr/>
          <a:lstStyle/>
          <a:p>
            <a:pPr>
              <a:spcBef>
                <a:spcPct val="0"/>
              </a:spcBef>
              <a:spcAft>
                <a:spcPct val="0"/>
              </a:spcAft>
              <a:defRPr/>
            </a:pPr>
            <a:r>
              <a:rPr lang="de-DE" altLang="de-DE" dirty="0">
                <a:solidFill>
                  <a:schemeClr val="accent5"/>
                </a:solidFill>
              </a:rPr>
              <a:t>Quelle: Statista 2021, Angaben in Millionen Euro</a:t>
            </a:r>
          </a:p>
        </p:txBody>
      </p:sp>
      <p:graphicFrame>
        <p:nvGraphicFramePr>
          <p:cNvPr id="11" name="Objekt 6"/>
          <p:cNvGraphicFramePr>
            <a:graphicFrameLocks noGrp="1"/>
          </p:cNvGraphicFramePr>
          <p:nvPr>
            <p:extLst>
              <p:ext uri="{D42A27DB-BD31-4B8C-83A1-F6EECF244321}">
                <p14:modId xmlns:p14="http://schemas.microsoft.com/office/powerpoint/2010/main" val="46107498"/>
              </p:ext>
            </p:extLst>
          </p:nvPr>
        </p:nvGraphicFramePr>
        <p:xfrm>
          <a:off x="419100" y="2800352"/>
          <a:ext cx="8077200" cy="31130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4541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8"/>
          </p:nvPr>
        </p:nvSpPr>
        <p:spPr/>
        <p:txBody>
          <a:bodyPr/>
          <a:lstStyle/>
          <a:p>
            <a:endParaRPr lang="de-DE"/>
          </a:p>
        </p:txBody>
      </p:sp>
      <p:sp>
        <p:nvSpPr>
          <p:cNvPr id="3" name="Datumsplatzhalter 2"/>
          <p:cNvSpPr>
            <a:spLocks noGrp="1"/>
          </p:cNvSpPr>
          <p:nvPr>
            <p:ph type="dt" sz="half" idx="19"/>
          </p:nvPr>
        </p:nvSpPr>
        <p:spPr/>
        <p:txBody>
          <a:bodyPr/>
          <a:lstStyle/>
          <a:p>
            <a:r>
              <a:rPr lang="de-DE"/>
              <a:t>01.01.2023</a:t>
            </a:r>
            <a:endParaRPr lang="de-DE" dirty="0"/>
          </a:p>
        </p:txBody>
      </p:sp>
      <p:sp>
        <p:nvSpPr>
          <p:cNvPr id="4" name="Fußzeilenplatzhalter 3"/>
          <p:cNvSpPr>
            <a:spLocks noGrp="1"/>
          </p:cNvSpPr>
          <p:nvPr>
            <p:ph type="ftr" sz="quarter" idx="20"/>
          </p:nvPr>
        </p:nvSpPr>
        <p:spPr/>
        <p:txBody>
          <a:bodyPr/>
          <a:lstStyle/>
          <a:p>
            <a:r>
              <a:rPr lang="de-DE"/>
              <a:t>Nachhaltigkeit in der betrieblichen Altersversorgung: bAV &amp; GrüneRente</a:t>
            </a:r>
            <a:endParaRPr lang="de-DE" dirty="0"/>
          </a:p>
        </p:txBody>
      </p:sp>
      <p:sp>
        <p:nvSpPr>
          <p:cNvPr id="5" name="Foliennummernplatzhalter 4"/>
          <p:cNvSpPr>
            <a:spLocks noGrp="1"/>
          </p:cNvSpPr>
          <p:nvPr>
            <p:ph type="sldNum" sz="quarter" idx="21"/>
          </p:nvPr>
        </p:nvSpPr>
        <p:spPr/>
        <p:txBody>
          <a:bodyPr/>
          <a:lstStyle/>
          <a:p>
            <a:fld id="{BFE8ADF1-837C-463F-9856-54C2D771B21B}" type="slidenum">
              <a:rPr lang="de-DE" smtClean="0"/>
              <a:pPr/>
              <a:t>11</a:t>
            </a:fld>
            <a:endParaRPr lang="de-DE" dirty="0"/>
          </a:p>
        </p:txBody>
      </p:sp>
      <p:pic>
        <p:nvPicPr>
          <p:cNvPr id="6" name="Grafik 2"/>
          <p:cNvPicPr>
            <a:picLocks/>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0310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LOHAS:</a:t>
            </a:r>
            <a:br>
              <a:rPr lang="de-DE" altLang="de-DE" dirty="0"/>
            </a:br>
            <a:r>
              <a:rPr lang="de-DE" altLang="de-DE" dirty="0"/>
              <a:t>Attraktive Zielgruppe</a:t>
            </a:r>
            <a:endParaRPr lang="de-DE" dirty="0"/>
          </a:p>
        </p:txBody>
      </p:sp>
      <p:sp>
        <p:nvSpPr>
          <p:cNvPr id="3" name="Textplatzhalter 2"/>
          <p:cNvSpPr>
            <a:spLocks noGrp="1"/>
          </p:cNvSpPr>
          <p:nvPr>
            <p:ph type="body" sz="quarter" idx="17"/>
          </p:nvPr>
        </p:nvSpPr>
        <p:spPr>
          <a:xfrm>
            <a:off x="358775" y="2087563"/>
            <a:ext cx="8426450" cy="261610"/>
          </a:xfrm>
        </p:spPr>
        <p:txBody>
          <a:bodyPr/>
          <a:lstStyle/>
          <a:p>
            <a:r>
              <a:rPr lang="en-US" altLang="de-DE" dirty="0">
                <a:solidFill>
                  <a:schemeClr val="accent2"/>
                </a:solidFill>
              </a:rPr>
              <a:t>L</a:t>
            </a:r>
            <a:r>
              <a:rPr lang="en-US" altLang="de-DE" dirty="0"/>
              <a:t>ifestyles </a:t>
            </a:r>
            <a:r>
              <a:rPr lang="en-US" altLang="de-DE" dirty="0">
                <a:solidFill>
                  <a:schemeClr val="accent2"/>
                </a:solidFill>
              </a:rPr>
              <a:t>O</a:t>
            </a:r>
            <a:r>
              <a:rPr lang="en-US" altLang="de-DE" dirty="0"/>
              <a:t>f </a:t>
            </a:r>
            <a:r>
              <a:rPr lang="en-US" altLang="de-DE" dirty="0">
                <a:solidFill>
                  <a:schemeClr val="accent2"/>
                </a:solidFill>
              </a:rPr>
              <a:t>H</a:t>
            </a:r>
            <a:r>
              <a:rPr lang="en-US" altLang="de-DE" dirty="0"/>
              <a:t>ealth </a:t>
            </a:r>
            <a:r>
              <a:rPr lang="en-US" altLang="de-DE" dirty="0">
                <a:solidFill>
                  <a:schemeClr val="accent2"/>
                </a:solidFill>
              </a:rPr>
              <a:t>A</a:t>
            </a:r>
            <a:r>
              <a:rPr lang="en-US" altLang="de-DE" dirty="0"/>
              <a:t>nd </a:t>
            </a:r>
            <a:r>
              <a:rPr lang="en-US" altLang="de-DE" dirty="0">
                <a:solidFill>
                  <a:schemeClr val="accent2"/>
                </a:solidFill>
              </a:rPr>
              <a:t>S</a:t>
            </a:r>
            <a:r>
              <a:rPr lang="en-US" altLang="de-DE" dirty="0"/>
              <a:t>ustainability (LOHAS)</a:t>
            </a:r>
          </a:p>
        </p:txBody>
      </p:sp>
      <p:sp>
        <p:nvSpPr>
          <p:cNvPr id="4" name="Textplatzhalter 3"/>
          <p:cNvSpPr>
            <a:spLocks noGrp="1"/>
          </p:cNvSpPr>
          <p:nvPr>
            <p:ph type="body" sz="quarter" idx="19"/>
          </p:nvPr>
        </p:nvSpPr>
        <p:spPr>
          <a:xfrm>
            <a:off x="358775" y="2600325"/>
            <a:ext cx="8426450" cy="3600449"/>
          </a:xfrm>
        </p:spPr>
        <p:txBody>
          <a:bodyPr/>
          <a:lstStyle/>
          <a:p>
            <a:r>
              <a:rPr lang="de-DE" altLang="de-DE" dirty="0"/>
              <a:t>Die wachsende LOHAS-Community „protestiert und boykottiert nicht, sondern sucht sich achtsam und gut informiert jene Produkte und Dienstleistungen aus, die ihren strengen Kriterien von Gesundheit, wie ökologischer und sozialer Nachhaltigkeit entsprechen.“ </a:t>
            </a:r>
          </a:p>
          <a:p>
            <a:endParaRPr lang="de-DE" dirty="0"/>
          </a:p>
        </p:txBody>
      </p:sp>
      <p:sp>
        <p:nvSpPr>
          <p:cNvPr id="5" name="Textplatzhalter 4"/>
          <p:cNvSpPr>
            <a:spLocks noGrp="1"/>
          </p:cNvSpPr>
          <p:nvPr>
            <p:ph type="body" sz="quarter" idx="18"/>
          </p:nvPr>
        </p:nvSpPr>
        <p:spPr/>
        <p:txBody>
          <a:bodyPr/>
          <a:lstStyle/>
          <a:p>
            <a:r>
              <a:rPr lang="de-DE" dirty="0"/>
              <a:t>1. </a:t>
            </a:r>
            <a:r>
              <a:rPr lang="de-DE" altLang="de-DE" dirty="0"/>
              <a:t>Nachhaltigkeit liegt im Trend</a:t>
            </a:r>
            <a:endParaRPr lang="de-DE" dirty="0"/>
          </a:p>
        </p:txBody>
      </p:sp>
      <p:sp>
        <p:nvSpPr>
          <p:cNvPr id="6" name="Datumsplatzhalter 5"/>
          <p:cNvSpPr>
            <a:spLocks noGrp="1"/>
          </p:cNvSpPr>
          <p:nvPr>
            <p:ph type="dt" sz="half" idx="20"/>
          </p:nvPr>
        </p:nvSpPr>
        <p:spPr/>
        <p:txBody>
          <a:bodyPr/>
          <a:lstStyle/>
          <a:p>
            <a:r>
              <a:rPr lang="de-DE"/>
              <a:t>01.01.2023</a:t>
            </a:r>
            <a:endParaRPr lang="de-DE" dirty="0"/>
          </a:p>
        </p:txBody>
      </p:sp>
      <p:sp>
        <p:nvSpPr>
          <p:cNvPr id="7" name="Fußzeilenplatzhalter 6"/>
          <p:cNvSpPr>
            <a:spLocks noGrp="1"/>
          </p:cNvSpPr>
          <p:nvPr>
            <p:ph type="ftr" sz="quarter" idx="21"/>
          </p:nvPr>
        </p:nvSpPr>
        <p:spPr/>
        <p:txBody>
          <a:bodyPr/>
          <a:lstStyle/>
          <a:p>
            <a:r>
              <a:rPr lang="de-DE"/>
              <a:t>Nachhaltigkeit in der betrieblichen Altersversorgung: bAV &amp; GrüneRente</a:t>
            </a:r>
            <a:endParaRPr lang="de-DE" dirty="0"/>
          </a:p>
        </p:txBody>
      </p:sp>
      <p:sp>
        <p:nvSpPr>
          <p:cNvPr id="8" name="Foliennummernplatzhalter 7"/>
          <p:cNvSpPr>
            <a:spLocks noGrp="1"/>
          </p:cNvSpPr>
          <p:nvPr>
            <p:ph type="sldNum" sz="quarter" idx="22"/>
          </p:nvPr>
        </p:nvSpPr>
        <p:spPr/>
        <p:txBody>
          <a:bodyPr/>
          <a:lstStyle/>
          <a:p>
            <a:fld id="{BFE8ADF1-837C-463F-9856-54C2D771B21B}" type="slidenum">
              <a:rPr lang="de-DE" smtClean="0"/>
              <a:pPr/>
              <a:t>12</a:t>
            </a:fld>
            <a:endParaRPr lang="de-DE" dirty="0"/>
          </a:p>
        </p:txBody>
      </p:sp>
      <p:sp>
        <p:nvSpPr>
          <p:cNvPr id="9" name="Textplatzhalter 8"/>
          <p:cNvSpPr>
            <a:spLocks noGrp="1"/>
          </p:cNvSpPr>
          <p:nvPr>
            <p:ph type="body" sz="quarter" idx="23"/>
          </p:nvPr>
        </p:nvSpPr>
        <p:spPr/>
        <p:txBody>
          <a:bodyPr/>
          <a:lstStyle/>
          <a:p>
            <a:r>
              <a:rPr lang="de-DE" altLang="de-DE" dirty="0">
                <a:solidFill>
                  <a:schemeClr val="accent5"/>
                </a:solidFill>
              </a:rPr>
              <a:t>Quelle: www.resonanz-tv.de</a:t>
            </a:r>
            <a:endParaRPr lang="de-DE" dirty="0"/>
          </a:p>
        </p:txBody>
      </p:sp>
      <p:pic>
        <p:nvPicPr>
          <p:cNvPr id="13" name="Grafik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9805" y="3886642"/>
            <a:ext cx="2700000" cy="2025816"/>
          </a:xfrm>
          <a:prstGeom prst="rect">
            <a:avLst/>
          </a:prstGeom>
        </p:spPr>
      </p:pic>
      <p:pic>
        <p:nvPicPr>
          <p:cNvPr id="14" name="Grafik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22515" y="3886642"/>
            <a:ext cx="2700000" cy="2025816"/>
          </a:xfrm>
          <a:prstGeom prst="rect">
            <a:avLst/>
          </a:prstGeom>
        </p:spPr>
      </p:pic>
      <p:pic>
        <p:nvPicPr>
          <p:cNvPr id="15" name="Grafik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5224" y="3886642"/>
            <a:ext cx="2700000" cy="2025816"/>
          </a:xfrm>
          <a:prstGeom prst="rect">
            <a:avLst/>
          </a:prstGeom>
        </p:spPr>
      </p:pic>
    </p:spTree>
    <p:extLst>
      <p:ext uri="{BB962C8B-B14F-4D97-AF65-F5344CB8AC3E}">
        <p14:creationId xmlns:p14="http://schemas.microsoft.com/office/powerpoint/2010/main" val="1428490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Initiative für bewusstes Leben und Glücksbesinnung</a:t>
            </a:r>
            <a:endParaRPr lang="de-DE" dirty="0"/>
          </a:p>
        </p:txBody>
      </p:sp>
      <p:sp>
        <p:nvSpPr>
          <p:cNvPr id="3" name="Textplatzhalter 2"/>
          <p:cNvSpPr>
            <a:spLocks noGrp="1"/>
          </p:cNvSpPr>
          <p:nvPr>
            <p:ph type="body" sz="quarter" idx="17"/>
          </p:nvPr>
        </p:nvSpPr>
        <p:spPr/>
        <p:txBody>
          <a:bodyPr/>
          <a:lstStyle/>
          <a:p>
            <a:r>
              <a:rPr lang="de-DE" altLang="de-DE" dirty="0"/>
              <a:t>Der Weg zum Bruttonationalglück ...</a:t>
            </a:r>
          </a:p>
        </p:txBody>
      </p:sp>
      <p:sp>
        <p:nvSpPr>
          <p:cNvPr id="14" name="Textplatzhalter 13"/>
          <p:cNvSpPr>
            <a:spLocks noGrp="1"/>
          </p:cNvSpPr>
          <p:nvPr>
            <p:ph type="body" sz="quarter" idx="18"/>
          </p:nvPr>
        </p:nvSpPr>
        <p:spPr/>
        <p:txBody>
          <a:bodyPr/>
          <a:lstStyle/>
          <a:p>
            <a:r>
              <a:rPr lang="de-DE"/>
              <a:t>1. </a:t>
            </a:r>
            <a:r>
              <a:rPr lang="de-DE" altLang="de-DE"/>
              <a:t>Nachhaltigkeit liegt im Trend</a:t>
            </a:r>
            <a:endParaRPr lang="de-DE" dirty="0"/>
          </a:p>
        </p:txBody>
      </p:sp>
      <p:sp>
        <p:nvSpPr>
          <p:cNvPr id="4" name="Datumsplatzhalter 3"/>
          <p:cNvSpPr>
            <a:spLocks noGrp="1"/>
          </p:cNvSpPr>
          <p:nvPr>
            <p:ph type="dt" sz="half" idx="20"/>
          </p:nvPr>
        </p:nvSpPr>
        <p:spPr/>
        <p:txBody>
          <a:bodyPr/>
          <a:lstStyle/>
          <a:p>
            <a:r>
              <a:rPr lang="de-DE"/>
              <a:t>01.01.2023</a:t>
            </a:r>
            <a:endParaRPr lang="de-DE" dirty="0"/>
          </a:p>
        </p:txBody>
      </p:sp>
      <p:sp>
        <p:nvSpPr>
          <p:cNvPr id="5" name="Fußzeilenplatzhalter 4"/>
          <p:cNvSpPr>
            <a:spLocks noGrp="1"/>
          </p:cNvSpPr>
          <p:nvPr>
            <p:ph type="ftr" sz="quarter" idx="21"/>
          </p:nvPr>
        </p:nvSpPr>
        <p:spPr/>
        <p:txBody>
          <a:bodyPr/>
          <a:lstStyle/>
          <a:p>
            <a:r>
              <a:rPr lang="de-DE"/>
              <a:t>Nachhaltigkeit in der betrieblichen Altersversorgung: bAV &amp; GrüneRente</a:t>
            </a:r>
            <a:endParaRPr lang="de-DE" dirty="0"/>
          </a:p>
        </p:txBody>
      </p:sp>
      <p:sp>
        <p:nvSpPr>
          <p:cNvPr id="6" name="Foliennummernplatzhalter 5"/>
          <p:cNvSpPr>
            <a:spLocks noGrp="1"/>
          </p:cNvSpPr>
          <p:nvPr>
            <p:ph type="sldNum" sz="quarter" idx="22"/>
          </p:nvPr>
        </p:nvSpPr>
        <p:spPr/>
        <p:txBody>
          <a:bodyPr/>
          <a:lstStyle/>
          <a:p>
            <a:fld id="{BFE8ADF1-837C-463F-9856-54C2D771B21B}" type="slidenum">
              <a:rPr lang="de-DE" smtClean="0"/>
              <a:pPr/>
              <a:t>13</a:t>
            </a:fld>
            <a:endParaRPr lang="de-DE" dirty="0"/>
          </a:p>
        </p:txBody>
      </p:sp>
      <p:sp>
        <p:nvSpPr>
          <p:cNvPr id="16" name="Textplatzhalter 15"/>
          <p:cNvSpPr>
            <a:spLocks noGrp="1"/>
          </p:cNvSpPr>
          <p:nvPr>
            <p:ph type="body" sz="quarter" idx="23"/>
          </p:nvPr>
        </p:nvSpPr>
        <p:spPr/>
        <p:txBody>
          <a:bodyPr/>
          <a:lstStyle/>
          <a:p>
            <a:endParaRPr lang="de-DE" altLang="de-DE" dirty="0"/>
          </a:p>
        </p:txBody>
      </p:sp>
      <p:pic>
        <p:nvPicPr>
          <p:cNvPr id="12" name="Picture 2"/>
          <p:cNvPicPr>
            <a:picLocks noChangeAspect="1" noChangeArrowheads="1"/>
          </p:cNvPicPr>
          <p:nvPr/>
        </p:nvPicPr>
        <p:blipFill>
          <a:blip r:embed="rId2"/>
          <a:srcRect/>
          <a:stretch>
            <a:fillRect/>
          </a:stretch>
        </p:blipFill>
        <p:spPr bwMode="auto">
          <a:xfrm>
            <a:off x="2576513" y="2533650"/>
            <a:ext cx="3990975" cy="3543300"/>
          </a:xfrm>
          <a:prstGeom prst="rect">
            <a:avLst/>
          </a:prstGeom>
          <a:noFill/>
          <a:ln w="9525">
            <a:solidFill>
              <a:schemeClr val="accent5"/>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45217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LOHAS: </a:t>
            </a:r>
            <a:br>
              <a:rPr lang="de-DE" altLang="de-DE" dirty="0"/>
            </a:br>
            <a:r>
              <a:rPr lang="de-DE" altLang="de-DE" dirty="0"/>
              <a:t>Zielgruppe mit großer Reichweite</a:t>
            </a:r>
            <a:endParaRPr lang="de-DE" dirty="0"/>
          </a:p>
        </p:txBody>
      </p:sp>
      <p:sp>
        <p:nvSpPr>
          <p:cNvPr id="14" name="Textplatzhalter 13"/>
          <p:cNvSpPr>
            <a:spLocks noGrp="1"/>
          </p:cNvSpPr>
          <p:nvPr>
            <p:ph type="body" sz="quarter" idx="18"/>
          </p:nvPr>
        </p:nvSpPr>
        <p:spPr/>
        <p:txBody>
          <a:bodyPr/>
          <a:lstStyle/>
          <a:p>
            <a:r>
              <a:rPr lang="de-DE" dirty="0"/>
              <a:t>1. </a:t>
            </a:r>
            <a:r>
              <a:rPr lang="de-DE" altLang="de-DE" dirty="0"/>
              <a:t>Nachhaltigkeit liegt im Trend</a:t>
            </a:r>
            <a:endParaRPr lang="de-DE" dirty="0"/>
          </a:p>
        </p:txBody>
      </p:sp>
      <p:sp>
        <p:nvSpPr>
          <p:cNvPr id="4" name="Datumsplatzhalter 3"/>
          <p:cNvSpPr>
            <a:spLocks noGrp="1"/>
          </p:cNvSpPr>
          <p:nvPr>
            <p:ph type="dt" sz="half" idx="20"/>
          </p:nvPr>
        </p:nvSpPr>
        <p:spPr/>
        <p:txBody>
          <a:bodyPr/>
          <a:lstStyle/>
          <a:p>
            <a:r>
              <a:rPr lang="de-DE"/>
              <a:t>01.01.2023</a:t>
            </a:r>
            <a:endParaRPr lang="de-DE" dirty="0"/>
          </a:p>
        </p:txBody>
      </p:sp>
      <p:sp>
        <p:nvSpPr>
          <p:cNvPr id="5" name="Fußzeilenplatzhalter 4"/>
          <p:cNvSpPr>
            <a:spLocks noGrp="1"/>
          </p:cNvSpPr>
          <p:nvPr>
            <p:ph type="ftr" sz="quarter" idx="21"/>
          </p:nvPr>
        </p:nvSpPr>
        <p:spPr/>
        <p:txBody>
          <a:bodyPr/>
          <a:lstStyle/>
          <a:p>
            <a:r>
              <a:rPr lang="de-DE"/>
              <a:t>Nachhaltigkeit in der betrieblichen Altersversorgung: bAV &amp; GrüneRente</a:t>
            </a:r>
            <a:endParaRPr lang="de-DE" dirty="0"/>
          </a:p>
        </p:txBody>
      </p:sp>
      <p:sp>
        <p:nvSpPr>
          <p:cNvPr id="6" name="Foliennummernplatzhalter 5"/>
          <p:cNvSpPr>
            <a:spLocks noGrp="1"/>
          </p:cNvSpPr>
          <p:nvPr>
            <p:ph type="sldNum" sz="quarter" idx="22"/>
          </p:nvPr>
        </p:nvSpPr>
        <p:spPr/>
        <p:txBody>
          <a:bodyPr/>
          <a:lstStyle/>
          <a:p>
            <a:fld id="{BFE8ADF1-837C-463F-9856-54C2D771B21B}" type="slidenum">
              <a:rPr lang="de-DE" smtClean="0"/>
              <a:pPr/>
              <a:t>14</a:t>
            </a:fld>
            <a:endParaRPr lang="de-DE" dirty="0"/>
          </a:p>
        </p:txBody>
      </p:sp>
      <p:sp>
        <p:nvSpPr>
          <p:cNvPr id="16" name="Textplatzhalter 15"/>
          <p:cNvSpPr>
            <a:spLocks noGrp="1"/>
          </p:cNvSpPr>
          <p:nvPr>
            <p:ph type="body" sz="quarter" idx="23"/>
          </p:nvPr>
        </p:nvSpPr>
        <p:spPr/>
        <p:txBody>
          <a:bodyPr/>
          <a:lstStyle/>
          <a:p>
            <a:r>
              <a:rPr lang="de-DE" altLang="de-DE" dirty="0">
                <a:solidFill>
                  <a:schemeClr val="accent5"/>
                </a:solidFill>
              </a:rPr>
              <a:t>Quelle: </a:t>
            </a:r>
            <a:r>
              <a:rPr lang="de-DE" altLang="de-DE" dirty="0" err="1">
                <a:solidFill>
                  <a:schemeClr val="accent5"/>
                </a:solidFill>
              </a:rPr>
              <a:t>best</a:t>
            </a:r>
            <a:r>
              <a:rPr lang="de-DE" altLang="de-DE" dirty="0">
                <a:solidFill>
                  <a:schemeClr val="accent5"/>
                </a:solidFill>
              </a:rPr>
              <a:t> </a:t>
            </a:r>
            <a:r>
              <a:rPr lang="de-DE" altLang="de-DE" dirty="0" err="1">
                <a:solidFill>
                  <a:schemeClr val="accent5"/>
                </a:solidFill>
              </a:rPr>
              <a:t>for</a:t>
            </a:r>
            <a:r>
              <a:rPr lang="de-DE" altLang="de-DE" dirty="0">
                <a:solidFill>
                  <a:schemeClr val="accent5"/>
                </a:solidFill>
              </a:rPr>
              <a:t> </a:t>
            </a:r>
            <a:r>
              <a:rPr lang="de-DE" altLang="de-DE" dirty="0" err="1">
                <a:solidFill>
                  <a:schemeClr val="accent5"/>
                </a:solidFill>
              </a:rPr>
              <a:t>planning</a:t>
            </a:r>
            <a:r>
              <a:rPr lang="de-DE" altLang="de-DE" dirty="0">
                <a:solidFill>
                  <a:schemeClr val="accent5"/>
                </a:solidFill>
              </a:rPr>
              <a:t> 2021 Berichtsband. Details: deutschsprachige Bevölkerung ab 14 Jahren, Basis: 32.132 Interviews, Hochrechnung auf 72,7 Mio. Personen</a:t>
            </a:r>
            <a:endParaRPr lang="de-DE" altLang="de-DE" dirty="0"/>
          </a:p>
        </p:txBody>
      </p:sp>
      <p:grpSp>
        <p:nvGrpSpPr>
          <p:cNvPr id="8" name="Gruppieren 7"/>
          <p:cNvGrpSpPr/>
          <p:nvPr/>
        </p:nvGrpSpPr>
        <p:grpSpPr>
          <a:xfrm>
            <a:off x="1003300" y="2063750"/>
            <a:ext cx="7123113" cy="3817938"/>
            <a:chOff x="673100" y="2051050"/>
            <a:chExt cx="7123113" cy="3817938"/>
          </a:xfrm>
        </p:grpSpPr>
        <p:sp>
          <p:nvSpPr>
            <p:cNvPr id="11" name="Textplatzhalter 6"/>
            <p:cNvSpPr txBox="1">
              <a:spLocks/>
            </p:cNvSpPr>
            <p:nvPr/>
          </p:nvSpPr>
          <p:spPr bwMode="auto">
            <a:xfrm>
              <a:off x="673100" y="5622767"/>
              <a:ext cx="68532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spcBef>
                  <a:spcPts val="600"/>
                </a:spcBef>
                <a:spcAft>
                  <a:spcPts val="800"/>
                </a:spcAft>
                <a:defRPr sz="1700">
                  <a:solidFill>
                    <a:schemeClr val="tx1"/>
                  </a:solidFill>
                  <a:latin typeface="Arial" panose="020B0604020202020204" pitchFamily="34" charset="0"/>
                </a:defRPr>
              </a:lvl1pPr>
              <a:lvl2pPr marL="268288" indent="-268288">
                <a:spcBef>
                  <a:spcPts val="800"/>
                </a:spcBef>
                <a:buSzPct val="100000"/>
                <a:buBlip>
                  <a:blip r:embed="rId2"/>
                </a:buBlip>
                <a:defRPr sz="1700">
                  <a:solidFill>
                    <a:schemeClr val="tx1"/>
                  </a:solidFill>
                  <a:latin typeface="Arial" panose="020B0604020202020204" pitchFamily="34" charset="0"/>
                </a:defRPr>
              </a:lvl2pPr>
              <a:lvl3pPr marL="538163" indent="-269875">
                <a:spcBef>
                  <a:spcPts val="800"/>
                </a:spcBef>
                <a:buSzPct val="100000"/>
                <a:buFont typeface="Symbol" panose="05050102010706020507" pitchFamily="18" charset="2"/>
                <a:buChar char="-"/>
                <a:defRPr sz="1700">
                  <a:solidFill>
                    <a:schemeClr val="tx1"/>
                  </a:solidFill>
                  <a:latin typeface="Arial" panose="020B0604020202020204" pitchFamily="34" charset="0"/>
                </a:defRPr>
              </a:lvl3pPr>
              <a:lvl4pPr marL="806450" indent="-268288">
                <a:spcBef>
                  <a:spcPts val="800"/>
                </a:spcBef>
                <a:buSzPct val="100000"/>
                <a:buBlip>
                  <a:blip r:embed="rId2"/>
                </a:buBlip>
                <a:defRPr sz="1700">
                  <a:solidFill>
                    <a:schemeClr val="tx1"/>
                  </a:solidFill>
                  <a:latin typeface="Arial" panose="020B0604020202020204" pitchFamily="34" charset="0"/>
                </a:defRPr>
              </a:lvl4pPr>
              <a:lvl5pPr marL="2057400" indent="-2290763">
                <a:spcBef>
                  <a:spcPts val="800"/>
                </a:spcBef>
                <a:buSzPct val="100000"/>
                <a:buBlip>
                  <a:blip r:embed="rId2"/>
                </a:buBlip>
                <a:defRPr sz="1700">
                  <a:solidFill>
                    <a:schemeClr val="tx1"/>
                  </a:solidFill>
                  <a:latin typeface="Arial" panose="020B0604020202020204" pitchFamily="34" charset="0"/>
                </a:defRPr>
              </a:lvl5pPr>
              <a:lvl6pPr marL="2514600" indent="-2290763"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6pPr>
              <a:lvl7pPr marL="2971800" indent="-2290763"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7pPr>
              <a:lvl8pPr marL="3429000" indent="-2290763"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8pPr>
              <a:lvl9pPr marL="3886200" indent="-2290763"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9pPr>
            </a:lstStyle>
            <a:p>
              <a:pPr>
                <a:spcBef>
                  <a:spcPct val="0"/>
                </a:spcBef>
                <a:spcAft>
                  <a:spcPct val="0"/>
                </a:spcAft>
                <a:defRPr/>
              </a:pPr>
              <a:r>
                <a:rPr lang="de-DE" altLang="de-DE" sz="800" dirty="0">
                  <a:cs typeface="Arial" panose="020B0604020202020204" pitchFamily="34" charset="0"/>
                </a:rPr>
                <a:t>Eigene Darstellung. Die Basis für die Beschreibung der LOHAS bilden 23 Statements zum Thema Nachhaltigkeit, soziale Verantwortung, Gesundheit, Ernährung und Konsum, die in der Studie "</a:t>
              </a:r>
              <a:r>
                <a:rPr lang="de-DE" altLang="de-DE" sz="800" dirty="0" err="1">
                  <a:cs typeface="Arial" panose="020B0604020202020204" pitchFamily="34" charset="0"/>
                </a:rPr>
                <a:t>best</a:t>
              </a:r>
              <a:r>
                <a:rPr lang="de-DE" altLang="de-DE" sz="800" dirty="0">
                  <a:cs typeface="Arial" panose="020B0604020202020204" pitchFamily="34" charset="0"/>
                </a:rPr>
                <a:t> </a:t>
              </a:r>
              <a:r>
                <a:rPr lang="de-DE" altLang="de-DE" sz="800" dirty="0" err="1">
                  <a:cs typeface="Arial" panose="020B0604020202020204" pitchFamily="34" charset="0"/>
                </a:rPr>
                <a:t>for</a:t>
              </a:r>
              <a:r>
                <a:rPr lang="de-DE" altLang="de-DE" sz="800" dirty="0">
                  <a:cs typeface="Arial" panose="020B0604020202020204" pitchFamily="34" charset="0"/>
                </a:rPr>
                <a:t> </a:t>
              </a:r>
              <a:r>
                <a:rPr lang="de-DE" altLang="de-DE" sz="800" dirty="0" err="1">
                  <a:cs typeface="Arial" panose="020B0604020202020204" pitchFamily="34" charset="0"/>
                </a:rPr>
                <a:t>planning</a:t>
              </a:r>
              <a:r>
                <a:rPr lang="de-DE" altLang="de-DE" sz="800" dirty="0">
                  <a:cs typeface="Arial" panose="020B0604020202020204" pitchFamily="34" charset="0"/>
                </a:rPr>
                <a:t>" abgefragt wurden. </a:t>
              </a:r>
            </a:p>
          </p:txBody>
        </p:sp>
        <p:sp>
          <p:nvSpPr>
            <p:cNvPr id="13" name="Ellipse 12"/>
            <p:cNvSpPr>
              <a:spLocks noChangeAspect="1"/>
            </p:cNvSpPr>
            <p:nvPr/>
          </p:nvSpPr>
          <p:spPr>
            <a:xfrm>
              <a:off x="685800" y="2051050"/>
              <a:ext cx="3419475" cy="3419475"/>
            </a:xfrm>
            <a:prstGeom prst="ellipse">
              <a:avLst/>
            </a:prstGeom>
            <a:solidFill>
              <a:srgbClr val="8CCE92"/>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15" name="Ellipse 14"/>
            <p:cNvSpPr>
              <a:spLocks noChangeAspect="1"/>
            </p:cNvSpPr>
            <p:nvPr/>
          </p:nvSpPr>
          <p:spPr>
            <a:xfrm>
              <a:off x="1549400" y="3708400"/>
              <a:ext cx="1692275" cy="1692275"/>
            </a:xfrm>
            <a:prstGeom prst="ellipse">
              <a:avLst/>
            </a:prstGeom>
            <a:solidFill>
              <a:srgbClr val="66BE6D"/>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17" name="Ellipse 16"/>
            <p:cNvSpPr>
              <a:spLocks noChangeAspect="1"/>
            </p:cNvSpPr>
            <p:nvPr/>
          </p:nvSpPr>
          <p:spPr>
            <a:xfrm>
              <a:off x="1973263" y="4464050"/>
              <a:ext cx="846137" cy="846138"/>
            </a:xfrm>
            <a:prstGeom prst="ellipse">
              <a:avLst/>
            </a:prstGeom>
            <a:solidFill>
              <a:srgbClr val="40AE49"/>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cxnSp>
          <p:nvCxnSpPr>
            <p:cNvPr id="18" name="Gerade Verbindung 17"/>
            <p:cNvCxnSpPr/>
            <p:nvPr/>
          </p:nvCxnSpPr>
          <p:spPr>
            <a:xfrm>
              <a:off x="2395538" y="4598988"/>
              <a:ext cx="4932362"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a:off x="2395538" y="3841750"/>
              <a:ext cx="4932362"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2395538" y="2222500"/>
              <a:ext cx="4932362"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21" name="Rechteck 27"/>
            <p:cNvSpPr>
              <a:spLocks noChangeArrowheads="1"/>
            </p:cNvSpPr>
            <p:nvPr/>
          </p:nvSpPr>
          <p:spPr bwMode="auto">
            <a:xfrm>
              <a:off x="4818063" y="2222500"/>
              <a:ext cx="2978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800"/>
                </a:spcAft>
                <a:defRPr sz="1700">
                  <a:solidFill>
                    <a:schemeClr val="tx1"/>
                  </a:solidFill>
                  <a:latin typeface="Arial" charset="0"/>
                </a:defRPr>
              </a:lvl1pPr>
              <a:lvl2pPr marL="742950" indent="-285750">
                <a:spcBef>
                  <a:spcPts val="800"/>
                </a:spcBef>
                <a:buSzPct val="100000"/>
                <a:buBlip>
                  <a:blip r:embed="rId2"/>
                </a:buBlip>
                <a:defRPr sz="1700">
                  <a:solidFill>
                    <a:schemeClr val="tx1"/>
                  </a:solidFill>
                  <a:latin typeface="Arial" charset="0"/>
                </a:defRPr>
              </a:lvl2pPr>
              <a:lvl3pPr marL="1143000" indent="-228600">
                <a:spcBef>
                  <a:spcPts val="800"/>
                </a:spcBef>
                <a:buSzPct val="100000"/>
                <a:buFont typeface="Symbol" pitchFamily="18" charset="2"/>
                <a:buChar char="-"/>
                <a:defRPr sz="1700">
                  <a:solidFill>
                    <a:schemeClr val="tx1"/>
                  </a:solidFill>
                  <a:latin typeface="Arial" charset="0"/>
                </a:defRPr>
              </a:lvl3pPr>
              <a:lvl4pPr marL="1600200" indent="-228600">
                <a:spcBef>
                  <a:spcPts val="800"/>
                </a:spcBef>
                <a:buSzPct val="100000"/>
                <a:buBlip>
                  <a:blip r:embed="rId2"/>
                </a:buBlip>
                <a:defRPr sz="1700">
                  <a:solidFill>
                    <a:schemeClr val="tx1"/>
                  </a:solidFill>
                  <a:latin typeface="Arial" charset="0"/>
                </a:defRPr>
              </a:lvl4pPr>
              <a:lvl5pPr marL="2057400" indent="-228600">
                <a:spcBef>
                  <a:spcPts val="800"/>
                </a:spcBef>
                <a:buSzPct val="100000"/>
                <a:buBlip>
                  <a:blip r:embed="rId2"/>
                </a:buBlip>
                <a:defRPr sz="1700">
                  <a:solidFill>
                    <a:schemeClr val="tx1"/>
                  </a:solidFill>
                  <a:latin typeface="Arial"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charset="0"/>
                </a:defRPr>
              </a:lvl9pPr>
            </a:lstStyle>
            <a:p>
              <a:pPr eaLnBrk="1" hangingPunct="1">
                <a:spcBef>
                  <a:spcPct val="0"/>
                </a:spcBef>
                <a:spcAft>
                  <a:spcPct val="0"/>
                </a:spcAft>
              </a:pPr>
              <a:r>
                <a:rPr lang="de-DE" altLang="de-DE" sz="1600" b="1" dirty="0">
                  <a:solidFill>
                    <a:srgbClr val="8CCE92"/>
                  </a:solidFill>
                </a:rPr>
                <a:t>Weite Zielgruppe LOHAS</a:t>
              </a:r>
            </a:p>
            <a:p>
              <a:pPr eaLnBrk="1" hangingPunct="1">
                <a:spcBef>
                  <a:spcPct val="0"/>
                </a:spcBef>
                <a:spcAft>
                  <a:spcPct val="0"/>
                </a:spcAft>
              </a:pPr>
              <a:r>
                <a:rPr lang="de-DE" altLang="de-DE" sz="1600" dirty="0"/>
                <a:t>44,3 Mio. Personen</a:t>
              </a:r>
            </a:p>
          </p:txBody>
        </p:sp>
        <p:sp>
          <p:nvSpPr>
            <p:cNvPr id="22" name="Rechteck 32"/>
            <p:cNvSpPr>
              <a:spLocks noChangeArrowheads="1"/>
            </p:cNvSpPr>
            <p:nvPr/>
          </p:nvSpPr>
          <p:spPr bwMode="auto">
            <a:xfrm>
              <a:off x="4818063" y="3843338"/>
              <a:ext cx="2978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800"/>
                </a:spcAft>
                <a:defRPr sz="1700">
                  <a:solidFill>
                    <a:schemeClr val="tx1"/>
                  </a:solidFill>
                  <a:latin typeface="Arial" charset="0"/>
                </a:defRPr>
              </a:lvl1pPr>
              <a:lvl2pPr marL="742950" indent="-285750">
                <a:spcBef>
                  <a:spcPts val="800"/>
                </a:spcBef>
                <a:buSzPct val="100000"/>
                <a:buBlip>
                  <a:blip r:embed="rId2"/>
                </a:buBlip>
                <a:defRPr sz="1700">
                  <a:solidFill>
                    <a:schemeClr val="tx1"/>
                  </a:solidFill>
                  <a:latin typeface="Arial" charset="0"/>
                </a:defRPr>
              </a:lvl2pPr>
              <a:lvl3pPr marL="1143000" indent="-228600">
                <a:spcBef>
                  <a:spcPts val="800"/>
                </a:spcBef>
                <a:buSzPct val="100000"/>
                <a:buFont typeface="Symbol" pitchFamily="18" charset="2"/>
                <a:buChar char="-"/>
                <a:defRPr sz="1700">
                  <a:solidFill>
                    <a:schemeClr val="tx1"/>
                  </a:solidFill>
                  <a:latin typeface="Arial" charset="0"/>
                </a:defRPr>
              </a:lvl3pPr>
              <a:lvl4pPr marL="1600200" indent="-228600">
                <a:spcBef>
                  <a:spcPts val="800"/>
                </a:spcBef>
                <a:buSzPct val="100000"/>
                <a:buBlip>
                  <a:blip r:embed="rId2"/>
                </a:buBlip>
                <a:defRPr sz="1700">
                  <a:solidFill>
                    <a:schemeClr val="tx1"/>
                  </a:solidFill>
                  <a:latin typeface="Arial" charset="0"/>
                </a:defRPr>
              </a:lvl4pPr>
              <a:lvl5pPr marL="2057400" indent="-228600">
                <a:spcBef>
                  <a:spcPts val="800"/>
                </a:spcBef>
                <a:buSzPct val="100000"/>
                <a:buBlip>
                  <a:blip r:embed="rId2"/>
                </a:buBlip>
                <a:defRPr sz="1700">
                  <a:solidFill>
                    <a:schemeClr val="tx1"/>
                  </a:solidFill>
                  <a:latin typeface="Arial"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charset="0"/>
                </a:defRPr>
              </a:lvl9pPr>
            </a:lstStyle>
            <a:p>
              <a:pPr eaLnBrk="1" hangingPunct="1">
                <a:spcBef>
                  <a:spcPct val="0"/>
                </a:spcBef>
                <a:spcAft>
                  <a:spcPct val="0"/>
                </a:spcAft>
              </a:pPr>
              <a:r>
                <a:rPr lang="de-DE" altLang="de-DE" sz="1600" b="1" dirty="0">
                  <a:solidFill>
                    <a:srgbClr val="66BE6D"/>
                  </a:solidFill>
                </a:rPr>
                <a:t>Basis-Zielgruppe LOHAS</a:t>
              </a:r>
            </a:p>
            <a:p>
              <a:pPr eaLnBrk="1" hangingPunct="1">
                <a:spcBef>
                  <a:spcPct val="0"/>
                </a:spcBef>
                <a:spcAft>
                  <a:spcPct val="0"/>
                </a:spcAft>
              </a:pPr>
              <a:r>
                <a:rPr lang="de-DE" altLang="de-DE" sz="1600" dirty="0"/>
                <a:t>18,2 Mio. Personen</a:t>
              </a:r>
            </a:p>
          </p:txBody>
        </p:sp>
        <p:sp>
          <p:nvSpPr>
            <p:cNvPr id="23" name="Rechteck 33"/>
            <p:cNvSpPr>
              <a:spLocks noChangeArrowheads="1"/>
            </p:cNvSpPr>
            <p:nvPr/>
          </p:nvSpPr>
          <p:spPr bwMode="auto">
            <a:xfrm>
              <a:off x="4818063" y="4600575"/>
              <a:ext cx="2978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800"/>
                </a:spcAft>
                <a:defRPr sz="1700">
                  <a:solidFill>
                    <a:schemeClr val="tx1"/>
                  </a:solidFill>
                  <a:latin typeface="Arial" charset="0"/>
                </a:defRPr>
              </a:lvl1pPr>
              <a:lvl2pPr marL="742950" indent="-285750">
                <a:spcBef>
                  <a:spcPts val="800"/>
                </a:spcBef>
                <a:buSzPct val="100000"/>
                <a:buBlip>
                  <a:blip r:embed="rId2"/>
                </a:buBlip>
                <a:defRPr sz="1700">
                  <a:solidFill>
                    <a:schemeClr val="tx1"/>
                  </a:solidFill>
                  <a:latin typeface="Arial" charset="0"/>
                </a:defRPr>
              </a:lvl2pPr>
              <a:lvl3pPr marL="1143000" indent="-228600">
                <a:spcBef>
                  <a:spcPts val="800"/>
                </a:spcBef>
                <a:buSzPct val="100000"/>
                <a:buFont typeface="Symbol" pitchFamily="18" charset="2"/>
                <a:buChar char="-"/>
                <a:defRPr sz="1700">
                  <a:solidFill>
                    <a:schemeClr val="tx1"/>
                  </a:solidFill>
                  <a:latin typeface="Arial" charset="0"/>
                </a:defRPr>
              </a:lvl3pPr>
              <a:lvl4pPr marL="1600200" indent="-228600">
                <a:spcBef>
                  <a:spcPts val="800"/>
                </a:spcBef>
                <a:buSzPct val="100000"/>
                <a:buBlip>
                  <a:blip r:embed="rId2"/>
                </a:buBlip>
                <a:defRPr sz="1700">
                  <a:solidFill>
                    <a:schemeClr val="tx1"/>
                  </a:solidFill>
                  <a:latin typeface="Arial" charset="0"/>
                </a:defRPr>
              </a:lvl4pPr>
              <a:lvl5pPr marL="2057400" indent="-228600">
                <a:spcBef>
                  <a:spcPts val="800"/>
                </a:spcBef>
                <a:buSzPct val="100000"/>
                <a:buBlip>
                  <a:blip r:embed="rId2"/>
                </a:buBlip>
                <a:defRPr sz="1700">
                  <a:solidFill>
                    <a:schemeClr val="tx1"/>
                  </a:solidFill>
                  <a:latin typeface="Arial"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charset="0"/>
                </a:defRPr>
              </a:lvl9pPr>
            </a:lstStyle>
            <a:p>
              <a:pPr eaLnBrk="1" hangingPunct="1">
                <a:spcBef>
                  <a:spcPct val="0"/>
                </a:spcBef>
                <a:spcAft>
                  <a:spcPct val="0"/>
                </a:spcAft>
              </a:pPr>
              <a:r>
                <a:rPr lang="de-DE" altLang="de-DE" sz="1600" b="1" dirty="0">
                  <a:solidFill>
                    <a:srgbClr val="40AE49"/>
                  </a:solidFill>
                </a:rPr>
                <a:t>Kern-Zielgruppe LOHAS</a:t>
              </a:r>
            </a:p>
            <a:p>
              <a:pPr eaLnBrk="1" hangingPunct="1">
                <a:spcBef>
                  <a:spcPct val="0"/>
                </a:spcBef>
                <a:spcAft>
                  <a:spcPct val="0"/>
                </a:spcAft>
              </a:pPr>
              <a:r>
                <a:rPr lang="de-DE" altLang="de-DE" sz="1600" dirty="0"/>
                <a:t>5,8 Mio. Personen</a:t>
              </a:r>
            </a:p>
          </p:txBody>
        </p:sp>
      </p:grpSp>
    </p:spTree>
    <p:extLst>
      <p:ext uri="{BB962C8B-B14F-4D97-AF65-F5344CB8AC3E}">
        <p14:creationId xmlns:p14="http://schemas.microsoft.com/office/powerpoint/2010/main" val="2673924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Gehören Sie auch zu den „LOHAS“? </a:t>
            </a:r>
            <a:br>
              <a:rPr lang="de-DE" altLang="de-DE" dirty="0"/>
            </a:br>
            <a:r>
              <a:rPr lang="de-DE" altLang="de-DE" dirty="0"/>
              <a:t>Kennen Sie „LOHAS“?</a:t>
            </a:r>
            <a:endParaRPr lang="de-DE" dirty="0"/>
          </a:p>
        </p:txBody>
      </p:sp>
      <p:sp>
        <p:nvSpPr>
          <p:cNvPr id="3" name="Textplatzhalter 2"/>
          <p:cNvSpPr>
            <a:spLocks noGrp="1"/>
          </p:cNvSpPr>
          <p:nvPr>
            <p:ph type="body" sz="quarter" idx="17"/>
          </p:nvPr>
        </p:nvSpPr>
        <p:spPr/>
        <p:txBody>
          <a:bodyPr/>
          <a:lstStyle/>
          <a:p>
            <a:endParaRPr lang="de-DE"/>
          </a:p>
        </p:txBody>
      </p:sp>
      <p:sp>
        <p:nvSpPr>
          <p:cNvPr id="4" name="Textplatzhalter 3"/>
          <p:cNvSpPr>
            <a:spLocks noGrp="1"/>
          </p:cNvSpPr>
          <p:nvPr>
            <p:ph type="body" sz="quarter" idx="19"/>
          </p:nvPr>
        </p:nvSpPr>
        <p:spPr>
          <a:xfrm>
            <a:off x="358775" y="2600325"/>
            <a:ext cx="8426449" cy="3600449"/>
          </a:xfrm>
        </p:spPr>
        <p:txBody>
          <a:bodyPr>
            <a:normAutofit lnSpcReduction="10000"/>
          </a:bodyPr>
          <a:lstStyle/>
          <a:p>
            <a:pPr lvl="1"/>
            <a:r>
              <a:rPr lang="de-DE" altLang="de-DE" dirty="0"/>
              <a:t>Ist für Sie bei Anschaffungen die Nachhaltigkeit von Produkten (Umweltverträglichkeit, Langlebigkeit etc.) ganz besonders von Bedeutung?</a:t>
            </a:r>
          </a:p>
          <a:p>
            <a:pPr lvl="1"/>
            <a:r>
              <a:rPr lang="de-DE" altLang="de-DE" dirty="0"/>
              <a:t>Achten Sie sehr auf Ihre Gesundheit?</a:t>
            </a:r>
          </a:p>
          <a:p>
            <a:pPr lvl="1"/>
            <a:r>
              <a:rPr lang="de-DE" altLang="de-DE" dirty="0"/>
              <a:t>Kaufen Sie – wenn möglich – Produkte, die aus „fairem Handel“ stammen?</a:t>
            </a:r>
          </a:p>
          <a:p>
            <a:pPr lvl="1"/>
            <a:r>
              <a:rPr lang="de-DE" altLang="de-DE" dirty="0"/>
              <a:t>Sind Sie in Vereinen engagiert?</a:t>
            </a:r>
          </a:p>
          <a:p>
            <a:pPr lvl="1"/>
            <a:r>
              <a:rPr lang="de-DE" altLang="de-DE" dirty="0"/>
              <a:t>Achten Sie beim Kauf von Lebensmitteln auf ökologische Produkte oder auf Fleisch aus artgerechter Tierhaltung/Produkte aus Ihrer Region?</a:t>
            </a:r>
          </a:p>
          <a:p>
            <a:pPr lvl="1"/>
            <a:r>
              <a:rPr lang="de-DE" altLang="de-DE" dirty="0"/>
              <a:t>Verwenden Sie bevorzugt umweltschonende Haushaltsreiniger und Waschmittel?</a:t>
            </a:r>
          </a:p>
          <a:p>
            <a:pPr lvl="1"/>
            <a:r>
              <a:rPr lang="de-DE" altLang="de-DE" dirty="0"/>
              <a:t>Haben Sie bereits über ein Auto mit Hybrid- oder Elektro-Antrieb nachgedacht?</a:t>
            </a:r>
          </a:p>
          <a:p>
            <a:pPr lvl="1"/>
            <a:r>
              <a:rPr lang="de-DE" altLang="de-DE" dirty="0"/>
              <a:t>Legen Sie gelegentlich einen „</a:t>
            </a:r>
            <a:r>
              <a:rPr lang="de-DE" altLang="de-DE" dirty="0" err="1"/>
              <a:t>Veggie</a:t>
            </a:r>
            <a:r>
              <a:rPr lang="de-DE" altLang="de-DE" dirty="0"/>
              <a:t>-Day“ ein?</a:t>
            </a:r>
          </a:p>
        </p:txBody>
      </p:sp>
      <p:sp>
        <p:nvSpPr>
          <p:cNvPr id="5" name="Textplatzhalter 4"/>
          <p:cNvSpPr>
            <a:spLocks noGrp="1"/>
          </p:cNvSpPr>
          <p:nvPr>
            <p:ph type="body" sz="quarter" idx="18"/>
          </p:nvPr>
        </p:nvSpPr>
        <p:spPr/>
        <p:txBody>
          <a:bodyPr/>
          <a:lstStyle/>
          <a:p>
            <a:r>
              <a:rPr lang="de-DE" dirty="0"/>
              <a:t>1. </a:t>
            </a:r>
            <a:r>
              <a:rPr lang="de-DE" altLang="de-DE" dirty="0"/>
              <a:t>Nachhaltigkeit liegt im Trend</a:t>
            </a:r>
            <a:endParaRPr lang="de-DE" dirty="0"/>
          </a:p>
        </p:txBody>
      </p:sp>
      <p:sp>
        <p:nvSpPr>
          <p:cNvPr id="6" name="Datumsplatzhalter 5"/>
          <p:cNvSpPr>
            <a:spLocks noGrp="1"/>
          </p:cNvSpPr>
          <p:nvPr>
            <p:ph type="dt" sz="half" idx="20"/>
          </p:nvPr>
        </p:nvSpPr>
        <p:spPr/>
        <p:txBody>
          <a:bodyPr/>
          <a:lstStyle/>
          <a:p>
            <a:r>
              <a:rPr lang="de-DE"/>
              <a:t>01.01.2023</a:t>
            </a:r>
            <a:endParaRPr lang="de-DE" dirty="0"/>
          </a:p>
        </p:txBody>
      </p:sp>
      <p:sp>
        <p:nvSpPr>
          <p:cNvPr id="7" name="Fußzeilenplatzhalter 6"/>
          <p:cNvSpPr>
            <a:spLocks noGrp="1"/>
          </p:cNvSpPr>
          <p:nvPr>
            <p:ph type="ftr" sz="quarter" idx="21"/>
          </p:nvPr>
        </p:nvSpPr>
        <p:spPr/>
        <p:txBody>
          <a:bodyPr/>
          <a:lstStyle/>
          <a:p>
            <a:r>
              <a:rPr lang="de-DE"/>
              <a:t>Nachhaltigkeit in der betrieblichen Altersversorgung: bAV &amp; GrüneRente</a:t>
            </a:r>
            <a:endParaRPr lang="de-DE" dirty="0"/>
          </a:p>
        </p:txBody>
      </p:sp>
      <p:sp>
        <p:nvSpPr>
          <p:cNvPr id="8" name="Foliennummernplatzhalter 7"/>
          <p:cNvSpPr>
            <a:spLocks noGrp="1"/>
          </p:cNvSpPr>
          <p:nvPr>
            <p:ph type="sldNum" sz="quarter" idx="22"/>
          </p:nvPr>
        </p:nvSpPr>
        <p:spPr/>
        <p:txBody>
          <a:bodyPr/>
          <a:lstStyle/>
          <a:p>
            <a:fld id="{BFE8ADF1-837C-463F-9856-54C2D771B21B}" type="slidenum">
              <a:rPr lang="de-DE" smtClean="0"/>
              <a:pPr/>
              <a:t>15</a:t>
            </a:fld>
            <a:endParaRPr lang="de-DE" dirty="0"/>
          </a:p>
        </p:txBody>
      </p:sp>
      <p:sp>
        <p:nvSpPr>
          <p:cNvPr id="9" name="Textplatzhalter 8"/>
          <p:cNvSpPr>
            <a:spLocks noGrp="1"/>
          </p:cNvSpPr>
          <p:nvPr>
            <p:ph type="body" sz="quarter" idx="23"/>
          </p:nvPr>
        </p:nvSpPr>
        <p:spPr/>
        <p:txBody>
          <a:bodyPr/>
          <a:lstStyle/>
          <a:p>
            <a:endParaRPr lang="de-DE"/>
          </a:p>
        </p:txBody>
      </p:sp>
    </p:spTree>
    <p:extLst>
      <p:ext uri="{BB962C8B-B14F-4D97-AF65-F5344CB8AC3E}">
        <p14:creationId xmlns:p14="http://schemas.microsoft.com/office/powerpoint/2010/main" val="1830718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Ein LOHAS stellt sich vor - Demografie</a:t>
            </a:r>
            <a:endParaRPr lang="de-DE" dirty="0"/>
          </a:p>
        </p:txBody>
      </p:sp>
      <p:sp>
        <p:nvSpPr>
          <p:cNvPr id="11" name="Inhaltsplatzhalter 10">
            <a:extLst>
              <a:ext uri="{FF2B5EF4-FFF2-40B4-BE49-F238E27FC236}">
                <a16:creationId xmlns:a16="http://schemas.microsoft.com/office/drawing/2014/main" id="{3FE19E38-13AE-4EA8-A342-0ECC093DB1D8}"/>
              </a:ext>
            </a:extLst>
          </p:cNvPr>
          <p:cNvSpPr>
            <a:spLocks noGrp="1"/>
          </p:cNvSpPr>
          <p:nvPr>
            <p:ph sz="quarter" idx="19"/>
          </p:nvPr>
        </p:nvSpPr>
        <p:spPr>
          <a:xfrm>
            <a:off x="4751388" y="2601757"/>
            <a:ext cx="4033837" cy="3599018"/>
          </a:xfrm>
        </p:spPr>
        <p:txBody>
          <a:bodyPr/>
          <a:lstStyle/>
          <a:p>
            <a:pPr lvl="1">
              <a:tabLst>
                <a:tab pos="3767138" algn="r"/>
              </a:tabLst>
            </a:pPr>
            <a:r>
              <a:rPr lang="de-DE" dirty="0"/>
              <a:t>≥ 50 Jahre alt: 	60,9 %</a:t>
            </a:r>
          </a:p>
          <a:p>
            <a:pPr lvl="1">
              <a:tabLst>
                <a:tab pos="3767138" algn="r"/>
              </a:tabLst>
            </a:pPr>
            <a:r>
              <a:rPr lang="de-DE" dirty="0"/>
              <a:t>Verheiratet:	 55,3 %</a:t>
            </a:r>
          </a:p>
          <a:p>
            <a:pPr lvl="1">
              <a:tabLst>
                <a:tab pos="3767138" algn="r"/>
              </a:tabLst>
            </a:pPr>
            <a:r>
              <a:rPr lang="de-DE" dirty="0"/>
              <a:t>Hochschulreife: 	52,6 %</a:t>
            </a:r>
          </a:p>
          <a:p>
            <a:pPr lvl="1">
              <a:tabLst>
                <a:tab pos="3767138" algn="r"/>
              </a:tabLst>
            </a:pPr>
            <a:r>
              <a:rPr lang="de-DE" dirty="0"/>
              <a:t>Mit Berufsausbildung: 	67,3 %</a:t>
            </a:r>
          </a:p>
          <a:p>
            <a:pPr lvl="1">
              <a:tabLst>
                <a:tab pos="3767138" algn="r"/>
              </a:tabLst>
            </a:pPr>
            <a:r>
              <a:rPr lang="de-DE" altLang="de-DE" dirty="0"/>
              <a:t>Haushaltsnettoeinkommen </a:t>
            </a:r>
            <a:br>
              <a:rPr lang="de-DE" altLang="de-DE" dirty="0"/>
            </a:br>
            <a:r>
              <a:rPr lang="de-DE" altLang="de-DE" dirty="0"/>
              <a:t>≥ 3.000 €: 	59,8 %</a:t>
            </a:r>
          </a:p>
          <a:p>
            <a:pPr lvl="1"/>
            <a:endParaRPr lang="de-DE" dirty="0"/>
          </a:p>
        </p:txBody>
      </p:sp>
      <p:sp>
        <p:nvSpPr>
          <p:cNvPr id="5" name="Textplatzhalter 4"/>
          <p:cNvSpPr>
            <a:spLocks noGrp="1"/>
          </p:cNvSpPr>
          <p:nvPr>
            <p:ph type="body" sz="quarter" idx="18"/>
          </p:nvPr>
        </p:nvSpPr>
        <p:spPr/>
        <p:txBody>
          <a:bodyPr/>
          <a:lstStyle/>
          <a:p>
            <a:r>
              <a:rPr lang="de-DE" dirty="0"/>
              <a:t>1. </a:t>
            </a:r>
            <a:r>
              <a:rPr lang="de-DE" altLang="de-DE" dirty="0"/>
              <a:t>Nachhaltigkeit liegt im Trend</a:t>
            </a:r>
            <a:endParaRPr lang="de-DE" dirty="0"/>
          </a:p>
        </p:txBody>
      </p:sp>
      <p:sp>
        <p:nvSpPr>
          <p:cNvPr id="6" name="Datumsplatzhalter 5"/>
          <p:cNvSpPr>
            <a:spLocks noGrp="1"/>
          </p:cNvSpPr>
          <p:nvPr>
            <p:ph type="dt" sz="half" idx="21"/>
          </p:nvPr>
        </p:nvSpPr>
        <p:spPr/>
        <p:txBody>
          <a:bodyPr/>
          <a:lstStyle/>
          <a:p>
            <a:r>
              <a:rPr lang="de-DE"/>
              <a:t>01.01.2023</a:t>
            </a:r>
            <a:endParaRPr lang="de-DE" dirty="0"/>
          </a:p>
        </p:txBody>
      </p:sp>
      <p:sp>
        <p:nvSpPr>
          <p:cNvPr id="7" name="Fußzeilenplatzhalter 6"/>
          <p:cNvSpPr>
            <a:spLocks noGrp="1"/>
          </p:cNvSpPr>
          <p:nvPr>
            <p:ph type="ftr" sz="quarter" idx="22"/>
          </p:nvPr>
        </p:nvSpPr>
        <p:spPr/>
        <p:txBody>
          <a:bodyPr/>
          <a:lstStyle/>
          <a:p>
            <a:r>
              <a:rPr lang="de-DE"/>
              <a:t>Nachhaltigkeit in der betrieblichen Altersversorgung: bAV &amp; GrüneRente</a:t>
            </a:r>
            <a:endParaRPr lang="de-DE" dirty="0"/>
          </a:p>
        </p:txBody>
      </p:sp>
      <p:sp>
        <p:nvSpPr>
          <p:cNvPr id="8" name="Foliennummernplatzhalter 7"/>
          <p:cNvSpPr>
            <a:spLocks noGrp="1"/>
          </p:cNvSpPr>
          <p:nvPr>
            <p:ph type="sldNum" sz="quarter" idx="23"/>
          </p:nvPr>
        </p:nvSpPr>
        <p:spPr/>
        <p:txBody>
          <a:bodyPr/>
          <a:lstStyle/>
          <a:p>
            <a:fld id="{BFE8ADF1-837C-463F-9856-54C2D771B21B}" type="slidenum">
              <a:rPr lang="de-DE" smtClean="0"/>
              <a:pPr/>
              <a:t>16</a:t>
            </a:fld>
            <a:endParaRPr lang="de-DE" dirty="0"/>
          </a:p>
        </p:txBody>
      </p:sp>
      <p:sp>
        <p:nvSpPr>
          <p:cNvPr id="9" name="Textplatzhalter 8"/>
          <p:cNvSpPr>
            <a:spLocks noGrp="1"/>
          </p:cNvSpPr>
          <p:nvPr>
            <p:ph type="body" sz="quarter" idx="24"/>
          </p:nvPr>
        </p:nvSpPr>
        <p:spPr/>
        <p:txBody>
          <a:bodyPr/>
          <a:lstStyle/>
          <a:p>
            <a:r>
              <a:rPr lang="de-DE" dirty="0"/>
              <a:t>Quelle: Statista 2022</a:t>
            </a:r>
          </a:p>
          <a:p>
            <a:r>
              <a:rPr lang="de-DE" dirty="0"/>
              <a:t>LOHAS im Vergleich zur deutschsprachige Bevölkerung ab 14 Jahre in Privathaushalten am Ort der Hauptwohnung in der Bundesrepublik Deutschland; Basis: 23.015 Befragte.</a:t>
            </a:r>
          </a:p>
        </p:txBody>
      </p:sp>
      <p:graphicFrame>
        <p:nvGraphicFramePr>
          <p:cNvPr id="29" name="Diagramm 13">
            <a:extLst>
              <a:ext uri="{FF2B5EF4-FFF2-40B4-BE49-F238E27FC236}">
                <a16:creationId xmlns:a16="http://schemas.microsoft.com/office/drawing/2014/main" id="{06C283FC-653A-4B16-BB31-7B535460B3AC}"/>
              </a:ext>
            </a:extLst>
          </p:cNvPr>
          <p:cNvGraphicFramePr>
            <a:graphicFrameLocks/>
          </p:cNvGraphicFramePr>
          <p:nvPr>
            <p:extLst>
              <p:ext uri="{D42A27DB-BD31-4B8C-83A1-F6EECF244321}">
                <p14:modId xmlns:p14="http://schemas.microsoft.com/office/powerpoint/2010/main" val="928524455"/>
              </p:ext>
            </p:extLst>
          </p:nvPr>
        </p:nvGraphicFramePr>
        <p:xfrm>
          <a:off x="359808" y="2601757"/>
          <a:ext cx="4140200" cy="2511331"/>
        </p:xfrm>
        <a:graphic>
          <a:graphicData uri="http://schemas.openxmlformats.org/drawingml/2006/chart">
            <c:chart xmlns:c="http://schemas.openxmlformats.org/drawingml/2006/chart" xmlns:r="http://schemas.openxmlformats.org/officeDocument/2006/relationships" r:id="rId2"/>
          </a:graphicData>
        </a:graphic>
      </p:graphicFrame>
      <p:pic>
        <p:nvPicPr>
          <p:cNvPr id="33" name="Grafik 32">
            <a:extLst>
              <a:ext uri="{FF2B5EF4-FFF2-40B4-BE49-F238E27FC236}">
                <a16:creationId xmlns:a16="http://schemas.microsoft.com/office/drawing/2014/main" id="{39482DE8-CA98-401F-84AA-77F3A4CB5721}"/>
              </a:ext>
            </a:extLst>
          </p:cNvPr>
          <p:cNvPicPr>
            <a:picLocks noChangeAspect="1"/>
          </p:cNvPicPr>
          <p:nvPr/>
        </p:nvPicPr>
        <p:blipFill rotWithShape="1">
          <a:blip r:embed="rId3"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p:blipFill>
        <p:spPr>
          <a:xfrm>
            <a:off x="681067" y="3141785"/>
            <a:ext cx="434549" cy="827266"/>
          </a:xfrm>
          <a:prstGeom prst="rect">
            <a:avLst/>
          </a:prstGeom>
        </p:spPr>
      </p:pic>
      <p:pic>
        <p:nvPicPr>
          <p:cNvPr id="34" name="Grafik 33">
            <a:extLst>
              <a:ext uri="{FF2B5EF4-FFF2-40B4-BE49-F238E27FC236}">
                <a16:creationId xmlns:a16="http://schemas.microsoft.com/office/drawing/2014/main" id="{065A0857-4F3F-450E-BF5F-09A784E4F8AF}"/>
              </a:ext>
            </a:extLst>
          </p:cNvPr>
          <p:cNvPicPr>
            <a:picLocks noChangeAspect="1"/>
          </p:cNvPicPr>
          <p:nvPr/>
        </p:nvPicPr>
        <p:blipFill rotWithShape="1">
          <a:blip r:embed="rId4"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p:blipFill>
        <p:spPr>
          <a:xfrm>
            <a:off x="3767328" y="3141785"/>
            <a:ext cx="367119" cy="827266"/>
          </a:xfrm>
          <a:prstGeom prst="rect">
            <a:avLst/>
          </a:prstGeom>
        </p:spPr>
      </p:pic>
    </p:spTree>
    <p:extLst>
      <p:ext uri="{BB962C8B-B14F-4D97-AF65-F5344CB8AC3E}">
        <p14:creationId xmlns:p14="http://schemas.microsoft.com/office/powerpoint/2010/main" val="4110772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Ein LOHAS stellt sich vor ...</a:t>
            </a:r>
            <a:endParaRPr lang="de-DE" dirty="0"/>
          </a:p>
        </p:txBody>
      </p:sp>
      <p:sp>
        <p:nvSpPr>
          <p:cNvPr id="14" name="Textplatzhalter 13"/>
          <p:cNvSpPr>
            <a:spLocks noGrp="1"/>
          </p:cNvSpPr>
          <p:nvPr>
            <p:ph type="body" sz="quarter" idx="18"/>
          </p:nvPr>
        </p:nvSpPr>
        <p:spPr/>
        <p:txBody>
          <a:bodyPr/>
          <a:lstStyle/>
          <a:p>
            <a:r>
              <a:rPr lang="de-DE" dirty="0"/>
              <a:t>1. </a:t>
            </a:r>
            <a:r>
              <a:rPr lang="de-DE" altLang="de-DE" dirty="0"/>
              <a:t>Nachhaltigkeit liegt im Trend</a:t>
            </a:r>
            <a:endParaRPr lang="de-DE" dirty="0"/>
          </a:p>
        </p:txBody>
      </p:sp>
      <p:sp>
        <p:nvSpPr>
          <p:cNvPr id="4" name="Datumsplatzhalter 3"/>
          <p:cNvSpPr>
            <a:spLocks noGrp="1"/>
          </p:cNvSpPr>
          <p:nvPr>
            <p:ph type="dt" sz="half" idx="20"/>
          </p:nvPr>
        </p:nvSpPr>
        <p:spPr/>
        <p:txBody>
          <a:bodyPr/>
          <a:lstStyle/>
          <a:p>
            <a:r>
              <a:rPr lang="de-DE"/>
              <a:t>01.01.2023</a:t>
            </a:r>
            <a:endParaRPr lang="de-DE" dirty="0"/>
          </a:p>
        </p:txBody>
      </p:sp>
      <p:sp>
        <p:nvSpPr>
          <p:cNvPr id="5" name="Fußzeilenplatzhalter 4"/>
          <p:cNvSpPr>
            <a:spLocks noGrp="1"/>
          </p:cNvSpPr>
          <p:nvPr>
            <p:ph type="ftr" sz="quarter" idx="21"/>
          </p:nvPr>
        </p:nvSpPr>
        <p:spPr/>
        <p:txBody>
          <a:bodyPr/>
          <a:lstStyle/>
          <a:p>
            <a:r>
              <a:rPr lang="de-DE"/>
              <a:t>Nachhaltigkeit in der betrieblichen Altersversorgung: bAV &amp; GrüneRente</a:t>
            </a:r>
            <a:endParaRPr lang="de-DE" dirty="0"/>
          </a:p>
        </p:txBody>
      </p:sp>
      <p:sp>
        <p:nvSpPr>
          <p:cNvPr id="6" name="Foliennummernplatzhalter 5"/>
          <p:cNvSpPr>
            <a:spLocks noGrp="1"/>
          </p:cNvSpPr>
          <p:nvPr>
            <p:ph type="sldNum" sz="quarter" idx="22"/>
          </p:nvPr>
        </p:nvSpPr>
        <p:spPr/>
        <p:txBody>
          <a:bodyPr/>
          <a:lstStyle/>
          <a:p>
            <a:fld id="{BFE8ADF1-837C-463F-9856-54C2D771B21B}" type="slidenum">
              <a:rPr lang="de-DE" smtClean="0"/>
              <a:pPr/>
              <a:t>17</a:t>
            </a:fld>
            <a:endParaRPr lang="de-DE" dirty="0"/>
          </a:p>
        </p:txBody>
      </p:sp>
      <p:sp>
        <p:nvSpPr>
          <p:cNvPr id="16" name="Textplatzhalter 15"/>
          <p:cNvSpPr>
            <a:spLocks noGrp="1"/>
          </p:cNvSpPr>
          <p:nvPr>
            <p:ph type="body" sz="quarter" idx="23"/>
          </p:nvPr>
        </p:nvSpPr>
        <p:spPr/>
        <p:txBody>
          <a:bodyPr/>
          <a:lstStyle/>
          <a:p>
            <a:pPr>
              <a:spcBef>
                <a:spcPct val="0"/>
              </a:spcBef>
              <a:spcAft>
                <a:spcPct val="0"/>
              </a:spcAft>
              <a:defRPr/>
            </a:pPr>
            <a:r>
              <a:rPr lang="de-DE" altLang="de-DE" dirty="0">
                <a:solidFill>
                  <a:schemeClr val="accent5"/>
                </a:solidFill>
              </a:rPr>
              <a:t>Quelle: Statista 2022</a:t>
            </a:r>
          </a:p>
          <a:p>
            <a:pPr>
              <a:spcBef>
                <a:spcPct val="0"/>
              </a:spcBef>
              <a:spcAft>
                <a:spcPct val="0"/>
              </a:spcAft>
              <a:defRPr/>
            </a:pPr>
            <a:r>
              <a:rPr lang="de-DE" altLang="de-DE" dirty="0">
                <a:solidFill>
                  <a:schemeClr val="accent5"/>
                </a:solidFill>
              </a:rPr>
              <a:t>LOHAS im Vergleich zur deutschsprachige Bevölkerung ab 14 Jahre in Privathaushalten am Ort der Hauptwohnung in der Bundesrepublik Deutschland; Basis: 23.015 Befragte.</a:t>
            </a:r>
            <a:endParaRPr lang="de-DE" altLang="de-DE" dirty="0"/>
          </a:p>
        </p:txBody>
      </p:sp>
      <p:sp>
        <p:nvSpPr>
          <p:cNvPr id="8" name="Rechteck 7">
            <a:extLst>
              <a:ext uri="{FF2B5EF4-FFF2-40B4-BE49-F238E27FC236}">
                <a16:creationId xmlns:a16="http://schemas.microsoft.com/office/drawing/2014/main" id="{4B821837-C840-4EDC-8D03-A7941545136B}"/>
              </a:ext>
            </a:extLst>
          </p:cNvPr>
          <p:cNvSpPr>
            <a:spLocks noChangeArrowheads="1"/>
          </p:cNvSpPr>
          <p:nvPr/>
        </p:nvSpPr>
        <p:spPr bwMode="auto">
          <a:xfrm>
            <a:off x="776605" y="2270676"/>
            <a:ext cx="4292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de-DE" altLang="de-DE" sz="3000" b="1" i="1" dirty="0">
                <a:solidFill>
                  <a:srgbClr val="40AE49"/>
                </a:solidFill>
              </a:rPr>
              <a:t>hohes Bildungsniveau</a:t>
            </a:r>
          </a:p>
        </p:txBody>
      </p:sp>
      <p:sp>
        <p:nvSpPr>
          <p:cNvPr id="20" name="Rechteck 19">
            <a:extLst>
              <a:ext uri="{FF2B5EF4-FFF2-40B4-BE49-F238E27FC236}">
                <a16:creationId xmlns:a16="http://schemas.microsoft.com/office/drawing/2014/main" id="{ABEC0C63-FE3A-4200-9F20-4746E03F6468}"/>
              </a:ext>
            </a:extLst>
          </p:cNvPr>
          <p:cNvSpPr>
            <a:spLocks noChangeArrowheads="1"/>
          </p:cNvSpPr>
          <p:nvPr/>
        </p:nvSpPr>
        <p:spPr bwMode="auto">
          <a:xfrm>
            <a:off x="4208653" y="1755001"/>
            <a:ext cx="381386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de-DE" altLang="de-DE" sz="3000" dirty="0">
                <a:solidFill>
                  <a:srgbClr val="40AE49"/>
                </a:solidFill>
              </a:rPr>
              <a:t>Soziale Gerechtigkeit</a:t>
            </a:r>
          </a:p>
        </p:txBody>
      </p:sp>
      <p:sp>
        <p:nvSpPr>
          <p:cNvPr id="9" name="Rechteck 8">
            <a:extLst>
              <a:ext uri="{FF2B5EF4-FFF2-40B4-BE49-F238E27FC236}">
                <a16:creationId xmlns:a16="http://schemas.microsoft.com/office/drawing/2014/main" id="{363B5008-64FD-4C0E-955B-90B17BBB3483}"/>
              </a:ext>
            </a:extLst>
          </p:cNvPr>
          <p:cNvSpPr/>
          <p:nvPr/>
        </p:nvSpPr>
        <p:spPr>
          <a:xfrm>
            <a:off x="3508883" y="2786390"/>
            <a:ext cx="4716356" cy="400110"/>
          </a:xfrm>
          <a:prstGeom prst="rect">
            <a:avLst/>
          </a:prstGeom>
        </p:spPr>
        <p:txBody>
          <a:bodyPr wrap="none">
            <a:spAutoFit/>
          </a:bodyPr>
          <a:lstStyle/>
          <a:p>
            <a:pPr eaLnBrk="1" hangingPunct="1">
              <a:defRPr/>
            </a:pPr>
            <a:r>
              <a:rPr lang="de-DE" sz="2000" b="1" dirty="0">
                <a:solidFill>
                  <a:schemeClr val="accent5"/>
                </a:solidFill>
              </a:rPr>
              <a:t>Bei Nahrungsmitteln: Qualität &gt; Preis</a:t>
            </a:r>
          </a:p>
        </p:txBody>
      </p:sp>
      <p:sp>
        <p:nvSpPr>
          <p:cNvPr id="10" name="Rechteck 13">
            <a:extLst>
              <a:ext uri="{FF2B5EF4-FFF2-40B4-BE49-F238E27FC236}">
                <a16:creationId xmlns:a16="http://schemas.microsoft.com/office/drawing/2014/main" id="{E0F2F677-44FB-402A-9F60-1EF548A20A3C}"/>
              </a:ext>
            </a:extLst>
          </p:cNvPr>
          <p:cNvSpPr>
            <a:spLocks noChangeArrowheads="1"/>
          </p:cNvSpPr>
          <p:nvPr/>
        </p:nvSpPr>
        <p:spPr bwMode="auto">
          <a:xfrm>
            <a:off x="2174525" y="3148176"/>
            <a:ext cx="18517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spcAft>
                <a:spcPts val="800"/>
              </a:spcAft>
              <a:defRPr sz="1700">
                <a:solidFill>
                  <a:schemeClr val="tx1"/>
                </a:solidFill>
                <a:latin typeface="Arial" charset="0"/>
              </a:defRPr>
            </a:lvl1pPr>
            <a:lvl2pPr marL="742950" indent="-285750">
              <a:spcBef>
                <a:spcPts val="800"/>
              </a:spcBef>
              <a:buSzPct val="100000"/>
              <a:buBlip>
                <a:blip r:embed="rId2"/>
              </a:buBlip>
              <a:defRPr sz="1700">
                <a:solidFill>
                  <a:schemeClr val="tx1"/>
                </a:solidFill>
                <a:latin typeface="Arial" charset="0"/>
              </a:defRPr>
            </a:lvl2pPr>
            <a:lvl3pPr marL="1143000" indent="-228600">
              <a:spcBef>
                <a:spcPts val="800"/>
              </a:spcBef>
              <a:buSzPct val="100000"/>
              <a:buFont typeface="Symbol" pitchFamily="18" charset="2"/>
              <a:buChar char="-"/>
              <a:defRPr sz="1700">
                <a:solidFill>
                  <a:schemeClr val="tx1"/>
                </a:solidFill>
                <a:latin typeface="Arial" charset="0"/>
              </a:defRPr>
            </a:lvl3pPr>
            <a:lvl4pPr marL="1600200" indent="-228600">
              <a:spcBef>
                <a:spcPts val="800"/>
              </a:spcBef>
              <a:buSzPct val="100000"/>
              <a:buBlip>
                <a:blip r:embed="rId2"/>
              </a:buBlip>
              <a:defRPr sz="1700">
                <a:solidFill>
                  <a:schemeClr val="tx1"/>
                </a:solidFill>
                <a:latin typeface="Arial" charset="0"/>
              </a:defRPr>
            </a:lvl4pPr>
            <a:lvl5pPr marL="2057400" indent="-228600">
              <a:spcBef>
                <a:spcPts val="800"/>
              </a:spcBef>
              <a:buSzPct val="100000"/>
              <a:buBlip>
                <a:blip r:embed="rId2"/>
              </a:buBlip>
              <a:defRPr sz="1700">
                <a:solidFill>
                  <a:schemeClr val="tx1"/>
                </a:solidFill>
                <a:latin typeface="Arial"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charset="0"/>
              </a:defRPr>
            </a:lvl9pPr>
          </a:lstStyle>
          <a:p>
            <a:pPr eaLnBrk="1" hangingPunct="1">
              <a:spcBef>
                <a:spcPct val="0"/>
              </a:spcBef>
              <a:spcAft>
                <a:spcPct val="0"/>
              </a:spcAft>
            </a:pPr>
            <a:r>
              <a:rPr lang="de-DE" altLang="de-DE" sz="2000" b="1" dirty="0">
                <a:solidFill>
                  <a:srgbClr val="8CCE92"/>
                </a:solidFill>
              </a:rPr>
              <a:t>über 50 Jahre</a:t>
            </a:r>
          </a:p>
        </p:txBody>
      </p:sp>
      <p:sp>
        <p:nvSpPr>
          <p:cNvPr id="11" name="Rechteck 10">
            <a:extLst>
              <a:ext uri="{FF2B5EF4-FFF2-40B4-BE49-F238E27FC236}">
                <a16:creationId xmlns:a16="http://schemas.microsoft.com/office/drawing/2014/main" id="{36E2AE66-2E21-4DA2-9F3F-DDE82579E68C}"/>
              </a:ext>
            </a:extLst>
          </p:cNvPr>
          <p:cNvSpPr>
            <a:spLocks noChangeArrowheads="1"/>
          </p:cNvSpPr>
          <p:nvPr/>
        </p:nvSpPr>
        <p:spPr bwMode="auto">
          <a:xfrm>
            <a:off x="1269874" y="3636909"/>
            <a:ext cx="2093913" cy="400050"/>
          </a:xfrm>
          <a:prstGeom prst="rect">
            <a:avLst/>
          </a:prstGeom>
        </p:spPr>
        <p:txBody>
          <a:bodyPr wrap="none">
            <a:spAutoFit/>
          </a:bodyPr>
          <a:lstStyle/>
          <a:p>
            <a:pPr eaLnBrk="1" hangingPunct="1">
              <a:defRPr/>
            </a:pPr>
            <a:r>
              <a:rPr lang="de-DE" altLang="de-DE" sz="2000" b="1" dirty="0">
                <a:solidFill>
                  <a:schemeClr val="accent5"/>
                </a:solidFill>
              </a:rPr>
              <a:t>Frauen, Männer</a:t>
            </a:r>
          </a:p>
        </p:txBody>
      </p:sp>
      <p:sp>
        <p:nvSpPr>
          <p:cNvPr id="12" name="Rechteck 18">
            <a:extLst>
              <a:ext uri="{FF2B5EF4-FFF2-40B4-BE49-F238E27FC236}">
                <a16:creationId xmlns:a16="http://schemas.microsoft.com/office/drawing/2014/main" id="{EDDCAF85-9610-410C-8878-BF5A3F5DF4B3}"/>
              </a:ext>
            </a:extLst>
          </p:cNvPr>
          <p:cNvSpPr>
            <a:spLocks noChangeArrowheads="1"/>
          </p:cNvSpPr>
          <p:nvPr/>
        </p:nvSpPr>
        <p:spPr bwMode="auto">
          <a:xfrm>
            <a:off x="3793256" y="3593827"/>
            <a:ext cx="482375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spcAft>
                <a:spcPts val="800"/>
              </a:spcAft>
              <a:defRPr sz="1700">
                <a:solidFill>
                  <a:schemeClr val="tx1"/>
                </a:solidFill>
                <a:latin typeface="Arial" charset="0"/>
              </a:defRPr>
            </a:lvl1pPr>
            <a:lvl2pPr marL="742950" indent="-285750">
              <a:spcBef>
                <a:spcPts val="800"/>
              </a:spcBef>
              <a:buSzPct val="100000"/>
              <a:buBlip>
                <a:blip r:embed="rId2"/>
              </a:buBlip>
              <a:defRPr sz="1700">
                <a:solidFill>
                  <a:schemeClr val="tx1"/>
                </a:solidFill>
                <a:latin typeface="Arial" charset="0"/>
              </a:defRPr>
            </a:lvl2pPr>
            <a:lvl3pPr marL="1143000" indent="-228600">
              <a:spcBef>
                <a:spcPts val="800"/>
              </a:spcBef>
              <a:buSzPct val="100000"/>
              <a:buFont typeface="Symbol" pitchFamily="18" charset="2"/>
              <a:buChar char="-"/>
              <a:defRPr sz="1700">
                <a:solidFill>
                  <a:schemeClr val="tx1"/>
                </a:solidFill>
                <a:latin typeface="Arial" charset="0"/>
              </a:defRPr>
            </a:lvl3pPr>
            <a:lvl4pPr marL="1600200" indent="-228600">
              <a:spcBef>
                <a:spcPts val="800"/>
              </a:spcBef>
              <a:buSzPct val="100000"/>
              <a:buBlip>
                <a:blip r:embed="rId2"/>
              </a:buBlip>
              <a:defRPr sz="1700">
                <a:solidFill>
                  <a:schemeClr val="tx1"/>
                </a:solidFill>
                <a:latin typeface="Arial" charset="0"/>
              </a:defRPr>
            </a:lvl4pPr>
            <a:lvl5pPr marL="2057400" indent="-228600">
              <a:spcBef>
                <a:spcPts val="800"/>
              </a:spcBef>
              <a:buSzPct val="100000"/>
              <a:buBlip>
                <a:blip r:embed="rId2"/>
              </a:buBlip>
              <a:defRPr sz="1700">
                <a:solidFill>
                  <a:schemeClr val="tx1"/>
                </a:solidFill>
                <a:latin typeface="Arial"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charset="0"/>
              </a:defRPr>
            </a:lvl9pPr>
          </a:lstStyle>
          <a:p>
            <a:pPr eaLnBrk="1" hangingPunct="1">
              <a:spcBef>
                <a:spcPct val="0"/>
              </a:spcBef>
              <a:spcAft>
                <a:spcPct val="0"/>
              </a:spcAft>
            </a:pPr>
            <a:r>
              <a:rPr lang="de-DE" altLang="de-DE" sz="3000" b="1" dirty="0">
                <a:solidFill>
                  <a:srgbClr val="40AE49"/>
                </a:solidFill>
              </a:rPr>
              <a:t>Natur- und Umweltschutz</a:t>
            </a:r>
          </a:p>
        </p:txBody>
      </p:sp>
      <p:sp>
        <p:nvSpPr>
          <p:cNvPr id="13" name="Rechteck 20">
            <a:extLst>
              <a:ext uri="{FF2B5EF4-FFF2-40B4-BE49-F238E27FC236}">
                <a16:creationId xmlns:a16="http://schemas.microsoft.com/office/drawing/2014/main" id="{5DA6738F-0A33-40A8-B6ED-535FAF60ADD1}"/>
              </a:ext>
            </a:extLst>
          </p:cNvPr>
          <p:cNvSpPr>
            <a:spLocks noChangeArrowheads="1"/>
          </p:cNvSpPr>
          <p:nvPr/>
        </p:nvSpPr>
        <p:spPr bwMode="auto">
          <a:xfrm>
            <a:off x="2631170" y="4503449"/>
            <a:ext cx="53913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spcAft>
                <a:spcPts val="800"/>
              </a:spcAft>
              <a:defRPr sz="1700">
                <a:solidFill>
                  <a:schemeClr val="tx1"/>
                </a:solidFill>
                <a:latin typeface="Arial" charset="0"/>
              </a:defRPr>
            </a:lvl1pPr>
            <a:lvl2pPr marL="742950" indent="-285750">
              <a:spcBef>
                <a:spcPts val="800"/>
              </a:spcBef>
              <a:buSzPct val="100000"/>
              <a:buBlip>
                <a:blip r:embed="rId2"/>
              </a:buBlip>
              <a:defRPr sz="1700">
                <a:solidFill>
                  <a:schemeClr val="tx1"/>
                </a:solidFill>
                <a:latin typeface="Arial" charset="0"/>
              </a:defRPr>
            </a:lvl2pPr>
            <a:lvl3pPr marL="1143000" indent="-228600">
              <a:spcBef>
                <a:spcPts val="800"/>
              </a:spcBef>
              <a:buSzPct val="100000"/>
              <a:buFont typeface="Symbol" pitchFamily="18" charset="2"/>
              <a:buChar char="-"/>
              <a:defRPr sz="1700">
                <a:solidFill>
                  <a:schemeClr val="tx1"/>
                </a:solidFill>
                <a:latin typeface="Arial" charset="0"/>
              </a:defRPr>
            </a:lvl3pPr>
            <a:lvl4pPr marL="1600200" indent="-228600">
              <a:spcBef>
                <a:spcPts val="800"/>
              </a:spcBef>
              <a:buSzPct val="100000"/>
              <a:buBlip>
                <a:blip r:embed="rId2"/>
              </a:buBlip>
              <a:defRPr sz="1700">
                <a:solidFill>
                  <a:schemeClr val="tx1"/>
                </a:solidFill>
                <a:latin typeface="Arial" charset="0"/>
              </a:defRPr>
            </a:lvl4pPr>
            <a:lvl5pPr marL="2057400" indent="-228600">
              <a:spcBef>
                <a:spcPts val="800"/>
              </a:spcBef>
              <a:buSzPct val="100000"/>
              <a:buBlip>
                <a:blip r:embed="rId2"/>
              </a:buBlip>
              <a:defRPr sz="1700">
                <a:solidFill>
                  <a:schemeClr val="tx1"/>
                </a:solidFill>
                <a:latin typeface="Arial"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charset="0"/>
              </a:defRPr>
            </a:lvl9pPr>
          </a:lstStyle>
          <a:p>
            <a:pPr eaLnBrk="1" hangingPunct="1">
              <a:spcBef>
                <a:spcPct val="0"/>
              </a:spcBef>
              <a:spcAft>
                <a:spcPct val="0"/>
              </a:spcAft>
            </a:pPr>
            <a:r>
              <a:rPr lang="de-DE" altLang="de-DE" sz="2000" b="1" dirty="0">
                <a:solidFill>
                  <a:srgbClr val="8CCE92"/>
                </a:solidFill>
              </a:rPr>
              <a:t>hohe Ausgabebereitschaft für gutes Essen</a:t>
            </a:r>
          </a:p>
        </p:txBody>
      </p:sp>
      <p:sp>
        <p:nvSpPr>
          <p:cNvPr id="36" name="Rechteck 35">
            <a:extLst>
              <a:ext uri="{FF2B5EF4-FFF2-40B4-BE49-F238E27FC236}">
                <a16:creationId xmlns:a16="http://schemas.microsoft.com/office/drawing/2014/main" id="{5ED6880E-4843-4652-9E7C-919B794E5672}"/>
              </a:ext>
            </a:extLst>
          </p:cNvPr>
          <p:cNvSpPr>
            <a:spLocks noChangeArrowheads="1"/>
          </p:cNvSpPr>
          <p:nvPr/>
        </p:nvSpPr>
        <p:spPr bwMode="auto">
          <a:xfrm>
            <a:off x="378096" y="4881316"/>
            <a:ext cx="445666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de-DE" altLang="de-DE" sz="3000" b="1" i="1" dirty="0">
                <a:solidFill>
                  <a:srgbClr val="40AE49"/>
                </a:solidFill>
              </a:rPr>
              <a:t>Nachhaltigkeitsaspekte</a:t>
            </a:r>
          </a:p>
        </p:txBody>
      </p:sp>
      <p:sp>
        <p:nvSpPr>
          <p:cNvPr id="37" name="Rechteck 36">
            <a:extLst>
              <a:ext uri="{FF2B5EF4-FFF2-40B4-BE49-F238E27FC236}">
                <a16:creationId xmlns:a16="http://schemas.microsoft.com/office/drawing/2014/main" id="{332053A3-4E12-4B0C-BEB3-A9CA980EA6D3}"/>
              </a:ext>
            </a:extLst>
          </p:cNvPr>
          <p:cNvSpPr>
            <a:spLocks noChangeArrowheads="1"/>
          </p:cNvSpPr>
          <p:nvPr/>
        </p:nvSpPr>
        <p:spPr bwMode="auto">
          <a:xfrm>
            <a:off x="5326844" y="5413072"/>
            <a:ext cx="3078087" cy="400110"/>
          </a:xfrm>
          <a:prstGeom prst="rect">
            <a:avLst/>
          </a:prstGeom>
        </p:spPr>
        <p:txBody>
          <a:bodyPr wrap="none">
            <a:spAutoFit/>
          </a:bodyPr>
          <a:lstStyle/>
          <a:p>
            <a:pPr eaLnBrk="1" hangingPunct="1">
              <a:defRPr/>
            </a:pPr>
            <a:r>
              <a:rPr lang="de-DE" altLang="de-DE" sz="2000" b="1" dirty="0">
                <a:solidFill>
                  <a:schemeClr val="accent5"/>
                </a:solidFill>
              </a:rPr>
              <a:t>Kunst- und Kulturszene</a:t>
            </a:r>
          </a:p>
        </p:txBody>
      </p:sp>
      <p:sp>
        <p:nvSpPr>
          <p:cNvPr id="15" name="Rechteck 14">
            <a:extLst>
              <a:ext uri="{FF2B5EF4-FFF2-40B4-BE49-F238E27FC236}">
                <a16:creationId xmlns:a16="http://schemas.microsoft.com/office/drawing/2014/main" id="{F067B479-B9D0-4EF3-9F73-E6C396C32D6B}"/>
              </a:ext>
            </a:extLst>
          </p:cNvPr>
          <p:cNvSpPr/>
          <p:nvPr/>
        </p:nvSpPr>
        <p:spPr>
          <a:xfrm>
            <a:off x="324309" y="4125582"/>
            <a:ext cx="2610010" cy="400110"/>
          </a:xfrm>
          <a:prstGeom prst="rect">
            <a:avLst/>
          </a:prstGeom>
        </p:spPr>
        <p:txBody>
          <a:bodyPr wrap="none">
            <a:spAutoFit/>
          </a:bodyPr>
          <a:lstStyle/>
          <a:p>
            <a:pPr eaLnBrk="1" hangingPunct="1">
              <a:defRPr/>
            </a:pPr>
            <a:r>
              <a:rPr lang="de-DE" sz="2000" b="1" dirty="0">
                <a:solidFill>
                  <a:schemeClr val="bg1">
                    <a:lumMod val="50000"/>
                  </a:schemeClr>
                </a:solidFill>
              </a:rPr>
              <a:t>gesunde Ernährung</a:t>
            </a:r>
          </a:p>
        </p:txBody>
      </p:sp>
    </p:spTree>
    <p:extLst>
      <p:ext uri="{BB962C8B-B14F-4D97-AF65-F5344CB8AC3E}">
        <p14:creationId xmlns:p14="http://schemas.microsoft.com/office/powerpoint/2010/main" val="1007950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Nachhaltigkeit als Kaufkriterium wird wichtiger</a:t>
            </a:r>
            <a:endParaRPr lang="de-DE" dirty="0"/>
          </a:p>
        </p:txBody>
      </p:sp>
      <p:sp>
        <p:nvSpPr>
          <p:cNvPr id="3" name="Textplatzhalter 2"/>
          <p:cNvSpPr>
            <a:spLocks noGrp="1"/>
          </p:cNvSpPr>
          <p:nvPr>
            <p:ph type="body" sz="quarter" idx="17"/>
          </p:nvPr>
        </p:nvSpPr>
        <p:spPr/>
        <p:txBody>
          <a:bodyPr/>
          <a:lstStyle/>
          <a:p>
            <a:r>
              <a:rPr lang="de-DE" altLang="de-DE" dirty="0"/>
              <a:t>Der Umsatz mit Bio-Lebensmitteln steigt kontinuierlich (Angaben in Mrd. Euro).</a:t>
            </a:r>
            <a:endParaRPr lang="de-DE" altLang="de-DE" b="0" dirty="0"/>
          </a:p>
        </p:txBody>
      </p:sp>
      <p:sp>
        <p:nvSpPr>
          <p:cNvPr id="14" name="Textplatzhalter 13"/>
          <p:cNvSpPr>
            <a:spLocks noGrp="1"/>
          </p:cNvSpPr>
          <p:nvPr>
            <p:ph type="body" sz="quarter" idx="18"/>
          </p:nvPr>
        </p:nvSpPr>
        <p:spPr/>
        <p:txBody>
          <a:bodyPr/>
          <a:lstStyle/>
          <a:p>
            <a:r>
              <a:rPr lang="de-DE" dirty="0"/>
              <a:t>1. </a:t>
            </a:r>
            <a:r>
              <a:rPr lang="de-DE" altLang="de-DE" dirty="0"/>
              <a:t>Nachhaltigkeit liegt im Trend</a:t>
            </a:r>
            <a:endParaRPr lang="de-DE" dirty="0"/>
          </a:p>
        </p:txBody>
      </p:sp>
      <p:sp>
        <p:nvSpPr>
          <p:cNvPr id="4" name="Datumsplatzhalter 3"/>
          <p:cNvSpPr>
            <a:spLocks noGrp="1"/>
          </p:cNvSpPr>
          <p:nvPr>
            <p:ph type="dt" sz="half" idx="20"/>
          </p:nvPr>
        </p:nvSpPr>
        <p:spPr/>
        <p:txBody>
          <a:bodyPr/>
          <a:lstStyle/>
          <a:p>
            <a:r>
              <a:rPr lang="de-DE"/>
              <a:t>01.01.2023</a:t>
            </a:r>
            <a:endParaRPr lang="de-DE" dirty="0"/>
          </a:p>
        </p:txBody>
      </p:sp>
      <p:sp>
        <p:nvSpPr>
          <p:cNvPr id="5" name="Fußzeilenplatzhalter 4"/>
          <p:cNvSpPr>
            <a:spLocks noGrp="1"/>
          </p:cNvSpPr>
          <p:nvPr>
            <p:ph type="ftr" sz="quarter" idx="21"/>
          </p:nvPr>
        </p:nvSpPr>
        <p:spPr/>
        <p:txBody>
          <a:bodyPr/>
          <a:lstStyle/>
          <a:p>
            <a:r>
              <a:rPr lang="de-DE"/>
              <a:t>Nachhaltigkeit in der betrieblichen Altersversorgung: bAV &amp; GrüneRente</a:t>
            </a:r>
            <a:endParaRPr lang="de-DE" dirty="0"/>
          </a:p>
        </p:txBody>
      </p:sp>
      <p:sp>
        <p:nvSpPr>
          <p:cNvPr id="6" name="Foliennummernplatzhalter 5"/>
          <p:cNvSpPr>
            <a:spLocks noGrp="1"/>
          </p:cNvSpPr>
          <p:nvPr>
            <p:ph type="sldNum" sz="quarter" idx="22"/>
          </p:nvPr>
        </p:nvSpPr>
        <p:spPr/>
        <p:txBody>
          <a:bodyPr/>
          <a:lstStyle/>
          <a:p>
            <a:fld id="{BFE8ADF1-837C-463F-9856-54C2D771B21B}" type="slidenum">
              <a:rPr lang="de-DE" smtClean="0"/>
              <a:pPr/>
              <a:t>18</a:t>
            </a:fld>
            <a:endParaRPr lang="de-DE" dirty="0"/>
          </a:p>
        </p:txBody>
      </p:sp>
      <p:sp>
        <p:nvSpPr>
          <p:cNvPr id="16" name="Textplatzhalter 15"/>
          <p:cNvSpPr>
            <a:spLocks noGrp="1"/>
          </p:cNvSpPr>
          <p:nvPr>
            <p:ph type="body" sz="quarter" idx="23"/>
          </p:nvPr>
        </p:nvSpPr>
        <p:spPr/>
        <p:txBody>
          <a:bodyPr/>
          <a:lstStyle/>
          <a:p>
            <a:pPr>
              <a:spcBef>
                <a:spcPct val="0"/>
              </a:spcBef>
              <a:spcAft>
                <a:spcPct val="0"/>
              </a:spcAft>
            </a:pPr>
            <a:r>
              <a:rPr lang="de-DE" altLang="de-DE" dirty="0">
                <a:solidFill>
                  <a:srgbClr val="B3B3B3"/>
                </a:solidFill>
              </a:rPr>
              <a:t> Quelle: BÖLW - Ökologische Landwirtschaft - Branchenreport 2022</a:t>
            </a:r>
          </a:p>
        </p:txBody>
      </p:sp>
      <p:graphicFrame>
        <p:nvGraphicFramePr>
          <p:cNvPr id="13" name="Objekt 6"/>
          <p:cNvGraphicFramePr>
            <a:graphicFrameLocks noGrp="1"/>
          </p:cNvGraphicFramePr>
          <p:nvPr>
            <p:extLst>
              <p:ext uri="{D42A27DB-BD31-4B8C-83A1-F6EECF244321}">
                <p14:modId xmlns:p14="http://schemas.microsoft.com/office/powerpoint/2010/main" val="3556761766"/>
              </p:ext>
            </p:extLst>
          </p:nvPr>
        </p:nvGraphicFramePr>
        <p:xfrm>
          <a:off x="419100" y="2673350"/>
          <a:ext cx="8077200" cy="32400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4618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Nachhaltige Geldanlagen – großes Potenzial</a:t>
            </a:r>
            <a:endParaRPr lang="de-DE" dirty="0"/>
          </a:p>
        </p:txBody>
      </p:sp>
      <p:sp>
        <p:nvSpPr>
          <p:cNvPr id="3" name="Textplatzhalter 2"/>
          <p:cNvSpPr>
            <a:spLocks noGrp="1"/>
          </p:cNvSpPr>
          <p:nvPr>
            <p:ph type="body" sz="quarter" idx="17"/>
          </p:nvPr>
        </p:nvSpPr>
        <p:spPr>
          <a:xfrm>
            <a:off x="358775" y="2087563"/>
            <a:ext cx="8426450" cy="523220"/>
          </a:xfrm>
        </p:spPr>
        <p:txBody>
          <a:bodyPr/>
          <a:lstStyle/>
          <a:p>
            <a:r>
              <a:rPr lang="de-DE" dirty="0"/>
              <a:t>Anlagevolumen nachhaltiger Investments in Deutschland </a:t>
            </a:r>
            <a:br>
              <a:rPr lang="de-DE" dirty="0"/>
            </a:br>
            <a:r>
              <a:rPr lang="de-DE" dirty="0"/>
              <a:t>in den Jahren von 2012 bis 2020 (in Milliarden Euro)</a:t>
            </a:r>
            <a:endParaRPr lang="de-DE" altLang="de-DE" dirty="0"/>
          </a:p>
        </p:txBody>
      </p:sp>
      <p:sp>
        <p:nvSpPr>
          <p:cNvPr id="14" name="Textplatzhalter 13"/>
          <p:cNvSpPr>
            <a:spLocks noGrp="1"/>
          </p:cNvSpPr>
          <p:nvPr>
            <p:ph type="body" sz="quarter" idx="18"/>
          </p:nvPr>
        </p:nvSpPr>
        <p:spPr/>
        <p:txBody>
          <a:bodyPr/>
          <a:lstStyle/>
          <a:p>
            <a:r>
              <a:rPr lang="de-DE" dirty="0"/>
              <a:t>1. </a:t>
            </a:r>
            <a:r>
              <a:rPr lang="de-DE" altLang="de-DE" dirty="0"/>
              <a:t>Nachhaltigkeit liegt im Trend</a:t>
            </a:r>
            <a:endParaRPr lang="de-DE" dirty="0"/>
          </a:p>
        </p:txBody>
      </p:sp>
      <p:sp>
        <p:nvSpPr>
          <p:cNvPr id="4" name="Datumsplatzhalter 3"/>
          <p:cNvSpPr>
            <a:spLocks noGrp="1"/>
          </p:cNvSpPr>
          <p:nvPr>
            <p:ph type="dt" sz="half" idx="20"/>
          </p:nvPr>
        </p:nvSpPr>
        <p:spPr/>
        <p:txBody>
          <a:bodyPr/>
          <a:lstStyle/>
          <a:p>
            <a:r>
              <a:rPr lang="de-DE"/>
              <a:t>01.01.2023</a:t>
            </a:r>
            <a:endParaRPr lang="de-DE" dirty="0"/>
          </a:p>
        </p:txBody>
      </p:sp>
      <p:sp>
        <p:nvSpPr>
          <p:cNvPr id="5" name="Fußzeilenplatzhalter 4"/>
          <p:cNvSpPr>
            <a:spLocks noGrp="1"/>
          </p:cNvSpPr>
          <p:nvPr>
            <p:ph type="ftr" sz="quarter" idx="21"/>
          </p:nvPr>
        </p:nvSpPr>
        <p:spPr/>
        <p:txBody>
          <a:bodyPr/>
          <a:lstStyle/>
          <a:p>
            <a:r>
              <a:rPr lang="de-DE"/>
              <a:t>Nachhaltigkeit in der betrieblichen Altersversorgung: bAV &amp; GrüneRente</a:t>
            </a:r>
            <a:endParaRPr lang="de-DE" dirty="0"/>
          </a:p>
        </p:txBody>
      </p:sp>
      <p:sp>
        <p:nvSpPr>
          <p:cNvPr id="6" name="Foliennummernplatzhalter 5"/>
          <p:cNvSpPr>
            <a:spLocks noGrp="1"/>
          </p:cNvSpPr>
          <p:nvPr>
            <p:ph type="sldNum" sz="quarter" idx="22"/>
          </p:nvPr>
        </p:nvSpPr>
        <p:spPr/>
        <p:txBody>
          <a:bodyPr/>
          <a:lstStyle/>
          <a:p>
            <a:fld id="{BFE8ADF1-837C-463F-9856-54C2D771B21B}" type="slidenum">
              <a:rPr lang="de-DE" smtClean="0"/>
              <a:pPr/>
              <a:t>19</a:t>
            </a:fld>
            <a:endParaRPr lang="de-DE" dirty="0"/>
          </a:p>
        </p:txBody>
      </p:sp>
      <p:sp>
        <p:nvSpPr>
          <p:cNvPr id="16" name="Textplatzhalter 15"/>
          <p:cNvSpPr>
            <a:spLocks noGrp="1"/>
          </p:cNvSpPr>
          <p:nvPr>
            <p:ph type="body" sz="quarter" idx="23"/>
          </p:nvPr>
        </p:nvSpPr>
        <p:spPr/>
        <p:txBody>
          <a:bodyPr/>
          <a:lstStyle/>
          <a:p>
            <a:pPr>
              <a:spcBef>
                <a:spcPct val="0"/>
              </a:spcBef>
              <a:spcAft>
                <a:spcPct val="0"/>
              </a:spcAft>
            </a:pPr>
            <a:r>
              <a:rPr lang="de-DE" altLang="de-DE" dirty="0">
                <a:solidFill>
                  <a:srgbClr val="B3B3B3"/>
                </a:solidFill>
              </a:rPr>
              <a:t>Quelle: Forum Nachhaltige Geldanlagen - Marktbericht Nachhaltige Geldanlagen 2022</a:t>
            </a:r>
          </a:p>
        </p:txBody>
      </p:sp>
      <p:graphicFrame>
        <p:nvGraphicFramePr>
          <p:cNvPr id="10" name="Objekt 6"/>
          <p:cNvGraphicFramePr>
            <a:graphicFrameLocks noGrp="1"/>
          </p:cNvGraphicFramePr>
          <p:nvPr>
            <p:extLst>
              <p:ext uri="{D42A27DB-BD31-4B8C-83A1-F6EECF244321}">
                <p14:modId xmlns:p14="http://schemas.microsoft.com/office/powerpoint/2010/main" val="1461840799"/>
              </p:ext>
            </p:extLst>
          </p:nvPr>
        </p:nvGraphicFramePr>
        <p:xfrm>
          <a:off x="419100" y="2889250"/>
          <a:ext cx="8077200" cy="30241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9347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Inhalt</a:t>
            </a:r>
          </a:p>
        </p:txBody>
      </p:sp>
      <p:sp>
        <p:nvSpPr>
          <p:cNvPr id="3" name="Textplatzhalter 2"/>
          <p:cNvSpPr>
            <a:spLocks noGrp="1"/>
          </p:cNvSpPr>
          <p:nvPr>
            <p:ph type="body" sz="quarter" idx="17"/>
          </p:nvPr>
        </p:nvSpPr>
        <p:spPr/>
        <p:txBody>
          <a:bodyPr/>
          <a:lstStyle/>
          <a:p>
            <a:r>
              <a:rPr lang="de-DE" altLang="de-DE" dirty="0"/>
              <a:t>Nachhaltigkeit liegt im Trend</a:t>
            </a:r>
          </a:p>
          <a:p>
            <a:r>
              <a:rPr lang="de-DE" altLang="de-DE" dirty="0"/>
              <a:t>Soziale Verantwortung unternehmerisch leben bedeutet auch bAV</a:t>
            </a:r>
          </a:p>
          <a:p>
            <a:r>
              <a:rPr lang="de-DE" altLang="de-DE" dirty="0"/>
              <a:t>Die </a:t>
            </a:r>
            <a:r>
              <a:rPr lang="de-DE" altLang="de-DE" dirty="0" err="1"/>
              <a:t>GrüneRente</a:t>
            </a:r>
            <a:endParaRPr lang="de-DE" altLang="de-DE" dirty="0"/>
          </a:p>
          <a:p>
            <a:r>
              <a:rPr lang="de-DE" altLang="de-DE" dirty="0"/>
              <a:t>Die </a:t>
            </a:r>
            <a:r>
              <a:rPr lang="de-DE" altLang="de-DE" dirty="0" err="1"/>
              <a:t>GrüneRente</a:t>
            </a:r>
            <a:r>
              <a:rPr lang="de-DE" altLang="de-DE" dirty="0"/>
              <a:t> in der bAV</a:t>
            </a:r>
          </a:p>
          <a:p>
            <a:r>
              <a:rPr lang="de-DE" altLang="de-DE" dirty="0"/>
              <a:t>Die Stuttgarter Vertriebsunterstützung</a:t>
            </a:r>
            <a:endParaRPr lang="de-DE" dirty="0"/>
          </a:p>
        </p:txBody>
      </p:sp>
    </p:spTree>
    <p:extLst>
      <p:ext uri="{BB962C8B-B14F-4D97-AF65-F5344CB8AC3E}">
        <p14:creationId xmlns:p14="http://schemas.microsoft.com/office/powerpoint/2010/main" val="27503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Nachhaltiges Wirtschaften – Megatrend CSR</a:t>
            </a:r>
            <a:endParaRPr lang="de-DE" dirty="0"/>
          </a:p>
        </p:txBody>
      </p:sp>
      <p:sp>
        <p:nvSpPr>
          <p:cNvPr id="3" name="Textplatzhalter 2"/>
          <p:cNvSpPr>
            <a:spLocks noGrp="1"/>
          </p:cNvSpPr>
          <p:nvPr>
            <p:ph type="body" sz="quarter" idx="18"/>
          </p:nvPr>
        </p:nvSpPr>
        <p:spPr/>
        <p:txBody>
          <a:bodyPr/>
          <a:lstStyle/>
          <a:p>
            <a:r>
              <a:rPr lang="de-DE" dirty="0"/>
              <a:t>1. </a:t>
            </a:r>
            <a:r>
              <a:rPr lang="de-DE" altLang="de-DE" dirty="0"/>
              <a:t>Nachhaltigkeit liegt im Trend</a:t>
            </a:r>
            <a:endParaRPr lang="de-DE" dirty="0"/>
          </a:p>
        </p:txBody>
      </p:sp>
      <p:sp>
        <p:nvSpPr>
          <p:cNvPr id="4" name="Datumsplatzhalter 3"/>
          <p:cNvSpPr>
            <a:spLocks noGrp="1"/>
          </p:cNvSpPr>
          <p:nvPr>
            <p:ph type="dt" sz="half" idx="19"/>
          </p:nvPr>
        </p:nvSpPr>
        <p:spPr/>
        <p:txBody>
          <a:bodyPr/>
          <a:lstStyle/>
          <a:p>
            <a:r>
              <a:rPr lang="de-DE"/>
              <a:t>01.01.2023</a:t>
            </a:r>
            <a:endParaRPr lang="de-DE" dirty="0"/>
          </a:p>
        </p:txBody>
      </p:sp>
      <p:sp>
        <p:nvSpPr>
          <p:cNvPr id="5" name="Fußzeilenplatzhalter 4"/>
          <p:cNvSpPr>
            <a:spLocks noGrp="1"/>
          </p:cNvSpPr>
          <p:nvPr>
            <p:ph type="ftr" sz="quarter" idx="20"/>
          </p:nvPr>
        </p:nvSpPr>
        <p:spPr/>
        <p:txBody>
          <a:bodyPr/>
          <a:lstStyle/>
          <a:p>
            <a:r>
              <a:rPr lang="de-DE"/>
              <a:t>Nachhaltigkeit in der betrieblichen Altersversorgung: bAV &amp; GrüneRente</a:t>
            </a:r>
            <a:endParaRPr lang="de-DE" dirty="0"/>
          </a:p>
        </p:txBody>
      </p:sp>
      <p:sp>
        <p:nvSpPr>
          <p:cNvPr id="6" name="Foliennummernplatzhalter 5"/>
          <p:cNvSpPr>
            <a:spLocks noGrp="1"/>
          </p:cNvSpPr>
          <p:nvPr>
            <p:ph type="sldNum" sz="quarter" idx="21"/>
          </p:nvPr>
        </p:nvSpPr>
        <p:spPr/>
        <p:txBody>
          <a:bodyPr/>
          <a:lstStyle/>
          <a:p>
            <a:fld id="{BFE8ADF1-837C-463F-9856-54C2D771B21B}" type="slidenum">
              <a:rPr lang="de-DE" smtClean="0"/>
              <a:pPr/>
              <a:t>20</a:t>
            </a:fld>
            <a:endParaRPr lang="de-DE" dirty="0"/>
          </a:p>
        </p:txBody>
      </p:sp>
      <p:sp>
        <p:nvSpPr>
          <p:cNvPr id="7" name="Textplatzhalter 6"/>
          <p:cNvSpPr>
            <a:spLocks noGrp="1"/>
          </p:cNvSpPr>
          <p:nvPr>
            <p:ph type="body" sz="quarter" idx="23"/>
          </p:nvPr>
        </p:nvSpPr>
        <p:spPr/>
        <p:txBody>
          <a:bodyPr/>
          <a:lstStyle/>
          <a:p>
            <a:endParaRPr lang="de-DE"/>
          </a:p>
        </p:txBody>
      </p:sp>
      <p:pic>
        <p:nvPicPr>
          <p:cNvPr id="10" name="Grafik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72756" y="2032197"/>
            <a:ext cx="6598061" cy="3960000"/>
          </a:xfrm>
          <a:prstGeom prst="rect">
            <a:avLst/>
          </a:prstGeom>
          <a:noFill/>
          <a:ln w="9525">
            <a:solidFill>
              <a:schemeClr val="accent5"/>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92935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Made in Germany – </a:t>
            </a:r>
            <a:br>
              <a:rPr lang="de-DE" altLang="de-DE" dirty="0"/>
            </a:br>
            <a:r>
              <a:rPr lang="de-DE" altLang="de-DE" dirty="0"/>
              <a:t>Corporate </a:t>
            </a:r>
            <a:r>
              <a:rPr lang="de-DE" altLang="de-DE" dirty="0" err="1"/>
              <a:t>Social</a:t>
            </a:r>
            <a:r>
              <a:rPr lang="de-DE" altLang="de-DE" dirty="0"/>
              <a:t> </a:t>
            </a:r>
            <a:r>
              <a:rPr lang="de-DE" altLang="de-DE" dirty="0" err="1"/>
              <a:t>Responsibility</a:t>
            </a:r>
            <a:r>
              <a:rPr lang="de-DE" altLang="de-DE" dirty="0"/>
              <a:t> (CSR)</a:t>
            </a:r>
            <a:endParaRPr lang="de-DE" dirty="0"/>
          </a:p>
        </p:txBody>
      </p:sp>
      <p:sp>
        <p:nvSpPr>
          <p:cNvPr id="3" name="Textplatzhalter 2"/>
          <p:cNvSpPr>
            <a:spLocks noGrp="1"/>
          </p:cNvSpPr>
          <p:nvPr>
            <p:ph type="body" sz="quarter" idx="18"/>
          </p:nvPr>
        </p:nvSpPr>
        <p:spPr/>
        <p:txBody>
          <a:bodyPr/>
          <a:lstStyle/>
          <a:p>
            <a:r>
              <a:rPr lang="de-DE" dirty="0"/>
              <a:t>1. </a:t>
            </a:r>
            <a:r>
              <a:rPr lang="de-DE" altLang="de-DE" dirty="0"/>
              <a:t>Nachhaltigkeit liegt im Trend</a:t>
            </a:r>
            <a:endParaRPr lang="de-DE" dirty="0"/>
          </a:p>
        </p:txBody>
      </p:sp>
      <p:sp>
        <p:nvSpPr>
          <p:cNvPr id="4" name="Datumsplatzhalter 3"/>
          <p:cNvSpPr>
            <a:spLocks noGrp="1"/>
          </p:cNvSpPr>
          <p:nvPr>
            <p:ph type="dt" sz="half" idx="19"/>
          </p:nvPr>
        </p:nvSpPr>
        <p:spPr/>
        <p:txBody>
          <a:bodyPr/>
          <a:lstStyle/>
          <a:p>
            <a:r>
              <a:rPr lang="de-DE"/>
              <a:t>01.01.2023</a:t>
            </a:r>
            <a:endParaRPr lang="de-DE" dirty="0"/>
          </a:p>
        </p:txBody>
      </p:sp>
      <p:sp>
        <p:nvSpPr>
          <p:cNvPr id="5" name="Fußzeilenplatzhalter 4"/>
          <p:cNvSpPr>
            <a:spLocks noGrp="1"/>
          </p:cNvSpPr>
          <p:nvPr>
            <p:ph type="ftr" sz="quarter" idx="20"/>
          </p:nvPr>
        </p:nvSpPr>
        <p:spPr/>
        <p:txBody>
          <a:bodyPr/>
          <a:lstStyle/>
          <a:p>
            <a:r>
              <a:rPr lang="de-DE"/>
              <a:t>Nachhaltigkeit in der betrieblichen Altersversorgung: bAV &amp; GrüneRente</a:t>
            </a:r>
            <a:endParaRPr lang="de-DE" dirty="0"/>
          </a:p>
        </p:txBody>
      </p:sp>
      <p:sp>
        <p:nvSpPr>
          <p:cNvPr id="6" name="Foliennummernplatzhalter 5"/>
          <p:cNvSpPr>
            <a:spLocks noGrp="1"/>
          </p:cNvSpPr>
          <p:nvPr>
            <p:ph type="sldNum" sz="quarter" idx="21"/>
          </p:nvPr>
        </p:nvSpPr>
        <p:spPr/>
        <p:txBody>
          <a:bodyPr/>
          <a:lstStyle/>
          <a:p>
            <a:fld id="{BFE8ADF1-837C-463F-9856-54C2D771B21B}" type="slidenum">
              <a:rPr lang="de-DE" smtClean="0"/>
              <a:pPr/>
              <a:t>21</a:t>
            </a:fld>
            <a:endParaRPr lang="de-DE" dirty="0"/>
          </a:p>
        </p:txBody>
      </p:sp>
      <p:sp>
        <p:nvSpPr>
          <p:cNvPr id="7" name="Textplatzhalter 6"/>
          <p:cNvSpPr>
            <a:spLocks noGrp="1"/>
          </p:cNvSpPr>
          <p:nvPr>
            <p:ph type="body" sz="quarter" idx="23"/>
          </p:nvPr>
        </p:nvSpPr>
        <p:spPr/>
        <p:txBody>
          <a:bodyPr/>
          <a:lstStyle/>
          <a:p>
            <a:endParaRPr lang="de-DE"/>
          </a:p>
        </p:txBody>
      </p:sp>
      <p:grpSp>
        <p:nvGrpSpPr>
          <p:cNvPr id="12" name="Gruppieren 11"/>
          <p:cNvGrpSpPr/>
          <p:nvPr/>
        </p:nvGrpSpPr>
        <p:grpSpPr>
          <a:xfrm>
            <a:off x="431800" y="2241550"/>
            <a:ext cx="8132109" cy="2695575"/>
            <a:chOff x="431800" y="2241550"/>
            <a:chExt cx="8132109" cy="2695575"/>
          </a:xfrm>
        </p:grpSpPr>
        <p:sp>
          <p:nvSpPr>
            <p:cNvPr id="8" name="Abgerundetes Rechteck 5"/>
            <p:cNvSpPr>
              <a:spLocks/>
            </p:cNvSpPr>
            <p:nvPr/>
          </p:nvSpPr>
          <p:spPr bwMode="auto">
            <a:xfrm>
              <a:off x="431800" y="2241550"/>
              <a:ext cx="3973513" cy="2695575"/>
            </a:xfrm>
            <a:custGeom>
              <a:avLst/>
              <a:gdLst>
                <a:gd name="T0" fmla="*/ 395 w 3973908"/>
                <a:gd name="T1" fmla="*/ 28837507 h 2534476"/>
                <a:gd name="T2" fmla="*/ 0 w 3973908"/>
                <a:gd name="T3" fmla="*/ 0 h 2534476"/>
                <a:gd name="T4" fmla="*/ 3871995 w 3973908"/>
                <a:gd name="T5" fmla="*/ 37397 h 2534476"/>
                <a:gd name="T6" fmla="*/ 3956957 w 3973908"/>
                <a:gd name="T7" fmla="*/ 1042114 h 2534476"/>
                <a:gd name="T8" fmla="*/ 3956957 w 3973908"/>
                <a:gd name="T9" fmla="*/ 28837507 h 2534476"/>
                <a:gd name="T10" fmla="*/ 3871995 w 3973908"/>
                <a:gd name="T11" fmla="*/ 29842196 h 2534476"/>
                <a:gd name="T12" fmla="*/ 85357 w 3973908"/>
                <a:gd name="T13" fmla="*/ 29842196 h 2534476"/>
                <a:gd name="T14" fmla="*/ 395 w 3973908"/>
                <a:gd name="T15" fmla="*/ 28837507 h 2534476"/>
                <a:gd name="T16" fmla="*/ 0 60000 65536"/>
                <a:gd name="T17" fmla="*/ 0 60000 65536"/>
                <a:gd name="T18" fmla="*/ 0 60000 65536"/>
                <a:gd name="T19" fmla="*/ 0 60000 65536"/>
                <a:gd name="T20" fmla="*/ 0 60000 65536"/>
                <a:gd name="T21" fmla="*/ 0 60000 65536"/>
                <a:gd name="T22" fmla="*/ 0 60000 65536"/>
                <a:gd name="T23" fmla="*/ 0 60000 65536"/>
                <a:gd name="T24" fmla="*/ 0 w 3973908"/>
                <a:gd name="T25" fmla="*/ 0 h 2534476"/>
                <a:gd name="T26" fmla="*/ 3973908 w 3973908"/>
                <a:gd name="T27" fmla="*/ 2534476 h 25344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73908" h="2534476">
                  <a:moveTo>
                    <a:pt x="395" y="2449146"/>
                  </a:moveTo>
                  <a:cubicBezTo>
                    <a:pt x="263" y="1632764"/>
                    <a:pt x="132" y="816382"/>
                    <a:pt x="0" y="0"/>
                  </a:cubicBezTo>
                  <a:lnTo>
                    <a:pt x="3888578" y="3175"/>
                  </a:lnTo>
                  <a:cubicBezTo>
                    <a:pt x="3935704" y="3175"/>
                    <a:pt x="3973908" y="41379"/>
                    <a:pt x="3973908" y="88505"/>
                  </a:cubicBezTo>
                  <a:lnTo>
                    <a:pt x="3973908" y="2449146"/>
                  </a:lnTo>
                  <a:cubicBezTo>
                    <a:pt x="3973908" y="2496272"/>
                    <a:pt x="3935704" y="2534476"/>
                    <a:pt x="3888578" y="2534476"/>
                  </a:cubicBezTo>
                  <a:lnTo>
                    <a:pt x="85725" y="2534476"/>
                  </a:lnTo>
                  <a:cubicBezTo>
                    <a:pt x="38599" y="2534476"/>
                    <a:pt x="395" y="2496272"/>
                    <a:pt x="395" y="2449146"/>
                  </a:cubicBezTo>
                  <a:close/>
                </a:path>
              </a:pathLst>
            </a:custGeom>
            <a:solidFill>
              <a:schemeClr val="bg1"/>
            </a:solidFill>
            <a:ln w="12700">
              <a:solidFill>
                <a:schemeClr val="accent2"/>
              </a:solidFill>
              <a:miter lim="800000"/>
              <a:headEnd/>
              <a:tailEnd/>
            </a:ln>
          </p:spPr>
          <p:txBody>
            <a:bodyPr lIns="144000" tIns="108000" rIns="144000" bIns="108000">
              <a:spAutoFit/>
            </a:bodyPr>
            <a:lstStyle>
              <a:lvl1pPr>
                <a:spcBef>
                  <a:spcPts val="600"/>
                </a:spcBef>
                <a:spcAft>
                  <a:spcPts val="800"/>
                </a:spcAft>
                <a:defRPr sz="1700">
                  <a:solidFill>
                    <a:schemeClr val="tx1"/>
                  </a:solidFill>
                  <a:latin typeface="Arial" charset="0"/>
                </a:defRPr>
              </a:lvl1pPr>
              <a:lvl2pPr marL="742950" indent="-285750">
                <a:spcBef>
                  <a:spcPts val="800"/>
                </a:spcBef>
                <a:buSzPct val="100000"/>
                <a:buBlip>
                  <a:blip r:embed="rId2"/>
                </a:buBlip>
                <a:defRPr sz="1700">
                  <a:solidFill>
                    <a:schemeClr val="tx1"/>
                  </a:solidFill>
                  <a:latin typeface="Arial" charset="0"/>
                </a:defRPr>
              </a:lvl2pPr>
              <a:lvl3pPr marL="1143000" indent="-228600">
                <a:spcBef>
                  <a:spcPts val="800"/>
                </a:spcBef>
                <a:buSzPct val="100000"/>
                <a:buFont typeface="Symbol" pitchFamily="18" charset="2"/>
                <a:buChar char="-"/>
                <a:defRPr sz="1700">
                  <a:solidFill>
                    <a:schemeClr val="tx1"/>
                  </a:solidFill>
                  <a:latin typeface="Arial" charset="0"/>
                </a:defRPr>
              </a:lvl3pPr>
              <a:lvl4pPr marL="1600200" indent="-228600">
                <a:spcBef>
                  <a:spcPts val="800"/>
                </a:spcBef>
                <a:buSzPct val="100000"/>
                <a:buBlip>
                  <a:blip r:embed="rId2"/>
                </a:buBlip>
                <a:defRPr sz="1700">
                  <a:solidFill>
                    <a:schemeClr val="tx1"/>
                  </a:solidFill>
                  <a:latin typeface="Arial" charset="0"/>
                </a:defRPr>
              </a:lvl4pPr>
              <a:lvl5pPr marL="2057400" indent="-228600">
                <a:spcBef>
                  <a:spcPts val="800"/>
                </a:spcBef>
                <a:buSzPct val="100000"/>
                <a:buBlip>
                  <a:blip r:embed="rId2"/>
                </a:buBlip>
                <a:defRPr sz="1700">
                  <a:solidFill>
                    <a:schemeClr val="tx1"/>
                  </a:solidFill>
                  <a:latin typeface="Arial"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charset="0"/>
                </a:defRPr>
              </a:lvl9pPr>
            </a:lstStyle>
            <a:p>
              <a:pPr eaLnBrk="1" hangingPunct="1">
                <a:spcBef>
                  <a:spcPct val="0"/>
                </a:spcBef>
                <a:spcAft>
                  <a:spcPts val="300"/>
                </a:spcAft>
              </a:pPr>
              <a:r>
                <a:rPr lang="de-DE" altLang="de-DE" sz="1200" b="1" dirty="0">
                  <a:solidFill>
                    <a:schemeClr val="accent2"/>
                  </a:solidFill>
                </a:rPr>
                <a:t>Made in Germany</a:t>
              </a:r>
            </a:p>
            <a:p>
              <a:pPr eaLnBrk="1" hangingPunct="1">
                <a:spcBef>
                  <a:spcPts val="300"/>
                </a:spcBef>
                <a:spcAft>
                  <a:spcPct val="0"/>
                </a:spcAft>
              </a:pPr>
              <a:r>
                <a:rPr lang="de-DE" altLang="de-DE" sz="1200" dirty="0"/>
                <a:t>„</a:t>
              </a:r>
              <a:r>
                <a:rPr lang="de-DE" altLang="de-DE" sz="1200" b="1" dirty="0"/>
                <a:t>Unternehmen übernehmen Verantwortung</a:t>
              </a:r>
              <a:r>
                <a:rPr lang="de-DE" altLang="de-DE" sz="1200" dirty="0"/>
                <a:t> Vorausschauend wirtschaften, fair mit Beschäftigten umgehen, Verantwortung für Gesellschaft und Umwelt übernehmen, das sind die Grundpfeiler von Corporate </a:t>
              </a:r>
              <a:r>
                <a:rPr lang="de-DE" altLang="de-DE" sz="1200" dirty="0" err="1"/>
                <a:t>Social</a:t>
              </a:r>
              <a:r>
                <a:rPr lang="de-DE" altLang="de-DE" sz="1200" dirty="0"/>
                <a:t> </a:t>
              </a:r>
              <a:r>
                <a:rPr lang="de-DE" altLang="de-DE" sz="1200" dirty="0" err="1"/>
                <a:t>Responsibility</a:t>
              </a:r>
              <a:r>
                <a:rPr lang="de-DE" altLang="de-DE" sz="1200" dirty="0"/>
                <a:t> (CSR). CSR ist kein „Sahnehäubchen“, das sich Firmen leisten, weil es modern ist, sondern ein Grundpfeiler der sozialen Marktwirtschaft. Gesellschaftliches Engagement von Unternehmen stärkt die Volkswirtschaft und die Gesellschaft. CSR lohnt sich.“ </a:t>
              </a:r>
            </a:p>
            <a:p>
              <a:pPr eaLnBrk="1" hangingPunct="1">
                <a:spcBef>
                  <a:spcPts val="300"/>
                </a:spcBef>
                <a:spcAft>
                  <a:spcPct val="0"/>
                </a:spcAft>
              </a:pPr>
              <a:endParaRPr lang="de-DE" altLang="de-DE" sz="1200" dirty="0"/>
            </a:p>
            <a:p>
              <a:pPr eaLnBrk="1" hangingPunct="1">
                <a:spcBef>
                  <a:spcPts val="300"/>
                </a:spcBef>
                <a:spcAft>
                  <a:spcPct val="0"/>
                </a:spcAft>
              </a:pPr>
              <a:r>
                <a:rPr lang="de-DE" altLang="de-DE" sz="700" dirty="0"/>
                <a:t>www.csr-in-deutschland.de</a:t>
              </a:r>
            </a:p>
          </p:txBody>
        </p:sp>
        <p:pic>
          <p:nvPicPr>
            <p:cNvPr id="11" name="Grafik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5036" y="2241550"/>
              <a:ext cx="3838873" cy="2304000"/>
            </a:xfrm>
            <a:prstGeom prst="rect">
              <a:avLst/>
            </a:prstGeom>
            <a:noFill/>
            <a:ln w="9525">
              <a:solidFill>
                <a:schemeClr val="accent5"/>
              </a:solidFill>
              <a:miter lim="800000"/>
              <a:headEnd/>
              <a:tailEnd/>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471087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Unternehmen setzen verstärkt auf Nachhaltigkeit</a:t>
            </a:r>
            <a:endParaRPr lang="de-DE" dirty="0"/>
          </a:p>
        </p:txBody>
      </p:sp>
      <p:sp>
        <p:nvSpPr>
          <p:cNvPr id="3" name="Textplatzhalter 2"/>
          <p:cNvSpPr>
            <a:spLocks noGrp="1"/>
          </p:cNvSpPr>
          <p:nvPr>
            <p:ph type="body" sz="quarter" idx="17"/>
          </p:nvPr>
        </p:nvSpPr>
        <p:spPr>
          <a:xfrm>
            <a:off x="358775" y="1825953"/>
            <a:ext cx="8426450" cy="261610"/>
          </a:xfrm>
        </p:spPr>
        <p:txBody>
          <a:bodyPr/>
          <a:lstStyle/>
          <a:p>
            <a:r>
              <a:rPr lang="de-DE" altLang="de-DE" dirty="0"/>
              <a:t>Nachhaltigkeit ist ein wichtiger Faktor für das Unternehmensimage.</a:t>
            </a:r>
          </a:p>
        </p:txBody>
      </p:sp>
      <p:sp>
        <p:nvSpPr>
          <p:cNvPr id="17" name="Textplatzhalter 16"/>
          <p:cNvSpPr>
            <a:spLocks noGrp="1"/>
          </p:cNvSpPr>
          <p:nvPr>
            <p:ph type="body" sz="quarter" idx="19"/>
          </p:nvPr>
        </p:nvSpPr>
        <p:spPr>
          <a:xfrm>
            <a:off x="358775" y="2187471"/>
            <a:ext cx="8426450" cy="288926"/>
          </a:xfrm>
        </p:spPr>
        <p:txBody>
          <a:bodyPr>
            <a:normAutofit/>
          </a:bodyPr>
          <a:lstStyle/>
          <a:p>
            <a:r>
              <a:rPr lang="de-DE" altLang="de-DE" sz="1400" b="0" dirty="0"/>
              <a:t>Bedeutung von Nachhaltigkeit für das Image</a:t>
            </a:r>
          </a:p>
        </p:txBody>
      </p:sp>
      <p:sp>
        <p:nvSpPr>
          <p:cNvPr id="14" name="Textplatzhalter 13"/>
          <p:cNvSpPr>
            <a:spLocks noGrp="1"/>
          </p:cNvSpPr>
          <p:nvPr>
            <p:ph type="body" sz="quarter" idx="18"/>
          </p:nvPr>
        </p:nvSpPr>
        <p:spPr/>
        <p:txBody>
          <a:bodyPr/>
          <a:lstStyle/>
          <a:p>
            <a:r>
              <a:rPr lang="de-DE" dirty="0"/>
              <a:t>1. </a:t>
            </a:r>
            <a:r>
              <a:rPr lang="de-DE" altLang="de-DE" dirty="0"/>
              <a:t>Nachhaltigkeit liegt im Trend</a:t>
            </a:r>
            <a:endParaRPr lang="de-DE" dirty="0"/>
          </a:p>
        </p:txBody>
      </p:sp>
      <p:sp>
        <p:nvSpPr>
          <p:cNvPr id="4" name="Datumsplatzhalter 3"/>
          <p:cNvSpPr>
            <a:spLocks noGrp="1"/>
          </p:cNvSpPr>
          <p:nvPr>
            <p:ph type="dt" sz="half" idx="20"/>
          </p:nvPr>
        </p:nvSpPr>
        <p:spPr/>
        <p:txBody>
          <a:bodyPr/>
          <a:lstStyle/>
          <a:p>
            <a:r>
              <a:rPr lang="de-DE"/>
              <a:t>01.01.2023</a:t>
            </a:r>
            <a:endParaRPr lang="de-DE" dirty="0"/>
          </a:p>
        </p:txBody>
      </p:sp>
      <p:sp>
        <p:nvSpPr>
          <p:cNvPr id="5" name="Fußzeilenplatzhalter 4"/>
          <p:cNvSpPr>
            <a:spLocks noGrp="1"/>
          </p:cNvSpPr>
          <p:nvPr>
            <p:ph type="ftr" sz="quarter" idx="21"/>
          </p:nvPr>
        </p:nvSpPr>
        <p:spPr/>
        <p:txBody>
          <a:bodyPr/>
          <a:lstStyle/>
          <a:p>
            <a:r>
              <a:rPr lang="de-DE"/>
              <a:t>Nachhaltigkeit in der betrieblichen Altersversorgung: bAV &amp; GrüneRente</a:t>
            </a:r>
            <a:endParaRPr lang="de-DE" dirty="0"/>
          </a:p>
        </p:txBody>
      </p:sp>
      <p:sp>
        <p:nvSpPr>
          <p:cNvPr id="6" name="Foliennummernplatzhalter 5"/>
          <p:cNvSpPr>
            <a:spLocks noGrp="1"/>
          </p:cNvSpPr>
          <p:nvPr>
            <p:ph type="sldNum" sz="quarter" idx="22"/>
          </p:nvPr>
        </p:nvSpPr>
        <p:spPr/>
        <p:txBody>
          <a:bodyPr/>
          <a:lstStyle/>
          <a:p>
            <a:fld id="{BFE8ADF1-837C-463F-9856-54C2D771B21B}" type="slidenum">
              <a:rPr lang="de-DE" smtClean="0"/>
              <a:pPr/>
              <a:t>22</a:t>
            </a:fld>
            <a:endParaRPr lang="de-DE" dirty="0"/>
          </a:p>
        </p:txBody>
      </p:sp>
      <p:sp>
        <p:nvSpPr>
          <p:cNvPr id="16" name="Textplatzhalter 15"/>
          <p:cNvSpPr>
            <a:spLocks noGrp="1"/>
          </p:cNvSpPr>
          <p:nvPr>
            <p:ph type="body" sz="quarter" idx="23"/>
          </p:nvPr>
        </p:nvSpPr>
        <p:spPr/>
        <p:txBody>
          <a:bodyPr vert="horz" lIns="0" tIns="0" rIns="0" bIns="0" rtlCol="0" anchor="b">
            <a:noAutofit/>
          </a:bodyPr>
          <a:lstStyle/>
          <a:p>
            <a:pPr>
              <a:spcBef>
                <a:spcPct val="0"/>
              </a:spcBef>
              <a:spcAft>
                <a:spcPct val="0"/>
              </a:spcAft>
            </a:pPr>
            <a:r>
              <a:rPr lang="de-DE" altLang="de-DE" dirty="0">
                <a:solidFill>
                  <a:srgbClr val="B3B3B3"/>
                </a:solidFill>
              </a:rPr>
              <a:t>Quelle: Statista 2020; Weltweit; April bis Mai 2020; 750 Befragte</a:t>
            </a:r>
          </a:p>
        </p:txBody>
      </p:sp>
      <p:graphicFrame>
        <p:nvGraphicFramePr>
          <p:cNvPr id="12" name="Inhaltsplatzhalter 10"/>
          <p:cNvGraphicFramePr>
            <a:graphicFrameLocks/>
          </p:cNvGraphicFramePr>
          <p:nvPr/>
        </p:nvGraphicFramePr>
        <p:xfrm>
          <a:off x="1331913" y="2390662"/>
          <a:ext cx="6602412" cy="2879725"/>
        </p:xfrm>
        <a:graphic>
          <a:graphicData uri="http://schemas.openxmlformats.org/drawingml/2006/chart">
            <c:chart xmlns:c="http://schemas.openxmlformats.org/drawingml/2006/chart" xmlns:r="http://schemas.openxmlformats.org/officeDocument/2006/relationships" r:id="rId2"/>
          </a:graphicData>
        </a:graphic>
      </p:graphicFrame>
      <p:sp>
        <p:nvSpPr>
          <p:cNvPr id="9" name="Rechteck 8">
            <a:extLst>
              <a:ext uri="{FF2B5EF4-FFF2-40B4-BE49-F238E27FC236}">
                <a16:creationId xmlns:a16="http://schemas.microsoft.com/office/drawing/2014/main" id="{77076D5E-8F07-440A-9C48-5765A0A8C109}"/>
              </a:ext>
            </a:extLst>
          </p:cNvPr>
          <p:cNvSpPr/>
          <p:nvPr/>
        </p:nvSpPr>
        <p:spPr>
          <a:xfrm>
            <a:off x="355600" y="2606907"/>
            <a:ext cx="8425416" cy="276999"/>
          </a:xfrm>
          <a:prstGeom prst="rect">
            <a:avLst/>
          </a:prstGeom>
        </p:spPr>
        <p:txBody>
          <a:bodyPr wrap="square">
            <a:spAutoFit/>
          </a:bodyPr>
          <a:lstStyle/>
          <a:p>
            <a:pPr algn="ctr"/>
            <a:r>
              <a:rPr lang="de-DE" sz="1200" b="1" dirty="0"/>
              <a:t>Gibt es eine Strategie Ihres Unternehmens für den Weg zum grünen Wandel?</a:t>
            </a:r>
          </a:p>
        </p:txBody>
      </p:sp>
      <p:graphicFrame>
        <p:nvGraphicFramePr>
          <p:cNvPr id="8" name="Diagramm 13">
            <a:extLst>
              <a:ext uri="{FF2B5EF4-FFF2-40B4-BE49-F238E27FC236}">
                <a16:creationId xmlns:a16="http://schemas.microsoft.com/office/drawing/2014/main" id="{E067AB18-6C5E-7062-B074-7FDFE21F300F}"/>
              </a:ext>
            </a:extLst>
          </p:cNvPr>
          <p:cNvGraphicFramePr>
            <a:graphicFrameLocks/>
          </p:cNvGraphicFramePr>
          <p:nvPr>
            <p:extLst>
              <p:ext uri="{D42A27DB-BD31-4B8C-83A1-F6EECF244321}">
                <p14:modId xmlns:p14="http://schemas.microsoft.com/office/powerpoint/2010/main" val="1930108080"/>
              </p:ext>
            </p:extLst>
          </p:nvPr>
        </p:nvGraphicFramePr>
        <p:xfrm>
          <a:off x="359807" y="2980787"/>
          <a:ext cx="8425417" cy="2936602"/>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feld 17">
            <a:extLst>
              <a:ext uri="{FF2B5EF4-FFF2-40B4-BE49-F238E27FC236}">
                <a16:creationId xmlns:a16="http://schemas.microsoft.com/office/drawing/2014/main" id="{0DC05810-F773-E5D9-D1E3-0001A8D63F07}"/>
              </a:ext>
            </a:extLst>
          </p:cNvPr>
          <p:cNvSpPr txBox="1"/>
          <p:nvPr/>
        </p:nvSpPr>
        <p:spPr>
          <a:xfrm>
            <a:off x="5950050" y="3543448"/>
            <a:ext cx="1980000" cy="338554"/>
          </a:xfrm>
          <a:prstGeom prst="rect">
            <a:avLst/>
          </a:prstGeom>
          <a:noFill/>
        </p:spPr>
        <p:txBody>
          <a:bodyPr wrap="square" lIns="0" tIns="0" rIns="0" bIns="0">
            <a:spAutoFit/>
          </a:bodyPr>
          <a:lstStyle/>
          <a:p>
            <a:r>
              <a:rPr lang="de-DE" sz="1100" b="0" i="0" u="none" strike="noStrike" baseline="0" dirty="0">
                <a:solidFill>
                  <a:srgbClr val="000000"/>
                </a:solidFill>
                <a:latin typeface="+mn-lt"/>
              </a:rPr>
              <a:t>Ja, wir haben eine grüne Strategie, die wir zielstrebig verfolgen.</a:t>
            </a:r>
          </a:p>
        </p:txBody>
      </p:sp>
      <p:sp>
        <p:nvSpPr>
          <p:cNvPr id="21" name="Textfeld 20">
            <a:extLst>
              <a:ext uri="{FF2B5EF4-FFF2-40B4-BE49-F238E27FC236}">
                <a16:creationId xmlns:a16="http://schemas.microsoft.com/office/drawing/2014/main" id="{C6E4C027-8759-7CF1-7BDF-3D814C470AE3}"/>
              </a:ext>
            </a:extLst>
          </p:cNvPr>
          <p:cNvSpPr txBox="1"/>
          <p:nvPr/>
        </p:nvSpPr>
        <p:spPr>
          <a:xfrm>
            <a:off x="5950050" y="4853529"/>
            <a:ext cx="2160000" cy="338554"/>
          </a:xfrm>
          <a:prstGeom prst="rect">
            <a:avLst/>
          </a:prstGeom>
          <a:noFill/>
        </p:spPr>
        <p:txBody>
          <a:bodyPr wrap="square" lIns="0" tIns="0" rIns="0" bIns="0">
            <a:spAutoFit/>
          </a:bodyPr>
          <a:lstStyle/>
          <a:p>
            <a:r>
              <a:rPr lang="de-DE" sz="1100" b="0" i="0" u="none" strike="noStrike" baseline="0" dirty="0">
                <a:solidFill>
                  <a:srgbClr val="000000"/>
                </a:solidFill>
                <a:latin typeface="+mn-lt"/>
              </a:rPr>
              <a:t>Ja, aber wir setzen unsere grüne Strategie nicht konsistent um.</a:t>
            </a:r>
          </a:p>
        </p:txBody>
      </p:sp>
      <p:sp>
        <p:nvSpPr>
          <p:cNvPr id="24" name="Textfeld 23">
            <a:extLst>
              <a:ext uri="{FF2B5EF4-FFF2-40B4-BE49-F238E27FC236}">
                <a16:creationId xmlns:a16="http://schemas.microsoft.com/office/drawing/2014/main" id="{C52DC144-4AB1-E33F-51D0-34076D44EBAF}"/>
              </a:ext>
            </a:extLst>
          </p:cNvPr>
          <p:cNvSpPr txBox="1"/>
          <p:nvPr/>
        </p:nvSpPr>
        <p:spPr>
          <a:xfrm>
            <a:off x="813018" y="3543448"/>
            <a:ext cx="1980000" cy="338554"/>
          </a:xfrm>
          <a:prstGeom prst="rect">
            <a:avLst/>
          </a:prstGeom>
          <a:noFill/>
        </p:spPr>
        <p:txBody>
          <a:bodyPr wrap="square" lIns="0" tIns="0" rIns="0" bIns="0">
            <a:spAutoFit/>
          </a:bodyPr>
          <a:lstStyle/>
          <a:p>
            <a:pPr algn="r"/>
            <a:r>
              <a:rPr lang="de-DE" sz="1100" b="0" i="0" u="none" strike="noStrike" baseline="0" dirty="0">
                <a:solidFill>
                  <a:srgbClr val="000000"/>
                </a:solidFill>
                <a:latin typeface="+mn-lt"/>
              </a:rPr>
              <a:t>Nein, wir haben keine </a:t>
            </a:r>
            <a:br>
              <a:rPr lang="de-DE" sz="1100" b="0" i="0" u="none" strike="noStrike" baseline="0" dirty="0">
                <a:solidFill>
                  <a:srgbClr val="000000"/>
                </a:solidFill>
                <a:latin typeface="+mn-lt"/>
              </a:rPr>
            </a:br>
            <a:r>
              <a:rPr lang="de-DE" sz="1100" b="0" i="0" u="none" strike="noStrike" baseline="0" dirty="0">
                <a:solidFill>
                  <a:srgbClr val="000000"/>
                </a:solidFill>
                <a:latin typeface="+mn-lt"/>
              </a:rPr>
              <a:t>grüne Strategie.</a:t>
            </a:r>
          </a:p>
        </p:txBody>
      </p:sp>
      <p:sp>
        <p:nvSpPr>
          <p:cNvPr id="25" name="Textfeld 24">
            <a:extLst>
              <a:ext uri="{FF2B5EF4-FFF2-40B4-BE49-F238E27FC236}">
                <a16:creationId xmlns:a16="http://schemas.microsoft.com/office/drawing/2014/main" id="{1C2FDDAB-D43F-4E44-7718-4CCBA9C2EEB9}"/>
              </a:ext>
            </a:extLst>
          </p:cNvPr>
          <p:cNvSpPr txBox="1"/>
          <p:nvPr/>
        </p:nvSpPr>
        <p:spPr>
          <a:xfrm>
            <a:off x="813018" y="4853529"/>
            <a:ext cx="1980000" cy="338554"/>
          </a:xfrm>
          <a:prstGeom prst="rect">
            <a:avLst/>
          </a:prstGeom>
          <a:noFill/>
        </p:spPr>
        <p:txBody>
          <a:bodyPr wrap="square" lIns="0" tIns="0" rIns="0" bIns="0">
            <a:spAutoFit/>
          </a:bodyPr>
          <a:lstStyle/>
          <a:p>
            <a:pPr algn="r"/>
            <a:r>
              <a:rPr lang="de-DE" sz="1100" b="0" i="0" u="none" strike="noStrike" baseline="0" dirty="0">
                <a:solidFill>
                  <a:srgbClr val="000000"/>
                </a:solidFill>
                <a:latin typeface="+mn-lt"/>
              </a:rPr>
              <a:t>Nein, aber wir entwickeln derzeit eine grüne Strategie.</a:t>
            </a:r>
          </a:p>
        </p:txBody>
      </p:sp>
    </p:spTree>
    <p:extLst>
      <p:ext uri="{BB962C8B-B14F-4D97-AF65-F5344CB8AC3E}">
        <p14:creationId xmlns:p14="http://schemas.microsoft.com/office/powerpoint/2010/main" val="3104805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Nachhaltigkeit in Unternehmen – </a:t>
            </a:r>
            <a:br>
              <a:rPr lang="de-DE" altLang="de-DE" dirty="0"/>
            </a:br>
            <a:r>
              <a:rPr lang="de-DE" altLang="de-DE" dirty="0"/>
              <a:t>die „Großen“ machen es vor</a:t>
            </a:r>
            <a:endParaRPr lang="de-DE" dirty="0"/>
          </a:p>
        </p:txBody>
      </p:sp>
      <p:sp>
        <p:nvSpPr>
          <p:cNvPr id="3" name="Textplatzhalter 2"/>
          <p:cNvSpPr>
            <a:spLocks noGrp="1"/>
          </p:cNvSpPr>
          <p:nvPr>
            <p:ph type="body" sz="quarter" idx="18"/>
          </p:nvPr>
        </p:nvSpPr>
        <p:spPr/>
        <p:txBody>
          <a:bodyPr/>
          <a:lstStyle/>
          <a:p>
            <a:r>
              <a:rPr lang="de-DE" dirty="0"/>
              <a:t>1. </a:t>
            </a:r>
            <a:r>
              <a:rPr lang="de-DE" altLang="de-DE" dirty="0"/>
              <a:t>Nachhaltigkeit liegt im Trend</a:t>
            </a:r>
            <a:endParaRPr lang="de-DE" dirty="0"/>
          </a:p>
        </p:txBody>
      </p:sp>
      <p:sp>
        <p:nvSpPr>
          <p:cNvPr id="4" name="Datumsplatzhalter 3"/>
          <p:cNvSpPr>
            <a:spLocks noGrp="1"/>
          </p:cNvSpPr>
          <p:nvPr>
            <p:ph type="dt" sz="half" idx="19"/>
          </p:nvPr>
        </p:nvSpPr>
        <p:spPr/>
        <p:txBody>
          <a:bodyPr/>
          <a:lstStyle/>
          <a:p>
            <a:r>
              <a:rPr lang="de-DE"/>
              <a:t>01.01.2023</a:t>
            </a:r>
            <a:endParaRPr lang="de-DE" dirty="0"/>
          </a:p>
        </p:txBody>
      </p:sp>
      <p:sp>
        <p:nvSpPr>
          <p:cNvPr id="5" name="Fußzeilenplatzhalter 4"/>
          <p:cNvSpPr>
            <a:spLocks noGrp="1"/>
          </p:cNvSpPr>
          <p:nvPr>
            <p:ph type="ftr" sz="quarter" idx="20"/>
          </p:nvPr>
        </p:nvSpPr>
        <p:spPr/>
        <p:txBody>
          <a:bodyPr/>
          <a:lstStyle/>
          <a:p>
            <a:r>
              <a:rPr lang="de-DE"/>
              <a:t>Nachhaltigkeit in der betrieblichen Altersversorgung: bAV &amp; GrüneRente</a:t>
            </a:r>
            <a:endParaRPr lang="de-DE" dirty="0"/>
          </a:p>
        </p:txBody>
      </p:sp>
      <p:sp>
        <p:nvSpPr>
          <p:cNvPr id="6" name="Foliennummernplatzhalter 5"/>
          <p:cNvSpPr>
            <a:spLocks noGrp="1"/>
          </p:cNvSpPr>
          <p:nvPr>
            <p:ph type="sldNum" sz="quarter" idx="21"/>
          </p:nvPr>
        </p:nvSpPr>
        <p:spPr/>
        <p:txBody>
          <a:bodyPr/>
          <a:lstStyle/>
          <a:p>
            <a:fld id="{BFE8ADF1-837C-463F-9856-54C2D771B21B}" type="slidenum">
              <a:rPr lang="de-DE" smtClean="0"/>
              <a:pPr/>
              <a:t>23</a:t>
            </a:fld>
            <a:endParaRPr lang="de-DE" dirty="0"/>
          </a:p>
        </p:txBody>
      </p:sp>
      <p:sp>
        <p:nvSpPr>
          <p:cNvPr id="7" name="Textplatzhalter 6"/>
          <p:cNvSpPr>
            <a:spLocks noGrp="1"/>
          </p:cNvSpPr>
          <p:nvPr>
            <p:ph type="body" sz="quarter" idx="23"/>
          </p:nvPr>
        </p:nvSpPr>
        <p:spPr/>
        <p:txBody>
          <a:bodyPr/>
          <a:lstStyle/>
          <a:p>
            <a:endParaRPr lang="de-DE"/>
          </a:p>
        </p:txBody>
      </p:sp>
      <p:pic>
        <p:nvPicPr>
          <p:cNvPr id="10" name="Grafik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59313" y="2032317"/>
            <a:ext cx="4224000" cy="3960000"/>
          </a:xfrm>
          <a:prstGeom prst="rect">
            <a:avLst/>
          </a:prstGeom>
          <a:noFill/>
          <a:ln>
            <a:solidFill>
              <a:schemeClr val="accent5">
                <a:lumMod val="60000"/>
                <a:lumOff val="4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71087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Nachhaltigkeit in Unternehmen – </a:t>
            </a:r>
            <a:br>
              <a:rPr lang="de-DE" altLang="de-DE" dirty="0"/>
            </a:br>
            <a:r>
              <a:rPr lang="de-DE" altLang="de-DE" dirty="0"/>
              <a:t>die „Großen“ machen es vor</a:t>
            </a:r>
            <a:endParaRPr lang="de-DE" dirty="0"/>
          </a:p>
        </p:txBody>
      </p:sp>
      <p:sp>
        <p:nvSpPr>
          <p:cNvPr id="3" name="Textplatzhalter 2"/>
          <p:cNvSpPr>
            <a:spLocks noGrp="1"/>
          </p:cNvSpPr>
          <p:nvPr>
            <p:ph type="body" sz="quarter" idx="18"/>
          </p:nvPr>
        </p:nvSpPr>
        <p:spPr/>
        <p:txBody>
          <a:bodyPr/>
          <a:lstStyle/>
          <a:p>
            <a:r>
              <a:rPr lang="de-DE" dirty="0"/>
              <a:t>1. </a:t>
            </a:r>
            <a:r>
              <a:rPr lang="de-DE" altLang="de-DE" dirty="0"/>
              <a:t>Nachhaltigkeit liegt im Trend</a:t>
            </a:r>
            <a:endParaRPr lang="de-DE" dirty="0"/>
          </a:p>
        </p:txBody>
      </p:sp>
      <p:sp>
        <p:nvSpPr>
          <p:cNvPr id="4" name="Datumsplatzhalter 3"/>
          <p:cNvSpPr>
            <a:spLocks noGrp="1"/>
          </p:cNvSpPr>
          <p:nvPr>
            <p:ph type="dt" sz="half" idx="19"/>
          </p:nvPr>
        </p:nvSpPr>
        <p:spPr/>
        <p:txBody>
          <a:bodyPr/>
          <a:lstStyle/>
          <a:p>
            <a:r>
              <a:rPr lang="de-DE"/>
              <a:t>01.01.2023</a:t>
            </a:r>
            <a:endParaRPr lang="de-DE" dirty="0"/>
          </a:p>
        </p:txBody>
      </p:sp>
      <p:sp>
        <p:nvSpPr>
          <p:cNvPr id="5" name="Fußzeilenplatzhalter 4"/>
          <p:cNvSpPr>
            <a:spLocks noGrp="1"/>
          </p:cNvSpPr>
          <p:nvPr>
            <p:ph type="ftr" sz="quarter" idx="20"/>
          </p:nvPr>
        </p:nvSpPr>
        <p:spPr/>
        <p:txBody>
          <a:bodyPr/>
          <a:lstStyle/>
          <a:p>
            <a:r>
              <a:rPr lang="de-DE"/>
              <a:t>Nachhaltigkeit in der betrieblichen Altersversorgung: bAV &amp; GrüneRente</a:t>
            </a:r>
            <a:endParaRPr lang="de-DE" dirty="0"/>
          </a:p>
        </p:txBody>
      </p:sp>
      <p:sp>
        <p:nvSpPr>
          <p:cNvPr id="6" name="Foliennummernplatzhalter 5"/>
          <p:cNvSpPr>
            <a:spLocks noGrp="1"/>
          </p:cNvSpPr>
          <p:nvPr>
            <p:ph type="sldNum" sz="quarter" idx="21"/>
          </p:nvPr>
        </p:nvSpPr>
        <p:spPr/>
        <p:txBody>
          <a:bodyPr/>
          <a:lstStyle/>
          <a:p>
            <a:fld id="{BFE8ADF1-837C-463F-9856-54C2D771B21B}" type="slidenum">
              <a:rPr lang="de-DE" smtClean="0"/>
              <a:pPr/>
              <a:t>24</a:t>
            </a:fld>
            <a:endParaRPr lang="de-DE" dirty="0"/>
          </a:p>
        </p:txBody>
      </p:sp>
      <p:sp>
        <p:nvSpPr>
          <p:cNvPr id="7" name="Textplatzhalter 6"/>
          <p:cNvSpPr>
            <a:spLocks noGrp="1"/>
          </p:cNvSpPr>
          <p:nvPr>
            <p:ph type="body" sz="quarter" idx="23"/>
          </p:nvPr>
        </p:nvSpPr>
        <p:spPr/>
        <p:txBody>
          <a:bodyPr/>
          <a:lstStyle/>
          <a:p>
            <a:endParaRPr lang="de-DE"/>
          </a:p>
        </p:txBody>
      </p:sp>
      <p:pic>
        <p:nvPicPr>
          <p:cNvPr id="9" name="Grafik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60548" y="2032000"/>
            <a:ext cx="4222905" cy="3960000"/>
          </a:xfrm>
          <a:prstGeom prst="rect">
            <a:avLst/>
          </a:prstGeom>
          <a:noFill/>
          <a:ln w="9525">
            <a:solidFill>
              <a:schemeClr val="accent5"/>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71087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Nachhaltigkeit in Unternehmen – </a:t>
            </a:r>
            <a:br>
              <a:rPr lang="de-DE" altLang="de-DE" dirty="0"/>
            </a:br>
            <a:r>
              <a:rPr lang="de-DE" altLang="de-DE" dirty="0"/>
              <a:t>die „Großen“ machen es vor</a:t>
            </a:r>
            <a:endParaRPr lang="de-DE" dirty="0"/>
          </a:p>
        </p:txBody>
      </p:sp>
      <p:sp>
        <p:nvSpPr>
          <p:cNvPr id="3" name="Textplatzhalter 2"/>
          <p:cNvSpPr>
            <a:spLocks noGrp="1"/>
          </p:cNvSpPr>
          <p:nvPr>
            <p:ph type="body" sz="quarter" idx="18"/>
          </p:nvPr>
        </p:nvSpPr>
        <p:spPr/>
        <p:txBody>
          <a:bodyPr/>
          <a:lstStyle/>
          <a:p>
            <a:r>
              <a:rPr lang="de-DE" dirty="0"/>
              <a:t>1. </a:t>
            </a:r>
            <a:r>
              <a:rPr lang="de-DE" altLang="de-DE" dirty="0"/>
              <a:t>Nachhaltigkeit liegt im Trend</a:t>
            </a:r>
            <a:endParaRPr lang="de-DE" dirty="0"/>
          </a:p>
        </p:txBody>
      </p:sp>
      <p:sp>
        <p:nvSpPr>
          <p:cNvPr id="4" name="Datumsplatzhalter 3"/>
          <p:cNvSpPr>
            <a:spLocks noGrp="1"/>
          </p:cNvSpPr>
          <p:nvPr>
            <p:ph type="dt" sz="half" idx="19"/>
          </p:nvPr>
        </p:nvSpPr>
        <p:spPr/>
        <p:txBody>
          <a:bodyPr/>
          <a:lstStyle/>
          <a:p>
            <a:r>
              <a:rPr lang="de-DE"/>
              <a:t>01.01.2023</a:t>
            </a:r>
            <a:endParaRPr lang="de-DE" dirty="0"/>
          </a:p>
        </p:txBody>
      </p:sp>
      <p:sp>
        <p:nvSpPr>
          <p:cNvPr id="5" name="Fußzeilenplatzhalter 4"/>
          <p:cNvSpPr>
            <a:spLocks noGrp="1"/>
          </p:cNvSpPr>
          <p:nvPr>
            <p:ph type="ftr" sz="quarter" idx="20"/>
          </p:nvPr>
        </p:nvSpPr>
        <p:spPr/>
        <p:txBody>
          <a:bodyPr/>
          <a:lstStyle/>
          <a:p>
            <a:r>
              <a:rPr lang="de-DE"/>
              <a:t>Nachhaltigkeit in der betrieblichen Altersversorgung: bAV &amp; GrüneRente</a:t>
            </a:r>
            <a:endParaRPr lang="de-DE" dirty="0"/>
          </a:p>
        </p:txBody>
      </p:sp>
      <p:sp>
        <p:nvSpPr>
          <p:cNvPr id="6" name="Foliennummernplatzhalter 5"/>
          <p:cNvSpPr>
            <a:spLocks noGrp="1"/>
          </p:cNvSpPr>
          <p:nvPr>
            <p:ph type="sldNum" sz="quarter" idx="21"/>
          </p:nvPr>
        </p:nvSpPr>
        <p:spPr/>
        <p:txBody>
          <a:bodyPr/>
          <a:lstStyle/>
          <a:p>
            <a:fld id="{BFE8ADF1-837C-463F-9856-54C2D771B21B}" type="slidenum">
              <a:rPr lang="de-DE" smtClean="0"/>
              <a:pPr/>
              <a:t>25</a:t>
            </a:fld>
            <a:endParaRPr lang="de-DE" dirty="0"/>
          </a:p>
        </p:txBody>
      </p:sp>
      <p:sp>
        <p:nvSpPr>
          <p:cNvPr id="7" name="Textplatzhalter 6"/>
          <p:cNvSpPr>
            <a:spLocks noGrp="1"/>
          </p:cNvSpPr>
          <p:nvPr>
            <p:ph type="body" sz="quarter" idx="23"/>
          </p:nvPr>
        </p:nvSpPr>
        <p:spPr/>
        <p:txBody>
          <a:bodyPr/>
          <a:lstStyle/>
          <a:p>
            <a:endParaRPr lang="de-DE"/>
          </a:p>
        </p:txBody>
      </p:sp>
      <p:pic>
        <p:nvPicPr>
          <p:cNvPr id="9" name="Grafik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59508" y="2032091"/>
            <a:ext cx="6624984" cy="3960000"/>
          </a:xfrm>
          <a:prstGeom prst="rect">
            <a:avLst/>
          </a:prstGeom>
          <a:noFill/>
          <a:ln w="9525">
            <a:solidFill>
              <a:schemeClr val="accent5"/>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71087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Nachhaltigkeit in Unternehmen – </a:t>
            </a:r>
            <a:br>
              <a:rPr lang="de-DE" altLang="de-DE" dirty="0"/>
            </a:br>
            <a:r>
              <a:rPr lang="de-DE" altLang="de-DE" dirty="0"/>
              <a:t>der Mittelstand folgt</a:t>
            </a:r>
            <a:endParaRPr lang="de-DE" dirty="0"/>
          </a:p>
        </p:txBody>
      </p:sp>
      <p:sp>
        <p:nvSpPr>
          <p:cNvPr id="3" name="Textplatzhalter 2"/>
          <p:cNvSpPr>
            <a:spLocks noGrp="1"/>
          </p:cNvSpPr>
          <p:nvPr>
            <p:ph type="body" sz="quarter" idx="18"/>
          </p:nvPr>
        </p:nvSpPr>
        <p:spPr/>
        <p:txBody>
          <a:bodyPr/>
          <a:lstStyle/>
          <a:p>
            <a:r>
              <a:rPr lang="de-DE" dirty="0"/>
              <a:t>1. </a:t>
            </a:r>
            <a:r>
              <a:rPr lang="de-DE" altLang="de-DE" dirty="0"/>
              <a:t>Nachhaltigkeit liegt im Trend</a:t>
            </a:r>
            <a:endParaRPr lang="de-DE" dirty="0"/>
          </a:p>
        </p:txBody>
      </p:sp>
      <p:sp>
        <p:nvSpPr>
          <p:cNvPr id="4" name="Datumsplatzhalter 3"/>
          <p:cNvSpPr>
            <a:spLocks noGrp="1"/>
          </p:cNvSpPr>
          <p:nvPr>
            <p:ph type="dt" sz="half" idx="19"/>
          </p:nvPr>
        </p:nvSpPr>
        <p:spPr/>
        <p:txBody>
          <a:bodyPr/>
          <a:lstStyle/>
          <a:p>
            <a:r>
              <a:rPr lang="de-DE"/>
              <a:t>01.01.2023</a:t>
            </a:r>
            <a:endParaRPr lang="de-DE" dirty="0"/>
          </a:p>
        </p:txBody>
      </p:sp>
      <p:sp>
        <p:nvSpPr>
          <p:cNvPr id="5" name="Fußzeilenplatzhalter 4"/>
          <p:cNvSpPr>
            <a:spLocks noGrp="1"/>
          </p:cNvSpPr>
          <p:nvPr>
            <p:ph type="ftr" sz="quarter" idx="20"/>
          </p:nvPr>
        </p:nvSpPr>
        <p:spPr/>
        <p:txBody>
          <a:bodyPr/>
          <a:lstStyle/>
          <a:p>
            <a:r>
              <a:rPr lang="de-DE"/>
              <a:t>Nachhaltigkeit in der betrieblichen Altersversorgung: bAV &amp; GrüneRente</a:t>
            </a:r>
            <a:endParaRPr lang="de-DE" dirty="0"/>
          </a:p>
        </p:txBody>
      </p:sp>
      <p:sp>
        <p:nvSpPr>
          <p:cNvPr id="6" name="Foliennummernplatzhalter 5"/>
          <p:cNvSpPr>
            <a:spLocks noGrp="1"/>
          </p:cNvSpPr>
          <p:nvPr>
            <p:ph type="sldNum" sz="quarter" idx="21"/>
          </p:nvPr>
        </p:nvSpPr>
        <p:spPr/>
        <p:txBody>
          <a:bodyPr/>
          <a:lstStyle/>
          <a:p>
            <a:fld id="{BFE8ADF1-837C-463F-9856-54C2D771B21B}" type="slidenum">
              <a:rPr lang="de-DE" smtClean="0"/>
              <a:pPr/>
              <a:t>26</a:t>
            </a:fld>
            <a:endParaRPr lang="de-DE" dirty="0"/>
          </a:p>
        </p:txBody>
      </p:sp>
      <p:sp>
        <p:nvSpPr>
          <p:cNvPr id="7" name="Textplatzhalter 6"/>
          <p:cNvSpPr>
            <a:spLocks noGrp="1"/>
          </p:cNvSpPr>
          <p:nvPr>
            <p:ph type="body" sz="quarter" idx="23"/>
          </p:nvPr>
        </p:nvSpPr>
        <p:spPr/>
        <p:txBody>
          <a:bodyPr/>
          <a:lstStyle/>
          <a:p>
            <a:endParaRPr lang="de-DE"/>
          </a:p>
        </p:txBody>
      </p:sp>
      <p:pic>
        <p:nvPicPr>
          <p:cNvPr id="8" name="Grafik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3312" y="2033787"/>
            <a:ext cx="5268884" cy="3960000"/>
          </a:xfrm>
          <a:prstGeom prst="rect">
            <a:avLst/>
          </a:prstGeom>
          <a:noFill/>
          <a:ln w="9525">
            <a:solidFill>
              <a:schemeClr val="accent5"/>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88028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Nachhaltigkeit in Unternehmen – </a:t>
            </a:r>
            <a:br>
              <a:rPr lang="de-DE" altLang="de-DE" dirty="0"/>
            </a:br>
            <a:r>
              <a:rPr lang="de-DE" altLang="de-DE" dirty="0"/>
              <a:t>der Mittelstand folgt</a:t>
            </a:r>
            <a:endParaRPr lang="de-DE" dirty="0"/>
          </a:p>
        </p:txBody>
      </p:sp>
      <p:sp>
        <p:nvSpPr>
          <p:cNvPr id="3" name="Textplatzhalter 2"/>
          <p:cNvSpPr>
            <a:spLocks noGrp="1"/>
          </p:cNvSpPr>
          <p:nvPr>
            <p:ph type="body" sz="quarter" idx="18"/>
          </p:nvPr>
        </p:nvSpPr>
        <p:spPr/>
        <p:txBody>
          <a:bodyPr/>
          <a:lstStyle/>
          <a:p>
            <a:r>
              <a:rPr lang="de-DE" dirty="0"/>
              <a:t>1. </a:t>
            </a:r>
            <a:r>
              <a:rPr lang="de-DE" altLang="de-DE" dirty="0"/>
              <a:t>Nachhaltigkeit liegt im Trend</a:t>
            </a:r>
            <a:endParaRPr lang="de-DE" dirty="0"/>
          </a:p>
        </p:txBody>
      </p:sp>
      <p:sp>
        <p:nvSpPr>
          <p:cNvPr id="4" name="Datumsplatzhalter 3"/>
          <p:cNvSpPr>
            <a:spLocks noGrp="1"/>
          </p:cNvSpPr>
          <p:nvPr>
            <p:ph type="dt" sz="half" idx="19"/>
          </p:nvPr>
        </p:nvSpPr>
        <p:spPr/>
        <p:txBody>
          <a:bodyPr/>
          <a:lstStyle/>
          <a:p>
            <a:r>
              <a:rPr lang="de-DE"/>
              <a:t>01.01.2023</a:t>
            </a:r>
            <a:endParaRPr lang="de-DE" dirty="0"/>
          </a:p>
        </p:txBody>
      </p:sp>
      <p:sp>
        <p:nvSpPr>
          <p:cNvPr id="5" name="Fußzeilenplatzhalter 4"/>
          <p:cNvSpPr>
            <a:spLocks noGrp="1"/>
          </p:cNvSpPr>
          <p:nvPr>
            <p:ph type="ftr" sz="quarter" idx="20"/>
          </p:nvPr>
        </p:nvSpPr>
        <p:spPr/>
        <p:txBody>
          <a:bodyPr/>
          <a:lstStyle/>
          <a:p>
            <a:r>
              <a:rPr lang="de-DE"/>
              <a:t>Nachhaltigkeit in der betrieblichen Altersversorgung: bAV &amp; GrüneRente</a:t>
            </a:r>
            <a:endParaRPr lang="de-DE" dirty="0"/>
          </a:p>
        </p:txBody>
      </p:sp>
      <p:sp>
        <p:nvSpPr>
          <p:cNvPr id="6" name="Foliennummernplatzhalter 5"/>
          <p:cNvSpPr>
            <a:spLocks noGrp="1"/>
          </p:cNvSpPr>
          <p:nvPr>
            <p:ph type="sldNum" sz="quarter" idx="21"/>
          </p:nvPr>
        </p:nvSpPr>
        <p:spPr/>
        <p:txBody>
          <a:bodyPr/>
          <a:lstStyle/>
          <a:p>
            <a:fld id="{BFE8ADF1-837C-463F-9856-54C2D771B21B}" type="slidenum">
              <a:rPr lang="de-DE" smtClean="0"/>
              <a:pPr/>
              <a:t>27</a:t>
            </a:fld>
            <a:endParaRPr lang="de-DE" dirty="0"/>
          </a:p>
        </p:txBody>
      </p:sp>
      <p:sp>
        <p:nvSpPr>
          <p:cNvPr id="7" name="Textplatzhalter 6"/>
          <p:cNvSpPr>
            <a:spLocks noGrp="1"/>
          </p:cNvSpPr>
          <p:nvPr>
            <p:ph type="body" sz="quarter" idx="23"/>
          </p:nvPr>
        </p:nvSpPr>
        <p:spPr/>
        <p:txBody>
          <a:bodyPr/>
          <a:lstStyle/>
          <a:p>
            <a:endParaRPr lang="de-DE"/>
          </a:p>
        </p:txBody>
      </p:sp>
      <p:pic>
        <p:nvPicPr>
          <p:cNvPr id="11" name="Grafik 10">
            <a:extLst>
              <a:ext uri="{FF2B5EF4-FFF2-40B4-BE49-F238E27FC236}">
                <a16:creationId xmlns:a16="http://schemas.microsoft.com/office/drawing/2014/main" id="{BA062669-9133-4AE6-B8E9-DB21A2ABEE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985" y="2022475"/>
            <a:ext cx="6521429" cy="3960000"/>
          </a:xfrm>
          <a:prstGeom prst="rect">
            <a:avLst/>
          </a:prstGeom>
          <a:noFill/>
          <a:ln w="9525">
            <a:solidFill>
              <a:schemeClr val="accent5"/>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88028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Nachhaltiges Engagement erhält Anerkennung </a:t>
            </a:r>
            <a:br>
              <a:rPr lang="de-DE" altLang="de-DE" dirty="0"/>
            </a:br>
            <a:r>
              <a:rPr lang="de-DE" altLang="de-DE" dirty="0"/>
              <a:t>und Unterstützung </a:t>
            </a:r>
            <a:endParaRPr lang="de-DE" dirty="0"/>
          </a:p>
        </p:txBody>
      </p:sp>
      <p:sp>
        <p:nvSpPr>
          <p:cNvPr id="3" name="Textplatzhalter 2"/>
          <p:cNvSpPr>
            <a:spLocks noGrp="1"/>
          </p:cNvSpPr>
          <p:nvPr>
            <p:ph type="body" sz="quarter" idx="17"/>
          </p:nvPr>
        </p:nvSpPr>
        <p:spPr>
          <a:xfrm>
            <a:off x="358775" y="2087563"/>
            <a:ext cx="8426450" cy="261610"/>
          </a:xfrm>
        </p:spPr>
        <p:txBody>
          <a:bodyPr/>
          <a:lstStyle/>
          <a:p>
            <a:r>
              <a:rPr lang="de-DE" altLang="de-DE" dirty="0"/>
              <a:t>„Nachhaltig sein“ ist positiv für das Unternehmensimage.</a:t>
            </a:r>
            <a:endParaRPr lang="de-DE" dirty="0"/>
          </a:p>
        </p:txBody>
      </p:sp>
      <p:sp>
        <p:nvSpPr>
          <p:cNvPr id="8" name="Textplatzhalter 7"/>
          <p:cNvSpPr>
            <a:spLocks noGrp="1"/>
          </p:cNvSpPr>
          <p:nvPr>
            <p:ph type="body" sz="quarter" idx="18"/>
          </p:nvPr>
        </p:nvSpPr>
        <p:spPr/>
        <p:txBody>
          <a:bodyPr/>
          <a:lstStyle/>
          <a:p>
            <a:r>
              <a:rPr lang="de-DE" dirty="0"/>
              <a:t>1. </a:t>
            </a:r>
            <a:r>
              <a:rPr lang="de-DE" altLang="de-DE" dirty="0"/>
              <a:t>Nachhaltigkeit liegt im Trend</a:t>
            </a:r>
            <a:endParaRPr lang="de-DE" dirty="0"/>
          </a:p>
        </p:txBody>
      </p:sp>
      <p:sp>
        <p:nvSpPr>
          <p:cNvPr id="4" name="Datumsplatzhalter 3"/>
          <p:cNvSpPr>
            <a:spLocks noGrp="1"/>
          </p:cNvSpPr>
          <p:nvPr>
            <p:ph type="dt" sz="half" idx="20"/>
          </p:nvPr>
        </p:nvSpPr>
        <p:spPr/>
        <p:txBody>
          <a:bodyPr/>
          <a:lstStyle/>
          <a:p>
            <a:r>
              <a:rPr lang="de-DE"/>
              <a:t>01.01.2023</a:t>
            </a:r>
            <a:endParaRPr lang="de-DE" dirty="0"/>
          </a:p>
        </p:txBody>
      </p:sp>
      <p:sp>
        <p:nvSpPr>
          <p:cNvPr id="5" name="Fußzeilenplatzhalter 4"/>
          <p:cNvSpPr>
            <a:spLocks noGrp="1"/>
          </p:cNvSpPr>
          <p:nvPr>
            <p:ph type="ftr" sz="quarter" idx="21"/>
          </p:nvPr>
        </p:nvSpPr>
        <p:spPr/>
        <p:txBody>
          <a:bodyPr/>
          <a:lstStyle/>
          <a:p>
            <a:r>
              <a:rPr lang="de-DE"/>
              <a:t>Nachhaltigkeit in der betrieblichen Altersversorgung: bAV &amp; GrüneRente</a:t>
            </a:r>
            <a:endParaRPr lang="de-DE" dirty="0"/>
          </a:p>
        </p:txBody>
      </p:sp>
      <p:sp>
        <p:nvSpPr>
          <p:cNvPr id="6" name="Foliennummernplatzhalter 5"/>
          <p:cNvSpPr>
            <a:spLocks noGrp="1"/>
          </p:cNvSpPr>
          <p:nvPr>
            <p:ph type="sldNum" sz="quarter" idx="22"/>
          </p:nvPr>
        </p:nvSpPr>
        <p:spPr/>
        <p:txBody>
          <a:bodyPr/>
          <a:lstStyle/>
          <a:p>
            <a:fld id="{BFE8ADF1-837C-463F-9856-54C2D771B21B}" type="slidenum">
              <a:rPr lang="de-DE" smtClean="0"/>
              <a:pPr/>
              <a:t>28</a:t>
            </a:fld>
            <a:endParaRPr lang="de-DE" dirty="0"/>
          </a:p>
        </p:txBody>
      </p:sp>
      <p:sp>
        <p:nvSpPr>
          <p:cNvPr id="10" name="Textplatzhalter 9"/>
          <p:cNvSpPr>
            <a:spLocks noGrp="1"/>
          </p:cNvSpPr>
          <p:nvPr>
            <p:ph type="body" sz="quarter" idx="23"/>
          </p:nvPr>
        </p:nvSpPr>
        <p:spPr/>
        <p:txBody>
          <a:bodyPr/>
          <a:lstStyle/>
          <a:p>
            <a:endParaRPr lang="de-DE"/>
          </a:p>
        </p:txBody>
      </p:sp>
      <p:sp>
        <p:nvSpPr>
          <p:cNvPr id="11" name="Abgerundetes Rechteck 4"/>
          <p:cNvSpPr>
            <a:spLocks/>
          </p:cNvSpPr>
          <p:nvPr/>
        </p:nvSpPr>
        <p:spPr bwMode="auto">
          <a:xfrm>
            <a:off x="3806825" y="2646363"/>
            <a:ext cx="4900613" cy="1735137"/>
          </a:xfrm>
          <a:custGeom>
            <a:avLst/>
            <a:gdLst>
              <a:gd name="T0" fmla="*/ 751 w 5096848"/>
              <a:gd name="T1" fmla="*/ 21965 h 1918367"/>
              <a:gd name="T2" fmla="*/ 0 w 5096848"/>
              <a:gd name="T3" fmla="*/ 39 h 1918367"/>
              <a:gd name="T4" fmla="*/ 888641 w 5096848"/>
              <a:gd name="T5" fmla="*/ 0 h 1918367"/>
              <a:gd name="T6" fmla="*/ 905950 w 5096848"/>
              <a:gd name="T7" fmla="*/ 1174 h 1918367"/>
              <a:gd name="T8" fmla="*/ 905950 w 5096848"/>
              <a:gd name="T9" fmla="*/ 21965 h 1918367"/>
              <a:gd name="T10" fmla="*/ 888641 w 5096848"/>
              <a:gd name="T11" fmla="*/ 23137 h 1918367"/>
              <a:gd name="T12" fmla="*/ 18059 w 5096848"/>
              <a:gd name="T13" fmla="*/ 23137 h 1918367"/>
              <a:gd name="T14" fmla="*/ 751 w 5096848"/>
              <a:gd name="T15" fmla="*/ 21965 h 1918367"/>
              <a:gd name="T16" fmla="*/ 0 60000 65536"/>
              <a:gd name="T17" fmla="*/ 0 60000 65536"/>
              <a:gd name="T18" fmla="*/ 0 60000 65536"/>
              <a:gd name="T19" fmla="*/ 0 60000 65536"/>
              <a:gd name="T20" fmla="*/ 0 60000 65536"/>
              <a:gd name="T21" fmla="*/ 0 60000 65536"/>
              <a:gd name="T22" fmla="*/ 0 60000 65536"/>
              <a:gd name="T23" fmla="*/ 0 60000 65536"/>
              <a:gd name="T24" fmla="*/ 0 w 5096848"/>
              <a:gd name="T25" fmla="*/ 0 h 1918367"/>
              <a:gd name="T26" fmla="*/ 5096848 w 5096848"/>
              <a:gd name="T27" fmla="*/ 1918367 h 19183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96848" h="1918367">
                <a:moveTo>
                  <a:pt x="4224" y="1820991"/>
                </a:moveTo>
                <a:lnTo>
                  <a:pt x="0" y="3175"/>
                </a:lnTo>
                <a:lnTo>
                  <a:pt x="4999472" y="0"/>
                </a:lnTo>
                <a:cubicBezTo>
                  <a:pt x="5053251" y="0"/>
                  <a:pt x="5096848" y="43597"/>
                  <a:pt x="5096848" y="97376"/>
                </a:cubicBezTo>
                <a:lnTo>
                  <a:pt x="5096848" y="1820991"/>
                </a:lnTo>
                <a:cubicBezTo>
                  <a:pt x="5096848" y="1874770"/>
                  <a:pt x="5053251" y="1918367"/>
                  <a:pt x="4999472" y="1918367"/>
                </a:cubicBezTo>
                <a:lnTo>
                  <a:pt x="101600" y="1918367"/>
                </a:lnTo>
                <a:cubicBezTo>
                  <a:pt x="47821" y="1918367"/>
                  <a:pt x="4224" y="1874770"/>
                  <a:pt x="4224" y="1820991"/>
                </a:cubicBezTo>
                <a:close/>
              </a:path>
            </a:pathLst>
          </a:custGeom>
          <a:solidFill>
            <a:schemeClr val="bg1"/>
          </a:solidFill>
          <a:ln w="12700">
            <a:solidFill>
              <a:schemeClr val="accent2"/>
            </a:solidFill>
            <a:miter lim="800000"/>
            <a:headEnd/>
            <a:tailEnd/>
          </a:ln>
        </p:spPr>
        <p:txBody>
          <a:bodyPr lIns="144000" tIns="108000" rIns="144000" bIns="108000">
            <a:spAutoFit/>
          </a:bodyPr>
          <a:lstStyle>
            <a:lvl1pPr>
              <a:spcBef>
                <a:spcPts val="600"/>
              </a:spcBef>
              <a:spcAft>
                <a:spcPts val="800"/>
              </a:spcAft>
              <a:defRPr sz="1700">
                <a:solidFill>
                  <a:schemeClr val="tx1"/>
                </a:solidFill>
                <a:latin typeface="Arial" charset="0"/>
              </a:defRPr>
            </a:lvl1pPr>
            <a:lvl2pPr marL="742950" indent="-285750">
              <a:spcBef>
                <a:spcPts val="800"/>
              </a:spcBef>
              <a:buSzPct val="100000"/>
              <a:buBlip>
                <a:blip r:embed="rId2"/>
              </a:buBlip>
              <a:defRPr sz="1700">
                <a:solidFill>
                  <a:schemeClr val="tx1"/>
                </a:solidFill>
                <a:latin typeface="Arial" charset="0"/>
              </a:defRPr>
            </a:lvl2pPr>
            <a:lvl3pPr marL="1143000" indent="-228600">
              <a:spcBef>
                <a:spcPts val="800"/>
              </a:spcBef>
              <a:buSzPct val="100000"/>
              <a:buFont typeface="Symbol" pitchFamily="18" charset="2"/>
              <a:buChar char="-"/>
              <a:defRPr sz="1700">
                <a:solidFill>
                  <a:schemeClr val="tx1"/>
                </a:solidFill>
                <a:latin typeface="Arial" charset="0"/>
              </a:defRPr>
            </a:lvl3pPr>
            <a:lvl4pPr marL="1600200" indent="-228600">
              <a:spcBef>
                <a:spcPts val="800"/>
              </a:spcBef>
              <a:buSzPct val="100000"/>
              <a:buBlip>
                <a:blip r:embed="rId2"/>
              </a:buBlip>
              <a:defRPr sz="1700">
                <a:solidFill>
                  <a:schemeClr val="tx1"/>
                </a:solidFill>
                <a:latin typeface="Arial" charset="0"/>
              </a:defRPr>
            </a:lvl4pPr>
            <a:lvl5pPr marL="2057400" indent="-228600">
              <a:spcBef>
                <a:spcPts val="800"/>
              </a:spcBef>
              <a:buSzPct val="100000"/>
              <a:buBlip>
                <a:blip r:embed="rId2"/>
              </a:buBlip>
              <a:defRPr sz="1700">
                <a:solidFill>
                  <a:schemeClr val="tx1"/>
                </a:solidFill>
                <a:latin typeface="Arial"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charset="0"/>
              </a:defRPr>
            </a:lvl9pPr>
          </a:lstStyle>
          <a:p>
            <a:pPr eaLnBrk="1" hangingPunct="1">
              <a:spcBef>
                <a:spcPct val="0"/>
              </a:spcBef>
              <a:spcAft>
                <a:spcPts val="300"/>
              </a:spcAft>
            </a:pPr>
            <a:r>
              <a:rPr lang="de-DE" altLang="de-DE" sz="1200" b="1">
                <a:solidFill>
                  <a:schemeClr val="accent2"/>
                </a:solidFill>
              </a:rPr>
              <a:t>Jährlicher Nachhaltigkeitspreis der Bundesregierung:</a:t>
            </a:r>
          </a:p>
          <a:p>
            <a:pPr eaLnBrk="1" hangingPunct="1">
              <a:spcBef>
                <a:spcPts val="300"/>
              </a:spcBef>
              <a:spcAft>
                <a:spcPct val="0"/>
              </a:spcAft>
            </a:pPr>
            <a:r>
              <a:rPr lang="de-DE" altLang="de-DE" sz="1200"/>
              <a:t>„Ausgezeichnet werden seit 2008 Unternehmen, die vorbildlich wirtschaftlichen Erfolg mit sozialer Verantwortung und Schonung der Umwelt verbinden, und seit 2012 auch Kommunen, die im Rahmen ihrer wirtschaftlichen Möglichkeiten die lokale Entwicklung vorbildlich nachhaltig gestalten und damit in besonderer Weise den Gedanken einer zukunftsfähigen Gesellschaft fördern.“</a:t>
            </a:r>
          </a:p>
          <a:p>
            <a:pPr eaLnBrk="1" hangingPunct="1">
              <a:spcBef>
                <a:spcPts val="300"/>
              </a:spcBef>
              <a:spcAft>
                <a:spcPct val="0"/>
              </a:spcAft>
            </a:pPr>
            <a:r>
              <a:rPr lang="de-DE" altLang="de-DE" sz="700"/>
              <a:t>http://www.nachhaltigkeitspreis.de </a:t>
            </a:r>
          </a:p>
        </p:txBody>
      </p:sp>
      <p:sp>
        <p:nvSpPr>
          <p:cNvPr id="12" name="Abgerundetes Rechteck 4"/>
          <p:cNvSpPr>
            <a:spLocks/>
          </p:cNvSpPr>
          <p:nvPr/>
        </p:nvSpPr>
        <p:spPr bwMode="auto">
          <a:xfrm>
            <a:off x="3806825" y="4556125"/>
            <a:ext cx="4900613" cy="1363663"/>
          </a:xfrm>
          <a:custGeom>
            <a:avLst/>
            <a:gdLst>
              <a:gd name="T0" fmla="*/ 751 w 5096848"/>
              <a:gd name="T1" fmla="*/ 1 h 1918367"/>
              <a:gd name="T2" fmla="*/ 0 w 5096848"/>
              <a:gd name="T3" fmla="*/ 1 h 1918367"/>
              <a:gd name="T4" fmla="*/ 888641 w 5096848"/>
              <a:gd name="T5" fmla="*/ 0 h 1918367"/>
              <a:gd name="T6" fmla="*/ 905950 w 5096848"/>
              <a:gd name="T7" fmla="*/ 1 h 1918367"/>
              <a:gd name="T8" fmla="*/ 905950 w 5096848"/>
              <a:gd name="T9" fmla="*/ 1 h 1918367"/>
              <a:gd name="T10" fmla="*/ 888641 w 5096848"/>
              <a:gd name="T11" fmla="*/ 1 h 1918367"/>
              <a:gd name="T12" fmla="*/ 18059 w 5096848"/>
              <a:gd name="T13" fmla="*/ 1 h 1918367"/>
              <a:gd name="T14" fmla="*/ 751 w 5096848"/>
              <a:gd name="T15" fmla="*/ 1 h 1918367"/>
              <a:gd name="T16" fmla="*/ 0 60000 65536"/>
              <a:gd name="T17" fmla="*/ 0 60000 65536"/>
              <a:gd name="T18" fmla="*/ 0 60000 65536"/>
              <a:gd name="T19" fmla="*/ 0 60000 65536"/>
              <a:gd name="T20" fmla="*/ 0 60000 65536"/>
              <a:gd name="T21" fmla="*/ 0 60000 65536"/>
              <a:gd name="T22" fmla="*/ 0 60000 65536"/>
              <a:gd name="T23" fmla="*/ 0 60000 65536"/>
              <a:gd name="T24" fmla="*/ 0 w 5096848"/>
              <a:gd name="T25" fmla="*/ 0 h 1918367"/>
              <a:gd name="T26" fmla="*/ 5096848 w 5096848"/>
              <a:gd name="T27" fmla="*/ 1918367 h 19183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96848" h="1918367">
                <a:moveTo>
                  <a:pt x="4224" y="1820991"/>
                </a:moveTo>
                <a:lnTo>
                  <a:pt x="0" y="3175"/>
                </a:lnTo>
                <a:lnTo>
                  <a:pt x="4999472" y="0"/>
                </a:lnTo>
                <a:cubicBezTo>
                  <a:pt x="5053251" y="0"/>
                  <a:pt x="5096848" y="43597"/>
                  <a:pt x="5096848" y="97376"/>
                </a:cubicBezTo>
                <a:lnTo>
                  <a:pt x="5096848" y="1820991"/>
                </a:lnTo>
                <a:cubicBezTo>
                  <a:pt x="5096848" y="1874770"/>
                  <a:pt x="5053251" y="1918367"/>
                  <a:pt x="4999472" y="1918367"/>
                </a:cubicBezTo>
                <a:lnTo>
                  <a:pt x="101600" y="1918367"/>
                </a:lnTo>
                <a:cubicBezTo>
                  <a:pt x="47821" y="1918367"/>
                  <a:pt x="4224" y="1874770"/>
                  <a:pt x="4224" y="1820991"/>
                </a:cubicBezTo>
                <a:close/>
              </a:path>
            </a:pathLst>
          </a:custGeom>
          <a:solidFill>
            <a:schemeClr val="bg1"/>
          </a:solidFill>
          <a:ln w="12700">
            <a:solidFill>
              <a:schemeClr val="accent2"/>
            </a:solidFill>
            <a:miter lim="800000"/>
            <a:headEnd/>
            <a:tailEnd/>
          </a:ln>
        </p:spPr>
        <p:txBody>
          <a:bodyPr lIns="144000" tIns="108000" rIns="144000" bIns="108000">
            <a:spAutoFit/>
          </a:bodyPr>
          <a:lstStyle>
            <a:lvl1pPr>
              <a:spcBef>
                <a:spcPts val="600"/>
              </a:spcBef>
              <a:spcAft>
                <a:spcPts val="800"/>
              </a:spcAft>
              <a:defRPr sz="1700">
                <a:solidFill>
                  <a:schemeClr val="tx1"/>
                </a:solidFill>
                <a:latin typeface="Arial" charset="0"/>
              </a:defRPr>
            </a:lvl1pPr>
            <a:lvl2pPr marL="742950" indent="-285750">
              <a:spcBef>
                <a:spcPts val="800"/>
              </a:spcBef>
              <a:buSzPct val="100000"/>
              <a:buBlip>
                <a:blip r:embed="rId2"/>
              </a:buBlip>
              <a:defRPr sz="1700">
                <a:solidFill>
                  <a:schemeClr val="tx1"/>
                </a:solidFill>
                <a:latin typeface="Arial" charset="0"/>
              </a:defRPr>
            </a:lvl2pPr>
            <a:lvl3pPr marL="1143000" indent="-228600">
              <a:spcBef>
                <a:spcPts val="800"/>
              </a:spcBef>
              <a:buSzPct val="100000"/>
              <a:buFont typeface="Symbol" pitchFamily="18" charset="2"/>
              <a:buChar char="-"/>
              <a:defRPr sz="1700">
                <a:solidFill>
                  <a:schemeClr val="tx1"/>
                </a:solidFill>
                <a:latin typeface="Arial" charset="0"/>
              </a:defRPr>
            </a:lvl3pPr>
            <a:lvl4pPr marL="1600200" indent="-228600">
              <a:spcBef>
                <a:spcPts val="800"/>
              </a:spcBef>
              <a:buSzPct val="100000"/>
              <a:buBlip>
                <a:blip r:embed="rId2"/>
              </a:buBlip>
              <a:defRPr sz="1700">
                <a:solidFill>
                  <a:schemeClr val="tx1"/>
                </a:solidFill>
                <a:latin typeface="Arial" charset="0"/>
              </a:defRPr>
            </a:lvl4pPr>
            <a:lvl5pPr marL="2057400" indent="-228600">
              <a:spcBef>
                <a:spcPts val="800"/>
              </a:spcBef>
              <a:buSzPct val="100000"/>
              <a:buBlip>
                <a:blip r:embed="rId2"/>
              </a:buBlip>
              <a:defRPr sz="1700">
                <a:solidFill>
                  <a:schemeClr val="tx1"/>
                </a:solidFill>
                <a:latin typeface="Arial"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charset="0"/>
              </a:defRPr>
            </a:lvl9pPr>
          </a:lstStyle>
          <a:p>
            <a:pPr eaLnBrk="1" hangingPunct="1">
              <a:spcBef>
                <a:spcPct val="0"/>
              </a:spcBef>
              <a:spcAft>
                <a:spcPts val="300"/>
              </a:spcAft>
            </a:pPr>
            <a:r>
              <a:rPr lang="de-DE" altLang="de-DE" sz="1200" b="1">
                <a:solidFill>
                  <a:schemeClr val="accent2"/>
                </a:solidFill>
              </a:rPr>
              <a:t>Förderprogramm des Europäischen Sozialfonds:</a:t>
            </a:r>
          </a:p>
          <a:p>
            <a:pPr eaLnBrk="1" hangingPunct="1">
              <a:spcBef>
                <a:spcPts val="300"/>
              </a:spcBef>
              <a:spcAft>
                <a:spcPct val="0"/>
              </a:spcAft>
            </a:pPr>
            <a:r>
              <a:rPr lang="de-DE" altLang="de-DE" sz="1200"/>
              <a:t>Das ESF-Förderprogramm unternehmensWert: Mensch unterstützt deshalb KMU darin, passgenau Lösungen zu entwickeln und umzusetzen. Mit ganzheitlichen Personalstrategien gewinnen nicht nur die Beschäftigten, sondern das Unternehmen als Ganzes.</a:t>
            </a:r>
          </a:p>
          <a:p>
            <a:pPr eaLnBrk="1" hangingPunct="1">
              <a:spcBef>
                <a:spcPts val="300"/>
              </a:spcBef>
              <a:spcAft>
                <a:spcPct val="0"/>
              </a:spcAft>
            </a:pPr>
            <a:r>
              <a:rPr lang="de-DE" altLang="de-DE" sz="700"/>
              <a:t>http://www.unternehmens-wert-mensch.de/DE/Startseite/start.html</a:t>
            </a:r>
          </a:p>
        </p:txBody>
      </p:sp>
      <p:pic>
        <p:nvPicPr>
          <p:cNvPr id="13" name="Grafik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4213" y="2640013"/>
            <a:ext cx="2519362"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757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Auszeichnung für nachhaltige Verantwortung: </a:t>
            </a:r>
            <a:br>
              <a:rPr lang="de-DE" altLang="de-DE" dirty="0"/>
            </a:br>
            <a:r>
              <a:rPr lang="de-DE" altLang="de-DE" dirty="0"/>
              <a:t>Der deutsche CSR-Preis der Bundesregierung</a:t>
            </a:r>
            <a:endParaRPr lang="de-DE" dirty="0"/>
          </a:p>
        </p:txBody>
      </p:sp>
      <p:sp>
        <p:nvSpPr>
          <p:cNvPr id="3" name="Textplatzhalter 2"/>
          <p:cNvSpPr>
            <a:spLocks noGrp="1"/>
          </p:cNvSpPr>
          <p:nvPr>
            <p:ph type="body" sz="quarter" idx="18"/>
          </p:nvPr>
        </p:nvSpPr>
        <p:spPr/>
        <p:txBody>
          <a:bodyPr/>
          <a:lstStyle/>
          <a:p>
            <a:r>
              <a:rPr lang="de-DE" dirty="0"/>
              <a:t>1. </a:t>
            </a:r>
            <a:r>
              <a:rPr lang="de-DE" altLang="de-DE" dirty="0"/>
              <a:t>Nachhaltigkeit liegt im Trend</a:t>
            </a:r>
            <a:endParaRPr lang="de-DE" dirty="0"/>
          </a:p>
        </p:txBody>
      </p:sp>
      <p:sp>
        <p:nvSpPr>
          <p:cNvPr id="4" name="Datumsplatzhalter 3"/>
          <p:cNvSpPr>
            <a:spLocks noGrp="1"/>
          </p:cNvSpPr>
          <p:nvPr>
            <p:ph type="dt" sz="half" idx="19"/>
          </p:nvPr>
        </p:nvSpPr>
        <p:spPr/>
        <p:txBody>
          <a:bodyPr/>
          <a:lstStyle/>
          <a:p>
            <a:r>
              <a:rPr lang="de-DE"/>
              <a:t>01.01.2023</a:t>
            </a:r>
            <a:endParaRPr lang="de-DE" dirty="0"/>
          </a:p>
        </p:txBody>
      </p:sp>
      <p:sp>
        <p:nvSpPr>
          <p:cNvPr id="5" name="Fußzeilenplatzhalter 4"/>
          <p:cNvSpPr>
            <a:spLocks noGrp="1"/>
          </p:cNvSpPr>
          <p:nvPr>
            <p:ph type="ftr" sz="quarter" idx="20"/>
          </p:nvPr>
        </p:nvSpPr>
        <p:spPr/>
        <p:txBody>
          <a:bodyPr/>
          <a:lstStyle/>
          <a:p>
            <a:r>
              <a:rPr lang="de-DE"/>
              <a:t>Nachhaltigkeit in der betrieblichen Altersversorgung: bAV &amp; GrüneRente</a:t>
            </a:r>
            <a:endParaRPr lang="de-DE" dirty="0"/>
          </a:p>
        </p:txBody>
      </p:sp>
      <p:sp>
        <p:nvSpPr>
          <p:cNvPr id="6" name="Foliennummernplatzhalter 5"/>
          <p:cNvSpPr>
            <a:spLocks noGrp="1"/>
          </p:cNvSpPr>
          <p:nvPr>
            <p:ph type="sldNum" sz="quarter" idx="21"/>
          </p:nvPr>
        </p:nvSpPr>
        <p:spPr/>
        <p:txBody>
          <a:bodyPr/>
          <a:lstStyle/>
          <a:p>
            <a:fld id="{BFE8ADF1-837C-463F-9856-54C2D771B21B}" type="slidenum">
              <a:rPr lang="de-DE" smtClean="0"/>
              <a:pPr/>
              <a:t>29</a:t>
            </a:fld>
            <a:endParaRPr lang="de-DE" dirty="0"/>
          </a:p>
        </p:txBody>
      </p:sp>
      <p:sp>
        <p:nvSpPr>
          <p:cNvPr id="7" name="Textplatzhalter 6"/>
          <p:cNvSpPr>
            <a:spLocks noGrp="1"/>
          </p:cNvSpPr>
          <p:nvPr>
            <p:ph type="body" sz="quarter" idx="23"/>
          </p:nvPr>
        </p:nvSpPr>
        <p:spPr/>
        <p:txBody>
          <a:bodyPr/>
          <a:lstStyle/>
          <a:p>
            <a:endParaRPr lang="de-DE"/>
          </a:p>
        </p:txBody>
      </p:sp>
      <p:pic>
        <p:nvPicPr>
          <p:cNvPr id="8" name="Grafik 7"/>
          <p:cNvPicPr>
            <a:picLocks noChangeAspect="1"/>
          </p:cNvPicPr>
          <p:nvPr/>
        </p:nvPicPr>
        <p:blipFill>
          <a:blip r:embed="rId2"/>
          <a:stretch>
            <a:fillRect/>
          </a:stretch>
        </p:blipFill>
        <p:spPr>
          <a:xfrm>
            <a:off x="4752975" y="2635250"/>
            <a:ext cx="3959225" cy="2014538"/>
          </a:xfrm>
          <a:prstGeom prst="rect">
            <a:avLst/>
          </a:prstGeom>
          <a:noFill/>
          <a:ln w="9525">
            <a:solidFill>
              <a:schemeClr val="accent5"/>
            </a:solidFill>
            <a:miter lim="800000"/>
            <a:headEnd/>
            <a:tailEnd/>
          </a:ln>
          <a:effectLst>
            <a:outerShdw blurRad="50800" dist="38100" dir="2700000" algn="tl" rotWithShape="0">
              <a:prstClr val="black">
                <a:alpha val="40000"/>
              </a:prstClr>
            </a:outerShdw>
          </a:effectLst>
        </p:spPr>
      </p:pic>
      <p:sp>
        <p:nvSpPr>
          <p:cNvPr id="9" name="Abgerundetes Rechteck 5"/>
          <p:cNvSpPr>
            <a:spLocks/>
          </p:cNvSpPr>
          <p:nvPr/>
        </p:nvSpPr>
        <p:spPr bwMode="auto">
          <a:xfrm>
            <a:off x="431800" y="2622550"/>
            <a:ext cx="3973513" cy="2695575"/>
          </a:xfrm>
          <a:custGeom>
            <a:avLst/>
            <a:gdLst>
              <a:gd name="T0" fmla="*/ 395 w 3973908"/>
              <a:gd name="T1" fmla="*/ 36341121 h 2534476"/>
              <a:gd name="T2" fmla="*/ 0 w 3973908"/>
              <a:gd name="T3" fmla="*/ 0 h 2534476"/>
              <a:gd name="T4" fmla="*/ 3871995 w 3973908"/>
              <a:gd name="T5" fmla="*/ 47103 h 2534476"/>
              <a:gd name="T6" fmla="*/ 3956957 w 3973908"/>
              <a:gd name="T7" fmla="*/ 1313261 h 2534476"/>
              <a:gd name="T8" fmla="*/ 3956957 w 3973908"/>
              <a:gd name="T9" fmla="*/ 36341121 h 2534476"/>
              <a:gd name="T10" fmla="*/ 3871995 w 3973908"/>
              <a:gd name="T11" fmla="*/ 37607250 h 2534476"/>
              <a:gd name="T12" fmla="*/ 85357 w 3973908"/>
              <a:gd name="T13" fmla="*/ 37607250 h 2534476"/>
              <a:gd name="T14" fmla="*/ 395 w 3973908"/>
              <a:gd name="T15" fmla="*/ 36341121 h 2534476"/>
              <a:gd name="T16" fmla="*/ 0 60000 65536"/>
              <a:gd name="T17" fmla="*/ 0 60000 65536"/>
              <a:gd name="T18" fmla="*/ 0 60000 65536"/>
              <a:gd name="T19" fmla="*/ 0 60000 65536"/>
              <a:gd name="T20" fmla="*/ 0 60000 65536"/>
              <a:gd name="T21" fmla="*/ 0 60000 65536"/>
              <a:gd name="T22" fmla="*/ 0 60000 65536"/>
              <a:gd name="T23" fmla="*/ 0 60000 65536"/>
              <a:gd name="T24" fmla="*/ 0 w 3973908"/>
              <a:gd name="T25" fmla="*/ 0 h 2534476"/>
              <a:gd name="T26" fmla="*/ 3973908 w 3973908"/>
              <a:gd name="T27" fmla="*/ 2534476 h 25344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73908" h="2534476">
                <a:moveTo>
                  <a:pt x="395" y="2449146"/>
                </a:moveTo>
                <a:cubicBezTo>
                  <a:pt x="263" y="1632764"/>
                  <a:pt x="132" y="816382"/>
                  <a:pt x="0" y="0"/>
                </a:cubicBezTo>
                <a:lnTo>
                  <a:pt x="3888578" y="3175"/>
                </a:lnTo>
                <a:cubicBezTo>
                  <a:pt x="3935704" y="3175"/>
                  <a:pt x="3973908" y="41379"/>
                  <a:pt x="3973908" y="88505"/>
                </a:cubicBezTo>
                <a:lnTo>
                  <a:pt x="3973908" y="2449146"/>
                </a:lnTo>
                <a:cubicBezTo>
                  <a:pt x="3973908" y="2496272"/>
                  <a:pt x="3935704" y="2534476"/>
                  <a:pt x="3888578" y="2534476"/>
                </a:cubicBezTo>
                <a:lnTo>
                  <a:pt x="85725" y="2534476"/>
                </a:lnTo>
                <a:cubicBezTo>
                  <a:pt x="38599" y="2534476"/>
                  <a:pt x="395" y="2496272"/>
                  <a:pt x="395" y="2449146"/>
                </a:cubicBezTo>
                <a:close/>
              </a:path>
            </a:pathLst>
          </a:custGeom>
          <a:solidFill>
            <a:schemeClr val="bg1"/>
          </a:solidFill>
          <a:ln w="12700">
            <a:solidFill>
              <a:schemeClr val="accent2"/>
            </a:solidFill>
            <a:miter lim="800000"/>
            <a:headEnd/>
            <a:tailEnd/>
          </a:ln>
        </p:spPr>
        <p:txBody>
          <a:bodyPr lIns="144000" tIns="108000" rIns="144000" bIns="108000">
            <a:spAutoFit/>
          </a:bodyPr>
          <a:lstStyle>
            <a:lvl1pPr>
              <a:spcBef>
                <a:spcPts val="600"/>
              </a:spcBef>
              <a:spcAft>
                <a:spcPts val="800"/>
              </a:spcAft>
              <a:defRPr sz="1700">
                <a:solidFill>
                  <a:schemeClr val="tx1"/>
                </a:solidFill>
                <a:latin typeface="Arial" charset="0"/>
              </a:defRPr>
            </a:lvl1pPr>
            <a:lvl2pPr marL="742950" indent="-285750">
              <a:spcBef>
                <a:spcPts val="800"/>
              </a:spcBef>
              <a:buSzPct val="100000"/>
              <a:buBlip>
                <a:blip r:embed="rId3"/>
              </a:buBlip>
              <a:defRPr sz="1700">
                <a:solidFill>
                  <a:schemeClr val="tx1"/>
                </a:solidFill>
                <a:latin typeface="Arial" charset="0"/>
              </a:defRPr>
            </a:lvl2pPr>
            <a:lvl3pPr marL="1143000" indent="-228600">
              <a:spcBef>
                <a:spcPts val="800"/>
              </a:spcBef>
              <a:buSzPct val="100000"/>
              <a:buFont typeface="Symbol" pitchFamily="18" charset="2"/>
              <a:buChar char="-"/>
              <a:defRPr sz="1700">
                <a:solidFill>
                  <a:schemeClr val="tx1"/>
                </a:solidFill>
                <a:latin typeface="Arial" charset="0"/>
              </a:defRPr>
            </a:lvl3pPr>
            <a:lvl4pPr marL="1600200" indent="-228600">
              <a:spcBef>
                <a:spcPts val="800"/>
              </a:spcBef>
              <a:buSzPct val="100000"/>
              <a:buBlip>
                <a:blip r:embed="rId3"/>
              </a:buBlip>
              <a:defRPr sz="1700">
                <a:solidFill>
                  <a:schemeClr val="tx1"/>
                </a:solidFill>
                <a:latin typeface="Arial" charset="0"/>
              </a:defRPr>
            </a:lvl4pPr>
            <a:lvl5pPr marL="2057400" indent="-228600">
              <a:spcBef>
                <a:spcPts val="800"/>
              </a:spcBef>
              <a:buSzPct val="100000"/>
              <a:buBlip>
                <a:blip r:embed="rId3"/>
              </a:buBlip>
              <a:defRPr sz="1700">
                <a:solidFill>
                  <a:schemeClr val="tx1"/>
                </a:solidFill>
                <a:latin typeface="Arial" charset="0"/>
              </a:defRPr>
            </a:lvl5pPr>
            <a:lvl6pPr marL="2514600" indent="-228600" defTabSz="457200" eaLnBrk="0" fontAlgn="base" hangingPunct="0">
              <a:spcBef>
                <a:spcPts val="800"/>
              </a:spcBef>
              <a:spcAft>
                <a:spcPct val="0"/>
              </a:spcAft>
              <a:buSzPct val="100000"/>
              <a:buBlip>
                <a:blip r:embed="rId3"/>
              </a:buBlip>
              <a:defRPr sz="1700">
                <a:solidFill>
                  <a:schemeClr val="tx1"/>
                </a:solidFill>
                <a:latin typeface="Arial" charset="0"/>
              </a:defRPr>
            </a:lvl6pPr>
            <a:lvl7pPr marL="2971800" indent="-228600" defTabSz="457200" eaLnBrk="0" fontAlgn="base" hangingPunct="0">
              <a:spcBef>
                <a:spcPts val="800"/>
              </a:spcBef>
              <a:spcAft>
                <a:spcPct val="0"/>
              </a:spcAft>
              <a:buSzPct val="100000"/>
              <a:buBlip>
                <a:blip r:embed="rId3"/>
              </a:buBlip>
              <a:defRPr sz="1700">
                <a:solidFill>
                  <a:schemeClr val="tx1"/>
                </a:solidFill>
                <a:latin typeface="Arial" charset="0"/>
              </a:defRPr>
            </a:lvl7pPr>
            <a:lvl8pPr marL="3429000" indent="-228600" defTabSz="457200" eaLnBrk="0" fontAlgn="base" hangingPunct="0">
              <a:spcBef>
                <a:spcPts val="800"/>
              </a:spcBef>
              <a:spcAft>
                <a:spcPct val="0"/>
              </a:spcAft>
              <a:buSzPct val="100000"/>
              <a:buBlip>
                <a:blip r:embed="rId3"/>
              </a:buBlip>
              <a:defRPr sz="1700">
                <a:solidFill>
                  <a:schemeClr val="tx1"/>
                </a:solidFill>
                <a:latin typeface="Arial" charset="0"/>
              </a:defRPr>
            </a:lvl8pPr>
            <a:lvl9pPr marL="3886200" indent="-228600" defTabSz="457200" eaLnBrk="0" fontAlgn="base" hangingPunct="0">
              <a:spcBef>
                <a:spcPts val="800"/>
              </a:spcBef>
              <a:spcAft>
                <a:spcPct val="0"/>
              </a:spcAft>
              <a:buSzPct val="100000"/>
              <a:buBlip>
                <a:blip r:embed="rId3"/>
              </a:buBlip>
              <a:defRPr sz="1700">
                <a:solidFill>
                  <a:schemeClr val="tx1"/>
                </a:solidFill>
                <a:latin typeface="Arial" charset="0"/>
              </a:defRPr>
            </a:lvl9pPr>
          </a:lstStyle>
          <a:p>
            <a:pPr eaLnBrk="1" hangingPunct="1">
              <a:spcBef>
                <a:spcPct val="0"/>
              </a:spcBef>
              <a:spcAft>
                <a:spcPts val="300"/>
              </a:spcAft>
            </a:pPr>
            <a:r>
              <a:rPr lang="de-DE" altLang="de-DE" sz="1200" b="1" dirty="0">
                <a:solidFill>
                  <a:schemeClr val="accent2"/>
                </a:solidFill>
              </a:rPr>
              <a:t>Chance für Unternehmen: </a:t>
            </a:r>
            <a:br>
              <a:rPr lang="de-DE" altLang="de-DE" sz="1200" b="1" dirty="0">
                <a:solidFill>
                  <a:schemeClr val="accent2"/>
                </a:solidFill>
              </a:rPr>
            </a:br>
            <a:r>
              <a:rPr lang="de-DE" altLang="de-DE" sz="1200" b="1" dirty="0">
                <a:solidFill>
                  <a:schemeClr val="accent2"/>
                </a:solidFill>
              </a:rPr>
              <a:t>Der CSR-Preis der Bundesregierung</a:t>
            </a:r>
          </a:p>
          <a:p>
            <a:pPr eaLnBrk="1" hangingPunct="1">
              <a:spcBef>
                <a:spcPts val="300"/>
              </a:spcBef>
              <a:spcAft>
                <a:spcPct val="0"/>
              </a:spcAft>
            </a:pPr>
            <a:r>
              <a:rPr lang="de-DE" altLang="de-DE" sz="1200" dirty="0"/>
              <a:t>„Der Deutsche Nachhaltigkeitspreis prämiert Unternehmen jeder Größe, die wirtschaftlichen Erfolg mit sozialer Verantwortung und Schonung der Umwelt verbinden. Der Deutsche Nachhaltigkeitspreis will Unternehmen in nachhaltigem Handeln bestärken und helfen, die Grundsätze nachhaltiger Entwicklung in der öffentlichen Wahrnehmung besser zu verankern. Die Auszeichnung zielt besonders auf Inspiration und Motivation der Akteure und eine möglichst breite Kommunikation vorbildlicher Leistungen.“</a:t>
            </a:r>
          </a:p>
          <a:p>
            <a:pPr eaLnBrk="1" hangingPunct="1">
              <a:spcBef>
                <a:spcPts val="300"/>
              </a:spcBef>
              <a:spcAft>
                <a:spcPct val="0"/>
              </a:spcAft>
            </a:pPr>
            <a:r>
              <a:rPr lang="de-DE" altLang="de-DE" sz="700" dirty="0"/>
              <a:t>www.csr-preis-bund.de</a:t>
            </a:r>
          </a:p>
        </p:txBody>
      </p:sp>
    </p:spTree>
    <p:extLst>
      <p:ext uri="{BB962C8B-B14F-4D97-AF65-F5344CB8AC3E}">
        <p14:creationId xmlns:p14="http://schemas.microsoft.com/office/powerpoint/2010/main" val="2795757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12732"/>
            <a:ext cx="9144000" cy="6045268"/>
          </a:xfrm>
          <a:prstGeom prst="rect">
            <a:avLst/>
          </a:prstGeom>
        </p:spPr>
      </p:pic>
      <p:sp>
        <p:nvSpPr>
          <p:cNvPr id="20"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8" name="Textplatzhalter 17"/>
          <p:cNvSpPr>
            <a:spLocks noGrp="1"/>
          </p:cNvSpPr>
          <p:nvPr>
            <p:ph type="body" sz="quarter" idx="10"/>
          </p:nvPr>
        </p:nvSpPr>
        <p:spPr/>
        <p:txBody>
          <a:bodyPr/>
          <a:lstStyle/>
          <a:p>
            <a:r>
              <a:rPr lang="de-DE" dirty="0"/>
              <a:t>1.</a:t>
            </a:r>
          </a:p>
        </p:txBody>
      </p:sp>
      <p:sp>
        <p:nvSpPr>
          <p:cNvPr id="22" name="Abgerundetes Rechteck 18"/>
          <p:cNvSpPr/>
          <p:nvPr/>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itel 16"/>
          <p:cNvSpPr>
            <a:spLocks noGrp="1"/>
          </p:cNvSpPr>
          <p:nvPr>
            <p:ph type="title"/>
          </p:nvPr>
        </p:nvSpPr>
        <p:spPr/>
        <p:txBody>
          <a:bodyPr/>
          <a:lstStyle/>
          <a:p>
            <a:r>
              <a:rPr lang="de-DE" dirty="0"/>
              <a:t>Nachhaltigkeit liegt im Trend</a:t>
            </a:r>
          </a:p>
        </p:txBody>
      </p:sp>
    </p:spTree>
    <p:extLst>
      <p:ext uri="{BB962C8B-B14F-4D97-AF65-F5344CB8AC3E}">
        <p14:creationId xmlns:p14="http://schemas.microsoft.com/office/powerpoint/2010/main" val="728420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08702"/>
            <a:ext cx="9144000" cy="6045268"/>
          </a:xfrm>
          <a:prstGeom prst="rect">
            <a:avLst/>
          </a:prstGeom>
        </p:spPr>
      </p:pic>
      <p:sp>
        <p:nvSpPr>
          <p:cNvPr id="5"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2" name="Textplatzhalter 1"/>
          <p:cNvSpPr>
            <a:spLocks noGrp="1"/>
          </p:cNvSpPr>
          <p:nvPr>
            <p:ph type="body" sz="quarter" idx="10"/>
          </p:nvPr>
        </p:nvSpPr>
        <p:spPr/>
        <p:txBody>
          <a:bodyPr/>
          <a:lstStyle/>
          <a:p>
            <a:r>
              <a:rPr lang="de-DE" dirty="0"/>
              <a:t>2.</a:t>
            </a:r>
          </a:p>
        </p:txBody>
      </p:sp>
      <p:sp>
        <p:nvSpPr>
          <p:cNvPr id="6" name="Abgerundetes Rechteck 18"/>
          <p:cNvSpPr/>
          <p:nvPr/>
        </p:nvSpPr>
        <p:spPr>
          <a:xfrm>
            <a:off x="1099867" y="4840181"/>
            <a:ext cx="6925196" cy="1197499"/>
          </a:xfrm>
          <a:custGeom>
            <a:avLst/>
            <a:gdLst>
              <a:gd name="connsiteX0" fmla="*/ 0 w 6925196"/>
              <a:gd name="connsiteY0" fmla="*/ 199587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8" fmla="*/ 0 w 6925196"/>
              <a:gd name="connsiteY8" fmla="*/ 199587 h 1197499"/>
              <a:gd name="connsiteX0" fmla="*/ 0 w 6925196"/>
              <a:gd name="connsiteY0" fmla="*/ 997912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0" fmla="*/ 0 w 6925196"/>
              <a:gd name="connsiteY0" fmla="*/ 997912 h 1197499"/>
              <a:gd name="connsiteX1" fmla="*/ 1179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5196" h="1197499">
                <a:moveTo>
                  <a:pt x="0" y="997912"/>
                </a:moveTo>
                <a:lnTo>
                  <a:pt x="1179" y="0"/>
                </a:lnTo>
                <a:lnTo>
                  <a:pt x="6725609" y="0"/>
                </a:lnTo>
                <a:cubicBezTo>
                  <a:pt x="6835838" y="0"/>
                  <a:pt x="6925196" y="89358"/>
                  <a:pt x="6925196" y="199587"/>
                </a:cubicBezTo>
                <a:lnTo>
                  <a:pt x="6925196" y="997912"/>
                </a:lnTo>
                <a:cubicBezTo>
                  <a:pt x="6925196" y="1108141"/>
                  <a:pt x="6835838" y="1197499"/>
                  <a:pt x="6725609" y="1197499"/>
                </a:cubicBezTo>
                <a:lnTo>
                  <a:pt x="199587" y="1197499"/>
                </a:lnTo>
                <a:cubicBezTo>
                  <a:pt x="89358" y="1197499"/>
                  <a:pt x="0" y="1108141"/>
                  <a:pt x="0" y="997912"/>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itel 2"/>
          <p:cNvSpPr>
            <a:spLocks noGrp="1"/>
          </p:cNvSpPr>
          <p:nvPr>
            <p:ph type="title"/>
          </p:nvPr>
        </p:nvSpPr>
        <p:spPr>
          <a:xfrm>
            <a:off x="1848668" y="4840181"/>
            <a:ext cx="5643953" cy="1193198"/>
          </a:xfrm>
        </p:spPr>
        <p:txBody>
          <a:bodyPr/>
          <a:lstStyle/>
          <a:p>
            <a:r>
              <a:rPr lang="de-DE" altLang="de-DE" sz="2300" dirty="0"/>
              <a:t>Soziale Verantwortung unternehmerisch leben bedeutet auch bAV</a:t>
            </a:r>
            <a:endParaRPr lang="de-DE" sz="2300" dirty="0"/>
          </a:p>
        </p:txBody>
      </p:sp>
    </p:spTree>
    <p:extLst>
      <p:ext uri="{BB962C8B-B14F-4D97-AF65-F5344CB8AC3E}">
        <p14:creationId xmlns:p14="http://schemas.microsoft.com/office/powerpoint/2010/main" val="274332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Soziale Verantwortung unternehmerisch leben: bAV</a:t>
            </a:r>
            <a:endParaRPr lang="de-DE" dirty="0"/>
          </a:p>
        </p:txBody>
      </p:sp>
      <p:sp>
        <p:nvSpPr>
          <p:cNvPr id="3" name="Textplatzhalter 2"/>
          <p:cNvSpPr>
            <a:spLocks noGrp="1"/>
          </p:cNvSpPr>
          <p:nvPr>
            <p:ph type="body" sz="quarter" idx="18"/>
          </p:nvPr>
        </p:nvSpPr>
        <p:spPr/>
        <p:txBody>
          <a:bodyPr/>
          <a:lstStyle/>
          <a:p>
            <a:r>
              <a:rPr lang="de-DE" dirty="0"/>
              <a:t>2. </a:t>
            </a:r>
            <a:r>
              <a:rPr lang="de-DE" altLang="de-DE" dirty="0"/>
              <a:t>Soziale Verantwortung unternehmerisch leben bedeutet auch bAV</a:t>
            </a:r>
            <a:endParaRPr lang="de-DE" dirty="0"/>
          </a:p>
        </p:txBody>
      </p:sp>
      <p:sp>
        <p:nvSpPr>
          <p:cNvPr id="4" name="Datumsplatzhalter 3"/>
          <p:cNvSpPr>
            <a:spLocks noGrp="1"/>
          </p:cNvSpPr>
          <p:nvPr>
            <p:ph type="dt" sz="half" idx="19"/>
          </p:nvPr>
        </p:nvSpPr>
        <p:spPr/>
        <p:txBody>
          <a:bodyPr/>
          <a:lstStyle/>
          <a:p>
            <a:r>
              <a:rPr lang="de-DE"/>
              <a:t>01.01.2023</a:t>
            </a:r>
            <a:endParaRPr lang="de-DE" dirty="0"/>
          </a:p>
        </p:txBody>
      </p:sp>
      <p:sp>
        <p:nvSpPr>
          <p:cNvPr id="5" name="Fußzeilenplatzhalter 4"/>
          <p:cNvSpPr>
            <a:spLocks noGrp="1"/>
          </p:cNvSpPr>
          <p:nvPr>
            <p:ph type="ftr" sz="quarter" idx="20"/>
          </p:nvPr>
        </p:nvSpPr>
        <p:spPr/>
        <p:txBody>
          <a:bodyPr/>
          <a:lstStyle/>
          <a:p>
            <a:r>
              <a:rPr lang="de-DE"/>
              <a:t>Nachhaltigkeit in der betrieblichen Altersversorgung: bAV &amp; GrüneRente</a:t>
            </a:r>
            <a:endParaRPr lang="de-DE" dirty="0"/>
          </a:p>
        </p:txBody>
      </p:sp>
      <p:sp>
        <p:nvSpPr>
          <p:cNvPr id="6" name="Foliennummernplatzhalter 5"/>
          <p:cNvSpPr>
            <a:spLocks noGrp="1"/>
          </p:cNvSpPr>
          <p:nvPr>
            <p:ph type="sldNum" sz="quarter" idx="21"/>
          </p:nvPr>
        </p:nvSpPr>
        <p:spPr/>
        <p:txBody>
          <a:bodyPr/>
          <a:lstStyle/>
          <a:p>
            <a:fld id="{BFE8ADF1-837C-463F-9856-54C2D771B21B}" type="slidenum">
              <a:rPr lang="de-DE" smtClean="0"/>
              <a:pPr/>
              <a:t>31</a:t>
            </a:fld>
            <a:endParaRPr lang="de-DE" dirty="0"/>
          </a:p>
        </p:txBody>
      </p:sp>
      <p:sp>
        <p:nvSpPr>
          <p:cNvPr id="7" name="Textplatzhalter 6"/>
          <p:cNvSpPr>
            <a:spLocks noGrp="1"/>
          </p:cNvSpPr>
          <p:nvPr>
            <p:ph type="body" sz="quarter" idx="23"/>
          </p:nvPr>
        </p:nvSpPr>
        <p:spPr/>
        <p:txBody>
          <a:bodyPr/>
          <a:lstStyle/>
          <a:p>
            <a:endParaRPr lang="de-DE"/>
          </a:p>
        </p:txBody>
      </p:sp>
      <p:grpSp>
        <p:nvGrpSpPr>
          <p:cNvPr id="10" name="Gruppieren 9"/>
          <p:cNvGrpSpPr/>
          <p:nvPr/>
        </p:nvGrpSpPr>
        <p:grpSpPr>
          <a:xfrm>
            <a:off x="1019175" y="1749425"/>
            <a:ext cx="7096125" cy="4187825"/>
            <a:chOff x="917575" y="1749425"/>
            <a:chExt cx="7096125" cy="4187825"/>
          </a:xfrm>
        </p:grpSpPr>
        <p:pic>
          <p:nvPicPr>
            <p:cNvPr id="8" name="Picture 2"/>
            <p:cNvPicPr>
              <a:picLocks noChangeAspect="1" noChangeArrowheads="1"/>
            </p:cNvPicPr>
            <p:nvPr/>
          </p:nvPicPr>
          <p:blipFill>
            <a:blip r:embed="rId2"/>
            <a:srcRect/>
            <a:stretch>
              <a:fillRect/>
            </a:stretch>
          </p:blipFill>
          <p:spPr bwMode="auto">
            <a:xfrm>
              <a:off x="917575" y="1749425"/>
              <a:ext cx="4483100" cy="4187825"/>
            </a:xfrm>
            <a:prstGeom prst="rect">
              <a:avLst/>
            </a:prstGeom>
            <a:noFill/>
            <a:ln w="9525">
              <a:solidFill>
                <a:schemeClr val="accent5"/>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9" name="Grafik 8"/>
            <p:cNvPicPr>
              <a:picLocks noChangeAspect="1"/>
            </p:cNvPicPr>
            <p:nvPr/>
          </p:nvPicPr>
          <p:blipFill>
            <a:blip r:embed="rId3"/>
            <a:stretch>
              <a:fillRect/>
            </a:stretch>
          </p:blipFill>
          <p:spPr>
            <a:xfrm>
              <a:off x="5741988" y="2223293"/>
              <a:ext cx="2271712" cy="3240088"/>
            </a:xfrm>
            <a:prstGeom prst="rect">
              <a:avLst/>
            </a:prstGeom>
            <a:noFill/>
            <a:ln w="9525">
              <a:solidFill>
                <a:schemeClr val="accent5"/>
              </a:solidFill>
              <a:miter lim="800000"/>
              <a:headEnd/>
              <a:tailEnd/>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795757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Soziale Verantwortung unternehmerisch leben: bAV</a:t>
            </a:r>
            <a:endParaRPr lang="de-DE" dirty="0"/>
          </a:p>
        </p:txBody>
      </p:sp>
      <p:sp>
        <p:nvSpPr>
          <p:cNvPr id="3" name="Textplatzhalter 2"/>
          <p:cNvSpPr>
            <a:spLocks noGrp="1"/>
          </p:cNvSpPr>
          <p:nvPr>
            <p:ph type="body" sz="quarter" idx="17"/>
          </p:nvPr>
        </p:nvSpPr>
        <p:spPr>
          <a:xfrm>
            <a:off x="358775" y="2087563"/>
            <a:ext cx="8426450" cy="253916"/>
          </a:xfrm>
        </p:spPr>
        <p:txBody>
          <a:bodyPr/>
          <a:lstStyle/>
          <a:p>
            <a:r>
              <a:rPr lang="de-DE" altLang="de-DE" sz="1650" dirty="0"/>
              <a:t>Wie kann ein Arbeitgeber soziale Verantwortung sichtbar und effizient übernehmen?</a:t>
            </a:r>
          </a:p>
        </p:txBody>
      </p:sp>
      <p:sp>
        <p:nvSpPr>
          <p:cNvPr id="12" name="Textplatzhalter 11"/>
          <p:cNvSpPr>
            <a:spLocks noGrp="1"/>
          </p:cNvSpPr>
          <p:nvPr>
            <p:ph type="body" sz="quarter" idx="18"/>
          </p:nvPr>
        </p:nvSpPr>
        <p:spPr/>
        <p:txBody>
          <a:bodyPr/>
          <a:lstStyle/>
          <a:p>
            <a:r>
              <a:rPr lang="de-DE" dirty="0"/>
              <a:t>2. </a:t>
            </a:r>
            <a:r>
              <a:rPr lang="de-DE" altLang="de-DE" dirty="0"/>
              <a:t>Soziale Verantwortung unternehmerisch leben bedeutet auch bAV</a:t>
            </a:r>
            <a:endParaRPr lang="de-DE" dirty="0"/>
          </a:p>
        </p:txBody>
      </p:sp>
      <p:sp>
        <p:nvSpPr>
          <p:cNvPr id="4" name="Datumsplatzhalter 3"/>
          <p:cNvSpPr>
            <a:spLocks noGrp="1"/>
          </p:cNvSpPr>
          <p:nvPr>
            <p:ph type="dt" sz="half" idx="20"/>
          </p:nvPr>
        </p:nvSpPr>
        <p:spPr/>
        <p:txBody>
          <a:bodyPr/>
          <a:lstStyle/>
          <a:p>
            <a:r>
              <a:rPr lang="de-DE"/>
              <a:t>01.01.2023</a:t>
            </a:r>
            <a:endParaRPr lang="de-DE" dirty="0"/>
          </a:p>
        </p:txBody>
      </p:sp>
      <p:sp>
        <p:nvSpPr>
          <p:cNvPr id="5" name="Fußzeilenplatzhalter 4"/>
          <p:cNvSpPr>
            <a:spLocks noGrp="1"/>
          </p:cNvSpPr>
          <p:nvPr>
            <p:ph type="ftr" sz="quarter" idx="21"/>
          </p:nvPr>
        </p:nvSpPr>
        <p:spPr/>
        <p:txBody>
          <a:bodyPr/>
          <a:lstStyle/>
          <a:p>
            <a:r>
              <a:rPr lang="de-DE"/>
              <a:t>Nachhaltigkeit in der betrieblichen Altersversorgung: bAV &amp; GrüneRente</a:t>
            </a:r>
            <a:endParaRPr lang="de-DE" dirty="0"/>
          </a:p>
        </p:txBody>
      </p:sp>
      <p:sp>
        <p:nvSpPr>
          <p:cNvPr id="6" name="Foliennummernplatzhalter 5"/>
          <p:cNvSpPr>
            <a:spLocks noGrp="1"/>
          </p:cNvSpPr>
          <p:nvPr>
            <p:ph type="sldNum" sz="quarter" idx="22"/>
          </p:nvPr>
        </p:nvSpPr>
        <p:spPr/>
        <p:txBody>
          <a:bodyPr/>
          <a:lstStyle/>
          <a:p>
            <a:fld id="{BFE8ADF1-837C-463F-9856-54C2D771B21B}" type="slidenum">
              <a:rPr lang="de-DE" smtClean="0"/>
              <a:pPr/>
              <a:t>32</a:t>
            </a:fld>
            <a:endParaRPr lang="de-DE" dirty="0"/>
          </a:p>
        </p:txBody>
      </p:sp>
      <p:grpSp>
        <p:nvGrpSpPr>
          <p:cNvPr id="15" name="Gruppieren 5"/>
          <p:cNvGrpSpPr>
            <a:grpSpLocks/>
          </p:cNvGrpSpPr>
          <p:nvPr/>
        </p:nvGrpSpPr>
        <p:grpSpPr bwMode="auto">
          <a:xfrm>
            <a:off x="2265363" y="2771775"/>
            <a:ext cx="2016125" cy="2319338"/>
            <a:chOff x="2266012" y="3305309"/>
            <a:chExt cx="2015677" cy="2319204"/>
          </a:xfrm>
        </p:grpSpPr>
        <p:sp>
          <p:nvSpPr>
            <p:cNvPr id="16" name="Abgerundetes Rechteck 3"/>
            <p:cNvSpPr/>
            <p:nvPr/>
          </p:nvSpPr>
          <p:spPr bwMode="auto">
            <a:xfrm>
              <a:off x="2266012" y="3608504"/>
              <a:ext cx="2015677" cy="2016009"/>
            </a:xfrm>
            <a:custGeom>
              <a:avLst/>
              <a:gdLst>
                <a:gd name="connsiteX0" fmla="*/ 0 w 1709627"/>
                <a:gd name="connsiteY0" fmla="*/ 88097 h 1709627"/>
                <a:gd name="connsiteX1" fmla="*/ 88097 w 1709627"/>
                <a:gd name="connsiteY1" fmla="*/ 0 h 1709627"/>
                <a:gd name="connsiteX2" fmla="*/ 1621530 w 1709627"/>
                <a:gd name="connsiteY2" fmla="*/ 0 h 1709627"/>
                <a:gd name="connsiteX3" fmla="*/ 1709627 w 1709627"/>
                <a:gd name="connsiteY3" fmla="*/ 88097 h 1709627"/>
                <a:gd name="connsiteX4" fmla="*/ 1709627 w 1709627"/>
                <a:gd name="connsiteY4" fmla="*/ 1621530 h 1709627"/>
                <a:gd name="connsiteX5" fmla="*/ 1621530 w 1709627"/>
                <a:gd name="connsiteY5" fmla="*/ 1709627 h 1709627"/>
                <a:gd name="connsiteX6" fmla="*/ 88097 w 1709627"/>
                <a:gd name="connsiteY6" fmla="*/ 1709627 h 1709627"/>
                <a:gd name="connsiteX7" fmla="*/ 0 w 1709627"/>
                <a:gd name="connsiteY7" fmla="*/ 1621530 h 1709627"/>
                <a:gd name="connsiteX8" fmla="*/ 0 w 1709627"/>
                <a:gd name="connsiteY8" fmla="*/ 88097 h 1709627"/>
                <a:gd name="connsiteX0" fmla="*/ 0 w 1709627"/>
                <a:gd name="connsiteY0" fmla="*/ 88097 h 1709627"/>
                <a:gd name="connsiteX1" fmla="*/ 88097 w 1709627"/>
                <a:gd name="connsiteY1" fmla="*/ 0 h 1709627"/>
                <a:gd name="connsiteX2" fmla="*/ 1621530 w 1709627"/>
                <a:gd name="connsiteY2" fmla="*/ 0 h 1709627"/>
                <a:gd name="connsiteX3" fmla="*/ 1709627 w 1709627"/>
                <a:gd name="connsiteY3" fmla="*/ 88097 h 1709627"/>
                <a:gd name="connsiteX4" fmla="*/ 1709627 w 1709627"/>
                <a:gd name="connsiteY4" fmla="*/ 1621530 h 1709627"/>
                <a:gd name="connsiteX5" fmla="*/ 1621530 w 1709627"/>
                <a:gd name="connsiteY5" fmla="*/ 1709627 h 1709627"/>
                <a:gd name="connsiteX6" fmla="*/ 88097 w 1709627"/>
                <a:gd name="connsiteY6" fmla="*/ 1709627 h 1709627"/>
                <a:gd name="connsiteX7" fmla="*/ 0 w 1709627"/>
                <a:gd name="connsiteY7" fmla="*/ 1621530 h 1709627"/>
                <a:gd name="connsiteX8" fmla="*/ 0 w 1709627"/>
                <a:gd name="connsiteY8" fmla="*/ 88097 h 1709627"/>
                <a:gd name="connsiteX0" fmla="*/ 0 w 1709627"/>
                <a:gd name="connsiteY0" fmla="*/ 1621530 h 1709627"/>
                <a:gd name="connsiteX1" fmla="*/ 88097 w 1709627"/>
                <a:gd name="connsiteY1" fmla="*/ 0 h 1709627"/>
                <a:gd name="connsiteX2" fmla="*/ 1621530 w 1709627"/>
                <a:gd name="connsiteY2" fmla="*/ 0 h 1709627"/>
                <a:gd name="connsiteX3" fmla="*/ 1709627 w 1709627"/>
                <a:gd name="connsiteY3" fmla="*/ 88097 h 1709627"/>
                <a:gd name="connsiteX4" fmla="*/ 1709627 w 1709627"/>
                <a:gd name="connsiteY4" fmla="*/ 1621530 h 1709627"/>
                <a:gd name="connsiteX5" fmla="*/ 1621530 w 1709627"/>
                <a:gd name="connsiteY5" fmla="*/ 1709627 h 1709627"/>
                <a:gd name="connsiteX6" fmla="*/ 88097 w 1709627"/>
                <a:gd name="connsiteY6" fmla="*/ 1709627 h 1709627"/>
                <a:gd name="connsiteX7" fmla="*/ 0 w 1709627"/>
                <a:gd name="connsiteY7" fmla="*/ 1621530 h 1709627"/>
                <a:gd name="connsiteX0" fmla="*/ 10 w 1709637"/>
                <a:gd name="connsiteY0" fmla="*/ 1621530 h 1709627"/>
                <a:gd name="connsiteX1" fmla="*/ 0 w 1709637"/>
                <a:gd name="connsiteY1" fmla="*/ 2381 h 1709627"/>
                <a:gd name="connsiteX2" fmla="*/ 1621540 w 1709637"/>
                <a:gd name="connsiteY2" fmla="*/ 0 h 1709627"/>
                <a:gd name="connsiteX3" fmla="*/ 1709637 w 1709637"/>
                <a:gd name="connsiteY3" fmla="*/ 88097 h 1709627"/>
                <a:gd name="connsiteX4" fmla="*/ 1709637 w 1709637"/>
                <a:gd name="connsiteY4" fmla="*/ 1621530 h 1709627"/>
                <a:gd name="connsiteX5" fmla="*/ 1621540 w 1709637"/>
                <a:gd name="connsiteY5" fmla="*/ 1709627 h 1709627"/>
                <a:gd name="connsiteX6" fmla="*/ 88107 w 1709637"/>
                <a:gd name="connsiteY6" fmla="*/ 1709627 h 1709627"/>
                <a:gd name="connsiteX7" fmla="*/ 10 w 1709637"/>
                <a:gd name="connsiteY7" fmla="*/ 1621530 h 170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9637" h="1709627">
                  <a:moveTo>
                    <a:pt x="10" y="1621530"/>
                  </a:moveTo>
                  <a:cubicBezTo>
                    <a:pt x="7" y="1081814"/>
                    <a:pt x="3" y="542097"/>
                    <a:pt x="0" y="2381"/>
                  </a:cubicBezTo>
                  <a:lnTo>
                    <a:pt x="1621540" y="0"/>
                  </a:lnTo>
                  <a:cubicBezTo>
                    <a:pt x="1670195" y="0"/>
                    <a:pt x="1709637" y="39442"/>
                    <a:pt x="1709637" y="88097"/>
                  </a:cubicBezTo>
                  <a:lnTo>
                    <a:pt x="1709637" y="1621530"/>
                  </a:lnTo>
                  <a:cubicBezTo>
                    <a:pt x="1709637" y="1670185"/>
                    <a:pt x="1670195" y="1709627"/>
                    <a:pt x="1621540" y="1709627"/>
                  </a:cubicBezTo>
                  <a:lnTo>
                    <a:pt x="88107" y="1709627"/>
                  </a:lnTo>
                  <a:cubicBezTo>
                    <a:pt x="39452" y="1709627"/>
                    <a:pt x="10" y="1670185"/>
                    <a:pt x="10" y="162153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de-DE" sz="1700" b="1" dirty="0"/>
                <a:t>Betriebliche Altersversorgung </a:t>
              </a:r>
            </a:p>
          </p:txBody>
        </p:sp>
        <p:sp>
          <p:nvSpPr>
            <p:cNvPr id="17" name="Rechteck 3"/>
            <p:cNvSpPr>
              <a:spLocks noChangeArrowheads="1"/>
            </p:cNvSpPr>
            <p:nvPr/>
          </p:nvSpPr>
          <p:spPr bwMode="auto">
            <a:xfrm>
              <a:off x="2266012" y="3305309"/>
              <a:ext cx="20156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ts val="600"/>
                </a:spcBef>
                <a:spcAft>
                  <a:spcPts val="800"/>
                </a:spcAft>
                <a:defRPr sz="1700">
                  <a:solidFill>
                    <a:schemeClr val="tx1"/>
                  </a:solidFill>
                  <a:latin typeface="Arial" panose="020B0604020202020204" pitchFamily="34" charset="0"/>
                </a:defRPr>
              </a:lvl1pPr>
              <a:lvl2pPr marL="742950" indent="-285750">
                <a:spcBef>
                  <a:spcPts val="800"/>
                </a:spcBef>
                <a:buSzPct val="100000"/>
                <a:buBlip>
                  <a:blip r:embed="rId2"/>
                </a:buBlip>
                <a:defRPr sz="1700">
                  <a:solidFill>
                    <a:schemeClr val="tx1"/>
                  </a:solidFill>
                  <a:latin typeface="Arial" panose="020B0604020202020204" pitchFamily="34" charset="0"/>
                </a:defRPr>
              </a:lvl2pPr>
              <a:lvl3pPr marL="1143000" indent="-228600">
                <a:spcBef>
                  <a:spcPts val="800"/>
                </a:spcBef>
                <a:buSzPct val="100000"/>
                <a:buFont typeface="Symbol" panose="05050102010706020507" pitchFamily="18" charset="2"/>
                <a:buChar char="-"/>
                <a:defRPr sz="1700">
                  <a:solidFill>
                    <a:schemeClr val="tx1"/>
                  </a:solidFill>
                  <a:latin typeface="Arial" panose="020B0604020202020204" pitchFamily="34" charset="0"/>
                </a:defRPr>
              </a:lvl3pPr>
              <a:lvl4pPr marL="1600200" indent="-228600">
                <a:spcBef>
                  <a:spcPts val="800"/>
                </a:spcBef>
                <a:buSzPct val="100000"/>
                <a:buBlip>
                  <a:blip r:embed="rId2"/>
                </a:buBlip>
                <a:defRPr sz="1700">
                  <a:solidFill>
                    <a:schemeClr val="tx1"/>
                  </a:solidFill>
                  <a:latin typeface="Arial" panose="020B0604020202020204" pitchFamily="34" charset="0"/>
                </a:defRPr>
              </a:lvl4pPr>
              <a:lvl5pPr marL="2057400" indent="-228600">
                <a:spcBef>
                  <a:spcPts val="8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spcAft>
                  <a:spcPct val="0"/>
                </a:spcAft>
              </a:pPr>
              <a:r>
                <a:rPr lang="de-DE" altLang="de-DE" sz="1400" dirty="0"/>
                <a:t>Antwort:</a:t>
              </a:r>
            </a:p>
          </p:txBody>
        </p:sp>
      </p:grpSp>
      <p:grpSp>
        <p:nvGrpSpPr>
          <p:cNvPr id="18" name="Gruppieren 12"/>
          <p:cNvGrpSpPr>
            <a:grpSpLocks/>
          </p:cNvGrpSpPr>
          <p:nvPr/>
        </p:nvGrpSpPr>
        <p:grpSpPr bwMode="auto">
          <a:xfrm>
            <a:off x="4491038" y="2771775"/>
            <a:ext cx="2384425" cy="2319338"/>
            <a:chOff x="4490718" y="3305309"/>
            <a:chExt cx="2385538" cy="2319204"/>
          </a:xfrm>
        </p:grpSpPr>
        <p:sp>
          <p:nvSpPr>
            <p:cNvPr id="19" name="Abgerundetes Rechteck 3"/>
            <p:cNvSpPr/>
            <p:nvPr/>
          </p:nvSpPr>
          <p:spPr bwMode="auto">
            <a:xfrm>
              <a:off x="4846484" y="3608504"/>
              <a:ext cx="2015477" cy="2016009"/>
            </a:xfrm>
            <a:custGeom>
              <a:avLst/>
              <a:gdLst>
                <a:gd name="connsiteX0" fmla="*/ 0 w 1709627"/>
                <a:gd name="connsiteY0" fmla="*/ 88097 h 1709627"/>
                <a:gd name="connsiteX1" fmla="*/ 88097 w 1709627"/>
                <a:gd name="connsiteY1" fmla="*/ 0 h 1709627"/>
                <a:gd name="connsiteX2" fmla="*/ 1621530 w 1709627"/>
                <a:gd name="connsiteY2" fmla="*/ 0 h 1709627"/>
                <a:gd name="connsiteX3" fmla="*/ 1709627 w 1709627"/>
                <a:gd name="connsiteY3" fmla="*/ 88097 h 1709627"/>
                <a:gd name="connsiteX4" fmla="*/ 1709627 w 1709627"/>
                <a:gd name="connsiteY4" fmla="*/ 1621530 h 1709627"/>
                <a:gd name="connsiteX5" fmla="*/ 1621530 w 1709627"/>
                <a:gd name="connsiteY5" fmla="*/ 1709627 h 1709627"/>
                <a:gd name="connsiteX6" fmla="*/ 88097 w 1709627"/>
                <a:gd name="connsiteY6" fmla="*/ 1709627 h 1709627"/>
                <a:gd name="connsiteX7" fmla="*/ 0 w 1709627"/>
                <a:gd name="connsiteY7" fmla="*/ 1621530 h 1709627"/>
                <a:gd name="connsiteX8" fmla="*/ 0 w 1709627"/>
                <a:gd name="connsiteY8" fmla="*/ 88097 h 1709627"/>
                <a:gd name="connsiteX0" fmla="*/ 0 w 1709627"/>
                <a:gd name="connsiteY0" fmla="*/ 88097 h 1709627"/>
                <a:gd name="connsiteX1" fmla="*/ 88097 w 1709627"/>
                <a:gd name="connsiteY1" fmla="*/ 0 h 1709627"/>
                <a:gd name="connsiteX2" fmla="*/ 1621530 w 1709627"/>
                <a:gd name="connsiteY2" fmla="*/ 0 h 1709627"/>
                <a:gd name="connsiteX3" fmla="*/ 1709627 w 1709627"/>
                <a:gd name="connsiteY3" fmla="*/ 88097 h 1709627"/>
                <a:gd name="connsiteX4" fmla="*/ 1709627 w 1709627"/>
                <a:gd name="connsiteY4" fmla="*/ 1621530 h 1709627"/>
                <a:gd name="connsiteX5" fmla="*/ 1621530 w 1709627"/>
                <a:gd name="connsiteY5" fmla="*/ 1709627 h 1709627"/>
                <a:gd name="connsiteX6" fmla="*/ 88097 w 1709627"/>
                <a:gd name="connsiteY6" fmla="*/ 1709627 h 1709627"/>
                <a:gd name="connsiteX7" fmla="*/ 0 w 1709627"/>
                <a:gd name="connsiteY7" fmla="*/ 1621530 h 1709627"/>
                <a:gd name="connsiteX8" fmla="*/ 0 w 1709627"/>
                <a:gd name="connsiteY8" fmla="*/ 88097 h 1709627"/>
                <a:gd name="connsiteX0" fmla="*/ 0 w 1709627"/>
                <a:gd name="connsiteY0" fmla="*/ 1621530 h 1709627"/>
                <a:gd name="connsiteX1" fmla="*/ 88097 w 1709627"/>
                <a:gd name="connsiteY1" fmla="*/ 0 h 1709627"/>
                <a:gd name="connsiteX2" fmla="*/ 1621530 w 1709627"/>
                <a:gd name="connsiteY2" fmla="*/ 0 h 1709627"/>
                <a:gd name="connsiteX3" fmla="*/ 1709627 w 1709627"/>
                <a:gd name="connsiteY3" fmla="*/ 88097 h 1709627"/>
                <a:gd name="connsiteX4" fmla="*/ 1709627 w 1709627"/>
                <a:gd name="connsiteY4" fmla="*/ 1621530 h 1709627"/>
                <a:gd name="connsiteX5" fmla="*/ 1621530 w 1709627"/>
                <a:gd name="connsiteY5" fmla="*/ 1709627 h 1709627"/>
                <a:gd name="connsiteX6" fmla="*/ 88097 w 1709627"/>
                <a:gd name="connsiteY6" fmla="*/ 1709627 h 1709627"/>
                <a:gd name="connsiteX7" fmla="*/ 0 w 1709627"/>
                <a:gd name="connsiteY7" fmla="*/ 1621530 h 1709627"/>
                <a:gd name="connsiteX0" fmla="*/ 10 w 1709637"/>
                <a:gd name="connsiteY0" fmla="*/ 1621530 h 1709627"/>
                <a:gd name="connsiteX1" fmla="*/ 0 w 1709637"/>
                <a:gd name="connsiteY1" fmla="*/ 2381 h 1709627"/>
                <a:gd name="connsiteX2" fmla="*/ 1621540 w 1709637"/>
                <a:gd name="connsiteY2" fmla="*/ 0 h 1709627"/>
                <a:gd name="connsiteX3" fmla="*/ 1709637 w 1709637"/>
                <a:gd name="connsiteY3" fmla="*/ 88097 h 1709627"/>
                <a:gd name="connsiteX4" fmla="*/ 1709637 w 1709637"/>
                <a:gd name="connsiteY4" fmla="*/ 1621530 h 1709627"/>
                <a:gd name="connsiteX5" fmla="*/ 1621540 w 1709637"/>
                <a:gd name="connsiteY5" fmla="*/ 1709627 h 1709627"/>
                <a:gd name="connsiteX6" fmla="*/ 88107 w 1709637"/>
                <a:gd name="connsiteY6" fmla="*/ 1709627 h 1709627"/>
                <a:gd name="connsiteX7" fmla="*/ 10 w 1709637"/>
                <a:gd name="connsiteY7" fmla="*/ 1621530 h 170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9637" h="1709627">
                  <a:moveTo>
                    <a:pt x="10" y="1621530"/>
                  </a:moveTo>
                  <a:cubicBezTo>
                    <a:pt x="7" y="1081814"/>
                    <a:pt x="3" y="542097"/>
                    <a:pt x="0" y="2381"/>
                  </a:cubicBezTo>
                  <a:lnTo>
                    <a:pt x="1621540" y="0"/>
                  </a:lnTo>
                  <a:cubicBezTo>
                    <a:pt x="1670195" y="0"/>
                    <a:pt x="1709637" y="39442"/>
                    <a:pt x="1709637" y="88097"/>
                  </a:cubicBezTo>
                  <a:lnTo>
                    <a:pt x="1709637" y="1621530"/>
                  </a:lnTo>
                  <a:cubicBezTo>
                    <a:pt x="1709637" y="1670185"/>
                    <a:pt x="1670195" y="1709627"/>
                    <a:pt x="1621540" y="1709627"/>
                  </a:cubicBezTo>
                  <a:lnTo>
                    <a:pt x="88107" y="1709627"/>
                  </a:lnTo>
                  <a:cubicBezTo>
                    <a:pt x="39452" y="1709627"/>
                    <a:pt x="10" y="1670185"/>
                    <a:pt x="10" y="1621530"/>
                  </a:cubicBez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de-DE" sz="1700" b="1" dirty="0"/>
                <a:t>Höhere Attraktivität für Fach- und Führungskräfte </a:t>
              </a:r>
            </a:p>
          </p:txBody>
        </p:sp>
        <p:pic>
          <p:nvPicPr>
            <p:cNvPr id="20" name="Grafik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90718" y="4526668"/>
              <a:ext cx="147190" cy="18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hteck 14"/>
            <p:cNvSpPr>
              <a:spLocks noChangeArrowheads="1"/>
            </p:cNvSpPr>
            <p:nvPr/>
          </p:nvSpPr>
          <p:spPr bwMode="auto">
            <a:xfrm>
              <a:off x="4860579" y="3305309"/>
              <a:ext cx="20156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ts val="600"/>
                </a:spcBef>
                <a:spcAft>
                  <a:spcPts val="800"/>
                </a:spcAft>
                <a:defRPr sz="1700">
                  <a:solidFill>
                    <a:schemeClr val="tx1"/>
                  </a:solidFill>
                  <a:latin typeface="Arial" panose="020B0604020202020204" pitchFamily="34" charset="0"/>
                </a:defRPr>
              </a:lvl1pPr>
              <a:lvl2pPr marL="742950" indent="-285750">
                <a:spcBef>
                  <a:spcPts val="800"/>
                </a:spcBef>
                <a:buSzPct val="100000"/>
                <a:buBlip>
                  <a:blip r:embed="rId2"/>
                </a:buBlip>
                <a:defRPr sz="1700">
                  <a:solidFill>
                    <a:schemeClr val="tx1"/>
                  </a:solidFill>
                  <a:latin typeface="Arial" panose="020B0604020202020204" pitchFamily="34" charset="0"/>
                </a:defRPr>
              </a:lvl2pPr>
              <a:lvl3pPr marL="1143000" indent="-228600">
                <a:spcBef>
                  <a:spcPts val="800"/>
                </a:spcBef>
                <a:buSzPct val="100000"/>
                <a:buFont typeface="Symbol" panose="05050102010706020507" pitchFamily="18" charset="2"/>
                <a:buChar char="-"/>
                <a:defRPr sz="1700">
                  <a:solidFill>
                    <a:schemeClr val="tx1"/>
                  </a:solidFill>
                  <a:latin typeface="Arial" panose="020B0604020202020204" pitchFamily="34" charset="0"/>
                </a:defRPr>
              </a:lvl3pPr>
              <a:lvl4pPr marL="1600200" indent="-228600">
                <a:spcBef>
                  <a:spcPts val="800"/>
                </a:spcBef>
                <a:buSzPct val="100000"/>
                <a:buBlip>
                  <a:blip r:embed="rId2"/>
                </a:buBlip>
                <a:defRPr sz="1700">
                  <a:solidFill>
                    <a:schemeClr val="tx1"/>
                  </a:solidFill>
                  <a:latin typeface="Arial" panose="020B0604020202020204" pitchFamily="34" charset="0"/>
                </a:defRPr>
              </a:lvl4pPr>
              <a:lvl5pPr marL="2057400" indent="-228600">
                <a:spcBef>
                  <a:spcPts val="8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spcAft>
                  <a:spcPct val="0"/>
                </a:spcAft>
              </a:pPr>
              <a:r>
                <a:rPr lang="de-DE" altLang="de-DE" sz="1400"/>
                <a:t>Vorteil für Arbeitgeber:</a:t>
              </a:r>
            </a:p>
          </p:txBody>
        </p:sp>
      </p:grpSp>
    </p:spTree>
    <p:extLst>
      <p:ext uri="{BB962C8B-B14F-4D97-AF65-F5344CB8AC3E}">
        <p14:creationId xmlns:p14="http://schemas.microsoft.com/office/powerpoint/2010/main" val="4169543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Der demographische Wandel macht soziale Verantwortung Ihres Arbeitgebers notwendig</a:t>
            </a:r>
            <a:endParaRPr lang="de-DE" dirty="0"/>
          </a:p>
        </p:txBody>
      </p:sp>
      <p:sp>
        <p:nvSpPr>
          <p:cNvPr id="5" name="Textplatzhalter 4"/>
          <p:cNvSpPr>
            <a:spLocks noGrp="1"/>
          </p:cNvSpPr>
          <p:nvPr>
            <p:ph type="body" sz="quarter" idx="18"/>
          </p:nvPr>
        </p:nvSpPr>
        <p:spPr/>
        <p:txBody>
          <a:bodyPr/>
          <a:lstStyle/>
          <a:p>
            <a:r>
              <a:rPr lang="de-DE" dirty="0"/>
              <a:t>2. </a:t>
            </a:r>
            <a:r>
              <a:rPr lang="de-DE" altLang="de-DE" dirty="0"/>
              <a:t>Soziale Verantwortung unternehmerisch leben bedeutet auch bAV</a:t>
            </a:r>
            <a:endParaRPr lang="de-DE" dirty="0"/>
          </a:p>
        </p:txBody>
      </p:sp>
      <p:sp>
        <p:nvSpPr>
          <p:cNvPr id="6" name="Datumsplatzhalter 5"/>
          <p:cNvSpPr>
            <a:spLocks noGrp="1"/>
          </p:cNvSpPr>
          <p:nvPr>
            <p:ph type="dt" sz="half" idx="20"/>
          </p:nvPr>
        </p:nvSpPr>
        <p:spPr/>
        <p:txBody>
          <a:bodyPr/>
          <a:lstStyle/>
          <a:p>
            <a:r>
              <a:rPr lang="de-DE"/>
              <a:t>01.01.2023</a:t>
            </a:r>
            <a:endParaRPr lang="de-DE" dirty="0"/>
          </a:p>
        </p:txBody>
      </p:sp>
      <p:sp>
        <p:nvSpPr>
          <p:cNvPr id="7" name="Fußzeilenplatzhalter 6"/>
          <p:cNvSpPr>
            <a:spLocks noGrp="1"/>
          </p:cNvSpPr>
          <p:nvPr>
            <p:ph type="ftr" sz="quarter" idx="21"/>
          </p:nvPr>
        </p:nvSpPr>
        <p:spPr/>
        <p:txBody>
          <a:bodyPr/>
          <a:lstStyle/>
          <a:p>
            <a:r>
              <a:rPr lang="de-DE"/>
              <a:t>Nachhaltigkeit in der betrieblichen Altersversorgung: bAV &amp; GrüneRente</a:t>
            </a:r>
            <a:endParaRPr lang="de-DE" dirty="0"/>
          </a:p>
        </p:txBody>
      </p:sp>
      <p:sp>
        <p:nvSpPr>
          <p:cNvPr id="8" name="Foliennummernplatzhalter 7"/>
          <p:cNvSpPr>
            <a:spLocks noGrp="1"/>
          </p:cNvSpPr>
          <p:nvPr>
            <p:ph type="sldNum" sz="quarter" idx="22"/>
          </p:nvPr>
        </p:nvSpPr>
        <p:spPr/>
        <p:txBody>
          <a:bodyPr/>
          <a:lstStyle/>
          <a:p>
            <a:fld id="{BFE8ADF1-837C-463F-9856-54C2D771B21B}" type="slidenum">
              <a:rPr lang="de-DE" smtClean="0"/>
              <a:pPr/>
              <a:t>33</a:t>
            </a:fld>
            <a:endParaRPr lang="de-DE" dirty="0"/>
          </a:p>
        </p:txBody>
      </p:sp>
      <p:sp>
        <p:nvSpPr>
          <p:cNvPr id="9" name="Textplatzhalter 8"/>
          <p:cNvSpPr>
            <a:spLocks noGrp="1"/>
          </p:cNvSpPr>
          <p:nvPr>
            <p:ph type="body" sz="quarter" idx="23"/>
          </p:nvPr>
        </p:nvSpPr>
        <p:spPr/>
        <p:txBody>
          <a:bodyPr/>
          <a:lstStyle/>
          <a:p>
            <a:r>
              <a:rPr lang="de-DE" altLang="de-DE" dirty="0"/>
              <a:t>Quelle: http://www.destatis.de/bevoelkerungspyramide/</a:t>
            </a:r>
            <a:endParaRPr lang="de-DE"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19213" y="2263775"/>
            <a:ext cx="3036887" cy="3240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51388" y="2263775"/>
            <a:ext cx="3236912" cy="3240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1306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Doppelter politischer Auftrag für Ihr Unternehmen</a:t>
            </a:r>
            <a:endParaRPr lang="de-DE" dirty="0"/>
          </a:p>
        </p:txBody>
      </p:sp>
      <p:sp>
        <p:nvSpPr>
          <p:cNvPr id="5" name="Textplatzhalter 4"/>
          <p:cNvSpPr>
            <a:spLocks noGrp="1"/>
          </p:cNvSpPr>
          <p:nvPr>
            <p:ph type="body" sz="quarter" idx="23"/>
          </p:nvPr>
        </p:nvSpPr>
        <p:spPr/>
        <p:txBody>
          <a:bodyPr/>
          <a:lstStyle/>
          <a:p>
            <a:endParaRPr lang="de-DE"/>
          </a:p>
        </p:txBody>
      </p:sp>
      <p:sp>
        <p:nvSpPr>
          <p:cNvPr id="6" name="Textplatzhalter 5"/>
          <p:cNvSpPr>
            <a:spLocks noGrp="1"/>
          </p:cNvSpPr>
          <p:nvPr>
            <p:ph type="body" sz="quarter" idx="24"/>
          </p:nvPr>
        </p:nvSpPr>
        <p:spPr>
          <a:xfrm>
            <a:off x="914400" y="5394511"/>
            <a:ext cx="7942076" cy="622300"/>
          </a:xfrm>
        </p:spPr>
        <p:txBody>
          <a:bodyPr/>
          <a:lstStyle/>
          <a:p>
            <a:pPr>
              <a:defRPr/>
            </a:pPr>
            <a:r>
              <a:rPr lang="de-DE" dirty="0"/>
              <a:t>Arbeitgeber sollten bAV als Teil einer nachhaltigen Unternehmensstrategie nutzen.</a:t>
            </a:r>
          </a:p>
        </p:txBody>
      </p:sp>
      <p:sp>
        <p:nvSpPr>
          <p:cNvPr id="7" name="Textplatzhalter 6"/>
          <p:cNvSpPr>
            <a:spLocks noGrp="1"/>
          </p:cNvSpPr>
          <p:nvPr>
            <p:ph type="body" sz="quarter" idx="18"/>
          </p:nvPr>
        </p:nvSpPr>
        <p:spPr/>
        <p:txBody>
          <a:bodyPr/>
          <a:lstStyle/>
          <a:p>
            <a:r>
              <a:rPr lang="de-DE" dirty="0"/>
              <a:t>2. </a:t>
            </a:r>
            <a:r>
              <a:rPr lang="de-DE" altLang="de-DE" dirty="0"/>
              <a:t>Soziale Verantwortung unternehmerisch leben bedeutet auch bAV</a:t>
            </a:r>
            <a:endParaRPr lang="de-DE" dirty="0"/>
          </a:p>
        </p:txBody>
      </p:sp>
      <p:sp>
        <p:nvSpPr>
          <p:cNvPr id="8" name="Datumsplatzhalter 7"/>
          <p:cNvSpPr>
            <a:spLocks noGrp="1"/>
          </p:cNvSpPr>
          <p:nvPr>
            <p:ph type="dt" sz="half" idx="25"/>
          </p:nvPr>
        </p:nvSpPr>
        <p:spPr/>
        <p:txBody>
          <a:bodyPr/>
          <a:lstStyle/>
          <a:p>
            <a:r>
              <a:rPr lang="de-DE"/>
              <a:t>01.01.2023</a:t>
            </a:r>
            <a:endParaRPr lang="de-DE" dirty="0"/>
          </a:p>
        </p:txBody>
      </p:sp>
      <p:sp>
        <p:nvSpPr>
          <p:cNvPr id="9" name="Fußzeilenplatzhalter 8"/>
          <p:cNvSpPr>
            <a:spLocks noGrp="1"/>
          </p:cNvSpPr>
          <p:nvPr>
            <p:ph type="ftr" sz="quarter" idx="26"/>
          </p:nvPr>
        </p:nvSpPr>
        <p:spPr/>
        <p:txBody>
          <a:bodyPr/>
          <a:lstStyle/>
          <a:p>
            <a:r>
              <a:rPr lang="de-DE"/>
              <a:t>Nachhaltigkeit in der betrieblichen Altersversorgung: bAV &amp; GrüneRente</a:t>
            </a:r>
            <a:endParaRPr lang="de-DE" dirty="0"/>
          </a:p>
        </p:txBody>
      </p:sp>
      <p:sp>
        <p:nvSpPr>
          <p:cNvPr id="10" name="Foliennummernplatzhalter 9"/>
          <p:cNvSpPr>
            <a:spLocks noGrp="1"/>
          </p:cNvSpPr>
          <p:nvPr>
            <p:ph type="sldNum" sz="quarter" idx="27"/>
          </p:nvPr>
        </p:nvSpPr>
        <p:spPr/>
        <p:txBody>
          <a:bodyPr/>
          <a:lstStyle/>
          <a:p>
            <a:fld id="{BFE8ADF1-837C-463F-9856-54C2D771B21B}" type="slidenum">
              <a:rPr lang="de-DE" smtClean="0"/>
              <a:pPr/>
              <a:t>34</a:t>
            </a:fld>
            <a:endParaRPr lang="de-DE" dirty="0"/>
          </a:p>
        </p:txBody>
      </p:sp>
      <p:grpSp>
        <p:nvGrpSpPr>
          <p:cNvPr id="11" name="Gruppieren 11"/>
          <p:cNvGrpSpPr>
            <a:grpSpLocks/>
          </p:cNvGrpSpPr>
          <p:nvPr/>
        </p:nvGrpSpPr>
        <p:grpSpPr bwMode="auto">
          <a:xfrm>
            <a:off x="2265363" y="2555875"/>
            <a:ext cx="2016125" cy="2535238"/>
            <a:chOff x="2266012" y="3089866"/>
            <a:chExt cx="2015677" cy="2534647"/>
          </a:xfrm>
        </p:grpSpPr>
        <p:sp>
          <p:nvSpPr>
            <p:cNvPr id="12" name="Abgerundetes Rechteck 3"/>
            <p:cNvSpPr/>
            <p:nvPr/>
          </p:nvSpPr>
          <p:spPr bwMode="auto">
            <a:xfrm>
              <a:off x="2266012" y="3608858"/>
              <a:ext cx="2015677" cy="2015655"/>
            </a:xfrm>
            <a:custGeom>
              <a:avLst/>
              <a:gdLst>
                <a:gd name="connsiteX0" fmla="*/ 0 w 1709627"/>
                <a:gd name="connsiteY0" fmla="*/ 88097 h 1709627"/>
                <a:gd name="connsiteX1" fmla="*/ 88097 w 1709627"/>
                <a:gd name="connsiteY1" fmla="*/ 0 h 1709627"/>
                <a:gd name="connsiteX2" fmla="*/ 1621530 w 1709627"/>
                <a:gd name="connsiteY2" fmla="*/ 0 h 1709627"/>
                <a:gd name="connsiteX3" fmla="*/ 1709627 w 1709627"/>
                <a:gd name="connsiteY3" fmla="*/ 88097 h 1709627"/>
                <a:gd name="connsiteX4" fmla="*/ 1709627 w 1709627"/>
                <a:gd name="connsiteY4" fmla="*/ 1621530 h 1709627"/>
                <a:gd name="connsiteX5" fmla="*/ 1621530 w 1709627"/>
                <a:gd name="connsiteY5" fmla="*/ 1709627 h 1709627"/>
                <a:gd name="connsiteX6" fmla="*/ 88097 w 1709627"/>
                <a:gd name="connsiteY6" fmla="*/ 1709627 h 1709627"/>
                <a:gd name="connsiteX7" fmla="*/ 0 w 1709627"/>
                <a:gd name="connsiteY7" fmla="*/ 1621530 h 1709627"/>
                <a:gd name="connsiteX8" fmla="*/ 0 w 1709627"/>
                <a:gd name="connsiteY8" fmla="*/ 88097 h 1709627"/>
                <a:gd name="connsiteX0" fmla="*/ 0 w 1709627"/>
                <a:gd name="connsiteY0" fmla="*/ 88097 h 1709627"/>
                <a:gd name="connsiteX1" fmla="*/ 88097 w 1709627"/>
                <a:gd name="connsiteY1" fmla="*/ 0 h 1709627"/>
                <a:gd name="connsiteX2" fmla="*/ 1621530 w 1709627"/>
                <a:gd name="connsiteY2" fmla="*/ 0 h 1709627"/>
                <a:gd name="connsiteX3" fmla="*/ 1709627 w 1709627"/>
                <a:gd name="connsiteY3" fmla="*/ 88097 h 1709627"/>
                <a:gd name="connsiteX4" fmla="*/ 1709627 w 1709627"/>
                <a:gd name="connsiteY4" fmla="*/ 1621530 h 1709627"/>
                <a:gd name="connsiteX5" fmla="*/ 1621530 w 1709627"/>
                <a:gd name="connsiteY5" fmla="*/ 1709627 h 1709627"/>
                <a:gd name="connsiteX6" fmla="*/ 88097 w 1709627"/>
                <a:gd name="connsiteY6" fmla="*/ 1709627 h 1709627"/>
                <a:gd name="connsiteX7" fmla="*/ 0 w 1709627"/>
                <a:gd name="connsiteY7" fmla="*/ 1621530 h 1709627"/>
                <a:gd name="connsiteX8" fmla="*/ 0 w 1709627"/>
                <a:gd name="connsiteY8" fmla="*/ 88097 h 1709627"/>
                <a:gd name="connsiteX0" fmla="*/ 0 w 1709627"/>
                <a:gd name="connsiteY0" fmla="*/ 1621530 h 1709627"/>
                <a:gd name="connsiteX1" fmla="*/ 88097 w 1709627"/>
                <a:gd name="connsiteY1" fmla="*/ 0 h 1709627"/>
                <a:gd name="connsiteX2" fmla="*/ 1621530 w 1709627"/>
                <a:gd name="connsiteY2" fmla="*/ 0 h 1709627"/>
                <a:gd name="connsiteX3" fmla="*/ 1709627 w 1709627"/>
                <a:gd name="connsiteY3" fmla="*/ 88097 h 1709627"/>
                <a:gd name="connsiteX4" fmla="*/ 1709627 w 1709627"/>
                <a:gd name="connsiteY4" fmla="*/ 1621530 h 1709627"/>
                <a:gd name="connsiteX5" fmla="*/ 1621530 w 1709627"/>
                <a:gd name="connsiteY5" fmla="*/ 1709627 h 1709627"/>
                <a:gd name="connsiteX6" fmla="*/ 88097 w 1709627"/>
                <a:gd name="connsiteY6" fmla="*/ 1709627 h 1709627"/>
                <a:gd name="connsiteX7" fmla="*/ 0 w 1709627"/>
                <a:gd name="connsiteY7" fmla="*/ 1621530 h 1709627"/>
                <a:gd name="connsiteX0" fmla="*/ 10 w 1709637"/>
                <a:gd name="connsiteY0" fmla="*/ 1621530 h 1709627"/>
                <a:gd name="connsiteX1" fmla="*/ 0 w 1709637"/>
                <a:gd name="connsiteY1" fmla="*/ 2381 h 1709627"/>
                <a:gd name="connsiteX2" fmla="*/ 1621540 w 1709637"/>
                <a:gd name="connsiteY2" fmla="*/ 0 h 1709627"/>
                <a:gd name="connsiteX3" fmla="*/ 1709637 w 1709637"/>
                <a:gd name="connsiteY3" fmla="*/ 88097 h 1709627"/>
                <a:gd name="connsiteX4" fmla="*/ 1709637 w 1709637"/>
                <a:gd name="connsiteY4" fmla="*/ 1621530 h 1709627"/>
                <a:gd name="connsiteX5" fmla="*/ 1621540 w 1709637"/>
                <a:gd name="connsiteY5" fmla="*/ 1709627 h 1709627"/>
                <a:gd name="connsiteX6" fmla="*/ 88107 w 1709637"/>
                <a:gd name="connsiteY6" fmla="*/ 1709627 h 1709627"/>
                <a:gd name="connsiteX7" fmla="*/ 10 w 1709637"/>
                <a:gd name="connsiteY7" fmla="*/ 1621530 h 170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9637" h="1709627">
                  <a:moveTo>
                    <a:pt x="10" y="1621530"/>
                  </a:moveTo>
                  <a:cubicBezTo>
                    <a:pt x="7" y="1081814"/>
                    <a:pt x="3" y="542097"/>
                    <a:pt x="0" y="2381"/>
                  </a:cubicBezTo>
                  <a:lnTo>
                    <a:pt x="1621540" y="0"/>
                  </a:lnTo>
                  <a:cubicBezTo>
                    <a:pt x="1670195" y="0"/>
                    <a:pt x="1709637" y="39442"/>
                    <a:pt x="1709637" y="88097"/>
                  </a:cubicBezTo>
                  <a:lnTo>
                    <a:pt x="1709637" y="1621530"/>
                  </a:lnTo>
                  <a:cubicBezTo>
                    <a:pt x="1709637" y="1670185"/>
                    <a:pt x="1670195" y="1709627"/>
                    <a:pt x="1621540" y="1709627"/>
                  </a:cubicBezTo>
                  <a:lnTo>
                    <a:pt x="88107" y="1709627"/>
                  </a:lnTo>
                  <a:cubicBezTo>
                    <a:pt x="39452" y="1709627"/>
                    <a:pt x="10" y="1670185"/>
                    <a:pt x="10" y="162153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de-DE" sz="1700" b="1" dirty="0"/>
                <a:t>Vermeidung von Altersarmut</a:t>
              </a:r>
            </a:p>
          </p:txBody>
        </p:sp>
        <p:sp>
          <p:nvSpPr>
            <p:cNvPr id="13" name="Rechteck 13"/>
            <p:cNvSpPr>
              <a:spLocks noChangeArrowheads="1"/>
            </p:cNvSpPr>
            <p:nvPr/>
          </p:nvSpPr>
          <p:spPr bwMode="auto">
            <a:xfrm>
              <a:off x="2266012" y="3089866"/>
              <a:ext cx="201567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ts val="600"/>
                </a:spcBef>
                <a:spcAft>
                  <a:spcPts val="800"/>
                </a:spcAft>
                <a:defRPr sz="1700">
                  <a:solidFill>
                    <a:schemeClr val="tx1"/>
                  </a:solidFill>
                  <a:latin typeface="Arial" panose="020B0604020202020204" pitchFamily="34" charset="0"/>
                </a:defRPr>
              </a:lvl1pPr>
              <a:lvl2pPr marL="742950" indent="-285750">
                <a:spcBef>
                  <a:spcPts val="800"/>
                </a:spcBef>
                <a:buSzPct val="100000"/>
                <a:buBlip>
                  <a:blip r:embed="rId2"/>
                </a:buBlip>
                <a:defRPr sz="1700">
                  <a:solidFill>
                    <a:schemeClr val="tx1"/>
                  </a:solidFill>
                  <a:latin typeface="Arial" panose="020B0604020202020204" pitchFamily="34" charset="0"/>
                </a:defRPr>
              </a:lvl2pPr>
              <a:lvl3pPr marL="1143000" indent="-228600">
                <a:spcBef>
                  <a:spcPts val="800"/>
                </a:spcBef>
                <a:buSzPct val="100000"/>
                <a:buFont typeface="Symbol" panose="05050102010706020507" pitchFamily="18" charset="2"/>
                <a:buChar char="-"/>
                <a:defRPr sz="1700">
                  <a:solidFill>
                    <a:schemeClr val="tx1"/>
                  </a:solidFill>
                  <a:latin typeface="Arial" panose="020B0604020202020204" pitchFamily="34" charset="0"/>
                </a:defRPr>
              </a:lvl3pPr>
              <a:lvl4pPr marL="1600200" indent="-228600">
                <a:spcBef>
                  <a:spcPts val="800"/>
                </a:spcBef>
                <a:buSzPct val="100000"/>
                <a:buBlip>
                  <a:blip r:embed="rId2"/>
                </a:buBlip>
                <a:defRPr sz="1700">
                  <a:solidFill>
                    <a:schemeClr val="tx1"/>
                  </a:solidFill>
                  <a:latin typeface="Arial" panose="020B0604020202020204" pitchFamily="34" charset="0"/>
                </a:defRPr>
              </a:lvl4pPr>
              <a:lvl5pPr marL="2057400" indent="-228600">
                <a:spcBef>
                  <a:spcPts val="8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spcAft>
                  <a:spcPct val="0"/>
                </a:spcAft>
              </a:pPr>
              <a:r>
                <a:rPr lang="de-DE" altLang="de-DE" sz="1400"/>
                <a:t>Sozialpolitischer Auftrag der bAV:</a:t>
              </a:r>
            </a:p>
          </p:txBody>
        </p:sp>
      </p:grpSp>
      <p:grpSp>
        <p:nvGrpSpPr>
          <p:cNvPr id="14" name="Gruppieren 15"/>
          <p:cNvGrpSpPr>
            <a:grpSpLocks/>
          </p:cNvGrpSpPr>
          <p:nvPr/>
        </p:nvGrpSpPr>
        <p:grpSpPr bwMode="auto">
          <a:xfrm>
            <a:off x="4491038" y="2555875"/>
            <a:ext cx="2384425" cy="2535238"/>
            <a:chOff x="4490718" y="3089866"/>
            <a:chExt cx="2385538" cy="2534647"/>
          </a:xfrm>
        </p:grpSpPr>
        <p:sp>
          <p:nvSpPr>
            <p:cNvPr id="15" name="Abgerundetes Rechteck 3"/>
            <p:cNvSpPr/>
            <p:nvPr/>
          </p:nvSpPr>
          <p:spPr bwMode="auto">
            <a:xfrm>
              <a:off x="4846484" y="3608858"/>
              <a:ext cx="2015477" cy="2015655"/>
            </a:xfrm>
            <a:custGeom>
              <a:avLst/>
              <a:gdLst>
                <a:gd name="connsiteX0" fmla="*/ 0 w 1709627"/>
                <a:gd name="connsiteY0" fmla="*/ 88097 h 1709627"/>
                <a:gd name="connsiteX1" fmla="*/ 88097 w 1709627"/>
                <a:gd name="connsiteY1" fmla="*/ 0 h 1709627"/>
                <a:gd name="connsiteX2" fmla="*/ 1621530 w 1709627"/>
                <a:gd name="connsiteY2" fmla="*/ 0 h 1709627"/>
                <a:gd name="connsiteX3" fmla="*/ 1709627 w 1709627"/>
                <a:gd name="connsiteY3" fmla="*/ 88097 h 1709627"/>
                <a:gd name="connsiteX4" fmla="*/ 1709627 w 1709627"/>
                <a:gd name="connsiteY4" fmla="*/ 1621530 h 1709627"/>
                <a:gd name="connsiteX5" fmla="*/ 1621530 w 1709627"/>
                <a:gd name="connsiteY5" fmla="*/ 1709627 h 1709627"/>
                <a:gd name="connsiteX6" fmla="*/ 88097 w 1709627"/>
                <a:gd name="connsiteY6" fmla="*/ 1709627 h 1709627"/>
                <a:gd name="connsiteX7" fmla="*/ 0 w 1709627"/>
                <a:gd name="connsiteY7" fmla="*/ 1621530 h 1709627"/>
                <a:gd name="connsiteX8" fmla="*/ 0 w 1709627"/>
                <a:gd name="connsiteY8" fmla="*/ 88097 h 1709627"/>
                <a:gd name="connsiteX0" fmla="*/ 0 w 1709627"/>
                <a:gd name="connsiteY0" fmla="*/ 88097 h 1709627"/>
                <a:gd name="connsiteX1" fmla="*/ 88097 w 1709627"/>
                <a:gd name="connsiteY1" fmla="*/ 0 h 1709627"/>
                <a:gd name="connsiteX2" fmla="*/ 1621530 w 1709627"/>
                <a:gd name="connsiteY2" fmla="*/ 0 h 1709627"/>
                <a:gd name="connsiteX3" fmla="*/ 1709627 w 1709627"/>
                <a:gd name="connsiteY3" fmla="*/ 88097 h 1709627"/>
                <a:gd name="connsiteX4" fmla="*/ 1709627 w 1709627"/>
                <a:gd name="connsiteY4" fmla="*/ 1621530 h 1709627"/>
                <a:gd name="connsiteX5" fmla="*/ 1621530 w 1709627"/>
                <a:gd name="connsiteY5" fmla="*/ 1709627 h 1709627"/>
                <a:gd name="connsiteX6" fmla="*/ 88097 w 1709627"/>
                <a:gd name="connsiteY6" fmla="*/ 1709627 h 1709627"/>
                <a:gd name="connsiteX7" fmla="*/ 0 w 1709627"/>
                <a:gd name="connsiteY7" fmla="*/ 1621530 h 1709627"/>
                <a:gd name="connsiteX8" fmla="*/ 0 w 1709627"/>
                <a:gd name="connsiteY8" fmla="*/ 88097 h 1709627"/>
                <a:gd name="connsiteX0" fmla="*/ 0 w 1709627"/>
                <a:gd name="connsiteY0" fmla="*/ 1621530 h 1709627"/>
                <a:gd name="connsiteX1" fmla="*/ 88097 w 1709627"/>
                <a:gd name="connsiteY1" fmla="*/ 0 h 1709627"/>
                <a:gd name="connsiteX2" fmla="*/ 1621530 w 1709627"/>
                <a:gd name="connsiteY2" fmla="*/ 0 h 1709627"/>
                <a:gd name="connsiteX3" fmla="*/ 1709627 w 1709627"/>
                <a:gd name="connsiteY3" fmla="*/ 88097 h 1709627"/>
                <a:gd name="connsiteX4" fmla="*/ 1709627 w 1709627"/>
                <a:gd name="connsiteY4" fmla="*/ 1621530 h 1709627"/>
                <a:gd name="connsiteX5" fmla="*/ 1621530 w 1709627"/>
                <a:gd name="connsiteY5" fmla="*/ 1709627 h 1709627"/>
                <a:gd name="connsiteX6" fmla="*/ 88097 w 1709627"/>
                <a:gd name="connsiteY6" fmla="*/ 1709627 h 1709627"/>
                <a:gd name="connsiteX7" fmla="*/ 0 w 1709627"/>
                <a:gd name="connsiteY7" fmla="*/ 1621530 h 1709627"/>
                <a:gd name="connsiteX0" fmla="*/ 10 w 1709637"/>
                <a:gd name="connsiteY0" fmla="*/ 1621530 h 1709627"/>
                <a:gd name="connsiteX1" fmla="*/ 0 w 1709637"/>
                <a:gd name="connsiteY1" fmla="*/ 2381 h 1709627"/>
                <a:gd name="connsiteX2" fmla="*/ 1621540 w 1709637"/>
                <a:gd name="connsiteY2" fmla="*/ 0 h 1709627"/>
                <a:gd name="connsiteX3" fmla="*/ 1709637 w 1709637"/>
                <a:gd name="connsiteY3" fmla="*/ 88097 h 1709627"/>
                <a:gd name="connsiteX4" fmla="*/ 1709637 w 1709637"/>
                <a:gd name="connsiteY4" fmla="*/ 1621530 h 1709627"/>
                <a:gd name="connsiteX5" fmla="*/ 1621540 w 1709637"/>
                <a:gd name="connsiteY5" fmla="*/ 1709627 h 1709627"/>
                <a:gd name="connsiteX6" fmla="*/ 88107 w 1709637"/>
                <a:gd name="connsiteY6" fmla="*/ 1709627 h 1709627"/>
                <a:gd name="connsiteX7" fmla="*/ 10 w 1709637"/>
                <a:gd name="connsiteY7" fmla="*/ 1621530 h 170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9637" h="1709627">
                  <a:moveTo>
                    <a:pt x="10" y="1621530"/>
                  </a:moveTo>
                  <a:cubicBezTo>
                    <a:pt x="7" y="1081814"/>
                    <a:pt x="3" y="542097"/>
                    <a:pt x="0" y="2381"/>
                  </a:cubicBezTo>
                  <a:lnTo>
                    <a:pt x="1621540" y="0"/>
                  </a:lnTo>
                  <a:cubicBezTo>
                    <a:pt x="1670195" y="0"/>
                    <a:pt x="1709637" y="39442"/>
                    <a:pt x="1709637" y="88097"/>
                  </a:cubicBezTo>
                  <a:lnTo>
                    <a:pt x="1709637" y="1621530"/>
                  </a:lnTo>
                  <a:cubicBezTo>
                    <a:pt x="1709637" y="1670185"/>
                    <a:pt x="1670195" y="1709627"/>
                    <a:pt x="1621540" y="1709627"/>
                  </a:cubicBezTo>
                  <a:lnTo>
                    <a:pt x="88107" y="1709627"/>
                  </a:lnTo>
                  <a:cubicBezTo>
                    <a:pt x="39452" y="1709627"/>
                    <a:pt x="10" y="1670185"/>
                    <a:pt x="10" y="1621530"/>
                  </a:cubicBez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de-DE" sz="1700" b="1" dirty="0"/>
                <a:t>Finden und Binden von Mitarbeitern</a:t>
              </a:r>
            </a:p>
          </p:txBody>
        </p:sp>
        <p:pic>
          <p:nvPicPr>
            <p:cNvPr id="16" name="Grafik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90718" y="4526668"/>
              <a:ext cx="147190" cy="18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hteck 18"/>
            <p:cNvSpPr>
              <a:spLocks noChangeArrowheads="1"/>
            </p:cNvSpPr>
            <p:nvPr/>
          </p:nvSpPr>
          <p:spPr bwMode="auto">
            <a:xfrm>
              <a:off x="4860579" y="3089866"/>
              <a:ext cx="201567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ts val="600"/>
                </a:spcBef>
                <a:spcAft>
                  <a:spcPts val="800"/>
                </a:spcAft>
                <a:defRPr sz="1700">
                  <a:solidFill>
                    <a:schemeClr val="tx1"/>
                  </a:solidFill>
                  <a:latin typeface="Arial" panose="020B0604020202020204" pitchFamily="34" charset="0"/>
                </a:defRPr>
              </a:lvl1pPr>
              <a:lvl2pPr marL="742950" indent="-285750">
                <a:spcBef>
                  <a:spcPts val="800"/>
                </a:spcBef>
                <a:buSzPct val="100000"/>
                <a:buBlip>
                  <a:blip r:embed="rId2"/>
                </a:buBlip>
                <a:defRPr sz="1700">
                  <a:solidFill>
                    <a:schemeClr val="tx1"/>
                  </a:solidFill>
                  <a:latin typeface="Arial" panose="020B0604020202020204" pitchFamily="34" charset="0"/>
                </a:defRPr>
              </a:lvl2pPr>
              <a:lvl3pPr marL="1143000" indent="-228600">
                <a:spcBef>
                  <a:spcPts val="800"/>
                </a:spcBef>
                <a:buSzPct val="100000"/>
                <a:buFont typeface="Symbol" panose="05050102010706020507" pitchFamily="18" charset="2"/>
                <a:buChar char="-"/>
                <a:defRPr sz="1700">
                  <a:solidFill>
                    <a:schemeClr val="tx1"/>
                  </a:solidFill>
                  <a:latin typeface="Arial" panose="020B0604020202020204" pitchFamily="34" charset="0"/>
                </a:defRPr>
              </a:lvl3pPr>
              <a:lvl4pPr marL="1600200" indent="-228600">
                <a:spcBef>
                  <a:spcPts val="800"/>
                </a:spcBef>
                <a:buSzPct val="100000"/>
                <a:buBlip>
                  <a:blip r:embed="rId2"/>
                </a:buBlip>
                <a:defRPr sz="1700">
                  <a:solidFill>
                    <a:schemeClr val="tx1"/>
                  </a:solidFill>
                  <a:latin typeface="Arial" panose="020B0604020202020204" pitchFamily="34" charset="0"/>
                </a:defRPr>
              </a:lvl4pPr>
              <a:lvl5pPr marL="2057400" indent="-228600">
                <a:spcBef>
                  <a:spcPts val="8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spcAft>
                  <a:spcPct val="0"/>
                </a:spcAft>
              </a:pPr>
              <a:r>
                <a:rPr lang="de-DE" altLang="de-DE" sz="1400"/>
                <a:t>Personalpolitischer Auftrag der bAV:</a:t>
              </a:r>
            </a:p>
          </p:txBody>
        </p:sp>
      </p:grpSp>
    </p:spTree>
    <p:extLst>
      <p:ext uri="{BB962C8B-B14F-4D97-AF65-F5344CB8AC3E}">
        <p14:creationId xmlns:p14="http://schemas.microsoft.com/office/powerpoint/2010/main" val="1468378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Demographie 3.0: </a:t>
            </a:r>
            <a:br>
              <a:rPr lang="de-DE" altLang="de-DE"/>
            </a:br>
            <a:r>
              <a:rPr lang="de-DE" altLang="de-DE"/>
              <a:t>Nachhaltigkeit ist bei Mitarbeitern Trumpf</a:t>
            </a:r>
            <a:endParaRPr lang="de-DE" dirty="0"/>
          </a:p>
        </p:txBody>
      </p:sp>
      <p:sp>
        <p:nvSpPr>
          <p:cNvPr id="4" name="Textplatzhalter 3"/>
          <p:cNvSpPr>
            <a:spLocks noGrp="1"/>
          </p:cNvSpPr>
          <p:nvPr>
            <p:ph type="body" sz="quarter" idx="17"/>
          </p:nvPr>
        </p:nvSpPr>
        <p:spPr>
          <a:xfrm>
            <a:off x="358772" y="2600325"/>
            <a:ext cx="8426451" cy="3600450"/>
          </a:xfrm>
        </p:spPr>
        <p:txBody>
          <a:bodyPr/>
          <a:lstStyle/>
          <a:p>
            <a:pPr lvl="1"/>
            <a:r>
              <a:rPr lang="de-DE" dirty="0"/>
              <a:t>Immer mehr Unternehmen suchen Fach- und Führungskräfte. Um sich als attraktiver Arbeitgeber zu präsentieren, investieren sie viel in Marketing und Nachwuchsförderung.</a:t>
            </a:r>
          </a:p>
          <a:p>
            <a:pPr lvl="1"/>
            <a:r>
              <a:rPr lang="de-DE" dirty="0"/>
              <a:t>Dabei wird grünes Image zu einem immer wichtigeren Marketingwerkzeug bei der Suche nach Personal. Das zeigt eine Onlinebefragung des Meinungsforschungsinstituts </a:t>
            </a:r>
            <a:r>
              <a:rPr lang="de-DE" dirty="0" err="1"/>
              <a:t>YouGov</a:t>
            </a:r>
            <a:r>
              <a:rPr lang="de-DE" dirty="0"/>
              <a:t> für das Handelsblatt: </a:t>
            </a:r>
          </a:p>
          <a:p>
            <a:pPr lvl="1"/>
            <a:r>
              <a:rPr lang="de-DE" dirty="0"/>
              <a:t>Für 68 Prozent der Befragten ist es wichtig oder sehr wichtig, dass sich ihr Arbeitgeber ökologisch engagiert.</a:t>
            </a:r>
          </a:p>
        </p:txBody>
      </p:sp>
      <p:sp>
        <p:nvSpPr>
          <p:cNvPr id="6" name="Textplatzhalter 5"/>
          <p:cNvSpPr>
            <a:spLocks noGrp="1"/>
          </p:cNvSpPr>
          <p:nvPr>
            <p:ph type="body" sz="quarter" idx="18"/>
          </p:nvPr>
        </p:nvSpPr>
        <p:spPr/>
        <p:txBody>
          <a:bodyPr/>
          <a:lstStyle/>
          <a:p>
            <a:r>
              <a:rPr lang="de-DE"/>
              <a:t>2. </a:t>
            </a:r>
            <a:r>
              <a:rPr lang="de-DE" altLang="de-DE"/>
              <a:t>Soziale Verantwortung unternehmerisch leben bedeutet auch bAV</a:t>
            </a:r>
            <a:endParaRPr lang="de-DE" dirty="0"/>
          </a:p>
        </p:txBody>
      </p:sp>
      <p:sp>
        <p:nvSpPr>
          <p:cNvPr id="7" name="Datumsplatzhalter 6"/>
          <p:cNvSpPr>
            <a:spLocks noGrp="1"/>
          </p:cNvSpPr>
          <p:nvPr>
            <p:ph type="dt" sz="half" idx="21"/>
          </p:nvPr>
        </p:nvSpPr>
        <p:spPr/>
        <p:txBody>
          <a:bodyPr/>
          <a:lstStyle/>
          <a:p>
            <a:r>
              <a:rPr lang="de-DE"/>
              <a:t>01.01.2023</a:t>
            </a:r>
            <a:endParaRPr lang="de-DE" dirty="0"/>
          </a:p>
        </p:txBody>
      </p:sp>
      <p:sp>
        <p:nvSpPr>
          <p:cNvPr id="8" name="Fußzeilenplatzhalter 7"/>
          <p:cNvSpPr>
            <a:spLocks noGrp="1"/>
          </p:cNvSpPr>
          <p:nvPr>
            <p:ph type="ftr" sz="quarter" idx="22"/>
          </p:nvPr>
        </p:nvSpPr>
        <p:spPr/>
        <p:txBody>
          <a:bodyPr/>
          <a:lstStyle/>
          <a:p>
            <a:r>
              <a:rPr lang="de-DE"/>
              <a:t>Nachhaltigkeit in der betrieblichen Altersversorgung: bAV &amp; GrüneRente</a:t>
            </a:r>
            <a:endParaRPr lang="de-DE" dirty="0"/>
          </a:p>
        </p:txBody>
      </p:sp>
      <p:sp>
        <p:nvSpPr>
          <p:cNvPr id="9" name="Foliennummernplatzhalter 8"/>
          <p:cNvSpPr>
            <a:spLocks noGrp="1"/>
          </p:cNvSpPr>
          <p:nvPr>
            <p:ph type="sldNum" sz="quarter" idx="23"/>
          </p:nvPr>
        </p:nvSpPr>
        <p:spPr/>
        <p:txBody>
          <a:bodyPr/>
          <a:lstStyle/>
          <a:p>
            <a:fld id="{BFE8ADF1-837C-463F-9856-54C2D771B21B}" type="slidenum">
              <a:rPr lang="de-DE" smtClean="0"/>
              <a:pPr/>
              <a:t>35</a:t>
            </a:fld>
            <a:endParaRPr lang="de-DE" dirty="0"/>
          </a:p>
        </p:txBody>
      </p:sp>
      <p:sp>
        <p:nvSpPr>
          <p:cNvPr id="10" name="Textplatzhalter 9"/>
          <p:cNvSpPr>
            <a:spLocks noGrp="1"/>
          </p:cNvSpPr>
          <p:nvPr>
            <p:ph type="body" sz="quarter" idx="24"/>
          </p:nvPr>
        </p:nvSpPr>
        <p:spPr/>
        <p:txBody>
          <a:bodyPr/>
          <a:lstStyle/>
          <a:p>
            <a:r>
              <a:rPr lang="de-DE" altLang="de-DE"/>
              <a:t>Quelle: Handelsblatt.de, 17.8.2019</a:t>
            </a:r>
            <a:endParaRPr lang="de-DE" dirty="0"/>
          </a:p>
        </p:txBody>
      </p:sp>
    </p:spTree>
    <p:extLst>
      <p:ext uri="{BB962C8B-B14F-4D97-AF65-F5344CB8AC3E}">
        <p14:creationId xmlns:p14="http://schemas.microsoft.com/office/powerpoint/2010/main" val="668562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bAV ist eine soziale Frage, </a:t>
            </a:r>
            <a:br>
              <a:rPr lang="de-DE" altLang="de-DE" dirty="0"/>
            </a:br>
            <a:r>
              <a:rPr lang="de-DE" altLang="de-DE" dirty="0"/>
              <a:t>denn die gesetzliche Rente sinkt</a:t>
            </a:r>
            <a:endParaRPr lang="de-DE" dirty="0"/>
          </a:p>
        </p:txBody>
      </p:sp>
      <p:sp>
        <p:nvSpPr>
          <p:cNvPr id="14" name="Textplatzhalter 13"/>
          <p:cNvSpPr>
            <a:spLocks noGrp="1"/>
          </p:cNvSpPr>
          <p:nvPr>
            <p:ph type="body" sz="quarter" idx="18"/>
          </p:nvPr>
        </p:nvSpPr>
        <p:spPr/>
        <p:txBody>
          <a:bodyPr/>
          <a:lstStyle/>
          <a:p>
            <a:r>
              <a:rPr lang="de-DE" dirty="0"/>
              <a:t>2. </a:t>
            </a:r>
            <a:r>
              <a:rPr lang="de-DE" altLang="de-DE" dirty="0"/>
              <a:t>Soziale Verantwortung unternehmerisch leben bedeutet auch bAV</a:t>
            </a:r>
            <a:endParaRPr lang="de-DE" dirty="0"/>
          </a:p>
        </p:txBody>
      </p:sp>
      <p:sp>
        <p:nvSpPr>
          <p:cNvPr id="4" name="Datumsplatzhalter 3"/>
          <p:cNvSpPr>
            <a:spLocks noGrp="1"/>
          </p:cNvSpPr>
          <p:nvPr>
            <p:ph type="dt" sz="half" idx="20"/>
          </p:nvPr>
        </p:nvSpPr>
        <p:spPr/>
        <p:txBody>
          <a:bodyPr/>
          <a:lstStyle/>
          <a:p>
            <a:r>
              <a:rPr lang="de-DE"/>
              <a:t>01.01.2023</a:t>
            </a:r>
            <a:endParaRPr lang="de-DE" dirty="0"/>
          </a:p>
        </p:txBody>
      </p:sp>
      <p:sp>
        <p:nvSpPr>
          <p:cNvPr id="5" name="Fußzeilenplatzhalter 4"/>
          <p:cNvSpPr>
            <a:spLocks noGrp="1"/>
          </p:cNvSpPr>
          <p:nvPr>
            <p:ph type="ftr" sz="quarter" idx="21"/>
          </p:nvPr>
        </p:nvSpPr>
        <p:spPr/>
        <p:txBody>
          <a:bodyPr/>
          <a:lstStyle/>
          <a:p>
            <a:r>
              <a:rPr lang="de-DE"/>
              <a:t>Nachhaltigkeit in der betrieblichen Altersversorgung: bAV &amp; GrüneRente</a:t>
            </a:r>
            <a:endParaRPr lang="de-DE" dirty="0"/>
          </a:p>
        </p:txBody>
      </p:sp>
      <p:sp>
        <p:nvSpPr>
          <p:cNvPr id="6" name="Foliennummernplatzhalter 5"/>
          <p:cNvSpPr>
            <a:spLocks noGrp="1"/>
          </p:cNvSpPr>
          <p:nvPr>
            <p:ph type="sldNum" sz="quarter" idx="22"/>
          </p:nvPr>
        </p:nvSpPr>
        <p:spPr/>
        <p:txBody>
          <a:bodyPr/>
          <a:lstStyle/>
          <a:p>
            <a:fld id="{BFE8ADF1-837C-463F-9856-54C2D771B21B}" type="slidenum">
              <a:rPr lang="de-DE" smtClean="0"/>
              <a:pPr/>
              <a:t>36</a:t>
            </a:fld>
            <a:endParaRPr lang="de-DE" dirty="0"/>
          </a:p>
        </p:txBody>
      </p:sp>
      <p:sp>
        <p:nvSpPr>
          <p:cNvPr id="16" name="Textplatzhalter 15"/>
          <p:cNvSpPr>
            <a:spLocks noGrp="1"/>
          </p:cNvSpPr>
          <p:nvPr>
            <p:ph type="body" sz="quarter" idx="23"/>
          </p:nvPr>
        </p:nvSpPr>
        <p:spPr/>
        <p:txBody>
          <a:bodyPr/>
          <a:lstStyle/>
          <a:p>
            <a:pPr>
              <a:spcBef>
                <a:spcPct val="0"/>
              </a:spcBef>
              <a:spcAft>
                <a:spcPct val="0"/>
              </a:spcAft>
            </a:pPr>
            <a:r>
              <a:rPr lang="de-DE" altLang="de-DE" dirty="0">
                <a:solidFill>
                  <a:schemeClr val="accent5"/>
                </a:solidFill>
              </a:rPr>
              <a:t>Quelle: Bundesministerium für Arbeit und Soziales, Rentenversicherungsbericht 2021</a:t>
            </a:r>
            <a:endParaRPr lang="de-DE" altLang="de-DE" dirty="0">
              <a:solidFill>
                <a:srgbClr val="B3B3B3"/>
              </a:solidFill>
            </a:endParaRPr>
          </a:p>
        </p:txBody>
      </p:sp>
      <p:graphicFrame>
        <p:nvGraphicFramePr>
          <p:cNvPr id="10" name="Inhaltsplatzhalter 10"/>
          <p:cNvGraphicFramePr>
            <a:graphicFrameLocks/>
          </p:cNvGraphicFramePr>
          <p:nvPr>
            <p:extLst>
              <p:ext uri="{D42A27DB-BD31-4B8C-83A1-F6EECF244321}">
                <p14:modId xmlns:p14="http://schemas.microsoft.com/office/powerpoint/2010/main" val="2264897316"/>
              </p:ext>
            </p:extLst>
          </p:nvPr>
        </p:nvGraphicFramePr>
        <p:xfrm>
          <a:off x="419100" y="2492375"/>
          <a:ext cx="8077200" cy="29464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platzhalter 6"/>
          <p:cNvSpPr>
            <a:spLocks noGrp="1"/>
          </p:cNvSpPr>
          <p:nvPr>
            <p:ph type="body" sz="quarter" idx="17"/>
          </p:nvPr>
        </p:nvSpPr>
        <p:spPr/>
        <p:txBody>
          <a:bodyPr/>
          <a:lstStyle/>
          <a:p>
            <a:endParaRPr lang="de-DE"/>
          </a:p>
        </p:txBody>
      </p:sp>
      <p:sp>
        <p:nvSpPr>
          <p:cNvPr id="12" name="Textplatzhalter 6"/>
          <p:cNvSpPr txBox="1">
            <a:spLocks/>
          </p:cNvSpPr>
          <p:nvPr/>
        </p:nvSpPr>
        <p:spPr bwMode="auto">
          <a:xfrm>
            <a:off x="431800" y="5510467"/>
            <a:ext cx="828040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ts val="600"/>
              </a:spcBef>
              <a:spcAft>
                <a:spcPts val="800"/>
              </a:spcAft>
              <a:defRPr sz="1700">
                <a:solidFill>
                  <a:schemeClr val="tx1"/>
                </a:solidFill>
                <a:latin typeface="Arial" panose="020B0604020202020204" pitchFamily="34" charset="0"/>
              </a:defRPr>
            </a:lvl1pPr>
            <a:lvl2pPr marL="268288" indent="-268288">
              <a:spcBef>
                <a:spcPts val="800"/>
              </a:spcBef>
              <a:buSzPct val="100000"/>
              <a:buBlip>
                <a:blip r:embed="rId3"/>
              </a:buBlip>
              <a:defRPr sz="1700">
                <a:solidFill>
                  <a:schemeClr val="tx1"/>
                </a:solidFill>
                <a:latin typeface="Arial" panose="020B0604020202020204" pitchFamily="34" charset="0"/>
              </a:defRPr>
            </a:lvl2pPr>
            <a:lvl3pPr marL="538163" indent="-269875">
              <a:spcBef>
                <a:spcPts val="800"/>
              </a:spcBef>
              <a:buSzPct val="100000"/>
              <a:buFont typeface="Symbol" panose="05050102010706020507" pitchFamily="18" charset="2"/>
              <a:buChar char="-"/>
              <a:defRPr sz="1700">
                <a:solidFill>
                  <a:schemeClr val="tx1"/>
                </a:solidFill>
                <a:latin typeface="Arial" panose="020B0604020202020204" pitchFamily="34" charset="0"/>
              </a:defRPr>
            </a:lvl3pPr>
            <a:lvl4pPr marL="806450" indent="-268288">
              <a:spcBef>
                <a:spcPts val="800"/>
              </a:spcBef>
              <a:buSzPct val="100000"/>
              <a:buBlip>
                <a:blip r:embed="rId3"/>
              </a:buBlip>
              <a:defRPr sz="1700">
                <a:solidFill>
                  <a:schemeClr val="tx1"/>
                </a:solidFill>
                <a:latin typeface="Arial" panose="020B0604020202020204" pitchFamily="34" charset="0"/>
              </a:defRPr>
            </a:lvl4pPr>
            <a:lvl5pPr marL="2057400" indent="-2290763">
              <a:spcBef>
                <a:spcPts val="800"/>
              </a:spcBef>
              <a:buSzPct val="100000"/>
              <a:buBlip>
                <a:blip r:embed="rId3"/>
              </a:buBlip>
              <a:defRPr sz="1700">
                <a:solidFill>
                  <a:schemeClr val="tx1"/>
                </a:solidFill>
                <a:latin typeface="Arial" panose="020B0604020202020204" pitchFamily="34" charset="0"/>
              </a:defRPr>
            </a:lvl5pPr>
            <a:lvl6pPr marL="2514600" indent="-2290763" defTabSz="457200" eaLnBrk="0" fontAlgn="base" hangingPunct="0">
              <a:spcBef>
                <a:spcPts val="800"/>
              </a:spcBef>
              <a:spcAft>
                <a:spcPct val="0"/>
              </a:spcAft>
              <a:buSzPct val="100000"/>
              <a:buBlip>
                <a:blip r:embed="rId3"/>
              </a:buBlip>
              <a:defRPr sz="1700">
                <a:solidFill>
                  <a:schemeClr val="tx1"/>
                </a:solidFill>
                <a:latin typeface="Arial" panose="020B0604020202020204" pitchFamily="34" charset="0"/>
              </a:defRPr>
            </a:lvl6pPr>
            <a:lvl7pPr marL="2971800" indent="-2290763" defTabSz="457200" eaLnBrk="0" fontAlgn="base" hangingPunct="0">
              <a:spcBef>
                <a:spcPts val="800"/>
              </a:spcBef>
              <a:spcAft>
                <a:spcPct val="0"/>
              </a:spcAft>
              <a:buSzPct val="100000"/>
              <a:buBlip>
                <a:blip r:embed="rId3"/>
              </a:buBlip>
              <a:defRPr sz="1700">
                <a:solidFill>
                  <a:schemeClr val="tx1"/>
                </a:solidFill>
                <a:latin typeface="Arial" panose="020B0604020202020204" pitchFamily="34" charset="0"/>
              </a:defRPr>
            </a:lvl7pPr>
            <a:lvl8pPr marL="3429000" indent="-2290763" defTabSz="457200" eaLnBrk="0" fontAlgn="base" hangingPunct="0">
              <a:spcBef>
                <a:spcPts val="800"/>
              </a:spcBef>
              <a:spcAft>
                <a:spcPct val="0"/>
              </a:spcAft>
              <a:buSzPct val="100000"/>
              <a:buBlip>
                <a:blip r:embed="rId3"/>
              </a:buBlip>
              <a:defRPr sz="1700">
                <a:solidFill>
                  <a:schemeClr val="tx1"/>
                </a:solidFill>
                <a:latin typeface="Arial" panose="020B0604020202020204" pitchFamily="34" charset="0"/>
              </a:defRPr>
            </a:lvl8pPr>
            <a:lvl9pPr marL="3886200" indent="-2290763" defTabSz="457200" eaLnBrk="0" fontAlgn="base" hangingPunct="0">
              <a:spcBef>
                <a:spcPts val="800"/>
              </a:spcBef>
              <a:spcAft>
                <a:spcPct val="0"/>
              </a:spcAft>
              <a:buSzPct val="100000"/>
              <a:buBlip>
                <a:blip r:embed="rId3"/>
              </a:buBlip>
              <a:defRPr sz="1700">
                <a:solidFill>
                  <a:schemeClr val="tx1"/>
                </a:solidFill>
                <a:latin typeface="Arial" panose="020B0604020202020204" pitchFamily="34" charset="0"/>
              </a:defRPr>
            </a:lvl9pPr>
          </a:lstStyle>
          <a:p>
            <a:pPr>
              <a:spcBef>
                <a:spcPct val="0"/>
              </a:spcBef>
              <a:spcAft>
                <a:spcPct val="0"/>
              </a:spcAft>
              <a:defRPr/>
            </a:pPr>
            <a:r>
              <a:rPr lang="de-DE" altLang="de-DE" sz="800" dirty="0">
                <a:cs typeface="Arial" panose="020B0604020202020204" pitchFamily="34" charset="0"/>
              </a:rPr>
              <a:t>Prozentsatz des durchschnittlichen Netto-Monatseinkommens (vor Steuern), den ein Ruheständler erhält, der 45 Jahre in die staatliche Rentenversicherungen eingezahlt hat.</a:t>
            </a:r>
          </a:p>
        </p:txBody>
      </p:sp>
    </p:spTree>
    <p:extLst>
      <p:ext uri="{BB962C8B-B14F-4D97-AF65-F5344CB8AC3E}">
        <p14:creationId xmlns:p14="http://schemas.microsoft.com/office/powerpoint/2010/main" val="2083933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Veränderte Rahmenbedingungen:</a:t>
            </a:r>
            <a:br>
              <a:rPr lang="de-DE"/>
            </a:br>
            <a:r>
              <a:rPr lang="de-DE"/>
              <a:t>Die „neuen“ Bausteine jedes bAV-Konzepts</a:t>
            </a:r>
            <a:endParaRPr lang="de-DE" dirty="0"/>
          </a:p>
        </p:txBody>
      </p:sp>
      <p:sp>
        <p:nvSpPr>
          <p:cNvPr id="6" name="Textplatzhalter 5"/>
          <p:cNvSpPr>
            <a:spLocks noGrp="1"/>
          </p:cNvSpPr>
          <p:nvPr>
            <p:ph type="body" sz="quarter" idx="18"/>
          </p:nvPr>
        </p:nvSpPr>
        <p:spPr/>
        <p:txBody>
          <a:bodyPr/>
          <a:lstStyle/>
          <a:p>
            <a:r>
              <a:rPr lang="de-DE"/>
              <a:t>2. </a:t>
            </a:r>
            <a:r>
              <a:rPr lang="de-DE" altLang="de-DE"/>
              <a:t>Soziale Verantwortung unternehmerisch leben bedeutet auch bAV</a:t>
            </a:r>
            <a:endParaRPr lang="de-DE" dirty="0"/>
          </a:p>
        </p:txBody>
      </p:sp>
      <p:sp>
        <p:nvSpPr>
          <p:cNvPr id="2" name="Datumsplatzhalter 1"/>
          <p:cNvSpPr>
            <a:spLocks noGrp="1"/>
          </p:cNvSpPr>
          <p:nvPr>
            <p:ph type="dt" sz="half" idx="19"/>
          </p:nvPr>
        </p:nvSpPr>
        <p:spPr/>
        <p:txBody>
          <a:bodyPr/>
          <a:lstStyle/>
          <a:p>
            <a:r>
              <a:rPr lang="de-DE"/>
              <a:t>01.01.2023</a:t>
            </a:r>
            <a:endParaRPr lang="de-DE" dirty="0"/>
          </a:p>
        </p:txBody>
      </p:sp>
      <p:sp>
        <p:nvSpPr>
          <p:cNvPr id="35" name="Fußzeilenplatzhalter 4"/>
          <p:cNvSpPr>
            <a:spLocks noGrp="1"/>
          </p:cNvSpPr>
          <p:nvPr>
            <p:ph type="ftr" sz="quarter" idx="20"/>
          </p:nvPr>
        </p:nvSpPr>
        <p:spPr/>
        <p:txBody>
          <a:bodyPr/>
          <a:lstStyle/>
          <a:p>
            <a:r>
              <a:rPr lang="de-DE"/>
              <a:t>Nachhaltigkeit in der betrieblichen Altersversorgung: bAV &amp; GrüneRente</a:t>
            </a:r>
            <a:endParaRPr lang="de-DE" dirty="0"/>
          </a:p>
        </p:txBody>
      </p:sp>
      <p:sp>
        <p:nvSpPr>
          <p:cNvPr id="4" name="Foliennummernplatzhalter 3"/>
          <p:cNvSpPr>
            <a:spLocks noGrp="1"/>
          </p:cNvSpPr>
          <p:nvPr>
            <p:ph type="sldNum" sz="quarter" idx="21"/>
          </p:nvPr>
        </p:nvSpPr>
        <p:spPr/>
        <p:txBody>
          <a:bodyPr/>
          <a:lstStyle/>
          <a:p>
            <a:fld id="{BFE8ADF1-837C-463F-9856-54C2D771B21B}" type="slidenum">
              <a:rPr lang="de-DE" smtClean="0"/>
              <a:pPr/>
              <a:t>37</a:t>
            </a:fld>
            <a:endParaRPr lang="de-DE" dirty="0"/>
          </a:p>
        </p:txBody>
      </p:sp>
      <p:sp>
        <p:nvSpPr>
          <p:cNvPr id="10" name="Textplatzhalter 9"/>
          <p:cNvSpPr>
            <a:spLocks noGrp="1"/>
          </p:cNvSpPr>
          <p:nvPr>
            <p:ph type="body" sz="quarter" idx="23"/>
          </p:nvPr>
        </p:nvSpPr>
        <p:spPr/>
        <p:txBody>
          <a:bodyPr/>
          <a:lstStyle/>
          <a:p>
            <a:endParaRPr lang="de-DE"/>
          </a:p>
        </p:txBody>
      </p:sp>
      <p:sp>
        <p:nvSpPr>
          <p:cNvPr id="47" name="Textfeld 46"/>
          <p:cNvSpPr txBox="1"/>
          <p:nvPr/>
        </p:nvSpPr>
        <p:spPr>
          <a:xfrm>
            <a:off x="2300436" y="2793795"/>
            <a:ext cx="240450" cy="492443"/>
          </a:xfrm>
          <a:prstGeom prst="rect">
            <a:avLst/>
          </a:prstGeom>
          <a:noFill/>
        </p:spPr>
        <p:txBody>
          <a:bodyPr wrap="none" lIns="0" tIns="0" rIns="0" bIns="0" rtlCol="0" anchor="ctr">
            <a:spAutoFit/>
          </a:bodyPr>
          <a:lstStyle/>
          <a:p>
            <a:pPr algn="ctr"/>
            <a:r>
              <a:rPr lang="de-DE" sz="3200" b="1" dirty="0">
                <a:solidFill>
                  <a:schemeClr val="accent6"/>
                </a:solidFill>
              </a:rPr>
              <a:t>+</a:t>
            </a:r>
          </a:p>
        </p:txBody>
      </p:sp>
      <p:sp>
        <p:nvSpPr>
          <p:cNvPr id="48" name="Textfeld 47"/>
          <p:cNvSpPr txBox="1"/>
          <p:nvPr/>
        </p:nvSpPr>
        <p:spPr>
          <a:xfrm>
            <a:off x="3897718" y="2793795"/>
            <a:ext cx="240450" cy="492443"/>
          </a:xfrm>
          <a:prstGeom prst="rect">
            <a:avLst/>
          </a:prstGeom>
          <a:noFill/>
        </p:spPr>
        <p:txBody>
          <a:bodyPr wrap="none" lIns="0" tIns="0" rIns="0" bIns="0" rtlCol="0" anchor="ctr">
            <a:spAutoFit/>
          </a:bodyPr>
          <a:lstStyle/>
          <a:p>
            <a:pPr algn="ctr"/>
            <a:r>
              <a:rPr lang="de-DE" sz="3200" b="1" dirty="0">
                <a:solidFill>
                  <a:schemeClr val="accent6"/>
                </a:solidFill>
              </a:rPr>
              <a:t>+</a:t>
            </a:r>
          </a:p>
        </p:txBody>
      </p:sp>
      <p:cxnSp>
        <p:nvCxnSpPr>
          <p:cNvPr id="33" name="Gerade Verbindung mit Pfeil 32"/>
          <p:cNvCxnSpPr/>
          <p:nvPr/>
        </p:nvCxnSpPr>
        <p:spPr>
          <a:xfrm>
            <a:off x="1622020" y="3670015"/>
            <a:ext cx="0" cy="528626"/>
          </a:xfrm>
          <a:prstGeom prst="straightConnector1">
            <a:avLst/>
          </a:prstGeom>
          <a:ln>
            <a:solidFill>
              <a:schemeClr val="accent6"/>
            </a:solidFill>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49" name="Gerade Verbindung mit Pfeil 48"/>
          <p:cNvCxnSpPr/>
          <p:nvPr/>
        </p:nvCxnSpPr>
        <p:spPr>
          <a:xfrm rot="5400000">
            <a:off x="3760389" y="3128929"/>
            <a:ext cx="515109" cy="1597282"/>
          </a:xfrm>
          <a:prstGeom prst="bentConnector3">
            <a:avLst>
              <a:gd name="adj1" fmla="val 50000"/>
            </a:avLst>
          </a:prstGeom>
          <a:ln>
            <a:solidFill>
              <a:schemeClr val="accent6"/>
            </a:solidFill>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54" name="Textfeld 71"/>
          <p:cNvSpPr txBox="1">
            <a:spLocks noChangeArrowheads="1"/>
          </p:cNvSpPr>
          <p:nvPr/>
        </p:nvSpPr>
        <p:spPr bwMode="auto">
          <a:xfrm>
            <a:off x="278250" y="2895554"/>
            <a:ext cx="60305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de-DE"/>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eaLnBrk="1" hangingPunct="1">
              <a:spcBef>
                <a:spcPct val="0"/>
              </a:spcBef>
            </a:pPr>
            <a:r>
              <a:rPr lang="de-DE" altLang="de-DE" sz="1200" b="1" dirty="0">
                <a:latin typeface="+mn-lt"/>
              </a:rPr>
              <a:t>Bisher:</a:t>
            </a:r>
          </a:p>
        </p:txBody>
      </p:sp>
      <p:sp>
        <p:nvSpPr>
          <p:cNvPr id="55" name="Textfeld 72"/>
          <p:cNvSpPr txBox="1">
            <a:spLocks noChangeArrowheads="1"/>
          </p:cNvSpPr>
          <p:nvPr/>
        </p:nvSpPr>
        <p:spPr bwMode="auto">
          <a:xfrm>
            <a:off x="278250" y="4670663"/>
            <a:ext cx="60305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de-DE"/>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eaLnBrk="1" hangingPunct="1">
              <a:spcBef>
                <a:spcPct val="0"/>
              </a:spcBef>
            </a:pPr>
            <a:r>
              <a:rPr lang="de-DE" altLang="de-DE" sz="1200" b="1" dirty="0">
                <a:solidFill>
                  <a:schemeClr val="accent6"/>
                </a:solidFill>
                <a:latin typeface="+mn-lt"/>
              </a:rPr>
              <a:t>Neu:</a:t>
            </a:r>
          </a:p>
        </p:txBody>
      </p:sp>
      <p:sp>
        <p:nvSpPr>
          <p:cNvPr id="28" name="Textfeld 27"/>
          <p:cNvSpPr txBox="1">
            <a:spLocks noChangeAspect="1"/>
          </p:cNvSpPr>
          <p:nvPr/>
        </p:nvSpPr>
        <p:spPr>
          <a:xfrm>
            <a:off x="2588826" y="4198641"/>
            <a:ext cx="1260000" cy="12600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chemeClr val="accent2"/>
          </a:solidFill>
        </p:spPr>
        <p:txBody>
          <a:bodyPr wrap="none" lIns="72000" tIns="72000" rIns="72000" bIns="72000" rtlCol="0" anchor="ctr">
            <a:noAutofit/>
          </a:bodyPr>
          <a:lstStyle/>
          <a:p>
            <a:pPr algn="ctr"/>
            <a:r>
              <a:rPr lang="de-DE" sz="1200" b="1" dirty="0">
                <a:solidFill>
                  <a:schemeClr val="bg1"/>
                </a:solidFill>
              </a:rPr>
              <a:t>AG-Zuschuss</a:t>
            </a:r>
          </a:p>
        </p:txBody>
      </p:sp>
      <p:sp>
        <p:nvSpPr>
          <p:cNvPr id="29" name="Textfeld 28"/>
          <p:cNvSpPr txBox="1">
            <a:spLocks noChangeAspect="1"/>
          </p:cNvSpPr>
          <p:nvPr/>
        </p:nvSpPr>
        <p:spPr>
          <a:xfrm>
            <a:off x="4185632" y="4198641"/>
            <a:ext cx="1260000" cy="12600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chemeClr val="tx2">
              <a:lumMod val="75000"/>
            </a:schemeClr>
          </a:solidFill>
        </p:spPr>
        <p:txBody>
          <a:bodyPr wrap="none" lIns="72000" tIns="72000" rIns="72000" bIns="72000" rtlCol="0" anchor="ctr">
            <a:noAutofit/>
          </a:bodyPr>
          <a:lstStyle>
            <a:defPPr>
              <a:defRPr lang="de-DE"/>
            </a:defPPr>
            <a:lvl1pPr algn="ctr">
              <a:defRPr sz="1200" b="1">
                <a:solidFill>
                  <a:schemeClr val="bg1"/>
                </a:solidFill>
              </a:defRPr>
            </a:lvl1pPr>
          </a:lstStyle>
          <a:p>
            <a:r>
              <a:rPr lang="de-DE" dirty="0"/>
              <a:t>AG-Rente</a:t>
            </a:r>
          </a:p>
        </p:txBody>
      </p:sp>
      <p:sp>
        <p:nvSpPr>
          <p:cNvPr id="30" name="Textfeld 29"/>
          <p:cNvSpPr txBox="1">
            <a:spLocks noChangeAspect="1"/>
          </p:cNvSpPr>
          <p:nvPr/>
        </p:nvSpPr>
        <p:spPr>
          <a:xfrm>
            <a:off x="5782438" y="4198641"/>
            <a:ext cx="1260000" cy="12600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rgbClr val="B3B3B3"/>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de-DE"/>
            </a:defPPr>
            <a:lvl1pPr algn="ctr" eaLnBrk="1" fontAlgn="auto" hangingPunct="1">
              <a:spcBef>
                <a:spcPts val="0"/>
              </a:spcBef>
              <a:spcAft>
                <a:spcPts val="0"/>
              </a:spcAft>
              <a:defRPr sz="1200" b="1">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spcAft>
                <a:spcPts val="600"/>
              </a:spcAft>
            </a:pPr>
            <a:r>
              <a:rPr lang="de-DE" dirty="0"/>
              <a:t>AN-Vorsorge privat</a:t>
            </a:r>
          </a:p>
          <a:p>
            <a:r>
              <a:rPr lang="de-DE" sz="950" b="0" dirty="0">
                <a:solidFill>
                  <a:schemeClr val="bg1"/>
                </a:solidFill>
              </a:rPr>
              <a:t>im Arbeitgeber-Rahmenvertrag</a:t>
            </a:r>
            <a:endParaRPr lang="de-DE" sz="950" b="0" dirty="0"/>
          </a:p>
        </p:txBody>
      </p:sp>
      <p:sp>
        <p:nvSpPr>
          <p:cNvPr id="31" name="Textfeld 30"/>
          <p:cNvSpPr txBox="1">
            <a:spLocks noChangeAspect="1"/>
          </p:cNvSpPr>
          <p:nvPr/>
        </p:nvSpPr>
        <p:spPr>
          <a:xfrm>
            <a:off x="7379246" y="4198641"/>
            <a:ext cx="1260000" cy="12600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de-DE"/>
            </a:defPPr>
            <a:lvl1pPr algn="ctr" eaLnBrk="1" fontAlgn="auto" hangingPunct="1">
              <a:spcBef>
                <a:spcPts val="0"/>
              </a:spcBef>
              <a:spcAft>
                <a:spcPts val="0"/>
              </a:spcAft>
              <a:defRPr sz="1200" b="1">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de-DE" dirty="0" err="1"/>
              <a:t>bAV</a:t>
            </a:r>
            <a:r>
              <a:rPr lang="de-DE" dirty="0"/>
              <a:t>-Standard 2022</a:t>
            </a:r>
          </a:p>
        </p:txBody>
      </p:sp>
      <p:sp>
        <p:nvSpPr>
          <p:cNvPr id="32" name="Textfeld 31"/>
          <p:cNvSpPr txBox="1"/>
          <p:nvPr/>
        </p:nvSpPr>
        <p:spPr>
          <a:xfrm>
            <a:off x="3897004" y="4582420"/>
            <a:ext cx="240450" cy="492443"/>
          </a:xfrm>
          <a:prstGeom prst="rect">
            <a:avLst/>
          </a:prstGeom>
          <a:noFill/>
        </p:spPr>
        <p:txBody>
          <a:bodyPr wrap="none" lIns="0" tIns="0" rIns="0" bIns="0" rtlCol="0" anchor="ctr">
            <a:spAutoFit/>
          </a:bodyPr>
          <a:lstStyle/>
          <a:p>
            <a:pPr algn="ctr"/>
            <a:r>
              <a:rPr lang="de-DE" sz="3200" b="1" dirty="0">
                <a:solidFill>
                  <a:schemeClr val="accent6"/>
                </a:solidFill>
              </a:rPr>
              <a:t>+</a:t>
            </a:r>
          </a:p>
        </p:txBody>
      </p:sp>
      <p:sp>
        <p:nvSpPr>
          <p:cNvPr id="38" name="Flussdiagramm: Zusammenführen 37"/>
          <p:cNvSpPr>
            <a:spLocks noChangeAspect="1"/>
          </p:cNvSpPr>
          <p:nvPr/>
        </p:nvSpPr>
        <p:spPr>
          <a:xfrm rot="16200000">
            <a:off x="7104412" y="4756641"/>
            <a:ext cx="212860" cy="144000"/>
          </a:xfrm>
          <a:prstGeom prst="flowChartMerg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0" name="Textfeld 49"/>
          <p:cNvSpPr txBox="1">
            <a:spLocks noChangeAspect="1"/>
          </p:cNvSpPr>
          <p:nvPr/>
        </p:nvSpPr>
        <p:spPr>
          <a:xfrm>
            <a:off x="992020" y="4198641"/>
            <a:ext cx="1260000" cy="12600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chemeClr val="accent2"/>
          </a:solidFill>
        </p:spPr>
        <p:txBody>
          <a:bodyPr wrap="none" lIns="72000" tIns="72000" rIns="72000" bIns="72000" rtlCol="0" anchor="ctr">
            <a:noAutofit/>
          </a:bodyPr>
          <a:lstStyle/>
          <a:p>
            <a:pPr algn="ctr"/>
            <a:r>
              <a:rPr lang="de-DE" sz="1200" b="1" dirty="0">
                <a:solidFill>
                  <a:schemeClr val="bg1"/>
                </a:solidFill>
              </a:rPr>
              <a:t>AN-Beitrag</a:t>
            </a:r>
          </a:p>
        </p:txBody>
      </p:sp>
      <p:sp>
        <p:nvSpPr>
          <p:cNvPr id="51" name="Textfeld 50"/>
          <p:cNvSpPr txBox="1"/>
          <p:nvPr/>
        </p:nvSpPr>
        <p:spPr>
          <a:xfrm>
            <a:off x="5493810" y="4582420"/>
            <a:ext cx="240450" cy="492443"/>
          </a:xfrm>
          <a:prstGeom prst="rect">
            <a:avLst/>
          </a:prstGeom>
          <a:noFill/>
        </p:spPr>
        <p:txBody>
          <a:bodyPr wrap="none" lIns="0" tIns="0" rIns="0" bIns="0" rtlCol="0" anchor="ctr">
            <a:spAutoFit/>
          </a:bodyPr>
          <a:lstStyle/>
          <a:p>
            <a:pPr algn="ctr"/>
            <a:r>
              <a:rPr lang="de-DE" sz="3200" b="1" dirty="0">
                <a:solidFill>
                  <a:schemeClr val="accent6"/>
                </a:solidFill>
              </a:rPr>
              <a:t>+</a:t>
            </a:r>
          </a:p>
        </p:txBody>
      </p:sp>
      <p:pic>
        <p:nvPicPr>
          <p:cNvPr id="56" name="Grafik 5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32423" y="4715134"/>
            <a:ext cx="576000" cy="227014"/>
          </a:xfrm>
          <a:prstGeom prst="rect">
            <a:avLst/>
          </a:prstGeom>
          <a:effectLst>
            <a:outerShdw dist="12700" dir="2700000" algn="tl" rotWithShape="0">
              <a:schemeClr val="bg1">
                <a:alpha val="99000"/>
              </a:schemeClr>
            </a:outerShdw>
          </a:effectLst>
        </p:spPr>
      </p:pic>
      <p:sp>
        <p:nvSpPr>
          <p:cNvPr id="52" name="Abgerundetes Rechteck 3"/>
          <p:cNvSpPr/>
          <p:nvPr/>
        </p:nvSpPr>
        <p:spPr bwMode="auto">
          <a:xfrm>
            <a:off x="4981506" y="4035625"/>
            <a:ext cx="586193" cy="299309"/>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de-DE"/>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de-DE" sz="1100" b="1" dirty="0"/>
              <a:t>neu</a:t>
            </a:r>
            <a:endParaRPr lang="de-DE" sz="1100" dirty="0"/>
          </a:p>
        </p:txBody>
      </p:sp>
      <p:sp>
        <p:nvSpPr>
          <p:cNvPr id="53" name="Abgerundetes Rechteck 3"/>
          <p:cNvSpPr/>
          <p:nvPr/>
        </p:nvSpPr>
        <p:spPr bwMode="auto">
          <a:xfrm>
            <a:off x="6578789" y="4035625"/>
            <a:ext cx="586193" cy="299309"/>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de-DE"/>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de-DE" sz="1100" b="1" dirty="0"/>
              <a:t>neu</a:t>
            </a:r>
            <a:endParaRPr lang="de-DE" sz="1100" dirty="0"/>
          </a:p>
        </p:txBody>
      </p:sp>
      <p:sp>
        <p:nvSpPr>
          <p:cNvPr id="57" name="Textfeld 56"/>
          <p:cNvSpPr txBox="1">
            <a:spLocks noChangeAspect="1"/>
          </p:cNvSpPr>
          <p:nvPr/>
        </p:nvSpPr>
        <p:spPr>
          <a:xfrm>
            <a:off x="992020" y="2410016"/>
            <a:ext cx="1260000" cy="12600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noFill/>
          <a:ln>
            <a:solidFill>
              <a:srgbClr val="0076A8"/>
            </a:solidFill>
          </a:ln>
        </p:spPr>
        <p:txBody>
          <a:bodyPr wrap="none" lIns="72000" tIns="72000" rIns="72000" bIns="72000" rtlCol="0" anchor="ctr">
            <a:noAutofit/>
          </a:bodyPr>
          <a:lstStyle/>
          <a:p>
            <a:pPr algn="ctr"/>
            <a:r>
              <a:rPr lang="de-DE" sz="1200" b="1" dirty="0">
                <a:solidFill>
                  <a:schemeClr val="tx2">
                    <a:lumMod val="75000"/>
                  </a:schemeClr>
                </a:solidFill>
              </a:rPr>
              <a:t>Entgelt-</a:t>
            </a:r>
            <a:br>
              <a:rPr lang="de-DE" sz="1200" b="1" dirty="0">
                <a:solidFill>
                  <a:schemeClr val="tx2">
                    <a:lumMod val="75000"/>
                  </a:schemeClr>
                </a:solidFill>
              </a:rPr>
            </a:br>
            <a:r>
              <a:rPr lang="de-DE" sz="1200" b="1" dirty="0" err="1">
                <a:solidFill>
                  <a:schemeClr val="tx2">
                    <a:lumMod val="75000"/>
                  </a:schemeClr>
                </a:solidFill>
              </a:rPr>
              <a:t>umwandlung</a:t>
            </a:r>
            <a:endParaRPr lang="de-DE" sz="1200" b="1" dirty="0">
              <a:solidFill>
                <a:schemeClr val="tx2">
                  <a:lumMod val="75000"/>
                </a:schemeClr>
              </a:solidFill>
            </a:endParaRPr>
          </a:p>
        </p:txBody>
      </p:sp>
      <p:sp>
        <p:nvSpPr>
          <p:cNvPr id="58" name="Textfeld 57"/>
          <p:cNvSpPr txBox="1">
            <a:spLocks noChangeAspect="1"/>
          </p:cNvSpPr>
          <p:nvPr/>
        </p:nvSpPr>
        <p:spPr>
          <a:xfrm>
            <a:off x="2589302" y="2410016"/>
            <a:ext cx="1260000" cy="12600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noFill/>
          <a:ln>
            <a:solidFill>
              <a:schemeClr val="bg1">
                <a:lumMod val="50000"/>
              </a:schemeClr>
            </a:solidFill>
          </a:ln>
        </p:spPr>
        <p:txBody>
          <a:bodyPr wrap="none" lIns="72000" tIns="72000" rIns="72000" bIns="72000" rtlCol="0" anchor="ctr">
            <a:noAutofit/>
          </a:bodyPr>
          <a:lstStyle/>
          <a:p>
            <a:pPr algn="ctr"/>
            <a:r>
              <a:rPr lang="de-DE" sz="1200" b="1" dirty="0">
                <a:solidFill>
                  <a:schemeClr val="bg1">
                    <a:lumMod val="50000"/>
                  </a:schemeClr>
                </a:solidFill>
              </a:rPr>
              <a:t>VL-</a:t>
            </a:r>
            <a:br>
              <a:rPr lang="de-DE" sz="1200" b="1" dirty="0">
                <a:solidFill>
                  <a:schemeClr val="bg1">
                    <a:lumMod val="50000"/>
                  </a:schemeClr>
                </a:solidFill>
              </a:rPr>
            </a:br>
            <a:r>
              <a:rPr lang="de-DE" sz="1200" b="1" dirty="0">
                <a:solidFill>
                  <a:schemeClr val="bg1">
                    <a:lumMod val="50000"/>
                  </a:schemeClr>
                </a:solidFill>
              </a:rPr>
              <a:t>Umwidmung</a:t>
            </a:r>
          </a:p>
        </p:txBody>
      </p:sp>
      <p:sp>
        <p:nvSpPr>
          <p:cNvPr id="59" name="Textfeld 58"/>
          <p:cNvSpPr txBox="1">
            <a:spLocks noChangeAspect="1"/>
          </p:cNvSpPr>
          <p:nvPr/>
        </p:nvSpPr>
        <p:spPr>
          <a:xfrm>
            <a:off x="4185632" y="2410016"/>
            <a:ext cx="1260000" cy="12600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noFill/>
          <a:ln>
            <a:solidFill>
              <a:schemeClr val="accent2"/>
            </a:solidFill>
          </a:ln>
        </p:spPr>
        <p:txBody>
          <a:bodyPr wrap="none" lIns="72000" tIns="72000" rIns="72000" bIns="72000" rtlCol="0" anchor="ctr">
            <a:noAutofit/>
          </a:bodyPr>
          <a:lstStyle/>
          <a:p>
            <a:pPr algn="ctr"/>
            <a:r>
              <a:rPr lang="de-DE" sz="1200" b="1" dirty="0">
                <a:solidFill>
                  <a:schemeClr val="accent2"/>
                </a:solidFill>
              </a:rPr>
              <a:t>Arbeitgeber-</a:t>
            </a:r>
            <a:br>
              <a:rPr lang="de-DE" sz="1200" b="1" dirty="0">
                <a:solidFill>
                  <a:schemeClr val="accent2"/>
                </a:solidFill>
              </a:rPr>
            </a:br>
            <a:r>
              <a:rPr lang="de-DE" sz="1200" b="1" dirty="0" err="1">
                <a:solidFill>
                  <a:schemeClr val="accent2"/>
                </a:solidFill>
              </a:rPr>
              <a:t>zuschuss</a:t>
            </a:r>
            <a:endParaRPr lang="de-DE" sz="1200" b="1" dirty="0">
              <a:solidFill>
                <a:schemeClr val="accent2"/>
              </a:solidFill>
            </a:endParaRPr>
          </a:p>
        </p:txBody>
      </p:sp>
    </p:spTree>
    <p:extLst>
      <p:ext uri="{BB962C8B-B14F-4D97-AF65-F5344CB8AC3E}">
        <p14:creationId xmlns:p14="http://schemas.microsoft.com/office/powerpoint/2010/main" val="28247794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bAV als Win-win-Situation </a:t>
            </a:r>
            <a:br>
              <a:rPr lang="de-DE" altLang="de-DE"/>
            </a:br>
            <a:r>
              <a:rPr lang="de-DE" altLang="de-DE"/>
              <a:t>für Arbeitgeber und Arbeitnehmer</a:t>
            </a:r>
            <a:endParaRPr lang="de-DE" dirty="0"/>
          </a:p>
        </p:txBody>
      </p:sp>
      <p:sp>
        <p:nvSpPr>
          <p:cNvPr id="3" name="Textplatzhalter 2"/>
          <p:cNvSpPr>
            <a:spLocks noGrp="1"/>
          </p:cNvSpPr>
          <p:nvPr>
            <p:ph type="body" sz="quarter" idx="17"/>
          </p:nvPr>
        </p:nvSpPr>
        <p:spPr/>
        <p:txBody>
          <a:bodyPr/>
          <a:lstStyle/>
          <a:p>
            <a:pPr lvl="1"/>
            <a:r>
              <a:rPr lang="de-DE" altLang="de-DE" dirty="0"/>
              <a:t>Der Arbeitgeber bietet eine </a:t>
            </a:r>
            <a:r>
              <a:rPr lang="de-DE" altLang="de-DE" b="1" dirty="0"/>
              <a:t>attraktive Sozial</a:t>
            </a:r>
            <a:r>
              <a:rPr lang="de-DE" altLang="de-DE" dirty="0"/>
              <a:t>leistung, vor allem im </a:t>
            </a:r>
            <a:r>
              <a:rPr lang="de-DE" altLang="de-DE" b="1" dirty="0"/>
              <a:t>Wettbewerb</a:t>
            </a:r>
            <a:r>
              <a:rPr lang="de-DE" altLang="de-DE" dirty="0"/>
              <a:t> </a:t>
            </a:r>
            <a:r>
              <a:rPr lang="de-DE" altLang="de-DE" b="1" dirty="0"/>
              <a:t>um</a:t>
            </a:r>
            <a:r>
              <a:rPr lang="de-DE" altLang="de-DE" dirty="0"/>
              <a:t> </a:t>
            </a:r>
            <a:r>
              <a:rPr lang="de-DE" altLang="de-DE" b="1" dirty="0"/>
              <a:t>Fach- und Führungskräfte</a:t>
            </a:r>
            <a:r>
              <a:rPr lang="de-DE" altLang="de-DE" dirty="0"/>
              <a:t>.</a:t>
            </a:r>
          </a:p>
          <a:p>
            <a:pPr lvl="1"/>
            <a:r>
              <a:rPr lang="de-DE" altLang="de-DE" dirty="0"/>
              <a:t>Arbeitnehmer können durch staatliche Förderung der bAV mit </a:t>
            </a:r>
            <a:r>
              <a:rPr lang="de-DE" altLang="de-DE" b="1" dirty="0"/>
              <a:t>relativ wenig Nettoaufwand eine verlässliche Altersversorgung aufbauen</a:t>
            </a:r>
            <a:r>
              <a:rPr lang="de-DE" altLang="de-DE" dirty="0"/>
              <a:t>.</a:t>
            </a:r>
          </a:p>
        </p:txBody>
      </p:sp>
      <p:sp>
        <p:nvSpPr>
          <p:cNvPr id="4" name="Textplatzhalter 3"/>
          <p:cNvSpPr>
            <a:spLocks noGrp="1"/>
          </p:cNvSpPr>
          <p:nvPr>
            <p:ph type="body" sz="quarter" idx="21"/>
          </p:nvPr>
        </p:nvSpPr>
        <p:spPr/>
        <p:txBody>
          <a:bodyPr/>
          <a:lstStyle/>
          <a:p>
            <a:r>
              <a:rPr lang="de-DE" altLang="de-DE"/>
              <a:t>Vorteile für Arbeitgeber und Arbeitnehmer:</a:t>
            </a:r>
            <a:endParaRPr lang="de-DE" altLang="de-DE" dirty="0"/>
          </a:p>
        </p:txBody>
      </p:sp>
      <p:sp>
        <p:nvSpPr>
          <p:cNvPr id="18" name="Textplatzhalter 17"/>
          <p:cNvSpPr>
            <a:spLocks noGrp="1"/>
          </p:cNvSpPr>
          <p:nvPr>
            <p:ph type="body" sz="quarter" idx="23"/>
          </p:nvPr>
        </p:nvSpPr>
        <p:spPr/>
        <p:txBody>
          <a:bodyPr/>
          <a:lstStyle/>
          <a:p>
            <a:endParaRPr lang="de-DE"/>
          </a:p>
        </p:txBody>
      </p:sp>
      <p:sp>
        <p:nvSpPr>
          <p:cNvPr id="19" name="Textplatzhalter 18"/>
          <p:cNvSpPr>
            <a:spLocks noGrp="1"/>
          </p:cNvSpPr>
          <p:nvPr>
            <p:ph type="body" sz="quarter" idx="24"/>
          </p:nvPr>
        </p:nvSpPr>
        <p:spPr>
          <a:xfrm>
            <a:off x="914400" y="5394511"/>
            <a:ext cx="7997587" cy="622300"/>
          </a:xfrm>
        </p:spPr>
        <p:txBody>
          <a:bodyPr/>
          <a:lstStyle/>
          <a:p>
            <a:pPr>
              <a:defRPr/>
            </a:pPr>
            <a:r>
              <a:rPr lang="de-DE" dirty="0"/>
              <a:t>Arbeitgeber sollten bAV als Teil einer nachhaltigen Unternehmensstrategie nutzen.</a:t>
            </a:r>
          </a:p>
        </p:txBody>
      </p:sp>
      <p:sp>
        <p:nvSpPr>
          <p:cNvPr id="7" name="Textplatzhalter 6"/>
          <p:cNvSpPr>
            <a:spLocks noGrp="1"/>
          </p:cNvSpPr>
          <p:nvPr>
            <p:ph type="body" sz="quarter" idx="18"/>
          </p:nvPr>
        </p:nvSpPr>
        <p:spPr/>
        <p:txBody>
          <a:bodyPr/>
          <a:lstStyle/>
          <a:p>
            <a:r>
              <a:rPr lang="de-DE" dirty="0"/>
              <a:t>2. </a:t>
            </a:r>
            <a:r>
              <a:rPr lang="de-DE" altLang="de-DE" dirty="0"/>
              <a:t>Soziale Verantwortung unternehmerisch leben bedeutet auch bAV</a:t>
            </a:r>
            <a:endParaRPr lang="de-DE" dirty="0"/>
          </a:p>
        </p:txBody>
      </p:sp>
      <p:sp>
        <p:nvSpPr>
          <p:cNvPr id="8" name="Datumsplatzhalter 7"/>
          <p:cNvSpPr>
            <a:spLocks noGrp="1"/>
          </p:cNvSpPr>
          <p:nvPr>
            <p:ph type="dt" sz="half" idx="25"/>
          </p:nvPr>
        </p:nvSpPr>
        <p:spPr/>
        <p:txBody>
          <a:bodyPr/>
          <a:lstStyle/>
          <a:p>
            <a:r>
              <a:rPr lang="de-DE"/>
              <a:t>01.01.2023</a:t>
            </a:r>
            <a:endParaRPr lang="de-DE" dirty="0"/>
          </a:p>
        </p:txBody>
      </p:sp>
      <p:sp>
        <p:nvSpPr>
          <p:cNvPr id="9" name="Fußzeilenplatzhalter 8"/>
          <p:cNvSpPr>
            <a:spLocks noGrp="1"/>
          </p:cNvSpPr>
          <p:nvPr>
            <p:ph type="ftr" sz="quarter" idx="26"/>
          </p:nvPr>
        </p:nvSpPr>
        <p:spPr/>
        <p:txBody>
          <a:bodyPr/>
          <a:lstStyle/>
          <a:p>
            <a:r>
              <a:rPr lang="de-DE"/>
              <a:t>Nachhaltigkeit in der betrieblichen Altersversorgung: bAV &amp; GrüneRente</a:t>
            </a:r>
            <a:endParaRPr lang="de-DE" dirty="0"/>
          </a:p>
        </p:txBody>
      </p:sp>
      <p:sp>
        <p:nvSpPr>
          <p:cNvPr id="10" name="Foliennummernplatzhalter 9"/>
          <p:cNvSpPr>
            <a:spLocks noGrp="1"/>
          </p:cNvSpPr>
          <p:nvPr>
            <p:ph type="sldNum" sz="quarter" idx="27"/>
          </p:nvPr>
        </p:nvSpPr>
        <p:spPr/>
        <p:txBody>
          <a:bodyPr/>
          <a:lstStyle/>
          <a:p>
            <a:fld id="{BFE8ADF1-837C-463F-9856-54C2D771B21B}" type="slidenum">
              <a:rPr lang="de-DE" smtClean="0"/>
              <a:pPr/>
              <a:t>38</a:t>
            </a:fld>
            <a:endParaRPr lang="de-DE" dirty="0"/>
          </a:p>
        </p:txBody>
      </p:sp>
    </p:spTree>
    <p:extLst>
      <p:ext uri="{BB962C8B-B14F-4D97-AF65-F5344CB8AC3E}">
        <p14:creationId xmlns:p14="http://schemas.microsoft.com/office/powerpoint/2010/main" val="28143961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Der Weg zum neuen Standard in der bAV </a:t>
            </a:r>
            <a:endParaRPr lang="de-DE" dirty="0"/>
          </a:p>
        </p:txBody>
      </p:sp>
      <p:sp>
        <p:nvSpPr>
          <p:cNvPr id="3" name="Textplatzhalter 2"/>
          <p:cNvSpPr>
            <a:spLocks noGrp="1"/>
          </p:cNvSpPr>
          <p:nvPr>
            <p:ph type="body" sz="quarter" idx="18"/>
          </p:nvPr>
        </p:nvSpPr>
        <p:spPr/>
        <p:txBody>
          <a:bodyPr/>
          <a:lstStyle/>
          <a:p>
            <a:r>
              <a:rPr lang="de-DE" dirty="0"/>
              <a:t>2. </a:t>
            </a:r>
            <a:r>
              <a:rPr lang="de-DE" altLang="de-DE" dirty="0"/>
              <a:t>Soziale Verantwortung unternehmerisch leben bedeutet auch bAV</a:t>
            </a:r>
            <a:endParaRPr lang="de-DE" dirty="0"/>
          </a:p>
        </p:txBody>
      </p:sp>
      <p:sp>
        <p:nvSpPr>
          <p:cNvPr id="4" name="Datumsplatzhalter 3"/>
          <p:cNvSpPr>
            <a:spLocks noGrp="1"/>
          </p:cNvSpPr>
          <p:nvPr>
            <p:ph type="dt" sz="half" idx="19"/>
          </p:nvPr>
        </p:nvSpPr>
        <p:spPr/>
        <p:txBody>
          <a:bodyPr/>
          <a:lstStyle/>
          <a:p>
            <a:r>
              <a:rPr lang="de-DE"/>
              <a:t>01.01.2023</a:t>
            </a:r>
            <a:endParaRPr lang="de-DE" dirty="0"/>
          </a:p>
        </p:txBody>
      </p:sp>
      <p:sp>
        <p:nvSpPr>
          <p:cNvPr id="5" name="Fußzeilenplatzhalter 4"/>
          <p:cNvSpPr>
            <a:spLocks noGrp="1"/>
          </p:cNvSpPr>
          <p:nvPr>
            <p:ph type="ftr" sz="quarter" idx="20"/>
          </p:nvPr>
        </p:nvSpPr>
        <p:spPr/>
        <p:txBody>
          <a:bodyPr/>
          <a:lstStyle/>
          <a:p>
            <a:r>
              <a:rPr lang="de-DE" dirty="0"/>
              <a:t>Nachhaltigkeit in der betrieblichen Altersversorgung: bAV &amp; </a:t>
            </a:r>
            <a:r>
              <a:rPr lang="de-DE" dirty="0" err="1"/>
              <a:t>GrüneRente</a:t>
            </a:r>
            <a:endParaRPr lang="de-DE" dirty="0"/>
          </a:p>
        </p:txBody>
      </p:sp>
      <p:sp>
        <p:nvSpPr>
          <p:cNvPr id="6" name="Foliennummernplatzhalter 5"/>
          <p:cNvSpPr>
            <a:spLocks noGrp="1"/>
          </p:cNvSpPr>
          <p:nvPr>
            <p:ph type="sldNum" sz="quarter" idx="21"/>
          </p:nvPr>
        </p:nvSpPr>
        <p:spPr/>
        <p:txBody>
          <a:bodyPr/>
          <a:lstStyle/>
          <a:p>
            <a:fld id="{BFE8ADF1-837C-463F-9856-54C2D771B21B}" type="slidenum">
              <a:rPr lang="de-DE" smtClean="0"/>
              <a:pPr/>
              <a:t>39</a:t>
            </a:fld>
            <a:endParaRPr lang="de-DE" dirty="0"/>
          </a:p>
        </p:txBody>
      </p:sp>
      <p:sp>
        <p:nvSpPr>
          <p:cNvPr id="7" name="Textplatzhalter 6"/>
          <p:cNvSpPr>
            <a:spLocks noGrp="1"/>
          </p:cNvSpPr>
          <p:nvPr>
            <p:ph type="body" sz="quarter" idx="23"/>
          </p:nvPr>
        </p:nvSpPr>
        <p:spPr/>
        <p:txBody>
          <a:bodyPr/>
          <a:lstStyle/>
          <a:p>
            <a:endParaRPr lang="de-DE"/>
          </a:p>
        </p:txBody>
      </p:sp>
      <p:grpSp>
        <p:nvGrpSpPr>
          <p:cNvPr id="22" name="Gruppieren 21"/>
          <p:cNvGrpSpPr/>
          <p:nvPr/>
        </p:nvGrpSpPr>
        <p:grpSpPr>
          <a:xfrm>
            <a:off x="1214746" y="2478155"/>
            <a:ext cx="6697663" cy="2474913"/>
            <a:chOff x="1187450" y="2682875"/>
            <a:chExt cx="6697663" cy="2474913"/>
          </a:xfrm>
        </p:grpSpPr>
        <p:grpSp>
          <p:nvGrpSpPr>
            <p:cNvPr id="14" name="Gruppieren 9"/>
            <p:cNvGrpSpPr>
              <a:grpSpLocks/>
            </p:cNvGrpSpPr>
            <p:nvPr/>
          </p:nvGrpSpPr>
          <p:grpSpPr bwMode="auto">
            <a:xfrm>
              <a:off x="1187450" y="2682875"/>
              <a:ext cx="6697663" cy="2474913"/>
              <a:chOff x="827584" y="2683370"/>
              <a:chExt cx="6696745" cy="2473822"/>
            </a:xfrm>
          </p:grpSpPr>
          <p:sp>
            <p:nvSpPr>
              <p:cNvPr id="15" name="Rechteck 14"/>
              <p:cNvSpPr/>
              <p:nvPr/>
            </p:nvSpPr>
            <p:spPr>
              <a:xfrm>
                <a:off x="1656145" y="2683370"/>
                <a:ext cx="5868184" cy="2473822"/>
              </a:xfrm>
              <a:prstGeom prst="rect">
                <a:avLst/>
              </a:prstGeom>
              <a:solidFill>
                <a:schemeClr val="bg1"/>
              </a:solid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lIns="252000" rIns="252000" anchor="ctr"/>
              <a:lstStyle/>
              <a:p>
                <a:pPr eaLnBrk="1" hangingPunct="1">
                  <a:spcAft>
                    <a:spcPts val="600"/>
                  </a:spcAft>
                  <a:defRPr/>
                </a:pPr>
                <a:endParaRPr lang="de-DE" b="1" dirty="0">
                  <a:solidFill>
                    <a:schemeClr val="accent2"/>
                  </a:solidFill>
                </a:endParaRPr>
              </a:p>
            </p:txBody>
          </p:sp>
          <p:sp>
            <p:nvSpPr>
              <p:cNvPr id="16" name="Rechteck 15"/>
              <p:cNvSpPr/>
              <p:nvPr/>
            </p:nvSpPr>
            <p:spPr>
              <a:xfrm>
                <a:off x="827584" y="2683370"/>
                <a:ext cx="974591" cy="2473822"/>
              </a:xfrm>
              <a:prstGeom prst="rect">
                <a:avLst/>
              </a:prstGeom>
              <a:solidFill>
                <a:schemeClr val="accent5"/>
              </a:solid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b="1" dirty="0">
                  <a:effectLst>
                    <a:outerShdw blurRad="50800" dist="38100" dir="2700000" algn="tl" rotWithShape="0">
                      <a:prstClr val="black">
                        <a:alpha val="40000"/>
                      </a:prstClr>
                    </a:outerShdw>
                  </a:effectLst>
                </a:endParaRPr>
              </a:p>
            </p:txBody>
          </p:sp>
        </p:grpSp>
        <p:cxnSp>
          <p:nvCxnSpPr>
            <p:cNvPr id="17" name="Gerade Verbindung mit Pfeil 16"/>
            <p:cNvCxnSpPr/>
            <p:nvPr/>
          </p:nvCxnSpPr>
          <p:spPr>
            <a:xfrm flipV="1">
              <a:off x="1674813" y="3363913"/>
              <a:ext cx="0" cy="431800"/>
            </a:xfrm>
            <a:prstGeom prst="straightConnector1">
              <a:avLst/>
            </a:prstGeom>
            <a:ln>
              <a:solidFill>
                <a:schemeClr val="bg1"/>
              </a:solidFill>
              <a:tailEnd type="triangle" w="lg" len="lg"/>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8" name="Textfeld 17"/>
            <p:cNvSpPr txBox="1"/>
            <p:nvPr/>
          </p:nvSpPr>
          <p:spPr>
            <a:xfrm>
              <a:off x="1187450" y="2682875"/>
              <a:ext cx="974725" cy="592138"/>
            </a:xfrm>
            <a:prstGeom prst="rect">
              <a:avLst/>
            </a:prstGeom>
            <a:solidFill>
              <a:schemeClr val="accent6"/>
            </a:solidFill>
            <a:ln w="19050">
              <a:solidFill>
                <a:schemeClr val="accent6"/>
              </a:solidFill>
            </a:ln>
          </p:spPr>
          <p:txBody>
            <a:bodyPr lIns="0" tIns="0" rIns="0" bIns="0" anchor="ctr"/>
            <a:lstStyle/>
            <a:p>
              <a:pPr algn="ctr" eaLnBrk="1" hangingPunct="1">
                <a:defRPr/>
              </a:pPr>
              <a:r>
                <a:rPr lang="de-DE" b="1" dirty="0">
                  <a:solidFill>
                    <a:schemeClr val="bg1"/>
                  </a:solidFill>
                </a:rPr>
                <a:t>2022</a:t>
              </a:r>
            </a:p>
          </p:txBody>
        </p:sp>
        <p:sp>
          <p:nvSpPr>
            <p:cNvPr id="19" name="Textfeld 12"/>
            <p:cNvSpPr txBox="1">
              <a:spLocks noChangeArrowheads="1"/>
            </p:cNvSpPr>
            <p:nvPr/>
          </p:nvSpPr>
          <p:spPr bwMode="auto">
            <a:xfrm>
              <a:off x="1419225" y="3884613"/>
              <a:ext cx="512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ts val="600"/>
                </a:spcBef>
                <a:spcAft>
                  <a:spcPts val="800"/>
                </a:spcAft>
                <a:defRPr sz="1700">
                  <a:solidFill>
                    <a:schemeClr val="tx1"/>
                  </a:solidFill>
                  <a:latin typeface="Arial" charset="0"/>
                </a:defRPr>
              </a:lvl1pPr>
              <a:lvl2pPr marL="742950" indent="-285750">
                <a:spcBef>
                  <a:spcPts val="800"/>
                </a:spcBef>
                <a:buSzPct val="100000"/>
                <a:buBlip>
                  <a:blip r:embed="rId2"/>
                </a:buBlip>
                <a:defRPr sz="1700">
                  <a:solidFill>
                    <a:schemeClr val="tx1"/>
                  </a:solidFill>
                  <a:latin typeface="Arial" charset="0"/>
                </a:defRPr>
              </a:lvl2pPr>
              <a:lvl3pPr marL="1143000" indent="-228600">
                <a:spcBef>
                  <a:spcPts val="800"/>
                </a:spcBef>
                <a:buSzPct val="100000"/>
                <a:buFont typeface="Symbol" pitchFamily="18" charset="2"/>
                <a:buChar char="-"/>
                <a:defRPr sz="1700">
                  <a:solidFill>
                    <a:schemeClr val="tx1"/>
                  </a:solidFill>
                  <a:latin typeface="Arial" charset="0"/>
                </a:defRPr>
              </a:lvl3pPr>
              <a:lvl4pPr marL="1600200" indent="-228600">
                <a:spcBef>
                  <a:spcPts val="800"/>
                </a:spcBef>
                <a:buSzPct val="100000"/>
                <a:buBlip>
                  <a:blip r:embed="rId2"/>
                </a:buBlip>
                <a:defRPr sz="1700">
                  <a:solidFill>
                    <a:schemeClr val="tx1"/>
                  </a:solidFill>
                  <a:latin typeface="Arial" charset="0"/>
                </a:defRPr>
              </a:lvl4pPr>
              <a:lvl5pPr marL="2057400" indent="-228600">
                <a:spcBef>
                  <a:spcPts val="800"/>
                </a:spcBef>
                <a:buSzPct val="100000"/>
                <a:buBlip>
                  <a:blip r:embed="rId2"/>
                </a:buBlip>
                <a:defRPr sz="1700">
                  <a:solidFill>
                    <a:schemeClr val="tx1"/>
                  </a:solidFill>
                  <a:latin typeface="Arial"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charset="0"/>
                </a:defRPr>
              </a:lvl9pPr>
            </a:lstStyle>
            <a:p>
              <a:pPr algn="ctr" eaLnBrk="1" hangingPunct="1">
                <a:spcBef>
                  <a:spcPct val="0"/>
                </a:spcBef>
                <a:spcAft>
                  <a:spcPct val="0"/>
                </a:spcAft>
              </a:pPr>
              <a:r>
                <a:rPr lang="de-DE" altLang="de-DE" sz="1800" b="1">
                  <a:solidFill>
                    <a:schemeClr val="bg1"/>
                  </a:solidFill>
                </a:rPr>
                <a:t>2002</a:t>
              </a:r>
            </a:p>
          </p:txBody>
        </p:sp>
        <p:sp>
          <p:nvSpPr>
            <p:cNvPr id="20" name="Rechteck 8"/>
            <p:cNvSpPr>
              <a:spLocks noChangeArrowheads="1"/>
            </p:cNvSpPr>
            <p:nvPr/>
          </p:nvSpPr>
          <p:spPr bwMode="auto">
            <a:xfrm>
              <a:off x="2411413" y="2840038"/>
              <a:ext cx="24812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600"/>
                </a:spcBef>
                <a:spcAft>
                  <a:spcPts val="800"/>
                </a:spcAft>
                <a:defRPr sz="1700">
                  <a:solidFill>
                    <a:schemeClr val="tx1"/>
                  </a:solidFill>
                  <a:latin typeface="Arial" charset="0"/>
                </a:defRPr>
              </a:lvl1pPr>
              <a:lvl2pPr marL="742950" indent="-285750">
                <a:spcBef>
                  <a:spcPts val="800"/>
                </a:spcBef>
                <a:buSzPct val="100000"/>
                <a:buBlip>
                  <a:blip r:embed="rId2"/>
                </a:buBlip>
                <a:defRPr sz="1700">
                  <a:solidFill>
                    <a:schemeClr val="tx1"/>
                  </a:solidFill>
                  <a:latin typeface="Arial" charset="0"/>
                </a:defRPr>
              </a:lvl2pPr>
              <a:lvl3pPr marL="1143000" indent="-228600">
                <a:spcBef>
                  <a:spcPts val="800"/>
                </a:spcBef>
                <a:buSzPct val="100000"/>
                <a:buFont typeface="Symbol" pitchFamily="18" charset="2"/>
                <a:buChar char="-"/>
                <a:defRPr sz="1700">
                  <a:solidFill>
                    <a:schemeClr val="tx1"/>
                  </a:solidFill>
                  <a:latin typeface="Arial" charset="0"/>
                </a:defRPr>
              </a:lvl3pPr>
              <a:lvl4pPr marL="1600200" indent="-228600">
                <a:spcBef>
                  <a:spcPts val="800"/>
                </a:spcBef>
                <a:buSzPct val="100000"/>
                <a:buBlip>
                  <a:blip r:embed="rId2"/>
                </a:buBlip>
                <a:defRPr sz="1700">
                  <a:solidFill>
                    <a:schemeClr val="tx1"/>
                  </a:solidFill>
                  <a:latin typeface="Arial" charset="0"/>
                </a:defRPr>
              </a:lvl4pPr>
              <a:lvl5pPr marL="2057400" indent="-228600">
                <a:spcBef>
                  <a:spcPts val="800"/>
                </a:spcBef>
                <a:buSzPct val="100000"/>
                <a:buBlip>
                  <a:blip r:embed="rId2"/>
                </a:buBlip>
                <a:defRPr sz="1700">
                  <a:solidFill>
                    <a:schemeClr val="tx1"/>
                  </a:solidFill>
                  <a:latin typeface="Arial"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charset="0"/>
                </a:defRPr>
              </a:lvl9pPr>
            </a:lstStyle>
            <a:p>
              <a:pPr eaLnBrk="1" hangingPunct="1">
                <a:spcBef>
                  <a:spcPct val="0"/>
                </a:spcBef>
                <a:spcAft>
                  <a:spcPct val="0"/>
                </a:spcAft>
              </a:pPr>
              <a:r>
                <a:rPr lang="de-DE" altLang="de-DE" sz="1800" b="1">
                  <a:solidFill>
                    <a:schemeClr val="accent2"/>
                  </a:solidFill>
                </a:rPr>
                <a:t>Das Standard-Modell</a:t>
              </a:r>
            </a:p>
          </p:txBody>
        </p:sp>
        <p:sp>
          <p:nvSpPr>
            <p:cNvPr id="21" name="Rechteck 15"/>
            <p:cNvSpPr>
              <a:spLocks noChangeArrowheads="1"/>
            </p:cNvSpPr>
            <p:nvPr/>
          </p:nvSpPr>
          <p:spPr bwMode="auto">
            <a:xfrm>
              <a:off x="2411413" y="3884613"/>
              <a:ext cx="529272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600"/>
                </a:spcBef>
                <a:spcAft>
                  <a:spcPts val="800"/>
                </a:spcAft>
                <a:defRPr sz="1700">
                  <a:solidFill>
                    <a:schemeClr val="tx1"/>
                  </a:solidFill>
                  <a:latin typeface="Arial" charset="0"/>
                </a:defRPr>
              </a:lvl1pPr>
              <a:lvl2pPr marL="742950" indent="-285750">
                <a:spcBef>
                  <a:spcPts val="800"/>
                </a:spcBef>
                <a:buSzPct val="100000"/>
                <a:buBlip>
                  <a:blip r:embed="rId2"/>
                </a:buBlip>
                <a:defRPr sz="1700">
                  <a:solidFill>
                    <a:schemeClr val="tx1"/>
                  </a:solidFill>
                  <a:latin typeface="Arial" charset="0"/>
                </a:defRPr>
              </a:lvl2pPr>
              <a:lvl3pPr marL="1143000" indent="-228600">
                <a:spcBef>
                  <a:spcPts val="800"/>
                </a:spcBef>
                <a:buSzPct val="100000"/>
                <a:buFont typeface="Symbol" pitchFamily="18" charset="2"/>
                <a:buChar char="-"/>
                <a:defRPr sz="1700">
                  <a:solidFill>
                    <a:schemeClr val="tx1"/>
                  </a:solidFill>
                  <a:latin typeface="Arial" charset="0"/>
                </a:defRPr>
              </a:lvl3pPr>
              <a:lvl4pPr marL="1600200" indent="-228600">
                <a:spcBef>
                  <a:spcPts val="800"/>
                </a:spcBef>
                <a:buSzPct val="100000"/>
                <a:buBlip>
                  <a:blip r:embed="rId2"/>
                </a:buBlip>
                <a:defRPr sz="1700">
                  <a:solidFill>
                    <a:schemeClr val="tx1"/>
                  </a:solidFill>
                  <a:latin typeface="Arial" charset="0"/>
                </a:defRPr>
              </a:lvl4pPr>
              <a:lvl5pPr marL="2057400" indent="-228600">
                <a:spcBef>
                  <a:spcPts val="800"/>
                </a:spcBef>
                <a:buSzPct val="100000"/>
                <a:buBlip>
                  <a:blip r:embed="rId2"/>
                </a:buBlip>
                <a:defRPr sz="1700">
                  <a:solidFill>
                    <a:schemeClr val="tx1"/>
                  </a:solidFill>
                  <a:latin typeface="Arial"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charset="0"/>
                </a:defRPr>
              </a:lvl9pPr>
            </a:lstStyle>
            <a:p>
              <a:pPr eaLnBrk="1" hangingPunct="1">
                <a:spcBef>
                  <a:spcPct val="0"/>
                </a:spcBef>
                <a:spcAft>
                  <a:spcPts val="600"/>
                </a:spcAft>
              </a:pPr>
              <a:r>
                <a:rPr lang="de-DE" altLang="de-DE" sz="1800" b="1">
                  <a:solidFill>
                    <a:schemeClr val="accent2"/>
                  </a:solidFill>
                </a:rPr>
                <a:t>Das Recht auf Entgeltumwandlung</a:t>
              </a:r>
            </a:p>
            <a:p>
              <a:pPr eaLnBrk="1" hangingPunct="1">
                <a:spcBef>
                  <a:spcPct val="0"/>
                </a:spcBef>
                <a:spcAft>
                  <a:spcPct val="0"/>
                </a:spcAft>
              </a:pPr>
              <a:r>
                <a:rPr lang="de-DE" altLang="de-DE" sz="1600"/>
                <a:t>Netto-Umwandlung, „Entdeckung der VWL-Umwidmung“, </a:t>
              </a:r>
              <a:r>
                <a:rPr lang="de-DE" altLang="de-DE" sz="1600" b="1"/>
                <a:t>zeitlich unbegrenzte Sozialversicherungsfreiheit </a:t>
              </a:r>
              <a:br>
                <a:rPr lang="de-DE" altLang="de-DE" sz="1600" b="1"/>
              </a:br>
              <a:r>
                <a:rPr lang="de-DE" altLang="de-DE" sz="1600" b="1"/>
                <a:t>seit 2008 = Türöffner für Arbeitgeberzuschuss</a:t>
              </a:r>
            </a:p>
          </p:txBody>
        </p:sp>
      </p:grpSp>
    </p:spTree>
    <p:extLst>
      <p:ext uri="{BB962C8B-B14F-4D97-AF65-F5344CB8AC3E}">
        <p14:creationId xmlns:p14="http://schemas.microsoft.com/office/powerpoint/2010/main" val="4012198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Was ist Nachhaltigkeit?</a:t>
            </a:r>
            <a:endParaRPr lang="de-DE" dirty="0"/>
          </a:p>
        </p:txBody>
      </p:sp>
      <p:sp>
        <p:nvSpPr>
          <p:cNvPr id="5" name="Textplatzhalter 4"/>
          <p:cNvSpPr>
            <a:spLocks noGrp="1"/>
          </p:cNvSpPr>
          <p:nvPr>
            <p:ph type="body" sz="quarter" idx="18"/>
          </p:nvPr>
        </p:nvSpPr>
        <p:spPr/>
        <p:txBody>
          <a:bodyPr/>
          <a:lstStyle/>
          <a:p>
            <a:r>
              <a:rPr lang="de-DE" dirty="0"/>
              <a:t>1. </a:t>
            </a:r>
            <a:r>
              <a:rPr lang="de-DE" altLang="de-DE" dirty="0"/>
              <a:t>Nachhaltigkeit liegt im Trend</a:t>
            </a:r>
            <a:endParaRPr lang="de-DE" dirty="0"/>
          </a:p>
        </p:txBody>
      </p:sp>
      <p:sp>
        <p:nvSpPr>
          <p:cNvPr id="6" name="Datumsplatzhalter 5"/>
          <p:cNvSpPr>
            <a:spLocks noGrp="1"/>
          </p:cNvSpPr>
          <p:nvPr>
            <p:ph type="dt" sz="half" idx="20"/>
          </p:nvPr>
        </p:nvSpPr>
        <p:spPr/>
        <p:txBody>
          <a:bodyPr/>
          <a:lstStyle/>
          <a:p>
            <a:r>
              <a:rPr lang="de-DE"/>
              <a:t>01.01.2023</a:t>
            </a:r>
            <a:endParaRPr lang="de-DE" dirty="0"/>
          </a:p>
        </p:txBody>
      </p:sp>
      <p:sp>
        <p:nvSpPr>
          <p:cNvPr id="7" name="Fußzeilenplatzhalter 6"/>
          <p:cNvSpPr>
            <a:spLocks noGrp="1"/>
          </p:cNvSpPr>
          <p:nvPr>
            <p:ph type="ftr" sz="quarter" idx="21"/>
          </p:nvPr>
        </p:nvSpPr>
        <p:spPr/>
        <p:txBody>
          <a:bodyPr/>
          <a:lstStyle/>
          <a:p>
            <a:r>
              <a:rPr lang="de-DE"/>
              <a:t>Nachhaltigkeit in der betrieblichen Altersversorgung: bAV &amp; GrüneRente</a:t>
            </a:r>
            <a:endParaRPr lang="de-DE" dirty="0"/>
          </a:p>
        </p:txBody>
      </p:sp>
      <p:sp>
        <p:nvSpPr>
          <p:cNvPr id="8" name="Foliennummernplatzhalter 7"/>
          <p:cNvSpPr>
            <a:spLocks noGrp="1"/>
          </p:cNvSpPr>
          <p:nvPr>
            <p:ph type="sldNum" sz="quarter" idx="22"/>
          </p:nvPr>
        </p:nvSpPr>
        <p:spPr/>
        <p:txBody>
          <a:bodyPr/>
          <a:lstStyle/>
          <a:p>
            <a:fld id="{BFE8ADF1-837C-463F-9856-54C2D771B21B}" type="slidenum">
              <a:rPr lang="de-DE" smtClean="0"/>
              <a:pPr/>
              <a:t>4</a:t>
            </a:fld>
            <a:endParaRPr lang="de-DE" dirty="0"/>
          </a:p>
        </p:txBody>
      </p:sp>
      <p:sp>
        <p:nvSpPr>
          <p:cNvPr id="9" name="Textplatzhalter 8"/>
          <p:cNvSpPr>
            <a:spLocks noGrp="1"/>
          </p:cNvSpPr>
          <p:nvPr>
            <p:ph type="body" sz="quarter" idx="23"/>
          </p:nvPr>
        </p:nvSpPr>
        <p:spPr/>
        <p:txBody>
          <a:bodyPr/>
          <a:lstStyle/>
          <a:p>
            <a:endParaRPr lang="de-DE"/>
          </a:p>
        </p:txBody>
      </p:sp>
      <p:pic>
        <p:nvPicPr>
          <p:cNvPr id="10" name="Grafik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11571" y="1635215"/>
            <a:ext cx="6700838"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94343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a:t>Eine durchdachte und sichere</a:t>
            </a:r>
            <a:br>
              <a:rPr lang="de-DE"/>
            </a:br>
            <a:r>
              <a:rPr lang="de-DE"/>
              <a:t>bAV-Architektur im Detail</a:t>
            </a:r>
            <a:endParaRPr lang="de-DE" dirty="0"/>
          </a:p>
        </p:txBody>
      </p:sp>
      <p:sp>
        <p:nvSpPr>
          <p:cNvPr id="5" name="Textplatzhalter 4"/>
          <p:cNvSpPr>
            <a:spLocks noGrp="1"/>
          </p:cNvSpPr>
          <p:nvPr>
            <p:ph type="body" sz="quarter" idx="23"/>
          </p:nvPr>
        </p:nvSpPr>
        <p:spPr/>
        <p:txBody>
          <a:bodyPr/>
          <a:lstStyle/>
          <a:p>
            <a:r>
              <a:rPr lang="de-DE" dirty="0"/>
              <a:t>Für den Sonderfall der Umwidmung vermögenswirksamer Leistungen bietet Ihnen Die Stuttgarter spezielle Beratungshilfen an.</a:t>
            </a:r>
          </a:p>
        </p:txBody>
      </p:sp>
      <p:sp>
        <p:nvSpPr>
          <p:cNvPr id="6" name="Textplatzhalter 5"/>
          <p:cNvSpPr>
            <a:spLocks noGrp="1"/>
          </p:cNvSpPr>
          <p:nvPr>
            <p:ph type="body" sz="quarter" idx="24"/>
          </p:nvPr>
        </p:nvSpPr>
        <p:spPr/>
        <p:txBody>
          <a:bodyPr/>
          <a:lstStyle/>
          <a:p>
            <a:r>
              <a:rPr lang="de-DE" dirty="0"/>
              <a:t>Ist die bAV Teil der Nachhaltigkeitsstrategie Ihrer Firmenkunden?</a:t>
            </a:r>
          </a:p>
        </p:txBody>
      </p:sp>
      <p:sp>
        <p:nvSpPr>
          <p:cNvPr id="19" name="Textplatzhalter 18"/>
          <p:cNvSpPr>
            <a:spLocks noGrp="1"/>
          </p:cNvSpPr>
          <p:nvPr>
            <p:ph type="body" sz="quarter" idx="18"/>
          </p:nvPr>
        </p:nvSpPr>
        <p:spPr/>
        <p:txBody>
          <a:bodyPr/>
          <a:lstStyle/>
          <a:p>
            <a:r>
              <a:rPr lang="de-DE" dirty="0"/>
              <a:t>2. </a:t>
            </a:r>
            <a:r>
              <a:rPr lang="de-DE" altLang="de-DE" dirty="0"/>
              <a:t>Soziale Verantwortung unternehmerisch leben bedeutet auch bAV</a:t>
            </a:r>
            <a:endParaRPr lang="de-DE" dirty="0"/>
          </a:p>
        </p:txBody>
      </p:sp>
      <p:sp>
        <p:nvSpPr>
          <p:cNvPr id="2" name="Datumsplatzhalter 1"/>
          <p:cNvSpPr>
            <a:spLocks noGrp="1"/>
          </p:cNvSpPr>
          <p:nvPr>
            <p:ph type="dt" sz="half" idx="25"/>
          </p:nvPr>
        </p:nvSpPr>
        <p:spPr/>
        <p:txBody>
          <a:bodyPr/>
          <a:lstStyle/>
          <a:p>
            <a:pPr lvl="0"/>
            <a:r>
              <a:rPr lang="de-DE" noProof="0"/>
              <a:t>01.01.2023</a:t>
            </a:r>
            <a:endParaRPr lang="de-DE" noProof="0" dirty="0"/>
          </a:p>
        </p:txBody>
      </p:sp>
      <p:sp>
        <p:nvSpPr>
          <p:cNvPr id="23" name="Fußzeilenplatzhalter 22"/>
          <p:cNvSpPr>
            <a:spLocks noGrp="1"/>
          </p:cNvSpPr>
          <p:nvPr>
            <p:ph type="ftr" sz="quarter" idx="26"/>
          </p:nvPr>
        </p:nvSpPr>
        <p:spPr/>
        <p:txBody>
          <a:bodyPr/>
          <a:lstStyle/>
          <a:p>
            <a:r>
              <a:rPr lang="de-DE"/>
              <a:t>Nachhaltigkeit in der betrieblichen Altersversorgung: bAV &amp; GrüneRente</a:t>
            </a:r>
            <a:endParaRPr lang="de-DE" dirty="0"/>
          </a:p>
        </p:txBody>
      </p:sp>
      <p:sp>
        <p:nvSpPr>
          <p:cNvPr id="4" name="Foliennummernplatzhalter 3"/>
          <p:cNvSpPr>
            <a:spLocks noGrp="1"/>
          </p:cNvSpPr>
          <p:nvPr>
            <p:ph type="sldNum" sz="quarter" idx="27"/>
          </p:nvPr>
        </p:nvSpPr>
        <p:spPr/>
        <p:txBody>
          <a:bodyPr/>
          <a:lstStyle/>
          <a:p>
            <a:pPr lvl="0"/>
            <a:fld id="{BFE8ADF1-837C-463F-9856-54C2D771B21B}" type="slidenum">
              <a:rPr lang="de-DE" noProof="0" smtClean="0"/>
              <a:pPr lvl="0"/>
              <a:t>40</a:t>
            </a:fld>
            <a:endParaRPr lang="de-DE" noProof="0" dirty="0"/>
          </a:p>
        </p:txBody>
      </p:sp>
      <p:grpSp>
        <p:nvGrpSpPr>
          <p:cNvPr id="55" name="Gruppieren 54"/>
          <p:cNvGrpSpPr/>
          <p:nvPr/>
        </p:nvGrpSpPr>
        <p:grpSpPr>
          <a:xfrm>
            <a:off x="3176" y="2029160"/>
            <a:ext cx="8903381" cy="3354410"/>
            <a:chOff x="3176" y="2029160"/>
            <a:chExt cx="8903381" cy="3354410"/>
          </a:xfrm>
        </p:grpSpPr>
        <p:sp>
          <p:nvSpPr>
            <p:cNvPr id="56" name="Rechteck 55"/>
            <p:cNvSpPr/>
            <p:nvPr/>
          </p:nvSpPr>
          <p:spPr>
            <a:xfrm>
              <a:off x="358775" y="2669538"/>
              <a:ext cx="8536944" cy="629785"/>
            </a:xfrm>
            <a:prstGeom prst="rect">
              <a:avLst/>
            </a:prstGeom>
            <a:solidFill>
              <a:srgbClr val="FEE1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7" name="Rechteck 56"/>
            <p:cNvSpPr/>
            <p:nvPr/>
          </p:nvSpPr>
          <p:spPr>
            <a:xfrm>
              <a:off x="358775" y="3301663"/>
              <a:ext cx="8536944" cy="629785"/>
            </a:xfrm>
            <a:prstGeom prst="rect">
              <a:avLst/>
            </a:prstGeom>
            <a:solidFill>
              <a:srgbClr val="FFEC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8" name="Rechteck 57"/>
            <p:cNvSpPr/>
            <p:nvPr/>
          </p:nvSpPr>
          <p:spPr>
            <a:xfrm>
              <a:off x="369613" y="3931448"/>
              <a:ext cx="8536944" cy="629785"/>
            </a:xfrm>
            <a:prstGeom prst="rect">
              <a:avLst/>
            </a:prstGeom>
            <a:solidFill>
              <a:srgbClr val="FFF7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9" name="Rechteck 58"/>
            <p:cNvSpPr/>
            <p:nvPr/>
          </p:nvSpPr>
          <p:spPr>
            <a:xfrm>
              <a:off x="1439863" y="2584060"/>
              <a:ext cx="1728000" cy="1977173"/>
            </a:xfrm>
            <a:prstGeom prst="rect">
              <a:avLst/>
            </a:prstGeom>
            <a:solidFill>
              <a:schemeClr val="accent3">
                <a:lumMod val="20000"/>
                <a:lumOff val="80000"/>
              </a:scheme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 tIns="72000" rIns="72000" bIns="72000" rtlCol="0" anchor="ctr"/>
            <a:lstStyle/>
            <a:p>
              <a:endParaRPr lang="de-DE" sz="800" dirty="0"/>
            </a:p>
          </p:txBody>
        </p:sp>
        <p:sp>
          <p:nvSpPr>
            <p:cNvPr id="60" name="Rechteck 59"/>
            <p:cNvSpPr/>
            <p:nvPr/>
          </p:nvSpPr>
          <p:spPr>
            <a:xfrm>
              <a:off x="3243930" y="2584060"/>
              <a:ext cx="1872000" cy="1977173"/>
            </a:xfrm>
            <a:prstGeom prst="rect">
              <a:avLst/>
            </a:prstGeom>
            <a:solidFill>
              <a:schemeClr val="accent3">
                <a:lumMod val="20000"/>
                <a:lumOff val="80000"/>
              </a:scheme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Ins="90000" rtlCol="0" anchor="ctr"/>
            <a:lstStyle/>
            <a:p>
              <a:endParaRPr lang="de-DE" sz="800" dirty="0"/>
            </a:p>
          </p:txBody>
        </p:sp>
        <p:sp>
          <p:nvSpPr>
            <p:cNvPr id="61" name="Rechteck 60"/>
            <p:cNvSpPr/>
            <p:nvPr/>
          </p:nvSpPr>
          <p:spPr>
            <a:xfrm>
              <a:off x="5191997" y="2584060"/>
              <a:ext cx="1800000" cy="1977173"/>
            </a:xfrm>
            <a:prstGeom prst="rect">
              <a:avLst/>
            </a:prstGeom>
            <a:solidFill>
              <a:srgbClr val="E3EEF7"/>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Ins="90000" rtlCol="0" anchor="ctr"/>
            <a:lstStyle/>
            <a:p>
              <a:endParaRPr lang="de-DE" sz="800" dirty="0"/>
            </a:p>
          </p:txBody>
        </p:sp>
        <p:sp>
          <p:nvSpPr>
            <p:cNvPr id="62" name="Rechteck 61"/>
            <p:cNvSpPr/>
            <p:nvPr/>
          </p:nvSpPr>
          <p:spPr>
            <a:xfrm>
              <a:off x="7068063" y="2584060"/>
              <a:ext cx="1728000" cy="1977173"/>
            </a:xfrm>
            <a:prstGeom prst="rect">
              <a:avLst/>
            </a:prstGeom>
            <a:solidFill>
              <a:schemeClr val="bg1">
                <a:lumMod val="95000"/>
              </a:scheme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Ins="90000" rtlCol="0" anchor="ctr"/>
            <a:lstStyle/>
            <a:p>
              <a:endParaRPr lang="de-DE" sz="800" dirty="0"/>
            </a:p>
          </p:txBody>
        </p:sp>
        <p:sp>
          <p:nvSpPr>
            <p:cNvPr id="63" name="Eine Ecke des Rechtecks abrunden 62"/>
            <p:cNvSpPr/>
            <p:nvPr/>
          </p:nvSpPr>
          <p:spPr>
            <a:xfrm>
              <a:off x="3243930" y="2029160"/>
              <a:ext cx="1872000" cy="640418"/>
            </a:xfrm>
            <a:prstGeom prst="round1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Ins="90000" rtlCol="0" anchor="ctr"/>
            <a:lstStyle/>
            <a:p>
              <a:r>
                <a:rPr lang="de-DE" sz="900" b="1" dirty="0"/>
                <a:t>Arbeitgeberfinanzierter</a:t>
              </a:r>
            </a:p>
            <a:p>
              <a:r>
                <a:rPr lang="de-DE" sz="900" b="1" dirty="0"/>
                <a:t>Zuschuss zur Entgeltumwandlung</a:t>
              </a:r>
            </a:p>
            <a:p>
              <a:r>
                <a:rPr lang="de-DE" sz="800" dirty="0"/>
                <a:t>(§ 1a Abs. 1a BetrAVG)</a:t>
              </a:r>
            </a:p>
          </p:txBody>
        </p:sp>
        <p:sp>
          <p:nvSpPr>
            <p:cNvPr id="64" name="Eine Ecke des Rechtecks abrunden 63"/>
            <p:cNvSpPr/>
            <p:nvPr/>
          </p:nvSpPr>
          <p:spPr>
            <a:xfrm>
              <a:off x="5191997" y="2029160"/>
              <a:ext cx="1800000" cy="640418"/>
            </a:xfrm>
            <a:prstGeom prst="round1Rect">
              <a:avLst/>
            </a:prstGeom>
            <a:solidFill>
              <a:schemeClr val="accent2">
                <a:lumMod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rIns="90000" rtlCol="0" anchor="ctr"/>
            <a:lstStyle/>
            <a:p>
              <a:r>
                <a:rPr lang="de-DE" sz="900" b="1" dirty="0"/>
                <a:t>Arbeitgeber-Rente</a:t>
              </a:r>
              <a:br>
                <a:rPr lang="de-DE" sz="900" b="1" dirty="0"/>
              </a:br>
              <a:r>
                <a:rPr lang="de-DE" sz="800" dirty="0"/>
                <a:t>(rein arbeitgeberfinanziert,</a:t>
              </a:r>
              <a:br>
                <a:rPr lang="de-DE" sz="800" dirty="0"/>
              </a:br>
              <a:r>
                <a:rPr lang="de-DE" sz="800" dirty="0"/>
                <a:t>§ 100 EStG, </a:t>
              </a:r>
              <a:r>
                <a:rPr lang="de-DE" sz="800" dirty="0" err="1"/>
                <a:t>ungezillmerte</a:t>
              </a:r>
              <a:r>
                <a:rPr lang="de-DE" sz="800" dirty="0"/>
                <a:t> Tarife)</a:t>
              </a:r>
            </a:p>
          </p:txBody>
        </p:sp>
        <p:sp>
          <p:nvSpPr>
            <p:cNvPr id="65" name="Eine Ecke des Rechtecks abrunden 64"/>
            <p:cNvSpPr/>
            <p:nvPr/>
          </p:nvSpPr>
          <p:spPr>
            <a:xfrm>
              <a:off x="7068063" y="2029160"/>
              <a:ext cx="1728000" cy="640418"/>
            </a:xfrm>
            <a:prstGeom prst="round1Rect">
              <a:avLst/>
            </a:prstGeom>
            <a:solidFill>
              <a:schemeClr val="bg1">
                <a:lumMod val="65000"/>
              </a:schemeClr>
            </a:solidFill>
            <a:ln w="12700">
              <a:noFill/>
            </a:ln>
            <a:effectLst/>
          </p:spPr>
          <p:style>
            <a:lnRef idx="1">
              <a:schemeClr val="accent1"/>
            </a:lnRef>
            <a:fillRef idx="3">
              <a:schemeClr val="accent1"/>
            </a:fillRef>
            <a:effectRef idx="2">
              <a:schemeClr val="accent1"/>
            </a:effectRef>
            <a:fontRef idx="minor">
              <a:schemeClr val="lt1"/>
            </a:fontRef>
          </p:style>
          <p:txBody>
            <a:bodyPr rIns="90000" rtlCol="0" anchor="ctr"/>
            <a:lstStyle/>
            <a:p>
              <a:r>
                <a:rPr lang="de-DE" sz="900" b="1" dirty="0"/>
                <a:t>Privat finanzierte Rentenversicherung</a:t>
              </a:r>
              <a:endParaRPr lang="de-DE" sz="800" dirty="0"/>
            </a:p>
          </p:txBody>
        </p:sp>
        <p:sp>
          <p:nvSpPr>
            <p:cNvPr id="66" name="Textfeld 65"/>
            <p:cNvSpPr txBox="1"/>
            <p:nvPr/>
          </p:nvSpPr>
          <p:spPr>
            <a:xfrm>
              <a:off x="347937" y="2669538"/>
              <a:ext cx="1081088" cy="629787"/>
            </a:xfrm>
            <a:prstGeom prst="rect">
              <a:avLst/>
            </a:prstGeom>
            <a:noFill/>
          </p:spPr>
          <p:txBody>
            <a:bodyPr wrap="square" lIns="0" tIns="0" rIns="432000" bIns="0" rtlCol="0" anchor="ctr">
              <a:noAutofit/>
            </a:bodyPr>
            <a:lstStyle/>
            <a:p>
              <a:pPr algn="r"/>
              <a:r>
                <a:rPr lang="de-DE" sz="900" dirty="0"/>
                <a:t>Monatliches Einkommen z.B. 7.500 EUR</a:t>
              </a:r>
            </a:p>
          </p:txBody>
        </p:sp>
        <p:sp>
          <p:nvSpPr>
            <p:cNvPr id="67" name="Textfeld 66"/>
            <p:cNvSpPr txBox="1"/>
            <p:nvPr/>
          </p:nvSpPr>
          <p:spPr>
            <a:xfrm>
              <a:off x="347937" y="3301663"/>
              <a:ext cx="1081088" cy="629787"/>
            </a:xfrm>
            <a:prstGeom prst="rect">
              <a:avLst/>
            </a:prstGeom>
            <a:noFill/>
          </p:spPr>
          <p:txBody>
            <a:bodyPr wrap="square" lIns="0" tIns="0" rIns="432000" bIns="0" rtlCol="0" anchor="ctr">
              <a:noAutofit/>
            </a:bodyPr>
            <a:lstStyle/>
            <a:p>
              <a:pPr algn="r"/>
              <a:r>
                <a:rPr lang="de-DE" sz="900" dirty="0"/>
                <a:t>Monatliches Einkommen z.B. 3.000 EUR</a:t>
              </a:r>
            </a:p>
          </p:txBody>
        </p:sp>
        <p:sp>
          <p:nvSpPr>
            <p:cNvPr id="68" name="Textfeld 67"/>
            <p:cNvSpPr txBox="1"/>
            <p:nvPr/>
          </p:nvSpPr>
          <p:spPr>
            <a:xfrm>
              <a:off x="347937" y="3931448"/>
              <a:ext cx="1081088" cy="629787"/>
            </a:xfrm>
            <a:prstGeom prst="rect">
              <a:avLst/>
            </a:prstGeom>
            <a:noFill/>
          </p:spPr>
          <p:txBody>
            <a:bodyPr wrap="square" lIns="0" tIns="0" rIns="432000" bIns="0" rtlCol="0" anchor="ctr">
              <a:noAutofit/>
            </a:bodyPr>
            <a:lstStyle/>
            <a:p>
              <a:pPr algn="r"/>
              <a:r>
                <a:rPr lang="de-DE" sz="900" dirty="0"/>
                <a:t>Monatliches Einkommen z.B. 2.000 EUR</a:t>
              </a:r>
            </a:p>
          </p:txBody>
        </p:sp>
        <p:sp>
          <p:nvSpPr>
            <p:cNvPr id="69" name="Textfeld 68"/>
            <p:cNvSpPr txBox="1"/>
            <p:nvPr/>
          </p:nvSpPr>
          <p:spPr>
            <a:xfrm>
              <a:off x="3176" y="5013844"/>
              <a:ext cx="1436687" cy="276999"/>
            </a:xfrm>
            <a:prstGeom prst="rect">
              <a:avLst/>
            </a:prstGeom>
            <a:noFill/>
          </p:spPr>
          <p:txBody>
            <a:bodyPr wrap="square" lIns="0" tIns="0" rIns="108000" bIns="0" rtlCol="0" anchor="ctr">
              <a:spAutoFit/>
            </a:bodyPr>
            <a:lstStyle/>
            <a:p>
              <a:pPr algn="r"/>
              <a:r>
                <a:rPr lang="de-DE" sz="900" dirty="0"/>
                <a:t>Bausteine für Ihre ganzheitliche Beratung</a:t>
              </a:r>
            </a:p>
          </p:txBody>
        </p:sp>
        <p:sp>
          <p:nvSpPr>
            <p:cNvPr id="70" name="Eine Ecke des Rechtecks abrunden 69"/>
            <p:cNvSpPr/>
            <p:nvPr/>
          </p:nvSpPr>
          <p:spPr>
            <a:xfrm>
              <a:off x="1439863" y="2029160"/>
              <a:ext cx="1728000" cy="640418"/>
            </a:xfrm>
            <a:prstGeom prst="round1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Ins="90000" rtlCol="0" anchor="ctr"/>
            <a:lstStyle/>
            <a:p>
              <a:r>
                <a:rPr lang="de-DE" sz="900" b="1" dirty="0"/>
                <a:t>Arbeitnehmerfinanzierte</a:t>
              </a:r>
            </a:p>
            <a:p>
              <a:r>
                <a:rPr lang="de-DE" sz="900" b="1" dirty="0"/>
                <a:t>Entgeltumwandlung</a:t>
              </a:r>
            </a:p>
            <a:p>
              <a:r>
                <a:rPr lang="de-DE" sz="800" dirty="0"/>
                <a:t>(§ 3 Nr. 63 EStG)</a:t>
              </a:r>
              <a:endParaRPr lang="de-DE" sz="900" dirty="0"/>
            </a:p>
          </p:txBody>
        </p:sp>
        <p:sp>
          <p:nvSpPr>
            <p:cNvPr id="71" name="Textfeld 70"/>
            <p:cNvSpPr txBox="1"/>
            <p:nvPr/>
          </p:nvSpPr>
          <p:spPr>
            <a:xfrm>
              <a:off x="1439863" y="2669538"/>
              <a:ext cx="1728000" cy="629787"/>
            </a:xfrm>
            <a:prstGeom prst="rect">
              <a:avLst/>
            </a:prstGeom>
            <a:noFill/>
          </p:spPr>
          <p:txBody>
            <a:bodyPr wrap="square" lIns="108000" tIns="144000" rIns="108000" bIns="72000" rtlCol="0" anchor="t">
              <a:noAutofit/>
            </a:bodyPr>
            <a:lstStyle/>
            <a:p>
              <a:r>
                <a:rPr lang="de-DE" sz="1000" b="1" dirty="0">
                  <a:solidFill>
                    <a:schemeClr val="accent2"/>
                  </a:solidFill>
                </a:rPr>
                <a:t>Beitragshöhe:</a:t>
              </a:r>
            </a:p>
            <a:p>
              <a:r>
                <a:rPr lang="de-DE" sz="1000" b="1" dirty="0">
                  <a:solidFill>
                    <a:schemeClr val="accent2"/>
                  </a:solidFill>
                </a:rPr>
                <a:t>4–8 % BBG</a:t>
              </a:r>
            </a:p>
          </p:txBody>
        </p:sp>
        <p:sp>
          <p:nvSpPr>
            <p:cNvPr id="72" name="Textfeld 71"/>
            <p:cNvSpPr txBox="1"/>
            <p:nvPr/>
          </p:nvSpPr>
          <p:spPr>
            <a:xfrm>
              <a:off x="1439863" y="3299324"/>
              <a:ext cx="1728000" cy="1261910"/>
            </a:xfrm>
            <a:prstGeom prst="rect">
              <a:avLst/>
            </a:prstGeom>
            <a:noFill/>
          </p:spPr>
          <p:txBody>
            <a:bodyPr wrap="square" lIns="108000" tIns="108000" rIns="72000" bIns="72000" rtlCol="0" anchor="t">
              <a:noAutofit/>
            </a:bodyPr>
            <a:lstStyle/>
            <a:p>
              <a:r>
                <a:rPr lang="de-DE" sz="1000" b="1" dirty="0">
                  <a:solidFill>
                    <a:schemeClr val="accent2"/>
                  </a:solidFill>
                </a:rPr>
                <a:t>Beitragshöhe:</a:t>
              </a:r>
            </a:p>
            <a:p>
              <a:r>
                <a:rPr lang="de-DE" sz="1000" b="1" dirty="0">
                  <a:solidFill>
                    <a:schemeClr val="accent2"/>
                  </a:solidFill>
                </a:rPr>
                <a:t>bis zu 4 % BBG</a:t>
              </a:r>
            </a:p>
            <a:p>
              <a:pPr>
                <a:spcBef>
                  <a:spcPts val="600"/>
                </a:spcBef>
              </a:pPr>
              <a:r>
                <a:rPr lang="de-DE" sz="800" dirty="0">
                  <a:solidFill>
                    <a:schemeClr val="accent1"/>
                  </a:solidFill>
                </a:rPr>
                <a:t>abzgl. Beiträgen des </a:t>
              </a:r>
              <a:br>
                <a:rPr lang="de-DE" sz="800" dirty="0">
                  <a:solidFill>
                    <a:schemeClr val="accent1"/>
                  </a:solidFill>
                </a:rPr>
              </a:br>
              <a:r>
                <a:rPr lang="de-DE" sz="800" dirty="0">
                  <a:solidFill>
                    <a:schemeClr val="accent1"/>
                  </a:solidFill>
                </a:rPr>
                <a:t>Arbeitgeber-Zuschusses und </a:t>
              </a:r>
              <a:br>
                <a:rPr lang="de-DE" sz="800" dirty="0">
                  <a:solidFill>
                    <a:schemeClr val="accent1"/>
                  </a:solidFill>
                </a:rPr>
              </a:br>
              <a:r>
                <a:rPr lang="de-DE" sz="800" dirty="0">
                  <a:solidFill>
                    <a:schemeClr val="accent1"/>
                  </a:solidFill>
                </a:rPr>
                <a:t>der Arbeitgeber-Rente</a:t>
              </a:r>
              <a:endParaRPr lang="de-DE" sz="1000" dirty="0">
                <a:solidFill>
                  <a:schemeClr val="accent1"/>
                </a:solidFill>
              </a:endParaRPr>
            </a:p>
          </p:txBody>
        </p:sp>
        <p:sp>
          <p:nvSpPr>
            <p:cNvPr id="73" name="Textfeld 72"/>
            <p:cNvSpPr txBox="1"/>
            <p:nvPr/>
          </p:nvSpPr>
          <p:spPr>
            <a:xfrm>
              <a:off x="3243930" y="3299324"/>
              <a:ext cx="1728000" cy="1261910"/>
            </a:xfrm>
            <a:prstGeom prst="rect">
              <a:avLst/>
            </a:prstGeom>
            <a:noFill/>
          </p:spPr>
          <p:txBody>
            <a:bodyPr wrap="square" lIns="108000" tIns="108000" rIns="72000" bIns="72000" rtlCol="0" anchor="t">
              <a:noAutofit/>
            </a:bodyPr>
            <a:lstStyle/>
            <a:p>
              <a:r>
                <a:rPr lang="de-DE" sz="1000" b="1" dirty="0">
                  <a:solidFill>
                    <a:schemeClr val="accent2"/>
                  </a:solidFill>
                </a:rPr>
                <a:t>Pauschaler AG-Zuschuss</a:t>
              </a:r>
            </a:p>
            <a:p>
              <a:r>
                <a:rPr lang="de-DE" sz="1000" b="1" dirty="0">
                  <a:solidFill>
                    <a:schemeClr val="accent2"/>
                  </a:solidFill>
                </a:rPr>
                <a:t>für alle Arbeitnehmer</a:t>
              </a:r>
            </a:p>
            <a:p>
              <a:pPr>
                <a:spcBef>
                  <a:spcPts val="600"/>
                </a:spcBef>
              </a:pPr>
              <a:r>
                <a:rPr lang="de-DE" sz="800" dirty="0">
                  <a:solidFill>
                    <a:schemeClr val="accent1"/>
                  </a:solidFill>
                </a:rPr>
                <a:t>15 % des Entgeltumwandlungs-betrags</a:t>
              </a:r>
              <a:endParaRPr lang="de-DE" sz="1000" dirty="0">
                <a:solidFill>
                  <a:schemeClr val="accent1"/>
                </a:solidFill>
              </a:endParaRPr>
            </a:p>
          </p:txBody>
        </p:sp>
        <p:sp>
          <p:nvSpPr>
            <p:cNvPr id="74" name="Textfeld 73"/>
            <p:cNvSpPr txBox="1"/>
            <p:nvPr/>
          </p:nvSpPr>
          <p:spPr>
            <a:xfrm>
              <a:off x="5191997" y="3299324"/>
              <a:ext cx="1800000" cy="1261910"/>
            </a:xfrm>
            <a:prstGeom prst="rect">
              <a:avLst/>
            </a:prstGeom>
            <a:noFill/>
          </p:spPr>
          <p:txBody>
            <a:bodyPr wrap="square" lIns="108000" tIns="108000" rIns="72000" bIns="72000" rtlCol="0" anchor="t">
              <a:noAutofit/>
            </a:bodyPr>
            <a:lstStyle/>
            <a:p>
              <a:r>
                <a:rPr lang="de-DE" sz="1000" b="1" dirty="0">
                  <a:solidFill>
                    <a:schemeClr val="tx2">
                      <a:lumMod val="75000"/>
                    </a:schemeClr>
                  </a:solidFill>
                </a:rPr>
                <a:t>Doppelte Förderung</a:t>
              </a:r>
            </a:p>
            <a:p>
              <a:r>
                <a:rPr lang="de-DE" sz="1000" b="1" dirty="0">
                  <a:solidFill>
                    <a:schemeClr val="tx2">
                      <a:lumMod val="75000"/>
                    </a:schemeClr>
                  </a:solidFill>
                </a:rPr>
                <a:t>für Arbeitgeber</a:t>
              </a:r>
            </a:p>
            <a:p>
              <a:pPr>
                <a:spcBef>
                  <a:spcPts val="600"/>
                </a:spcBef>
              </a:pPr>
              <a:r>
                <a:rPr lang="de-DE" sz="800" dirty="0">
                  <a:solidFill>
                    <a:schemeClr val="accent1"/>
                  </a:solidFill>
                </a:rPr>
                <a:t>Doppelt gefördert durch</a:t>
              </a:r>
            </a:p>
            <a:p>
              <a:r>
                <a:rPr lang="de-DE" sz="800" dirty="0">
                  <a:solidFill>
                    <a:schemeClr val="accent1"/>
                  </a:solidFill>
                </a:rPr>
                <a:t>Betriebsausgabenabzug und ggf. bAV-Förderbetrag für Einkommen bis 2.575 EUR/Monat</a:t>
              </a:r>
              <a:endParaRPr lang="de-DE" sz="1000" dirty="0">
                <a:solidFill>
                  <a:schemeClr val="accent1"/>
                </a:solidFill>
              </a:endParaRPr>
            </a:p>
          </p:txBody>
        </p:sp>
        <p:sp>
          <p:nvSpPr>
            <p:cNvPr id="75" name="Textfeld 74"/>
            <p:cNvSpPr txBox="1"/>
            <p:nvPr/>
          </p:nvSpPr>
          <p:spPr>
            <a:xfrm>
              <a:off x="7068063" y="2669539"/>
              <a:ext cx="1728000" cy="1765336"/>
            </a:xfrm>
            <a:prstGeom prst="rect">
              <a:avLst/>
            </a:prstGeom>
            <a:noFill/>
          </p:spPr>
          <p:txBody>
            <a:bodyPr wrap="square" lIns="108000" tIns="144000" rIns="108000" bIns="72000" rtlCol="0" anchor="t">
              <a:noAutofit/>
            </a:bodyPr>
            <a:lstStyle/>
            <a:p>
              <a:r>
                <a:rPr lang="de-DE" sz="1000" b="1" dirty="0">
                  <a:solidFill>
                    <a:schemeClr val="bg1">
                      <a:lumMod val="50000"/>
                    </a:schemeClr>
                  </a:solidFill>
                </a:rPr>
                <a:t>Private</a:t>
              </a:r>
            </a:p>
            <a:p>
              <a:r>
                <a:rPr lang="de-DE" sz="1000" b="1" dirty="0">
                  <a:solidFill>
                    <a:schemeClr val="bg1">
                      <a:lumMod val="50000"/>
                    </a:schemeClr>
                  </a:solidFill>
                </a:rPr>
                <a:t>Rentenversicherung</a:t>
              </a:r>
            </a:p>
            <a:p>
              <a:pPr>
                <a:spcBef>
                  <a:spcPts val="600"/>
                </a:spcBef>
              </a:pPr>
              <a:r>
                <a:rPr lang="de-DE" sz="800" dirty="0">
                  <a:solidFill>
                    <a:schemeClr val="accent1"/>
                  </a:solidFill>
                </a:rPr>
                <a:t>im Arbeitgeber-Rahmenvertrag</a:t>
              </a:r>
            </a:p>
          </p:txBody>
        </p:sp>
        <p:sp>
          <p:nvSpPr>
            <p:cNvPr id="76" name="Richtungspfeil 75"/>
            <p:cNvSpPr/>
            <p:nvPr/>
          </p:nvSpPr>
          <p:spPr>
            <a:xfrm rot="5400000">
              <a:off x="2173376" y="3881638"/>
              <a:ext cx="260974" cy="1728000"/>
            </a:xfrm>
            <a:prstGeom prst="homePlate">
              <a:avLst>
                <a:gd name="adj" fmla="val 100000"/>
              </a:avLst>
            </a:prstGeom>
            <a:solidFill>
              <a:srgbClr val="EBF7FE"/>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7" name="Richtungspfeil 76"/>
            <p:cNvSpPr/>
            <p:nvPr/>
          </p:nvSpPr>
          <p:spPr>
            <a:xfrm rot="5400000">
              <a:off x="4049443" y="3809638"/>
              <a:ext cx="260974" cy="1872000"/>
            </a:xfrm>
            <a:prstGeom prst="homePlate">
              <a:avLst>
                <a:gd name="adj" fmla="val 100000"/>
              </a:avLst>
            </a:prstGeom>
            <a:solidFill>
              <a:srgbClr val="EBF7FE"/>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8" name="Richtungspfeil 77"/>
            <p:cNvSpPr/>
            <p:nvPr/>
          </p:nvSpPr>
          <p:spPr>
            <a:xfrm rot="5400000">
              <a:off x="5961510" y="3845638"/>
              <a:ext cx="260974" cy="1800000"/>
            </a:xfrm>
            <a:prstGeom prst="homePlate">
              <a:avLst>
                <a:gd name="adj" fmla="val 100000"/>
              </a:avLst>
            </a:prstGeom>
            <a:solidFill>
              <a:srgbClr val="E3EEF7"/>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9" name="Richtungspfeil 78"/>
            <p:cNvSpPr/>
            <p:nvPr/>
          </p:nvSpPr>
          <p:spPr>
            <a:xfrm rot="5400000">
              <a:off x="7801576" y="3881638"/>
              <a:ext cx="260974" cy="1728000"/>
            </a:xfrm>
            <a:prstGeom prst="homePlate">
              <a:avLst>
                <a:gd name="adj" fmla="val 100000"/>
              </a:avLst>
            </a:prstGeom>
            <a:solidFill>
              <a:srgbClr val="F2F2F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0" name="Textfeld 79"/>
            <p:cNvSpPr txBox="1"/>
            <p:nvPr/>
          </p:nvSpPr>
          <p:spPr>
            <a:xfrm>
              <a:off x="1429025" y="4987307"/>
              <a:ext cx="1728000" cy="330072"/>
            </a:xfrm>
            <a:prstGeom prst="round1Rect">
              <a:avLst/>
            </a:prstGeom>
            <a:solidFill>
              <a:schemeClr val="accent2"/>
            </a:solidFill>
          </p:spPr>
          <p:txBody>
            <a:bodyPr wrap="none" lIns="72000" tIns="72000" rIns="72000" bIns="72000" rtlCol="0" anchor="ctr">
              <a:noAutofit/>
            </a:bodyPr>
            <a:lstStyle/>
            <a:p>
              <a:pPr algn="ctr"/>
              <a:r>
                <a:rPr lang="de-DE" sz="1000" b="1" dirty="0">
                  <a:solidFill>
                    <a:schemeClr val="bg1"/>
                  </a:solidFill>
                </a:rPr>
                <a:t>AN-Beitrag</a:t>
              </a:r>
            </a:p>
          </p:txBody>
        </p:sp>
        <p:sp>
          <p:nvSpPr>
            <p:cNvPr id="81" name="Textfeld 80"/>
            <p:cNvSpPr txBox="1"/>
            <p:nvPr/>
          </p:nvSpPr>
          <p:spPr>
            <a:xfrm>
              <a:off x="3243930" y="4987307"/>
              <a:ext cx="1872000" cy="330072"/>
            </a:xfrm>
            <a:prstGeom prst="round1Rect">
              <a:avLst/>
            </a:prstGeom>
            <a:solidFill>
              <a:schemeClr val="accent2"/>
            </a:solidFill>
          </p:spPr>
          <p:txBody>
            <a:bodyPr wrap="none" lIns="72000" tIns="72000" rIns="72000" bIns="72000" rtlCol="0" anchor="ctr">
              <a:noAutofit/>
            </a:bodyPr>
            <a:lstStyle/>
            <a:p>
              <a:pPr algn="ctr"/>
              <a:r>
                <a:rPr lang="de-DE" sz="1000" b="1" dirty="0">
                  <a:solidFill>
                    <a:schemeClr val="bg1"/>
                  </a:solidFill>
                </a:rPr>
                <a:t>AG-Zuschuss</a:t>
              </a:r>
            </a:p>
          </p:txBody>
        </p:sp>
        <p:sp>
          <p:nvSpPr>
            <p:cNvPr id="82" name="Textfeld 81"/>
            <p:cNvSpPr txBox="1"/>
            <p:nvPr/>
          </p:nvSpPr>
          <p:spPr>
            <a:xfrm>
              <a:off x="5191997" y="4987307"/>
              <a:ext cx="1800000" cy="330072"/>
            </a:xfrm>
            <a:prstGeom prst="round1Rect">
              <a:avLst/>
            </a:prstGeom>
            <a:solidFill>
              <a:srgbClr val="0078A9"/>
            </a:solidFill>
          </p:spPr>
          <p:txBody>
            <a:bodyPr wrap="none" lIns="72000" tIns="72000" rIns="72000" bIns="72000" rtlCol="0" anchor="ctr">
              <a:noAutofit/>
            </a:bodyPr>
            <a:lstStyle/>
            <a:p>
              <a:pPr algn="ctr"/>
              <a:r>
                <a:rPr lang="de-DE" sz="1000" b="1" dirty="0">
                  <a:solidFill>
                    <a:schemeClr val="bg1"/>
                  </a:solidFill>
                </a:rPr>
                <a:t>AG-Rente</a:t>
              </a:r>
            </a:p>
          </p:txBody>
        </p:sp>
        <p:sp>
          <p:nvSpPr>
            <p:cNvPr id="83" name="Textfeld 82"/>
            <p:cNvSpPr txBox="1"/>
            <p:nvPr/>
          </p:nvSpPr>
          <p:spPr>
            <a:xfrm>
              <a:off x="7068063" y="4987307"/>
              <a:ext cx="1728000" cy="330072"/>
            </a:xfrm>
            <a:prstGeom prst="round1Rect">
              <a:avLst/>
            </a:prstGeom>
            <a:solidFill>
              <a:srgbClr val="A6A6A6"/>
            </a:solidFill>
          </p:spPr>
          <p:txBody>
            <a:bodyPr wrap="none" lIns="72000" tIns="72000" rIns="72000" bIns="72000" rtlCol="0" anchor="ctr">
              <a:noAutofit/>
            </a:bodyPr>
            <a:lstStyle/>
            <a:p>
              <a:pPr algn="ctr"/>
              <a:r>
                <a:rPr lang="de-DE" sz="1000" b="1" dirty="0">
                  <a:solidFill>
                    <a:schemeClr val="bg1"/>
                  </a:solidFill>
                </a:rPr>
                <a:t>AN-Vorsorge privat</a:t>
              </a:r>
            </a:p>
          </p:txBody>
        </p:sp>
        <p:sp>
          <p:nvSpPr>
            <p:cNvPr id="84" name="Rechteck 83"/>
            <p:cNvSpPr/>
            <p:nvPr/>
          </p:nvSpPr>
          <p:spPr>
            <a:xfrm>
              <a:off x="1439863" y="3299323"/>
              <a:ext cx="5552134" cy="1261910"/>
            </a:xfrm>
            <a:prstGeom prst="rect">
              <a:avLst/>
            </a:prstGeom>
            <a:noFill/>
            <a:ln w="19050">
              <a:solidFill>
                <a:schemeClr val="accent6"/>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5" name="Textfeld 84"/>
            <p:cNvSpPr txBox="1"/>
            <p:nvPr/>
          </p:nvSpPr>
          <p:spPr>
            <a:xfrm>
              <a:off x="5728780" y="4368207"/>
              <a:ext cx="1263217" cy="247554"/>
            </a:xfrm>
            <a:prstGeom prst="rect">
              <a:avLst/>
            </a:prstGeom>
            <a:noFill/>
          </p:spPr>
          <p:txBody>
            <a:bodyPr wrap="none" lIns="0" tIns="0" rIns="108000" bIns="108000" rtlCol="0" anchor="ctr">
              <a:spAutoFit/>
            </a:bodyPr>
            <a:lstStyle/>
            <a:p>
              <a:pPr algn="r"/>
              <a:r>
                <a:rPr lang="de-DE" sz="900" b="1" dirty="0">
                  <a:solidFill>
                    <a:schemeClr val="accent6"/>
                  </a:solidFill>
                </a:rPr>
                <a:t>SV-rechtlich flankiert</a:t>
              </a:r>
            </a:p>
          </p:txBody>
        </p:sp>
        <p:pic>
          <p:nvPicPr>
            <p:cNvPr id="86" name="Grafik 8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981" y="2795168"/>
              <a:ext cx="260605" cy="359665"/>
            </a:xfrm>
            <a:prstGeom prst="rect">
              <a:avLst/>
            </a:prstGeom>
          </p:spPr>
        </p:pic>
        <p:pic>
          <p:nvPicPr>
            <p:cNvPr id="87" name="Grafik 8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2981" y="3550764"/>
              <a:ext cx="260605" cy="201168"/>
            </a:xfrm>
            <a:prstGeom prst="rect">
              <a:avLst/>
            </a:prstGeom>
          </p:spPr>
        </p:pic>
        <p:pic>
          <p:nvPicPr>
            <p:cNvPr id="88" name="Grafik 8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2981" y="4259797"/>
              <a:ext cx="260605" cy="121920"/>
            </a:xfrm>
            <a:prstGeom prst="rect">
              <a:avLst/>
            </a:prstGeom>
          </p:spPr>
        </p:pic>
        <p:pic>
          <p:nvPicPr>
            <p:cNvPr id="89" name="Grafik 8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41397" y="5050235"/>
              <a:ext cx="518161" cy="204216"/>
            </a:xfrm>
            <a:prstGeom prst="rect">
              <a:avLst/>
            </a:prstGeom>
            <a:effectLst>
              <a:outerShdw blurRad="25400" dist="25400" dir="2700000" algn="tl" rotWithShape="0">
                <a:schemeClr val="bg1"/>
              </a:outerShdw>
            </a:effectLst>
          </p:spPr>
        </p:pic>
        <p:sp>
          <p:nvSpPr>
            <p:cNvPr id="90" name="Textfeld 89"/>
            <p:cNvSpPr txBox="1"/>
            <p:nvPr/>
          </p:nvSpPr>
          <p:spPr>
            <a:xfrm>
              <a:off x="5033739" y="4891127"/>
              <a:ext cx="240450" cy="492443"/>
            </a:xfrm>
            <a:prstGeom prst="rect">
              <a:avLst/>
            </a:prstGeom>
            <a:effectLst>
              <a:outerShdw blurRad="25400" dist="25400" dir="2700000" algn="tl" rotWithShape="0">
                <a:schemeClr val="bg1"/>
              </a:outerShdw>
            </a:effectLst>
          </p:spPr>
          <p:txBody>
            <a:bodyPr wrap="none" lIns="0" tIns="0" rIns="0" bIns="0" rtlCol="0" anchor="ctr">
              <a:spAutoFit/>
            </a:bodyPr>
            <a:lstStyle/>
            <a:p>
              <a:pPr algn="ctr"/>
              <a:r>
                <a:rPr lang="de-DE" sz="3200" b="1" dirty="0">
                  <a:solidFill>
                    <a:schemeClr val="accent6"/>
                  </a:solidFill>
                </a:rPr>
                <a:t>+</a:t>
              </a:r>
            </a:p>
          </p:txBody>
        </p:sp>
        <p:sp>
          <p:nvSpPr>
            <p:cNvPr id="91" name="Textfeld 90"/>
            <p:cNvSpPr txBox="1"/>
            <p:nvPr/>
          </p:nvSpPr>
          <p:spPr>
            <a:xfrm>
              <a:off x="6909805" y="4891127"/>
              <a:ext cx="240450" cy="492443"/>
            </a:xfrm>
            <a:prstGeom prst="rect">
              <a:avLst/>
            </a:prstGeom>
            <a:effectLst>
              <a:outerShdw blurRad="25400" dist="25400" dir="2700000" algn="tl" rotWithShape="0">
                <a:schemeClr val="bg1"/>
              </a:outerShdw>
            </a:effectLst>
          </p:spPr>
          <p:txBody>
            <a:bodyPr wrap="none" lIns="0" tIns="0" rIns="0" bIns="0" rtlCol="0" anchor="ctr">
              <a:spAutoFit/>
            </a:bodyPr>
            <a:lstStyle/>
            <a:p>
              <a:pPr algn="ctr"/>
              <a:r>
                <a:rPr lang="de-DE" sz="3200" b="1" dirty="0">
                  <a:solidFill>
                    <a:schemeClr val="accent6"/>
                  </a:solidFill>
                </a:rPr>
                <a:t>+</a:t>
              </a:r>
            </a:p>
          </p:txBody>
        </p:sp>
      </p:grpSp>
    </p:spTree>
    <p:extLst>
      <p:ext uri="{BB962C8B-B14F-4D97-AF65-F5344CB8AC3E}">
        <p14:creationId xmlns:p14="http://schemas.microsoft.com/office/powerpoint/2010/main" val="4256174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Zusammenfassung</a:t>
            </a:r>
            <a:endParaRPr lang="de-DE" dirty="0"/>
          </a:p>
        </p:txBody>
      </p:sp>
      <p:sp>
        <p:nvSpPr>
          <p:cNvPr id="3" name="Textplatzhalter 2"/>
          <p:cNvSpPr>
            <a:spLocks noGrp="1"/>
          </p:cNvSpPr>
          <p:nvPr>
            <p:ph type="body" sz="quarter" idx="17"/>
          </p:nvPr>
        </p:nvSpPr>
        <p:spPr>
          <a:xfrm>
            <a:off x="358775" y="2087563"/>
            <a:ext cx="8200009" cy="4113212"/>
          </a:xfrm>
        </p:spPr>
        <p:txBody>
          <a:bodyPr/>
          <a:lstStyle/>
          <a:p>
            <a:r>
              <a:rPr lang="de-DE" altLang="de-DE" dirty="0"/>
              <a:t>Für sichtbar gelebte und soziale Verantwortung eines Arbeitgebers bietet sich die bAV hervorragend an.</a:t>
            </a:r>
          </a:p>
          <a:p>
            <a:r>
              <a:rPr lang="de-DE" altLang="de-DE" dirty="0"/>
              <a:t>Betriebliche Altersversorgung ist grundsätzlich „nachhaltig“: Der Arbeitgeber verstärkt dadurch soziale Verantwortung für die Versorgung seiner Arbeitnehmer </a:t>
            </a:r>
            <a:br>
              <a:rPr lang="de-DE" altLang="de-DE" dirty="0"/>
            </a:br>
            <a:r>
              <a:rPr lang="de-DE" altLang="de-DE" dirty="0"/>
              <a:t>im Alter.</a:t>
            </a:r>
          </a:p>
          <a:p>
            <a:r>
              <a:rPr lang="de-DE" altLang="de-DE" dirty="0"/>
              <a:t>bAV ist ein wichtiger Bestandteil einer gezielten Nachhaltigkeitsstrategie eines Arbeitgebers.</a:t>
            </a:r>
          </a:p>
          <a:p>
            <a:r>
              <a:rPr lang="de-DE" altLang="de-DE" dirty="0"/>
              <a:t>Die Einrichtung einer bAV mit nachhaltigem Konzept ist ein erster Schritt für eine künftige Nachhaltigkeitsstrategie eines Arbeitgebers.</a:t>
            </a:r>
          </a:p>
        </p:txBody>
      </p:sp>
      <p:sp>
        <p:nvSpPr>
          <p:cNvPr id="4" name="Textplatzhalter 3"/>
          <p:cNvSpPr>
            <a:spLocks noGrp="1"/>
          </p:cNvSpPr>
          <p:nvPr>
            <p:ph type="body" sz="quarter" idx="18"/>
          </p:nvPr>
        </p:nvSpPr>
        <p:spPr/>
        <p:txBody>
          <a:bodyPr/>
          <a:lstStyle/>
          <a:p>
            <a:r>
              <a:rPr lang="de-DE"/>
              <a:t>2. </a:t>
            </a:r>
            <a:r>
              <a:rPr lang="de-DE" altLang="de-DE"/>
              <a:t>Soziale Verantwortung unternehmerisch leben bedeutet auch bAV</a:t>
            </a:r>
            <a:endParaRPr lang="de-DE" dirty="0"/>
          </a:p>
        </p:txBody>
      </p:sp>
      <p:sp>
        <p:nvSpPr>
          <p:cNvPr id="5" name="Datumsplatzhalter 4"/>
          <p:cNvSpPr>
            <a:spLocks noGrp="1"/>
          </p:cNvSpPr>
          <p:nvPr>
            <p:ph type="dt" sz="half" idx="19"/>
          </p:nvPr>
        </p:nvSpPr>
        <p:spPr/>
        <p:txBody>
          <a:bodyPr/>
          <a:lstStyle/>
          <a:p>
            <a:r>
              <a:rPr lang="de-DE"/>
              <a:t>01.01.2023</a:t>
            </a:r>
            <a:endParaRPr lang="de-DE" dirty="0"/>
          </a:p>
        </p:txBody>
      </p:sp>
      <p:sp>
        <p:nvSpPr>
          <p:cNvPr id="6" name="Fußzeilenplatzhalter 5"/>
          <p:cNvSpPr>
            <a:spLocks noGrp="1"/>
          </p:cNvSpPr>
          <p:nvPr>
            <p:ph type="ftr" sz="quarter" idx="20"/>
          </p:nvPr>
        </p:nvSpPr>
        <p:spPr/>
        <p:txBody>
          <a:bodyPr/>
          <a:lstStyle/>
          <a:p>
            <a:r>
              <a:rPr lang="de-DE"/>
              <a:t>Nachhaltigkeit in der betrieblichen Altersversorgung: bAV &amp; GrüneRente</a:t>
            </a:r>
            <a:endParaRPr lang="de-DE" dirty="0"/>
          </a:p>
        </p:txBody>
      </p:sp>
      <p:sp>
        <p:nvSpPr>
          <p:cNvPr id="7" name="Foliennummernplatzhalter 6"/>
          <p:cNvSpPr>
            <a:spLocks noGrp="1"/>
          </p:cNvSpPr>
          <p:nvPr>
            <p:ph type="sldNum" sz="quarter" idx="21"/>
          </p:nvPr>
        </p:nvSpPr>
        <p:spPr/>
        <p:txBody>
          <a:bodyPr/>
          <a:lstStyle/>
          <a:p>
            <a:fld id="{BFE8ADF1-837C-463F-9856-54C2D771B21B}" type="slidenum">
              <a:rPr lang="de-DE" smtClean="0"/>
              <a:pPr/>
              <a:t>41</a:t>
            </a:fld>
            <a:endParaRPr lang="de-DE" dirty="0"/>
          </a:p>
        </p:txBody>
      </p:sp>
    </p:spTree>
    <p:extLst>
      <p:ext uri="{BB962C8B-B14F-4D97-AF65-F5344CB8AC3E}">
        <p14:creationId xmlns:p14="http://schemas.microsoft.com/office/powerpoint/2010/main" val="3266217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Die Messlatte für CSR im Unternehmen</a:t>
            </a:r>
            <a:endParaRPr lang="de-DE" dirty="0"/>
          </a:p>
        </p:txBody>
      </p:sp>
      <p:sp>
        <p:nvSpPr>
          <p:cNvPr id="3" name="Textplatzhalter 2"/>
          <p:cNvSpPr>
            <a:spLocks noGrp="1"/>
          </p:cNvSpPr>
          <p:nvPr>
            <p:ph type="body" sz="quarter" idx="17"/>
          </p:nvPr>
        </p:nvSpPr>
        <p:spPr/>
        <p:txBody>
          <a:bodyPr/>
          <a:lstStyle/>
          <a:p>
            <a:pPr>
              <a:spcBef>
                <a:spcPts val="800"/>
              </a:spcBef>
              <a:spcAft>
                <a:spcPts val="0"/>
              </a:spcAft>
            </a:pPr>
            <a:r>
              <a:rPr lang="de-DE" dirty="0"/>
              <a:t>Ist die </a:t>
            </a:r>
            <a:r>
              <a:rPr lang="de-DE" dirty="0" err="1"/>
              <a:t>bAV</a:t>
            </a:r>
            <a:r>
              <a:rPr lang="de-DE" dirty="0"/>
              <a:t>-Architektur </a:t>
            </a:r>
            <a:r>
              <a:rPr lang="de-DE" altLang="de-DE" dirty="0"/>
              <a:t>mit Arbeitgeber-Zuschuss und Arbeitgeber-Rente auch Standard in den von Ihnen betreuten Firmen?</a:t>
            </a:r>
          </a:p>
          <a:p>
            <a:pPr lvl="1">
              <a:spcBef>
                <a:spcPts val="800"/>
              </a:spcBef>
              <a:spcAft>
                <a:spcPts val="0"/>
              </a:spcAft>
            </a:pPr>
            <a:r>
              <a:rPr lang="de-DE" altLang="de-DE" dirty="0"/>
              <a:t>Überall angesprochen? Wann?</a:t>
            </a:r>
          </a:p>
          <a:p>
            <a:pPr lvl="1">
              <a:spcBef>
                <a:spcPts val="800"/>
              </a:spcBef>
              <a:spcAft>
                <a:spcPts val="0"/>
              </a:spcAft>
            </a:pPr>
            <a:r>
              <a:rPr lang="de-DE" altLang="de-DE" dirty="0"/>
              <a:t>Gespräche dokumentiert?</a:t>
            </a:r>
          </a:p>
          <a:p>
            <a:pPr>
              <a:spcBef>
                <a:spcPts val="800"/>
              </a:spcBef>
              <a:spcAft>
                <a:spcPts val="0"/>
              </a:spcAft>
            </a:pPr>
            <a:r>
              <a:rPr lang="de-DE" altLang="de-DE" dirty="0"/>
              <a:t>Ist die </a:t>
            </a:r>
            <a:r>
              <a:rPr lang="de-DE" altLang="de-DE" dirty="0" err="1"/>
              <a:t>bAV</a:t>
            </a:r>
            <a:r>
              <a:rPr lang="de-DE" altLang="de-DE" dirty="0"/>
              <a:t> an alle Mitarbeiter gut kommuniziert? </a:t>
            </a:r>
          </a:p>
          <a:p>
            <a:pPr>
              <a:spcBef>
                <a:spcPts val="800"/>
              </a:spcBef>
              <a:spcAft>
                <a:spcPts val="0"/>
              </a:spcAft>
            </a:pPr>
            <a:r>
              <a:rPr lang="de-DE" altLang="de-DE" dirty="0"/>
              <a:t>Bekommt jeder Mitarbeiter eine Einzelberatung mit Dokumentation für die Personalakte?</a:t>
            </a:r>
          </a:p>
          <a:p>
            <a:pPr>
              <a:spcBef>
                <a:spcPts val="800"/>
              </a:spcBef>
              <a:spcAft>
                <a:spcPts val="0"/>
              </a:spcAft>
            </a:pPr>
            <a:r>
              <a:rPr lang="de-DE" altLang="de-DE" dirty="0"/>
              <a:t>Liegt die Teilnahmequote über 50 %?</a:t>
            </a:r>
          </a:p>
          <a:p>
            <a:pPr>
              <a:spcBef>
                <a:spcPts val="800"/>
              </a:spcBef>
              <a:spcAft>
                <a:spcPts val="0"/>
              </a:spcAft>
            </a:pPr>
            <a:r>
              <a:rPr lang="de-DE" altLang="de-DE" dirty="0"/>
              <a:t>Liegt der Durchschnittsbeitrag über 100 Euro?</a:t>
            </a:r>
          </a:p>
          <a:p>
            <a:pPr>
              <a:spcBef>
                <a:spcPts val="800"/>
              </a:spcBef>
              <a:spcAft>
                <a:spcPts val="0"/>
              </a:spcAft>
            </a:pPr>
            <a:r>
              <a:rPr lang="de-DE" altLang="de-DE" dirty="0"/>
              <a:t>Ist die </a:t>
            </a:r>
            <a:r>
              <a:rPr lang="de-DE" altLang="de-DE" dirty="0" err="1"/>
              <a:t>bAV</a:t>
            </a:r>
            <a:r>
              <a:rPr lang="de-DE" altLang="de-DE" dirty="0"/>
              <a:t> Teil der Nachhaltigkeitsstrategie Ihrer Unternehmen?</a:t>
            </a:r>
          </a:p>
          <a:p>
            <a:pPr>
              <a:spcBef>
                <a:spcPts val="800"/>
              </a:spcBef>
              <a:spcAft>
                <a:spcPts val="0"/>
              </a:spcAft>
            </a:pPr>
            <a:r>
              <a:rPr lang="de-DE" altLang="de-DE" dirty="0"/>
              <a:t>Ist das </a:t>
            </a:r>
            <a:r>
              <a:rPr lang="de-DE" altLang="de-DE" dirty="0" err="1"/>
              <a:t>bAV</a:t>
            </a:r>
            <a:r>
              <a:rPr lang="de-DE" altLang="de-DE" dirty="0"/>
              <a:t>-Produkt „nachhaltig“ ausgerichtet?</a:t>
            </a:r>
          </a:p>
        </p:txBody>
      </p:sp>
      <p:sp>
        <p:nvSpPr>
          <p:cNvPr id="4" name="Textplatzhalter 3"/>
          <p:cNvSpPr>
            <a:spLocks noGrp="1"/>
          </p:cNvSpPr>
          <p:nvPr>
            <p:ph type="body" sz="quarter" idx="18"/>
          </p:nvPr>
        </p:nvSpPr>
        <p:spPr/>
        <p:txBody>
          <a:bodyPr/>
          <a:lstStyle/>
          <a:p>
            <a:r>
              <a:rPr lang="de-DE"/>
              <a:t>2. </a:t>
            </a:r>
            <a:r>
              <a:rPr lang="de-DE" altLang="de-DE"/>
              <a:t>Soziale Verantwortung unternehmerisch leben bedeutet auch bAV</a:t>
            </a:r>
            <a:endParaRPr lang="de-DE" dirty="0"/>
          </a:p>
        </p:txBody>
      </p:sp>
      <p:sp>
        <p:nvSpPr>
          <p:cNvPr id="5" name="Datumsplatzhalter 4"/>
          <p:cNvSpPr>
            <a:spLocks noGrp="1"/>
          </p:cNvSpPr>
          <p:nvPr>
            <p:ph type="dt" sz="half" idx="19"/>
          </p:nvPr>
        </p:nvSpPr>
        <p:spPr/>
        <p:txBody>
          <a:bodyPr/>
          <a:lstStyle/>
          <a:p>
            <a:r>
              <a:rPr lang="de-DE"/>
              <a:t>01.01.2023</a:t>
            </a:r>
            <a:endParaRPr lang="de-DE" dirty="0"/>
          </a:p>
        </p:txBody>
      </p:sp>
      <p:sp>
        <p:nvSpPr>
          <p:cNvPr id="6" name="Fußzeilenplatzhalter 5"/>
          <p:cNvSpPr>
            <a:spLocks noGrp="1"/>
          </p:cNvSpPr>
          <p:nvPr>
            <p:ph type="ftr" sz="quarter" idx="20"/>
          </p:nvPr>
        </p:nvSpPr>
        <p:spPr/>
        <p:txBody>
          <a:bodyPr/>
          <a:lstStyle/>
          <a:p>
            <a:r>
              <a:rPr lang="de-DE"/>
              <a:t>Nachhaltigkeit in der betrieblichen Altersversorgung: bAV &amp; GrüneRente</a:t>
            </a:r>
            <a:endParaRPr lang="de-DE" dirty="0"/>
          </a:p>
        </p:txBody>
      </p:sp>
      <p:sp>
        <p:nvSpPr>
          <p:cNvPr id="7" name="Foliennummernplatzhalter 6"/>
          <p:cNvSpPr>
            <a:spLocks noGrp="1"/>
          </p:cNvSpPr>
          <p:nvPr>
            <p:ph type="sldNum" sz="quarter" idx="21"/>
          </p:nvPr>
        </p:nvSpPr>
        <p:spPr/>
        <p:txBody>
          <a:bodyPr/>
          <a:lstStyle/>
          <a:p>
            <a:fld id="{BFE8ADF1-837C-463F-9856-54C2D771B21B}" type="slidenum">
              <a:rPr lang="de-DE" smtClean="0"/>
              <a:pPr/>
              <a:t>42</a:t>
            </a:fld>
            <a:endParaRPr lang="de-DE" dirty="0"/>
          </a:p>
        </p:txBody>
      </p:sp>
    </p:spTree>
    <p:extLst>
      <p:ext uri="{BB962C8B-B14F-4D97-AF65-F5344CB8AC3E}">
        <p14:creationId xmlns:p14="http://schemas.microsoft.com/office/powerpoint/2010/main" val="5498325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5C4EB9D5-A38B-EFE9-633A-494B7F7925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4672"/>
            <a:ext cx="9144000" cy="6053328"/>
          </a:xfrm>
          <a:prstGeom prst="rect">
            <a:avLst/>
          </a:prstGeom>
        </p:spPr>
      </p:pic>
      <p:sp>
        <p:nvSpPr>
          <p:cNvPr id="14"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5"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r>
              <a:rPr lang="de-DE" dirty="0"/>
              <a:t>3.</a:t>
            </a:r>
          </a:p>
        </p:txBody>
      </p:sp>
      <p:sp>
        <p:nvSpPr>
          <p:cNvPr id="16" name="Abgerundetes Rechteck 18"/>
          <p:cNvSpPr/>
          <p:nvPr/>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itel 2"/>
          <p:cNvSpPr>
            <a:spLocks noGrp="1"/>
          </p:cNvSpPr>
          <p:nvPr>
            <p:ph type="title"/>
          </p:nvPr>
        </p:nvSpPr>
        <p:spPr/>
        <p:txBody>
          <a:bodyPr/>
          <a:lstStyle/>
          <a:p>
            <a:r>
              <a:rPr lang="de-DE" altLang="de-DE" dirty="0"/>
              <a:t>Die </a:t>
            </a:r>
            <a:r>
              <a:rPr lang="de-DE" altLang="de-DE" dirty="0" err="1"/>
              <a:t>GrüneRente</a:t>
            </a:r>
            <a:endParaRPr lang="de-DE" dirty="0"/>
          </a:p>
        </p:txBody>
      </p:sp>
    </p:spTree>
    <p:extLst>
      <p:ext uri="{BB962C8B-B14F-4D97-AF65-F5344CB8AC3E}">
        <p14:creationId xmlns:p14="http://schemas.microsoft.com/office/powerpoint/2010/main" val="13051494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Von der nachhaltigen bAV zum</a:t>
            </a:r>
            <a:br>
              <a:rPr lang="de-DE" altLang="de-DE" dirty="0"/>
            </a:br>
            <a:r>
              <a:rPr lang="de-DE" altLang="de-DE" dirty="0"/>
              <a:t>nachhaltigem bAV-Konzept</a:t>
            </a:r>
            <a:endParaRPr lang="de-DE" dirty="0"/>
          </a:p>
        </p:txBody>
      </p:sp>
      <p:sp>
        <p:nvSpPr>
          <p:cNvPr id="3" name="Textplatzhalter 2"/>
          <p:cNvSpPr>
            <a:spLocks noGrp="1"/>
          </p:cNvSpPr>
          <p:nvPr>
            <p:ph type="body" sz="quarter" idx="18"/>
          </p:nvPr>
        </p:nvSpPr>
        <p:spPr/>
        <p:txBody>
          <a:bodyPr/>
          <a:lstStyle/>
          <a:p>
            <a:r>
              <a:rPr lang="de-DE" dirty="0"/>
              <a:t>3. </a:t>
            </a:r>
            <a:r>
              <a:rPr lang="de-DE" altLang="de-DE" dirty="0"/>
              <a:t>Die </a:t>
            </a:r>
            <a:r>
              <a:rPr lang="de-DE" altLang="de-DE" dirty="0" err="1"/>
              <a:t>GrüneRente</a:t>
            </a:r>
            <a:endParaRPr lang="de-DE" dirty="0"/>
          </a:p>
        </p:txBody>
      </p:sp>
      <p:sp>
        <p:nvSpPr>
          <p:cNvPr id="4" name="Datumsplatzhalter 3"/>
          <p:cNvSpPr>
            <a:spLocks noGrp="1"/>
          </p:cNvSpPr>
          <p:nvPr>
            <p:ph type="dt" sz="half" idx="19"/>
          </p:nvPr>
        </p:nvSpPr>
        <p:spPr/>
        <p:txBody>
          <a:bodyPr/>
          <a:lstStyle/>
          <a:p>
            <a:r>
              <a:rPr lang="de-DE"/>
              <a:t>01.01.2023</a:t>
            </a:r>
            <a:endParaRPr lang="de-DE" dirty="0"/>
          </a:p>
        </p:txBody>
      </p:sp>
      <p:sp>
        <p:nvSpPr>
          <p:cNvPr id="5" name="Fußzeilenplatzhalter 4"/>
          <p:cNvSpPr>
            <a:spLocks noGrp="1"/>
          </p:cNvSpPr>
          <p:nvPr>
            <p:ph type="ftr" sz="quarter" idx="20"/>
          </p:nvPr>
        </p:nvSpPr>
        <p:spPr/>
        <p:txBody>
          <a:bodyPr/>
          <a:lstStyle/>
          <a:p>
            <a:r>
              <a:rPr lang="de-DE"/>
              <a:t>Nachhaltigkeit in der betrieblichen Altersversorgung: bAV &amp; GrüneRente</a:t>
            </a:r>
            <a:endParaRPr lang="de-DE" dirty="0"/>
          </a:p>
        </p:txBody>
      </p:sp>
      <p:sp>
        <p:nvSpPr>
          <p:cNvPr id="6" name="Foliennummernplatzhalter 5"/>
          <p:cNvSpPr>
            <a:spLocks noGrp="1"/>
          </p:cNvSpPr>
          <p:nvPr>
            <p:ph type="sldNum" sz="quarter" idx="21"/>
          </p:nvPr>
        </p:nvSpPr>
        <p:spPr/>
        <p:txBody>
          <a:bodyPr/>
          <a:lstStyle/>
          <a:p>
            <a:fld id="{BFE8ADF1-837C-463F-9856-54C2D771B21B}" type="slidenum">
              <a:rPr lang="de-DE" smtClean="0"/>
              <a:pPr/>
              <a:t>44</a:t>
            </a:fld>
            <a:endParaRPr lang="de-DE" dirty="0"/>
          </a:p>
        </p:txBody>
      </p:sp>
      <p:sp>
        <p:nvSpPr>
          <p:cNvPr id="7" name="Textplatzhalter 6"/>
          <p:cNvSpPr>
            <a:spLocks noGrp="1"/>
          </p:cNvSpPr>
          <p:nvPr>
            <p:ph type="body" sz="quarter" idx="23"/>
          </p:nvPr>
        </p:nvSpPr>
        <p:spPr/>
        <p:txBody>
          <a:bodyPr/>
          <a:lstStyle/>
          <a:p>
            <a:endParaRPr lang="de-DE" dirty="0">
              <a:solidFill>
                <a:srgbClr val="7F7F7F"/>
              </a:solidFill>
            </a:endParaRPr>
          </a:p>
        </p:txBody>
      </p:sp>
      <p:pic>
        <p:nvPicPr>
          <p:cNvPr id="10" name="Grafik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31913" y="2595698"/>
            <a:ext cx="648017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21702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Die </a:t>
            </a:r>
            <a:r>
              <a:rPr lang="de-DE" altLang="de-DE" dirty="0" err="1"/>
              <a:t>GrüneRente</a:t>
            </a:r>
            <a:r>
              <a:rPr lang="de-DE" altLang="de-DE" dirty="0"/>
              <a:t> der Stuttgarter </a:t>
            </a:r>
            <a:endParaRPr lang="de-DE" dirty="0"/>
          </a:p>
        </p:txBody>
      </p:sp>
      <p:sp>
        <p:nvSpPr>
          <p:cNvPr id="3" name="Textplatzhalter 2"/>
          <p:cNvSpPr>
            <a:spLocks noGrp="1"/>
          </p:cNvSpPr>
          <p:nvPr>
            <p:ph type="body" sz="quarter" idx="18"/>
          </p:nvPr>
        </p:nvSpPr>
        <p:spPr/>
        <p:txBody>
          <a:bodyPr/>
          <a:lstStyle/>
          <a:p>
            <a:r>
              <a:rPr lang="de-DE" dirty="0"/>
              <a:t>3. </a:t>
            </a:r>
            <a:r>
              <a:rPr lang="de-DE" altLang="de-DE" dirty="0"/>
              <a:t>Die </a:t>
            </a:r>
            <a:r>
              <a:rPr lang="de-DE" altLang="de-DE" dirty="0" err="1"/>
              <a:t>GrüneRente</a:t>
            </a:r>
            <a:endParaRPr lang="de-DE" dirty="0"/>
          </a:p>
        </p:txBody>
      </p:sp>
      <p:sp>
        <p:nvSpPr>
          <p:cNvPr id="4" name="Datumsplatzhalter 3"/>
          <p:cNvSpPr>
            <a:spLocks noGrp="1"/>
          </p:cNvSpPr>
          <p:nvPr>
            <p:ph type="dt" sz="half" idx="19"/>
          </p:nvPr>
        </p:nvSpPr>
        <p:spPr/>
        <p:txBody>
          <a:bodyPr/>
          <a:lstStyle/>
          <a:p>
            <a:r>
              <a:rPr lang="de-DE"/>
              <a:t>01.01.2023</a:t>
            </a:r>
            <a:endParaRPr lang="de-DE" dirty="0"/>
          </a:p>
        </p:txBody>
      </p:sp>
      <p:sp>
        <p:nvSpPr>
          <p:cNvPr id="5" name="Fußzeilenplatzhalter 4"/>
          <p:cNvSpPr>
            <a:spLocks noGrp="1"/>
          </p:cNvSpPr>
          <p:nvPr>
            <p:ph type="ftr" sz="quarter" idx="20"/>
          </p:nvPr>
        </p:nvSpPr>
        <p:spPr/>
        <p:txBody>
          <a:bodyPr/>
          <a:lstStyle/>
          <a:p>
            <a:r>
              <a:rPr lang="de-DE"/>
              <a:t>Nachhaltigkeit in der betrieblichen Altersversorgung: bAV &amp; GrüneRente</a:t>
            </a:r>
            <a:endParaRPr lang="de-DE" dirty="0"/>
          </a:p>
        </p:txBody>
      </p:sp>
      <p:sp>
        <p:nvSpPr>
          <p:cNvPr id="6" name="Foliennummernplatzhalter 5"/>
          <p:cNvSpPr>
            <a:spLocks noGrp="1"/>
          </p:cNvSpPr>
          <p:nvPr>
            <p:ph type="sldNum" sz="quarter" idx="21"/>
          </p:nvPr>
        </p:nvSpPr>
        <p:spPr/>
        <p:txBody>
          <a:bodyPr/>
          <a:lstStyle/>
          <a:p>
            <a:fld id="{BFE8ADF1-837C-463F-9856-54C2D771B21B}" type="slidenum">
              <a:rPr lang="de-DE" smtClean="0"/>
              <a:pPr/>
              <a:t>45</a:t>
            </a:fld>
            <a:endParaRPr lang="de-DE" dirty="0"/>
          </a:p>
        </p:txBody>
      </p:sp>
      <p:sp>
        <p:nvSpPr>
          <p:cNvPr id="7" name="Textplatzhalter 6"/>
          <p:cNvSpPr>
            <a:spLocks noGrp="1"/>
          </p:cNvSpPr>
          <p:nvPr>
            <p:ph type="body" sz="quarter" idx="23"/>
          </p:nvPr>
        </p:nvSpPr>
        <p:spPr/>
        <p:txBody>
          <a:bodyPr/>
          <a:lstStyle/>
          <a:p>
            <a:endParaRPr lang="de-DE" dirty="0">
              <a:solidFill>
                <a:srgbClr val="7F7F7F"/>
              </a:solidFill>
            </a:endParaRPr>
          </a:p>
        </p:txBody>
      </p:sp>
      <p:pic>
        <p:nvPicPr>
          <p:cNvPr id="11" name="Picture 3"/>
          <p:cNvPicPr>
            <a:picLocks noChangeAspect="1" noChangeArrowheads="1"/>
          </p:cNvPicPr>
          <p:nvPr/>
        </p:nvPicPr>
        <p:blipFill rotWithShape="1">
          <a:blip r:embed="rId2"/>
          <a:srcRect/>
          <a:stretch/>
        </p:blipFill>
        <p:spPr bwMode="auto">
          <a:xfrm rot="21420000">
            <a:off x="1450689" y="1818064"/>
            <a:ext cx="2881313" cy="4164012"/>
          </a:xfrm>
          <a:prstGeom prst="rect">
            <a:avLst/>
          </a:prstGeom>
          <a:noFill/>
          <a:ln w="9525">
            <a:solidFill>
              <a:schemeClr val="accent5"/>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4" name="Grafik 13">
            <a:extLst>
              <a:ext uri="{FF2B5EF4-FFF2-40B4-BE49-F238E27FC236}">
                <a16:creationId xmlns:a16="http://schemas.microsoft.com/office/drawing/2014/main" id="{B39CA1F3-ACE5-4894-B936-FBFCA81EB0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0177">
            <a:off x="4717357" y="1809466"/>
            <a:ext cx="2944959" cy="4165200"/>
          </a:xfrm>
          <a:prstGeom prst="rect">
            <a:avLst/>
          </a:prstGeom>
          <a:noFill/>
          <a:ln w="9525">
            <a:solidFill>
              <a:schemeClr val="accent5"/>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333598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2400" dirty="0" err="1"/>
              <a:t>GrüneRente</a:t>
            </a:r>
            <a:r>
              <a:rPr lang="de-DE" altLang="de-DE" sz="2400" dirty="0"/>
              <a:t> – Funktionsweise (klassische Tarife)</a:t>
            </a:r>
            <a:endParaRPr lang="de-DE" sz="2200" dirty="0"/>
          </a:p>
        </p:txBody>
      </p:sp>
      <p:sp>
        <p:nvSpPr>
          <p:cNvPr id="5" name="Textplatzhalter 4"/>
          <p:cNvSpPr>
            <a:spLocks noGrp="1"/>
          </p:cNvSpPr>
          <p:nvPr>
            <p:ph type="body" sz="quarter" idx="23"/>
          </p:nvPr>
        </p:nvSpPr>
        <p:spPr/>
        <p:txBody>
          <a:bodyPr/>
          <a:lstStyle/>
          <a:p>
            <a:endParaRPr lang="de-DE"/>
          </a:p>
        </p:txBody>
      </p:sp>
      <p:sp>
        <p:nvSpPr>
          <p:cNvPr id="6" name="Textplatzhalter 5"/>
          <p:cNvSpPr>
            <a:spLocks noGrp="1"/>
          </p:cNvSpPr>
          <p:nvPr>
            <p:ph type="body" sz="quarter" idx="24"/>
          </p:nvPr>
        </p:nvSpPr>
        <p:spPr/>
        <p:txBody>
          <a:bodyPr/>
          <a:lstStyle/>
          <a:p>
            <a:r>
              <a:rPr lang="de-DE" sz="1650" dirty="0"/>
              <a:t>Im Rahmen der </a:t>
            </a:r>
            <a:r>
              <a:rPr lang="de-DE" sz="1650" dirty="0" err="1"/>
              <a:t>GrüneRente</a:t>
            </a:r>
            <a:r>
              <a:rPr lang="de-DE" sz="1650" dirty="0"/>
              <a:t> sichert Die Stuttgarter ihren Kunden zu, mindestens in Höhe des Sparanteils der </a:t>
            </a:r>
            <a:r>
              <a:rPr lang="de-DE" sz="1650" dirty="0" err="1"/>
              <a:t>GrüneRente</a:t>
            </a:r>
            <a:r>
              <a:rPr lang="de-DE" sz="1650" dirty="0"/>
              <a:t> in nachhaltige Kapitalanlagen zu investieren.</a:t>
            </a:r>
          </a:p>
        </p:txBody>
      </p:sp>
      <p:sp>
        <p:nvSpPr>
          <p:cNvPr id="7" name="Textplatzhalter 6"/>
          <p:cNvSpPr>
            <a:spLocks noGrp="1"/>
          </p:cNvSpPr>
          <p:nvPr>
            <p:ph type="body" sz="quarter" idx="18"/>
          </p:nvPr>
        </p:nvSpPr>
        <p:spPr/>
        <p:txBody>
          <a:bodyPr/>
          <a:lstStyle/>
          <a:p>
            <a:r>
              <a:rPr lang="de-DE" dirty="0"/>
              <a:t>3. </a:t>
            </a:r>
            <a:r>
              <a:rPr lang="de-DE" altLang="de-DE" dirty="0"/>
              <a:t>Die </a:t>
            </a:r>
            <a:r>
              <a:rPr lang="de-DE" altLang="de-DE" dirty="0" err="1"/>
              <a:t>GrüneRente</a:t>
            </a:r>
            <a:endParaRPr lang="de-DE" dirty="0"/>
          </a:p>
        </p:txBody>
      </p:sp>
      <p:sp>
        <p:nvSpPr>
          <p:cNvPr id="8" name="Datumsplatzhalter 7"/>
          <p:cNvSpPr>
            <a:spLocks noGrp="1"/>
          </p:cNvSpPr>
          <p:nvPr>
            <p:ph type="dt" sz="half" idx="25"/>
          </p:nvPr>
        </p:nvSpPr>
        <p:spPr/>
        <p:txBody>
          <a:bodyPr/>
          <a:lstStyle/>
          <a:p>
            <a:r>
              <a:rPr lang="de-DE"/>
              <a:t>01.01.2023</a:t>
            </a:r>
            <a:endParaRPr lang="de-DE" dirty="0"/>
          </a:p>
        </p:txBody>
      </p:sp>
      <p:sp>
        <p:nvSpPr>
          <p:cNvPr id="9" name="Fußzeilenplatzhalter 8"/>
          <p:cNvSpPr>
            <a:spLocks noGrp="1"/>
          </p:cNvSpPr>
          <p:nvPr>
            <p:ph type="ftr" sz="quarter" idx="26"/>
          </p:nvPr>
        </p:nvSpPr>
        <p:spPr/>
        <p:txBody>
          <a:bodyPr/>
          <a:lstStyle/>
          <a:p>
            <a:r>
              <a:rPr lang="de-DE"/>
              <a:t>Nachhaltigkeit in der betrieblichen Altersversorgung: bAV &amp; GrüneRente</a:t>
            </a:r>
            <a:endParaRPr lang="de-DE" dirty="0"/>
          </a:p>
        </p:txBody>
      </p:sp>
      <p:sp>
        <p:nvSpPr>
          <p:cNvPr id="10" name="Foliennummernplatzhalter 9"/>
          <p:cNvSpPr>
            <a:spLocks noGrp="1"/>
          </p:cNvSpPr>
          <p:nvPr>
            <p:ph type="sldNum" sz="quarter" idx="27"/>
          </p:nvPr>
        </p:nvSpPr>
        <p:spPr/>
        <p:txBody>
          <a:bodyPr/>
          <a:lstStyle/>
          <a:p>
            <a:fld id="{BFE8ADF1-837C-463F-9856-54C2D771B21B}" type="slidenum">
              <a:rPr lang="de-DE" smtClean="0"/>
              <a:pPr/>
              <a:t>46</a:t>
            </a:fld>
            <a:endParaRPr lang="de-DE" dirty="0"/>
          </a:p>
        </p:txBody>
      </p:sp>
      <p:pic>
        <p:nvPicPr>
          <p:cNvPr id="11" name="Grafik 10">
            <a:extLst>
              <a:ext uri="{FF2B5EF4-FFF2-40B4-BE49-F238E27FC236}">
                <a16:creationId xmlns:a16="http://schemas.microsoft.com/office/drawing/2014/main" id="{7CD53255-AC21-6ADC-5847-C50A4A598D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878" y="1733618"/>
            <a:ext cx="5760244" cy="3657298"/>
          </a:xfrm>
          <a:prstGeom prst="rect">
            <a:avLst/>
          </a:prstGeom>
        </p:spPr>
      </p:pic>
    </p:spTree>
    <p:extLst>
      <p:ext uri="{BB962C8B-B14F-4D97-AF65-F5344CB8AC3E}">
        <p14:creationId xmlns:p14="http://schemas.microsoft.com/office/powerpoint/2010/main" val="36698781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2400" dirty="0"/>
              <a:t>Anlagekonzept</a:t>
            </a:r>
            <a:endParaRPr lang="de-DE" sz="2200" dirty="0"/>
          </a:p>
        </p:txBody>
      </p:sp>
      <p:sp>
        <p:nvSpPr>
          <p:cNvPr id="5" name="Textplatzhalter 4"/>
          <p:cNvSpPr>
            <a:spLocks noGrp="1"/>
          </p:cNvSpPr>
          <p:nvPr>
            <p:ph type="body" sz="quarter" idx="23"/>
          </p:nvPr>
        </p:nvSpPr>
        <p:spPr/>
        <p:txBody>
          <a:bodyPr/>
          <a:lstStyle/>
          <a:p>
            <a:endParaRPr lang="de-DE"/>
          </a:p>
        </p:txBody>
      </p:sp>
      <p:sp>
        <p:nvSpPr>
          <p:cNvPr id="6" name="Textplatzhalter 5"/>
          <p:cNvSpPr>
            <a:spLocks noGrp="1"/>
          </p:cNvSpPr>
          <p:nvPr>
            <p:ph type="body" sz="quarter" idx="24"/>
          </p:nvPr>
        </p:nvSpPr>
        <p:spPr/>
        <p:txBody>
          <a:bodyPr/>
          <a:lstStyle/>
          <a:p>
            <a:pPr>
              <a:spcAft>
                <a:spcPts val="0"/>
              </a:spcAft>
              <a:defRPr/>
            </a:pPr>
            <a:r>
              <a:rPr lang="de-DE" sz="1600" dirty="0"/>
              <a:t>Begleitung der Investment-Auswahl durch einen renommierten, unabhängigen Sachverständigen, Veröffentlichung eines Anlageberichtes (erstmalig 2014; www.stuttgarter.de/gruenerente)</a:t>
            </a:r>
          </a:p>
        </p:txBody>
      </p:sp>
      <p:sp>
        <p:nvSpPr>
          <p:cNvPr id="7" name="Textplatzhalter 6"/>
          <p:cNvSpPr>
            <a:spLocks noGrp="1"/>
          </p:cNvSpPr>
          <p:nvPr>
            <p:ph type="body" sz="quarter" idx="18"/>
          </p:nvPr>
        </p:nvSpPr>
        <p:spPr/>
        <p:txBody>
          <a:bodyPr/>
          <a:lstStyle/>
          <a:p>
            <a:r>
              <a:rPr lang="de-DE" dirty="0"/>
              <a:t>3. </a:t>
            </a:r>
            <a:r>
              <a:rPr lang="de-DE" altLang="de-DE" dirty="0"/>
              <a:t>Die </a:t>
            </a:r>
            <a:r>
              <a:rPr lang="de-DE" altLang="de-DE" dirty="0" err="1"/>
              <a:t>GrüneRente</a:t>
            </a:r>
            <a:endParaRPr lang="de-DE" dirty="0"/>
          </a:p>
        </p:txBody>
      </p:sp>
      <p:sp>
        <p:nvSpPr>
          <p:cNvPr id="8" name="Datumsplatzhalter 7"/>
          <p:cNvSpPr>
            <a:spLocks noGrp="1"/>
          </p:cNvSpPr>
          <p:nvPr>
            <p:ph type="dt" sz="half" idx="25"/>
          </p:nvPr>
        </p:nvSpPr>
        <p:spPr/>
        <p:txBody>
          <a:bodyPr/>
          <a:lstStyle/>
          <a:p>
            <a:r>
              <a:rPr lang="de-DE"/>
              <a:t>01.01.2023</a:t>
            </a:r>
            <a:endParaRPr lang="de-DE" dirty="0"/>
          </a:p>
        </p:txBody>
      </p:sp>
      <p:sp>
        <p:nvSpPr>
          <p:cNvPr id="9" name="Fußzeilenplatzhalter 8"/>
          <p:cNvSpPr>
            <a:spLocks noGrp="1"/>
          </p:cNvSpPr>
          <p:nvPr>
            <p:ph type="ftr" sz="quarter" idx="26"/>
          </p:nvPr>
        </p:nvSpPr>
        <p:spPr/>
        <p:txBody>
          <a:bodyPr/>
          <a:lstStyle/>
          <a:p>
            <a:r>
              <a:rPr lang="de-DE"/>
              <a:t>Nachhaltigkeit in der betrieblichen Altersversorgung: bAV &amp; GrüneRente</a:t>
            </a:r>
            <a:endParaRPr lang="de-DE" dirty="0"/>
          </a:p>
        </p:txBody>
      </p:sp>
      <p:sp>
        <p:nvSpPr>
          <p:cNvPr id="10" name="Foliennummernplatzhalter 9"/>
          <p:cNvSpPr>
            <a:spLocks noGrp="1"/>
          </p:cNvSpPr>
          <p:nvPr>
            <p:ph type="sldNum" sz="quarter" idx="27"/>
          </p:nvPr>
        </p:nvSpPr>
        <p:spPr/>
        <p:txBody>
          <a:bodyPr/>
          <a:lstStyle/>
          <a:p>
            <a:fld id="{BFE8ADF1-837C-463F-9856-54C2D771B21B}" type="slidenum">
              <a:rPr lang="de-DE" smtClean="0"/>
              <a:pPr/>
              <a:t>47</a:t>
            </a:fld>
            <a:endParaRPr lang="de-DE" dirty="0"/>
          </a:p>
        </p:txBody>
      </p:sp>
      <p:grpSp>
        <p:nvGrpSpPr>
          <p:cNvPr id="13" name="Gruppieren 12"/>
          <p:cNvGrpSpPr>
            <a:grpSpLocks/>
          </p:cNvGrpSpPr>
          <p:nvPr/>
        </p:nvGrpSpPr>
        <p:grpSpPr bwMode="auto">
          <a:xfrm>
            <a:off x="2003734" y="1579698"/>
            <a:ext cx="5116512" cy="563562"/>
            <a:chOff x="1868525" y="1988840"/>
            <a:chExt cx="5367771" cy="590649"/>
          </a:xfrm>
        </p:grpSpPr>
        <p:sp>
          <p:nvSpPr>
            <p:cNvPr id="14" name="Abgerundetes Rechteck 4"/>
            <p:cNvSpPr/>
            <p:nvPr/>
          </p:nvSpPr>
          <p:spPr>
            <a:xfrm>
              <a:off x="1868525" y="1988840"/>
              <a:ext cx="1620490" cy="590649"/>
            </a:xfrm>
            <a:custGeom>
              <a:avLst/>
              <a:gdLst>
                <a:gd name="connsiteX0" fmla="*/ 0 w 1620000"/>
                <a:gd name="connsiteY0" fmla="*/ 98443 h 590649"/>
                <a:gd name="connsiteX1" fmla="*/ 98443 w 1620000"/>
                <a:gd name="connsiteY1" fmla="*/ 0 h 590649"/>
                <a:gd name="connsiteX2" fmla="*/ 1521557 w 1620000"/>
                <a:gd name="connsiteY2" fmla="*/ 0 h 590649"/>
                <a:gd name="connsiteX3" fmla="*/ 1620000 w 1620000"/>
                <a:gd name="connsiteY3" fmla="*/ 98443 h 590649"/>
                <a:gd name="connsiteX4" fmla="*/ 1620000 w 1620000"/>
                <a:gd name="connsiteY4" fmla="*/ 492206 h 590649"/>
                <a:gd name="connsiteX5" fmla="*/ 1521557 w 1620000"/>
                <a:gd name="connsiteY5" fmla="*/ 590649 h 590649"/>
                <a:gd name="connsiteX6" fmla="*/ 98443 w 1620000"/>
                <a:gd name="connsiteY6" fmla="*/ 590649 h 590649"/>
                <a:gd name="connsiteX7" fmla="*/ 0 w 1620000"/>
                <a:gd name="connsiteY7" fmla="*/ 492206 h 590649"/>
                <a:gd name="connsiteX8" fmla="*/ 0 w 1620000"/>
                <a:gd name="connsiteY8" fmla="*/ 98443 h 590649"/>
                <a:gd name="connsiteX0" fmla="*/ 0 w 1620000"/>
                <a:gd name="connsiteY0" fmla="*/ 492206 h 590649"/>
                <a:gd name="connsiteX1" fmla="*/ 98443 w 1620000"/>
                <a:gd name="connsiteY1" fmla="*/ 0 h 590649"/>
                <a:gd name="connsiteX2" fmla="*/ 1521557 w 1620000"/>
                <a:gd name="connsiteY2" fmla="*/ 0 h 590649"/>
                <a:gd name="connsiteX3" fmla="*/ 1620000 w 1620000"/>
                <a:gd name="connsiteY3" fmla="*/ 98443 h 590649"/>
                <a:gd name="connsiteX4" fmla="*/ 1620000 w 1620000"/>
                <a:gd name="connsiteY4" fmla="*/ 492206 h 590649"/>
                <a:gd name="connsiteX5" fmla="*/ 1521557 w 1620000"/>
                <a:gd name="connsiteY5" fmla="*/ 590649 h 590649"/>
                <a:gd name="connsiteX6" fmla="*/ 98443 w 1620000"/>
                <a:gd name="connsiteY6" fmla="*/ 590649 h 590649"/>
                <a:gd name="connsiteX7" fmla="*/ 0 w 1620000"/>
                <a:gd name="connsiteY7" fmla="*/ 492206 h 590649"/>
                <a:gd name="connsiteX0" fmla="*/ 1569 w 1621569"/>
                <a:gd name="connsiteY0" fmla="*/ 492206 h 590649"/>
                <a:gd name="connsiteX1" fmla="*/ 0 w 1621569"/>
                <a:gd name="connsiteY1" fmla="*/ 0 h 590649"/>
                <a:gd name="connsiteX2" fmla="*/ 1523126 w 1621569"/>
                <a:gd name="connsiteY2" fmla="*/ 0 h 590649"/>
                <a:gd name="connsiteX3" fmla="*/ 1621569 w 1621569"/>
                <a:gd name="connsiteY3" fmla="*/ 98443 h 590649"/>
                <a:gd name="connsiteX4" fmla="*/ 1621569 w 1621569"/>
                <a:gd name="connsiteY4" fmla="*/ 492206 h 590649"/>
                <a:gd name="connsiteX5" fmla="*/ 1523126 w 1621569"/>
                <a:gd name="connsiteY5" fmla="*/ 590649 h 590649"/>
                <a:gd name="connsiteX6" fmla="*/ 100012 w 1621569"/>
                <a:gd name="connsiteY6" fmla="*/ 590649 h 590649"/>
                <a:gd name="connsiteX7" fmla="*/ 1569 w 1621569"/>
                <a:gd name="connsiteY7" fmla="*/ 492206 h 590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1569" h="590649">
                  <a:moveTo>
                    <a:pt x="1569" y="492206"/>
                  </a:moveTo>
                  <a:lnTo>
                    <a:pt x="0" y="0"/>
                  </a:lnTo>
                  <a:lnTo>
                    <a:pt x="1523126" y="0"/>
                  </a:lnTo>
                  <a:cubicBezTo>
                    <a:pt x="1577495" y="0"/>
                    <a:pt x="1621569" y="44074"/>
                    <a:pt x="1621569" y="98443"/>
                  </a:cubicBezTo>
                  <a:lnTo>
                    <a:pt x="1621569" y="492206"/>
                  </a:lnTo>
                  <a:cubicBezTo>
                    <a:pt x="1621569" y="546575"/>
                    <a:pt x="1577495" y="590649"/>
                    <a:pt x="1523126" y="590649"/>
                  </a:cubicBezTo>
                  <a:lnTo>
                    <a:pt x="100012" y="590649"/>
                  </a:lnTo>
                  <a:cubicBezTo>
                    <a:pt x="45643" y="590649"/>
                    <a:pt x="1569" y="546575"/>
                    <a:pt x="1569" y="492206"/>
                  </a:cubicBezTo>
                  <a:close/>
                </a:path>
              </a:pathLst>
            </a:custGeom>
            <a:solidFill>
              <a:schemeClr val="tx2"/>
            </a:solidFill>
            <a:ln w="19050">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b="1" dirty="0"/>
                <a:t>Sicherheit</a:t>
              </a:r>
            </a:p>
          </p:txBody>
        </p:sp>
        <p:sp>
          <p:nvSpPr>
            <p:cNvPr id="15" name="Abgerundetes Rechteck 4"/>
            <p:cNvSpPr/>
            <p:nvPr/>
          </p:nvSpPr>
          <p:spPr>
            <a:xfrm>
              <a:off x="3742165" y="1988840"/>
              <a:ext cx="1620491" cy="590649"/>
            </a:xfrm>
            <a:custGeom>
              <a:avLst/>
              <a:gdLst>
                <a:gd name="connsiteX0" fmla="*/ 0 w 1620000"/>
                <a:gd name="connsiteY0" fmla="*/ 98443 h 590649"/>
                <a:gd name="connsiteX1" fmla="*/ 98443 w 1620000"/>
                <a:gd name="connsiteY1" fmla="*/ 0 h 590649"/>
                <a:gd name="connsiteX2" fmla="*/ 1521557 w 1620000"/>
                <a:gd name="connsiteY2" fmla="*/ 0 h 590649"/>
                <a:gd name="connsiteX3" fmla="*/ 1620000 w 1620000"/>
                <a:gd name="connsiteY3" fmla="*/ 98443 h 590649"/>
                <a:gd name="connsiteX4" fmla="*/ 1620000 w 1620000"/>
                <a:gd name="connsiteY4" fmla="*/ 492206 h 590649"/>
                <a:gd name="connsiteX5" fmla="*/ 1521557 w 1620000"/>
                <a:gd name="connsiteY5" fmla="*/ 590649 h 590649"/>
                <a:gd name="connsiteX6" fmla="*/ 98443 w 1620000"/>
                <a:gd name="connsiteY6" fmla="*/ 590649 h 590649"/>
                <a:gd name="connsiteX7" fmla="*/ 0 w 1620000"/>
                <a:gd name="connsiteY7" fmla="*/ 492206 h 590649"/>
                <a:gd name="connsiteX8" fmla="*/ 0 w 1620000"/>
                <a:gd name="connsiteY8" fmla="*/ 98443 h 590649"/>
                <a:gd name="connsiteX0" fmla="*/ 0 w 1620000"/>
                <a:gd name="connsiteY0" fmla="*/ 492206 h 590649"/>
                <a:gd name="connsiteX1" fmla="*/ 98443 w 1620000"/>
                <a:gd name="connsiteY1" fmla="*/ 0 h 590649"/>
                <a:gd name="connsiteX2" fmla="*/ 1521557 w 1620000"/>
                <a:gd name="connsiteY2" fmla="*/ 0 h 590649"/>
                <a:gd name="connsiteX3" fmla="*/ 1620000 w 1620000"/>
                <a:gd name="connsiteY3" fmla="*/ 98443 h 590649"/>
                <a:gd name="connsiteX4" fmla="*/ 1620000 w 1620000"/>
                <a:gd name="connsiteY4" fmla="*/ 492206 h 590649"/>
                <a:gd name="connsiteX5" fmla="*/ 1521557 w 1620000"/>
                <a:gd name="connsiteY5" fmla="*/ 590649 h 590649"/>
                <a:gd name="connsiteX6" fmla="*/ 98443 w 1620000"/>
                <a:gd name="connsiteY6" fmla="*/ 590649 h 590649"/>
                <a:gd name="connsiteX7" fmla="*/ 0 w 1620000"/>
                <a:gd name="connsiteY7" fmla="*/ 492206 h 590649"/>
                <a:gd name="connsiteX0" fmla="*/ 1569 w 1621569"/>
                <a:gd name="connsiteY0" fmla="*/ 492206 h 590649"/>
                <a:gd name="connsiteX1" fmla="*/ 0 w 1621569"/>
                <a:gd name="connsiteY1" fmla="*/ 0 h 590649"/>
                <a:gd name="connsiteX2" fmla="*/ 1523126 w 1621569"/>
                <a:gd name="connsiteY2" fmla="*/ 0 h 590649"/>
                <a:gd name="connsiteX3" fmla="*/ 1621569 w 1621569"/>
                <a:gd name="connsiteY3" fmla="*/ 98443 h 590649"/>
                <a:gd name="connsiteX4" fmla="*/ 1621569 w 1621569"/>
                <a:gd name="connsiteY4" fmla="*/ 492206 h 590649"/>
                <a:gd name="connsiteX5" fmla="*/ 1523126 w 1621569"/>
                <a:gd name="connsiteY5" fmla="*/ 590649 h 590649"/>
                <a:gd name="connsiteX6" fmla="*/ 100012 w 1621569"/>
                <a:gd name="connsiteY6" fmla="*/ 590649 h 590649"/>
                <a:gd name="connsiteX7" fmla="*/ 1569 w 1621569"/>
                <a:gd name="connsiteY7" fmla="*/ 492206 h 590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1569" h="590649">
                  <a:moveTo>
                    <a:pt x="1569" y="492206"/>
                  </a:moveTo>
                  <a:lnTo>
                    <a:pt x="0" y="0"/>
                  </a:lnTo>
                  <a:lnTo>
                    <a:pt x="1523126" y="0"/>
                  </a:lnTo>
                  <a:cubicBezTo>
                    <a:pt x="1577495" y="0"/>
                    <a:pt x="1621569" y="44074"/>
                    <a:pt x="1621569" y="98443"/>
                  </a:cubicBezTo>
                  <a:lnTo>
                    <a:pt x="1621569" y="492206"/>
                  </a:lnTo>
                  <a:cubicBezTo>
                    <a:pt x="1621569" y="546575"/>
                    <a:pt x="1577495" y="590649"/>
                    <a:pt x="1523126" y="590649"/>
                  </a:cubicBezTo>
                  <a:lnTo>
                    <a:pt x="100012" y="590649"/>
                  </a:lnTo>
                  <a:cubicBezTo>
                    <a:pt x="45643" y="590649"/>
                    <a:pt x="1569" y="546575"/>
                    <a:pt x="1569" y="492206"/>
                  </a:cubicBezTo>
                  <a:close/>
                </a:path>
              </a:pathLst>
            </a:custGeom>
            <a:solidFill>
              <a:schemeClr val="tx2"/>
            </a:solidFill>
            <a:ln w="19050">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b="1" dirty="0"/>
                <a:t>Rentabilität</a:t>
              </a:r>
            </a:p>
          </p:txBody>
        </p:sp>
        <p:sp>
          <p:nvSpPr>
            <p:cNvPr id="18" name="Abgerundetes Rechteck 4"/>
            <p:cNvSpPr/>
            <p:nvPr/>
          </p:nvSpPr>
          <p:spPr>
            <a:xfrm>
              <a:off x="5615806" y="1988840"/>
              <a:ext cx="1620490" cy="590649"/>
            </a:xfrm>
            <a:custGeom>
              <a:avLst/>
              <a:gdLst>
                <a:gd name="connsiteX0" fmla="*/ 0 w 1620000"/>
                <a:gd name="connsiteY0" fmla="*/ 98443 h 590649"/>
                <a:gd name="connsiteX1" fmla="*/ 98443 w 1620000"/>
                <a:gd name="connsiteY1" fmla="*/ 0 h 590649"/>
                <a:gd name="connsiteX2" fmla="*/ 1521557 w 1620000"/>
                <a:gd name="connsiteY2" fmla="*/ 0 h 590649"/>
                <a:gd name="connsiteX3" fmla="*/ 1620000 w 1620000"/>
                <a:gd name="connsiteY3" fmla="*/ 98443 h 590649"/>
                <a:gd name="connsiteX4" fmla="*/ 1620000 w 1620000"/>
                <a:gd name="connsiteY4" fmla="*/ 492206 h 590649"/>
                <a:gd name="connsiteX5" fmla="*/ 1521557 w 1620000"/>
                <a:gd name="connsiteY5" fmla="*/ 590649 h 590649"/>
                <a:gd name="connsiteX6" fmla="*/ 98443 w 1620000"/>
                <a:gd name="connsiteY6" fmla="*/ 590649 h 590649"/>
                <a:gd name="connsiteX7" fmla="*/ 0 w 1620000"/>
                <a:gd name="connsiteY7" fmla="*/ 492206 h 590649"/>
                <a:gd name="connsiteX8" fmla="*/ 0 w 1620000"/>
                <a:gd name="connsiteY8" fmla="*/ 98443 h 590649"/>
                <a:gd name="connsiteX0" fmla="*/ 0 w 1620000"/>
                <a:gd name="connsiteY0" fmla="*/ 492206 h 590649"/>
                <a:gd name="connsiteX1" fmla="*/ 98443 w 1620000"/>
                <a:gd name="connsiteY1" fmla="*/ 0 h 590649"/>
                <a:gd name="connsiteX2" fmla="*/ 1521557 w 1620000"/>
                <a:gd name="connsiteY2" fmla="*/ 0 h 590649"/>
                <a:gd name="connsiteX3" fmla="*/ 1620000 w 1620000"/>
                <a:gd name="connsiteY3" fmla="*/ 98443 h 590649"/>
                <a:gd name="connsiteX4" fmla="*/ 1620000 w 1620000"/>
                <a:gd name="connsiteY4" fmla="*/ 492206 h 590649"/>
                <a:gd name="connsiteX5" fmla="*/ 1521557 w 1620000"/>
                <a:gd name="connsiteY5" fmla="*/ 590649 h 590649"/>
                <a:gd name="connsiteX6" fmla="*/ 98443 w 1620000"/>
                <a:gd name="connsiteY6" fmla="*/ 590649 h 590649"/>
                <a:gd name="connsiteX7" fmla="*/ 0 w 1620000"/>
                <a:gd name="connsiteY7" fmla="*/ 492206 h 590649"/>
                <a:gd name="connsiteX0" fmla="*/ 1569 w 1621569"/>
                <a:gd name="connsiteY0" fmla="*/ 492206 h 590649"/>
                <a:gd name="connsiteX1" fmla="*/ 0 w 1621569"/>
                <a:gd name="connsiteY1" fmla="*/ 0 h 590649"/>
                <a:gd name="connsiteX2" fmla="*/ 1523126 w 1621569"/>
                <a:gd name="connsiteY2" fmla="*/ 0 h 590649"/>
                <a:gd name="connsiteX3" fmla="*/ 1621569 w 1621569"/>
                <a:gd name="connsiteY3" fmla="*/ 98443 h 590649"/>
                <a:gd name="connsiteX4" fmla="*/ 1621569 w 1621569"/>
                <a:gd name="connsiteY4" fmla="*/ 492206 h 590649"/>
                <a:gd name="connsiteX5" fmla="*/ 1523126 w 1621569"/>
                <a:gd name="connsiteY5" fmla="*/ 590649 h 590649"/>
                <a:gd name="connsiteX6" fmla="*/ 100012 w 1621569"/>
                <a:gd name="connsiteY6" fmla="*/ 590649 h 590649"/>
                <a:gd name="connsiteX7" fmla="*/ 1569 w 1621569"/>
                <a:gd name="connsiteY7" fmla="*/ 492206 h 590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1569" h="590649">
                  <a:moveTo>
                    <a:pt x="1569" y="492206"/>
                  </a:moveTo>
                  <a:lnTo>
                    <a:pt x="0" y="0"/>
                  </a:lnTo>
                  <a:lnTo>
                    <a:pt x="1523126" y="0"/>
                  </a:lnTo>
                  <a:cubicBezTo>
                    <a:pt x="1577495" y="0"/>
                    <a:pt x="1621569" y="44074"/>
                    <a:pt x="1621569" y="98443"/>
                  </a:cubicBezTo>
                  <a:lnTo>
                    <a:pt x="1621569" y="492206"/>
                  </a:lnTo>
                  <a:cubicBezTo>
                    <a:pt x="1621569" y="546575"/>
                    <a:pt x="1577495" y="590649"/>
                    <a:pt x="1523126" y="590649"/>
                  </a:cubicBezTo>
                  <a:lnTo>
                    <a:pt x="100012" y="590649"/>
                  </a:lnTo>
                  <a:cubicBezTo>
                    <a:pt x="45643" y="590649"/>
                    <a:pt x="1569" y="546575"/>
                    <a:pt x="1569" y="492206"/>
                  </a:cubicBezTo>
                  <a:close/>
                </a:path>
              </a:pathLst>
            </a:custGeom>
            <a:solidFill>
              <a:schemeClr val="tx2"/>
            </a:solidFill>
            <a:ln w="19050">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b="1" dirty="0"/>
                <a:t>Liquidität</a:t>
              </a:r>
            </a:p>
          </p:txBody>
        </p:sp>
      </p:grpSp>
      <p:grpSp>
        <p:nvGrpSpPr>
          <p:cNvPr id="19" name="Gruppieren 18"/>
          <p:cNvGrpSpPr>
            <a:grpSpLocks/>
          </p:cNvGrpSpPr>
          <p:nvPr/>
        </p:nvGrpSpPr>
        <p:grpSpPr bwMode="auto">
          <a:xfrm>
            <a:off x="2003734" y="2287723"/>
            <a:ext cx="5116512" cy="882650"/>
            <a:chOff x="1868488" y="2697163"/>
            <a:chExt cx="5367337" cy="925512"/>
          </a:xfrm>
        </p:grpSpPr>
        <p:sp>
          <p:nvSpPr>
            <p:cNvPr id="20" name="Abgerundetes Rechteck 4"/>
            <p:cNvSpPr/>
            <p:nvPr/>
          </p:nvSpPr>
          <p:spPr bwMode="auto">
            <a:xfrm>
              <a:off x="1868488" y="3031745"/>
              <a:ext cx="1620359" cy="590930"/>
            </a:xfrm>
            <a:custGeom>
              <a:avLst/>
              <a:gdLst>
                <a:gd name="connsiteX0" fmla="*/ 0 w 1620000"/>
                <a:gd name="connsiteY0" fmla="*/ 98443 h 590649"/>
                <a:gd name="connsiteX1" fmla="*/ 98443 w 1620000"/>
                <a:gd name="connsiteY1" fmla="*/ 0 h 590649"/>
                <a:gd name="connsiteX2" fmla="*/ 1521557 w 1620000"/>
                <a:gd name="connsiteY2" fmla="*/ 0 h 590649"/>
                <a:gd name="connsiteX3" fmla="*/ 1620000 w 1620000"/>
                <a:gd name="connsiteY3" fmla="*/ 98443 h 590649"/>
                <a:gd name="connsiteX4" fmla="*/ 1620000 w 1620000"/>
                <a:gd name="connsiteY4" fmla="*/ 492206 h 590649"/>
                <a:gd name="connsiteX5" fmla="*/ 1521557 w 1620000"/>
                <a:gd name="connsiteY5" fmla="*/ 590649 h 590649"/>
                <a:gd name="connsiteX6" fmla="*/ 98443 w 1620000"/>
                <a:gd name="connsiteY6" fmla="*/ 590649 h 590649"/>
                <a:gd name="connsiteX7" fmla="*/ 0 w 1620000"/>
                <a:gd name="connsiteY7" fmla="*/ 492206 h 590649"/>
                <a:gd name="connsiteX8" fmla="*/ 0 w 1620000"/>
                <a:gd name="connsiteY8" fmla="*/ 98443 h 590649"/>
                <a:gd name="connsiteX0" fmla="*/ 0 w 1620000"/>
                <a:gd name="connsiteY0" fmla="*/ 492206 h 590649"/>
                <a:gd name="connsiteX1" fmla="*/ 98443 w 1620000"/>
                <a:gd name="connsiteY1" fmla="*/ 0 h 590649"/>
                <a:gd name="connsiteX2" fmla="*/ 1521557 w 1620000"/>
                <a:gd name="connsiteY2" fmla="*/ 0 h 590649"/>
                <a:gd name="connsiteX3" fmla="*/ 1620000 w 1620000"/>
                <a:gd name="connsiteY3" fmla="*/ 98443 h 590649"/>
                <a:gd name="connsiteX4" fmla="*/ 1620000 w 1620000"/>
                <a:gd name="connsiteY4" fmla="*/ 492206 h 590649"/>
                <a:gd name="connsiteX5" fmla="*/ 1521557 w 1620000"/>
                <a:gd name="connsiteY5" fmla="*/ 590649 h 590649"/>
                <a:gd name="connsiteX6" fmla="*/ 98443 w 1620000"/>
                <a:gd name="connsiteY6" fmla="*/ 590649 h 590649"/>
                <a:gd name="connsiteX7" fmla="*/ 0 w 1620000"/>
                <a:gd name="connsiteY7" fmla="*/ 492206 h 590649"/>
                <a:gd name="connsiteX0" fmla="*/ 1569 w 1621569"/>
                <a:gd name="connsiteY0" fmla="*/ 492206 h 590649"/>
                <a:gd name="connsiteX1" fmla="*/ 0 w 1621569"/>
                <a:gd name="connsiteY1" fmla="*/ 0 h 590649"/>
                <a:gd name="connsiteX2" fmla="*/ 1523126 w 1621569"/>
                <a:gd name="connsiteY2" fmla="*/ 0 h 590649"/>
                <a:gd name="connsiteX3" fmla="*/ 1621569 w 1621569"/>
                <a:gd name="connsiteY3" fmla="*/ 98443 h 590649"/>
                <a:gd name="connsiteX4" fmla="*/ 1621569 w 1621569"/>
                <a:gd name="connsiteY4" fmla="*/ 492206 h 590649"/>
                <a:gd name="connsiteX5" fmla="*/ 1523126 w 1621569"/>
                <a:gd name="connsiteY5" fmla="*/ 590649 h 590649"/>
                <a:gd name="connsiteX6" fmla="*/ 100012 w 1621569"/>
                <a:gd name="connsiteY6" fmla="*/ 590649 h 590649"/>
                <a:gd name="connsiteX7" fmla="*/ 1569 w 1621569"/>
                <a:gd name="connsiteY7" fmla="*/ 492206 h 590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1569" h="590649">
                  <a:moveTo>
                    <a:pt x="1569" y="492206"/>
                  </a:moveTo>
                  <a:lnTo>
                    <a:pt x="0" y="0"/>
                  </a:lnTo>
                  <a:lnTo>
                    <a:pt x="1523126" y="0"/>
                  </a:lnTo>
                  <a:cubicBezTo>
                    <a:pt x="1577495" y="0"/>
                    <a:pt x="1621569" y="44074"/>
                    <a:pt x="1621569" y="98443"/>
                  </a:cubicBezTo>
                  <a:lnTo>
                    <a:pt x="1621569" y="492206"/>
                  </a:lnTo>
                  <a:cubicBezTo>
                    <a:pt x="1621569" y="546575"/>
                    <a:pt x="1577495" y="590649"/>
                    <a:pt x="1523126" y="590649"/>
                  </a:cubicBezTo>
                  <a:lnTo>
                    <a:pt x="100012" y="590649"/>
                  </a:lnTo>
                  <a:cubicBezTo>
                    <a:pt x="45643" y="590649"/>
                    <a:pt x="1569" y="546575"/>
                    <a:pt x="1569" y="492206"/>
                  </a:cubicBezTo>
                  <a:close/>
                </a:path>
              </a:pathLst>
            </a:custGeom>
            <a:solidFill>
              <a:schemeClr val="tx2"/>
            </a:solidFill>
            <a:ln w="19050">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b="1" dirty="0"/>
                <a:t>ökologisch</a:t>
              </a:r>
            </a:p>
          </p:txBody>
        </p:sp>
        <p:sp>
          <p:nvSpPr>
            <p:cNvPr id="21" name="Abgerundetes Rechteck 4"/>
            <p:cNvSpPr/>
            <p:nvPr/>
          </p:nvSpPr>
          <p:spPr bwMode="auto">
            <a:xfrm>
              <a:off x="3741976" y="3031745"/>
              <a:ext cx="1620360" cy="590930"/>
            </a:xfrm>
            <a:custGeom>
              <a:avLst/>
              <a:gdLst>
                <a:gd name="connsiteX0" fmla="*/ 0 w 1620000"/>
                <a:gd name="connsiteY0" fmla="*/ 98443 h 590649"/>
                <a:gd name="connsiteX1" fmla="*/ 98443 w 1620000"/>
                <a:gd name="connsiteY1" fmla="*/ 0 h 590649"/>
                <a:gd name="connsiteX2" fmla="*/ 1521557 w 1620000"/>
                <a:gd name="connsiteY2" fmla="*/ 0 h 590649"/>
                <a:gd name="connsiteX3" fmla="*/ 1620000 w 1620000"/>
                <a:gd name="connsiteY3" fmla="*/ 98443 h 590649"/>
                <a:gd name="connsiteX4" fmla="*/ 1620000 w 1620000"/>
                <a:gd name="connsiteY4" fmla="*/ 492206 h 590649"/>
                <a:gd name="connsiteX5" fmla="*/ 1521557 w 1620000"/>
                <a:gd name="connsiteY5" fmla="*/ 590649 h 590649"/>
                <a:gd name="connsiteX6" fmla="*/ 98443 w 1620000"/>
                <a:gd name="connsiteY6" fmla="*/ 590649 h 590649"/>
                <a:gd name="connsiteX7" fmla="*/ 0 w 1620000"/>
                <a:gd name="connsiteY7" fmla="*/ 492206 h 590649"/>
                <a:gd name="connsiteX8" fmla="*/ 0 w 1620000"/>
                <a:gd name="connsiteY8" fmla="*/ 98443 h 590649"/>
                <a:gd name="connsiteX0" fmla="*/ 0 w 1620000"/>
                <a:gd name="connsiteY0" fmla="*/ 492206 h 590649"/>
                <a:gd name="connsiteX1" fmla="*/ 98443 w 1620000"/>
                <a:gd name="connsiteY1" fmla="*/ 0 h 590649"/>
                <a:gd name="connsiteX2" fmla="*/ 1521557 w 1620000"/>
                <a:gd name="connsiteY2" fmla="*/ 0 h 590649"/>
                <a:gd name="connsiteX3" fmla="*/ 1620000 w 1620000"/>
                <a:gd name="connsiteY3" fmla="*/ 98443 h 590649"/>
                <a:gd name="connsiteX4" fmla="*/ 1620000 w 1620000"/>
                <a:gd name="connsiteY4" fmla="*/ 492206 h 590649"/>
                <a:gd name="connsiteX5" fmla="*/ 1521557 w 1620000"/>
                <a:gd name="connsiteY5" fmla="*/ 590649 h 590649"/>
                <a:gd name="connsiteX6" fmla="*/ 98443 w 1620000"/>
                <a:gd name="connsiteY6" fmla="*/ 590649 h 590649"/>
                <a:gd name="connsiteX7" fmla="*/ 0 w 1620000"/>
                <a:gd name="connsiteY7" fmla="*/ 492206 h 590649"/>
                <a:gd name="connsiteX0" fmla="*/ 1569 w 1621569"/>
                <a:gd name="connsiteY0" fmla="*/ 492206 h 590649"/>
                <a:gd name="connsiteX1" fmla="*/ 0 w 1621569"/>
                <a:gd name="connsiteY1" fmla="*/ 0 h 590649"/>
                <a:gd name="connsiteX2" fmla="*/ 1523126 w 1621569"/>
                <a:gd name="connsiteY2" fmla="*/ 0 h 590649"/>
                <a:gd name="connsiteX3" fmla="*/ 1621569 w 1621569"/>
                <a:gd name="connsiteY3" fmla="*/ 98443 h 590649"/>
                <a:gd name="connsiteX4" fmla="*/ 1621569 w 1621569"/>
                <a:gd name="connsiteY4" fmla="*/ 492206 h 590649"/>
                <a:gd name="connsiteX5" fmla="*/ 1523126 w 1621569"/>
                <a:gd name="connsiteY5" fmla="*/ 590649 h 590649"/>
                <a:gd name="connsiteX6" fmla="*/ 100012 w 1621569"/>
                <a:gd name="connsiteY6" fmla="*/ 590649 h 590649"/>
                <a:gd name="connsiteX7" fmla="*/ 1569 w 1621569"/>
                <a:gd name="connsiteY7" fmla="*/ 492206 h 590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1569" h="590649">
                  <a:moveTo>
                    <a:pt x="1569" y="492206"/>
                  </a:moveTo>
                  <a:lnTo>
                    <a:pt x="0" y="0"/>
                  </a:lnTo>
                  <a:lnTo>
                    <a:pt x="1523126" y="0"/>
                  </a:lnTo>
                  <a:cubicBezTo>
                    <a:pt x="1577495" y="0"/>
                    <a:pt x="1621569" y="44074"/>
                    <a:pt x="1621569" y="98443"/>
                  </a:cubicBezTo>
                  <a:lnTo>
                    <a:pt x="1621569" y="492206"/>
                  </a:lnTo>
                  <a:cubicBezTo>
                    <a:pt x="1621569" y="546575"/>
                    <a:pt x="1577495" y="590649"/>
                    <a:pt x="1523126" y="590649"/>
                  </a:cubicBezTo>
                  <a:lnTo>
                    <a:pt x="100012" y="590649"/>
                  </a:lnTo>
                  <a:cubicBezTo>
                    <a:pt x="45643" y="590649"/>
                    <a:pt x="1569" y="546575"/>
                    <a:pt x="1569" y="492206"/>
                  </a:cubicBezTo>
                  <a:close/>
                </a:path>
              </a:pathLst>
            </a:custGeom>
            <a:solidFill>
              <a:schemeClr val="tx2"/>
            </a:solidFill>
            <a:ln w="19050">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altLang="de-DE" b="1" dirty="0"/>
                <a:t>sozial</a:t>
              </a:r>
              <a:endParaRPr lang="de-DE" b="1" dirty="0"/>
            </a:p>
          </p:txBody>
        </p:sp>
        <p:sp>
          <p:nvSpPr>
            <p:cNvPr id="22" name="Abgerundetes Rechteck 4"/>
            <p:cNvSpPr/>
            <p:nvPr/>
          </p:nvSpPr>
          <p:spPr bwMode="auto">
            <a:xfrm>
              <a:off x="5615466" y="3031745"/>
              <a:ext cx="1620359" cy="590930"/>
            </a:xfrm>
            <a:custGeom>
              <a:avLst/>
              <a:gdLst>
                <a:gd name="connsiteX0" fmla="*/ 0 w 1620000"/>
                <a:gd name="connsiteY0" fmla="*/ 98443 h 590649"/>
                <a:gd name="connsiteX1" fmla="*/ 98443 w 1620000"/>
                <a:gd name="connsiteY1" fmla="*/ 0 h 590649"/>
                <a:gd name="connsiteX2" fmla="*/ 1521557 w 1620000"/>
                <a:gd name="connsiteY2" fmla="*/ 0 h 590649"/>
                <a:gd name="connsiteX3" fmla="*/ 1620000 w 1620000"/>
                <a:gd name="connsiteY3" fmla="*/ 98443 h 590649"/>
                <a:gd name="connsiteX4" fmla="*/ 1620000 w 1620000"/>
                <a:gd name="connsiteY4" fmla="*/ 492206 h 590649"/>
                <a:gd name="connsiteX5" fmla="*/ 1521557 w 1620000"/>
                <a:gd name="connsiteY5" fmla="*/ 590649 h 590649"/>
                <a:gd name="connsiteX6" fmla="*/ 98443 w 1620000"/>
                <a:gd name="connsiteY6" fmla="*/ 590649 h 590649"/>
                <a:gd name="connsiteX7" fmla="*/ 0 w 1620000"/>
                <a:gd name="connsiteY7" fmla="*/ 492206 h 590649"/>
                <a:gd name="connsiteX8" fmla="*/ 0 w 1620000"/>
                <a:gd name="connsiteY8" fmla="*/ 98443 h 590649"/>
                <a:gd name="connsiteX0" fmla="*/ 0 w 1620000"/>
                <a:gd name="connsiteY0" fmla="*/ 492206 h 590649"/>
                <a:gd name="connsiteX1" fmla="*/ 98443 w 1620000"/>
                <a:gd name="connsiteY1" fmla="*/ 0 h 590649"/>
                <a:gd name="connsiteX2" fmla="*/ 1521557 w 1620000"/>
                <a:gd name="connsiteY2" fmla="*/ 0 h 590649"/>
                <a:gd name="connsiteX3" fmla="*/ 1620000 w 1620000"/>
                <a:gd name="connsiteY3" fmla="*/ 98443 h 590649"/>
                <a:gd name="connsiteX4" fmla="*/ 1620000 w 1620000"/>
                <a:gd name="connsiteY4" fmla="*/ 492206 h 590649"/>
                <a:gd name="connsiteX5" fmla="*/ 1521557 w 1620000"/>
                <a:gd name="connsiteY5" fmla="*/ 590649 h 590649"/>
                <a:gd name="connsiteX6" fmla="*/ 98443 w 1620000"/>
                <a:gd name="connsiteY6" fmla="*/ 590649 h 590649"/>
                <a:gd name="connsiteX7" fmla="*/ 0 w 1620000"/>
                <a:gd name="connsiteY7" fmla="*/ 492206 h 590649"/>
                <a:gd name="connsiteX0" fmla="*/ 1569 w 1621569"/>
                <a:gd name="connsiteY0" fmla="*/ 492206 h 590649"/>
                <a:gd name="connsiteX1" fmla="*/ 0 w 1621569"/>
                <a:gd name="connsiteY1" fmla="*/ 0 h 590649"/>
                <a:gd name="connsiteX2" fmla="*/ 1523126 w 1621569"/>
                <a:gd name="connsiteY2" fmla="*/ 0 h 590649"/>
                <a:gd name="connsiteX3" fmla="*/ 1621569 w 1621569"/>
                <a:gd name="connsiteY3" fmla="*/ 98443 h 590649"/>
                <a:gd name="connsiteX4" fmla="*/ 1621569 w 1621569"/>
                <a:gd name="connsiteY4" fmla="*/ 492206 h 590649"/>
                <a:gd name="connsiteX5" fmla="*/ 1523126 w 1621569"/>
                <a:gd name="connsiteY5" fmla="*/ 590649 h 590649"/>
                <a:gd name="connsiteX6" fmla="*/ 100012 w 1621569"/>
                <a:gd name="connsiteY6" fmla="*/ 590649 h 590649"/>
                <a:gd name="connsiteX7" fmla="*/ 1569 w 1621569"/>
                <a:gd name="connsiteY7" fmla="*/ 492206 h 590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1569" h="590649">
                  <a:moveTo>
                    <a:pt x="1569" y="492206"/>
                  </a:moveTo>
                  <a:lnTo>
                    <a:pt x="0" y="0"/>
                  </a:lnTo>
                  <a:lnTo>
                    <a:pt x="1523126" y="0"/>
                  </a:lnTo>
                  <a:cubicBezTo>
                    <a:pt x="1577495" y="0"/>
                    <a:pt x="1621569" y="44074"/>
                    <a:pt x="1621569" y="98443"/>
                  </a:cubicBezTo>
                  <a:lnTo>
                    <a:pt x="1621569" y="492206"/>
                  </a:lnTo>
                  <a:cubicBezTo>
                    <a:pt x="1621569" y="546575"/>
                    <a:pt x="1577495" y="590649"/>
                    <a:pt x="1523126" y="590649"/>
                  </a:cubicBezTo>
                  <a:lnTo>
                    <a:pt x="100012" y="590649"/>
                  </a:lnTo>
                  <a:cubicBezTo>
                    <a:pt x="45643" y="590649"/>
                    <a:pt x="1569" y="546575"/>
                    <a:pt x="1569" y="492206"/>
                  </a:cubicBezTo>
                  <a:close/>
                </a:path>
              </a:pathLst>
            </a:custGeom>
            <a:solidFill>
              <a:schemeClr val="tx2"/>
            </a:solidFill>
            <a:ln w="19050">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b="1" dirty="0"/>
                <a:t>ethisch</a:t>
              </a:r>
            </a:p>
          </p:txBody>
        </p:sp>
        <p:pic>
          <p:nvPicPr>
            <p:cNvPr id="23" name="Grafik 29"/>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42847" y="2697163"/>
              <a:ext cx="218619" cy="21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Gruppieren 23"/>
          <p:cNvGrpSpPr>
            <a:grpSpLocks/>
          </p:cNvGrpSpPr>
          <p:nvPr/>
        </p:nvGrpSpPr>
        <p:grpSpPr bwMode="auto">
          <a:xfrm>
            <a:off x="2003734" y="3365635"/>
            <a:ext cx="5116512" cy="1042988"/>
            <a:chOff x="1868488" y="3775075"/>
            <a:chExt cx="5367337" cy="1093788"/>
          </a:xfrm>
        </p:grpSpPr>
        <p:sp>
          <p:nvSpPr>
            <p:cNvPr id="25" name="Abgerundetes Rechteck 5"/>
            <p:cNvSpPr/>
            <p:nvPr/>
          </p:nvSpPr>
          <p:spPr bwMode="auto">
            <a:xfrm>
              <a:off x="1868488" y="4277851"/>
              <a:ext cx="5367337" cy="591012"/>
            </a:xfrm>
            <a:custGeom>
              <a:avLst/>
              <a:gdLst>
                <a:gd name="connsiteX0" fmla="*/ 0 w 5367771"/>
                <a:gd name="connsiteY0" fmla="*/ 98449 h 590649"/>
                <a:gd name="connsiteX1" fmla="*/ 98449 w 5367771"/>
                <a:gd name="connsiteY1" fmla="*/ 0 h 590649"/>
                <a:gd name="connsiteX2" fmla="*/ 5269322 w 5367771"/>
                <a:gd name="connsiteY2" fmla="*/ 0 h 590649"/>
                <a:gd name="connsiteX3" fmla="*/ 5367771 w 5367771"/>
                <a:gd name="connsiteY3" fmla="*/ 98449 h 590649"/>
                <a:gd name="connsiteX4" fmla="*/ 5367771 w 5367771"/>
                <a:gd name="connsiteY4" fmla="*/ 492200 h 590649"/>
                <a:gd name="connsiteX5" fmla="*/ 5269322 w 5367771"/>
                <a:gd name="connsiteY5" fmla="*/ 590649 h 590649"/>
                <a:gd name="connsiteX6" fmla="*/ 98449 w 5367771"/>
                <a:gd name="connsiteY6" fmla="*/ 590649 h 590649"/>
                <a:gd name="connsiteX7" fmla="*/ 0 w 5367771"/>
                <a:gd name="connsiteY7" fmla="*/ 492200 h 590649"/>
                <a:gd name="connsiteX8" fmla="*/ 0 w 5367771"/>
                <a:gd name="connsiteY8" fmla="*/ 98449 h 590649"/>
                <a:gd name="connsiteX0" fmla="*/ 0 w 5367771"/>
                <a:gd name="connsiteY0" fmla="*/ 492200 h 590649"/>
                <a:gd name="connsiteX1" fmla="*/ 98449 w 5367771"/>
                <a:gd name="connsiteY1" fmla="*/ 0 h 590649"/>
                <a:gd name="connsiteX2" fmla="*/ 5269322 w 5367771"/>
                <a:gd name="connsiteY2" fmla="*/ 0 h 590649"/>
                <a:gd name="connsiteX3" fmla="*/ 5367771 w 5367771"/>
                <a:gd name="connsiteY3" fmla="*/ 98449 h 590649"/>
                <a:gd name="connsiteX4" fmla="*/ 5367771 w 5367771"/>
                <a:gd name="connsiteY4" fmla="*/ 492200 h 590649"/>
                <a:gd name="connsiteX5" fmla="*/ 5269322 w 5367771"/>
                <a:gd name="connsiteY5" fmla="*/ 590649 h 590649"/>
                <a:gd name="connsiteX6" fmla="*/ 98449 w 5367771"/>
                <a:gd name="connsiteY6" fmla="*/ 590649 h 590649"/>
                <a:gd name="connsiteX7" fmla="*/ 0 w 5367771"/>
                <a:gd name="connsiteY7" fmla="*/ 492200 h 590649"/>
                <a:gd name="connsiteX0" fmla="*/ 0 w 5367771"/>
                <a:gd name="connsiteY0" fmla="*/ 492200 h 590649"/>
                <a:gd name="connsiteX1" fmla="*/ 3199 w 5367771"/>
                <a:gd name="connsiteY1" fmla="*/ 0 h 590649"/>
                <a:gd name="connsiteX2" fmla="*/ 5269322 w 5367771"/>
                <a:gd name="connsiteY2" fmla="*/ 0 h 590649"/>
                <a:gd name="connsiteX3" fmla="*/ 5367771 w 5367771"/>
                <a:gd name="connsiteY3" fmla="*/ 98449 h 590649"/>
                <a:gd name="connsiteX4" fmla="*/ 5367771 w 5367771"/>
                <a:gd name="connsiteY4" fmla="*/ 492200 h 590649"/>
                <a:gd name="connsiteX5" fmla="*/ 5269322 w 5367771"/>
                <a:gd name="connsiteY5" fmla="*/ 590649 h 590649"/>
                <a:gd name="connsiteX6" fmla="*/ 98449 w 5367771"/>
                <a:gd name="connsiteY6" fmla="*/ 590649 h 590649"/>
                <a:gd name="connsiteX7" fmla="*/ 0 w 5367771"/>
                <a:gd name="connsiteY7" fmla="*/ 492200 h 590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7771" h="590649">
                  <a:moveTo>
                    <a:pt x="0" y="492200"/>
                  </a:moveTo>
                  <a:cubicBezTo>
                    <a:pt x="1066" y="328133"/>
                    <a:pt x="2133" y="164067"/>
                    <a:pt x="3199" y="0"/>
                  </a:cubicBezTo>
                  <a:lnTo>
                    <a:pt x="5269322" y="0"/>
                  </a:lnTo>
                  <a:cubicBezTo>
                    <a:pt x="5323694" y="0"/>
                    <a:pt x="5367771" y="44077"/>
                    <a:pt x="5367771" y="98449"/>
                  </a:cubicBezTo>
                  <a:lnTo>
                    <a:pt x="5367771" y="492200"/>
                  </a:lnTo>
                  <a:cubicBezTo>
                    <a:pt x="5367771" y="546572"/>
                    <a:pt x="5323694" y="590649"/>
                    <a:pt x="5269322" y="590649"/>
                  </a:cubicBezTo>
                  <a:lnTo>
                    <a:pt x="98449" y="590649"/>
                  </a:lnTo>
                  <a:cubicBezTo>
                    <a:pt x="44077" y="590649"/>
                    <a:pt x="0" y="546572"/>
                    <a:pt x="0" y="492200"/>
                  </a:cubicBezTo>
                  <a:close/>
                </a:path>
              </a:pathLst>
            </a:custGeom>
            <a:solidFill>
              <a:schemeClr val="bg1"/>
            </a:solidFill>
            <a:ln w="19050">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b="1" dirty="0">
                  <a:solidFill>
                    <a:schemeClr val="accent2"/>
                  </a:solidFill>
                </a:rPr>
                <a:t>Nachhaltige Projekte und Kapitalanlagen</a:t>
              </a:r>
            </a:p>
          </p:txBody>
        </p:sp>
        <p:grpSp>
          <p:nvGrpSpPr>
            <p:cNvPr id="26" name="Gruppieren 51"/>
            <p:cNvGrpSpPr>
              <a:grpSpLocks/>
            </p:cNvGrpSpPr>
            <p:nvPr/>
          </p:nvGrpSpPr>
          <p:grpSpPr bwMode="auto">
            <a:xfrm>
              <a:off x="1868488" y="3775075"/>
              <a:ext cx="5363566" cy="395668"/>
              <a:chOff x="899592" y="4581140"/>
              <a:chExt cx="4536504" cy="396000"/>
            </a:xfrm>
          </p:grpSpPr>
          <p:cxnSp>
            <p:nvCxnSpPr>
              <p:cNvPr id="27" name="Gerade Verbindung 26"/>
              <p:cNvCxnSpPr/>
              <p:nvPr/>
            </p:nvCxnSpPr>
            <p:spPr>
              <a:xfrm>
                <a:off x="899592" y="4689445"/>
                <a:ext cx="4536877" cy="0"/>
              </a:xfrm>
              <a:prstGeom prst="line">
                <a:avLst/>
              </a:prstGeom>
              <a:ln w="19050">
                <a:solidFill>
                  <a:schemeClr val="accent5"/>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p:nvCxnSpPr>
            <p:spPr>
              <a:xfrm rot="5400000">
                <a:off x="845440" y="4635292"/>
                <a:ext cx="108305" cy="0"/>
              </a:xfrm>
              <a:prstGeom prst="line">
                <a:avLst/>
              </a:prstGeom>
              <a:ln w="19050">
                <a:solidFill>
                  <a:schemeClr val="accent5"/>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Gerade Verbindung 28"/>
              <p:cNvCxnSpPr/>
              <p:nvPr/>
            </p:nvCxnSpPr>
            <p:spPr>
              <a:xfrm rot="5400000">
                <a:off x="5382316" y="4635292"/>
                <a:ext cx="108305" cy="0"/>
              </a:xfrm>
              <a:prstGeom prst="line">
                <a:avLst/>
              </a:prstGeom>
              <a:ln w="19050">
                <a:solidFill>
                  <a:schemeClr val="accent5"/>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 name="Gerade Verbindung 29"/>
              <p:cNvCxnSpPr/>
              <p:nvPr/>
            </p:nvCxnSpPr>
            <p:spPr>
              <a:xfrm rot="5400000">
                <a:off x="3024606" y="4833573"/>
                <a:ext cx="288255" cy="0"/>
              </a:xfrm>
              <a:prstGeom prst="line">
                <a:avLst/>
              </a:prstGeom>
              <a:ln w="19050">
                <a:solidFill>
                  <a:schemeClr val="accent5"/>
                </a:solidFill>
                <a:prstDash val="solid"/>
                <a:tailEnd type="triangle" w="lg" len="lg"/>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15337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2500" dirty="0"/>
              <a:t>Sichtbarer Mehrwert für Arbeitgeber und Arbeitnehmer</a:t>
            </a:r>
            <a:endParaRPr lang="de-DE" sz="2500" dirty="0"/>
          </a:p>
        </p:txBody>
      </p:sp>
      <p:sp>
        <p:nvSpPr>
          <p:cNvPr id="3" name="Textplatzhalter 2"/>
          <p:cNvSpPr>
            <a:spLocks noGrp="1"/>
          </p:cNvSpPr>
          <p:nvPr>
            <p:ph type="body" sz="quarter" idx="18"/>
          </p:nvPr>
        </p:nvSpPr>
        <p:spPr/>
        <p:txBody>
          <a:bodyPr/>
          <a:lstStyle/>
          <a:p>
            <a:r>
              <a:rPr lang="de-DE" dirty="0"/>
              <a:t>3. </a:t>
            </a:r>
            <a:r>
              <a:rPr lang="de-DE" altLang="de-DE" dirty="0"/>
              <a:t>Die </a:t>
            </a:r>
            <a:r>
              <a:rPr lang="de-DE" altLang="de-DE" dirty="0" err="1"/>
              <a:t>GrüneRente</a:t>
            </a:r>
            <a:endParaRPr lang="de-DE" dirty="0"/>
          </a:p>
        </p:txBody>
      </p:sp>
      <p:sp>
        <p:nvSpPr>
          <p:cNvPr id="4" name="Datumsplatzhalter 3"/>
          <p:cNvSpPr>
            <a:spLocks noGrp="1"/>
          </p:cNvSpPr>
          <p:nvPr>
            <p:ph type="dt" sz="half" idx="19"/>
          </p:nvPr>
        </p:nvSpPr>
        <p:spPr/>
        <p:txBody>
          <a:bodyPr/>
          <a:lstStyle/>
          <a:p>
            <a:r>
              <a:rPr lang="de-DE"/>
              <a:t>01.01.2023</a:t>
            </a:r>
            <a:endParaRPr lang="de-DE" dirty="0"/>
          </a:p>
        </p:txBody>
      </p:sp>
      <p:sp>
        <p:nvSpPr>
          <p:cNvPr id="5" name="Fußzeilenplatzhalter 4"/>
          <p:cNvSpPr>
            <a:spLocks noGrp="1"/>
          </p:cNvSpPr>
          <p:nvPr>
            <p:ph type="ftr" sz="quarter" idx="20"/>
          </p:nvPr>
        </p:nvSpPr>
        <p:spPr/>
        <p:txBody>
          <a:bodyPr/>
          <a:lstStyle/>
          <a:p>
            <a:r>
              <a:rPr lang="de-DE"/>
              <a:t>Nachhaltigkeit in der betrieblichen Altersversorgung: bAV &amp; GrüneRente</a:t>
            </a:r>
            <a:endParaRPr lang="de-DE" dirty="0"/>
          </a:p>
        </p:txBody>
      </p:sp>
      <p:sp>
        <p:nvSpPr>
          <p:cNvPr id="6" name="Foliennummernplatzhalter 5"/>
          <p:cNvSpPr>
            <a:spLocks noGrp="1"/>
          </p:cNvSpPr>
          <p:nvPr>
            <p:ph type="sldNum" sz="quarter" idx="21"/>
          </p:nvPr>
        </p:nvSpPr>
        <p:spPr/>
        <p:txBody>
          <a:bodyPr/>
          <a:lstStyle/>
          <a:p>
            <a:fld id="{BFE8ADF1-837C-463F-9856-54C2D771B21B}" type="slidenum">
              <a:rPr lang="de-DE" smtClean="0"/>
              <a:pPr/>
              <a:t>48</a:t>
            </a:fld>
            <a:endParaRPr lang="de-DE" dirty="0"/>
          </a:p>
        </p:txBody>
      </p:sp>
      <p:sp>
        <p:nvSpPr>
          <p:cNvPr id="7" name="Textplatzhalter 6"/>
          <p:cNvSpPr>
            <a:spLocks noGrp="1"/>
          </p:cNvSpPr>
          <p:nvPr>
            <p:ph type="body" sz="quarter" idx="23"/>
          </p:nvPr>
        </p:nvSpPr>
        <p:spPr/>
        <p:txBody>
          <a:bodyPr/>
          <a:lstStyle/>
          <a:p>
            <a:endParaRPr lang="de-DE"/>
          </a:p>
        </p:txBody>
      </p:sp>
      <p:grpSp>
        <p:nvGrpSpPr>
          <p:cNvPr id="14" name="Gruppieren 13">
            <a:extLst>
              <a:ext uri="{FF2B5EF4-FFF2-40B4-BE49-F238E27FC236}">
                <a16:creationId xmlns:a16="http://schemas.microsoft.com/office/drawing/2014/main" id="{BE5D1150-2E56-5F1E-85EB-984E74647839}"/>
              </a:ext>
            </a:extLst>
          </p:cNvPr>
          <p:cNvGrpSpPr/>
          <p:nvPr/>
        </p:nvGrpSpPr>
        <p:grpSpPr>
          <a:xfrm>
            <a:off x="3425825" y="2090738"/>
            <a:ext cx="2268538" cy="3779837"/>
            <a:chOff x="3425825" y="2090738"/>
            <a:chExt cx="2268538" cy="3779837"/>
          </a:xfrm>
        </p:grpSpPr>
        <p:pic>
          <p:nvPicPr>
            <p:cNvPr id="33" name="Picture 3"/>
            <p:cNvPicPr>
              <a:picLocks noChangeAspect="1" noChangeArrowheads="1"/>
            </p:cNvPicPr>
            <p:nvPr/>
          </p:nvPicPr>
          <p:blipFill rotWithShape="1">
            <a:blip r:embed="rId2"/>
            <a:srcRect/>
            <a:stretch/>
          </p:blipFill>
          <p:spPr bwMode="auto">
            <a:xfrm>
              <a:off x="3425825" y="2090738"/>
              <a:ext cx="2225675" cy="3214687"/>
            </a:xfrm>
            <a:prstGeom prst="rect">
              <a:avLst/>
            </a:prstGeom>
            <a:noFill/>
            <a:ln w="9525">
              <a:solidFill>
                <a:schemeClr val="accent5"/>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4" name="Rechteck 21"/>
            <p:cNvSpPr>
              <a:spLocks noChangeArrowheads="1"/>
            </p:cNvSpPr>
            <p:nvPr/>
          </p:nvSpPr>
          <p:spPr bwMode="auto">
            <a:xfrm>
              <a:off x="3425825" y="5408663"/>
              <a:ext cx="2268538" cy="4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800"/>
                </a:spcAft>
                <a:defRPr sz="1700">
                  <a:solidFill>
                    <a:schemeClr val="tx1"/>
                  </a:solidFill>
                  <a:latin typeface="Arial" charset="0"/>
                </a:defRPr>
              </a:lvl1pPr>
              <a:lvl2pPr marL="742950" indent="-285750">
                <a:spcBef>
                  <a:spcPts val="800"/>
                </a:spcBef>
                <a:buSzPct val="100000"/>
                <a:buBlip>
                  <a:blip r:embed="rId3"/>
                </a:buBlip>
                <a:defRPr sz="1700">
                  <a:solidFill>
                    <a:schemeClr val="tx1"/>
                  </a:solidFill>
                  <a:latin typeface="Arial" charset="0"/>
                </a:defRPr>
              </a:lvl2pPr>
              <a:lvl3pPr marL="1143000" indent="-228600">
                <a:spcBef>
                  <a:spcPts val="800"/>
                </a:spcBef>
                <a:buSzPct val="100000"/>
                <a:buFont typeface="Symbol" pitchFamily="18" charset="2"/>
                <a:buChar char="-"/>
                <a:defRPr sz="1700">
                  <a:solidFill>
                    <a:schemeClr val="tx1"/>
                  </a:solidFill>
                  <a:latin typeface="Arial" charset="0"/>
                </a:defRPr>
              </a:lvl3pPr>
              <a:lvl4pPr marL="1600200" indent="-228600">
                <a:spcBef>
                  <a:spcPts val="800"/>
                </a:spcBef>
                <a:buSzPct val="100000"/>
                <a:buBlip>
                  <a:blip r:embed="rId3"/>
                </a:buBlip>
                <a:defRPr sz="1700">
                  <a:solidFill>
                    <a:schemeClr val="tx1"/>
                  </a:solidFill>
                  <a:latin typeface="Arial" charset="0"/>
                </a:defRPr>
              </a:lvl4pPr>
              <a:lvl5pPr marL="2057400" indent="-228600">
                <a:spcBef>
                  <a:spcPts val="800"/>
                </a:spcBef>
                <a:buSzPct val="100000"/>
                <a:buBlip>
                  <a:blip r:embed="rId3"/>
                </a:buBlip>
                <a:defRPr sz="1700">
                  <a:solidFill>
                    <a:schemeClr val="tx1"/>
                  </a:solidFill>
                  <a:latin typeface="Arial" charset="0"/>
                </a:defRPr>
              </a:lvl5pPr>
              <a:lvl6pPr marL="2514600" indent="-228600" defTabSz="457200" eaLnBrk="0" fontAlgn="base" hangingPunct="0">
                <a:spcBef>
                  <a:spcPts val="800"/>
                </a:spcBef>
                <a:spcAft>
                  <a:spcPct val="0"/>
                </a:spcAft>
                <a:buSzPct val="100000"/>
                <a:buBlip>
                  <a:blip r:embed="rId3"/>
                </a:buBlip>
                <a:defRPr sz="1700">
                  <a:solidFill>
                    <a:schemeClr val="tx1"/>
                  </a:solidFill>
                  <a:latin typeface="Arial" charset="0"/>
                </a:defRPr>
              </a:lvl6pPr>
              <a:lvl7pPr marL="2971800" indent="-228600" defTabSz="457200" eaLnBrk="0" fontAlgn="base" hangingPunct="0">
                <a:spcBef>
                  <a:spcPts val="800"/>
                </a:spcBef>
                <a:spcAft>
                  <a:spcPct val="0"/>
                </a:spcAft>
                <a:buSzPct val="100000"/>
                <a:buBlip>
                  <a:blip r:embed="rId3"/>
                </a:buBlip>
                <a:defRPr sz="1700">
                  <a:solidFill>
                    <a:schemeClr val="tx1"/>
                  </a:solidFill>
                  <a:latin typeface="Arial" charset="0"/>
                </a:defRPr>
              </a:lvl7pPr>
              <a:lvl8pPr marL="3429000" indent="-228600" defTabSz="457200" eaLnBrk="0" fontAlgn="base" hangingPunct="0">
                <a:spcBef>
                  <a:spcPts val="800"/>
                </a:spcBef>
                <a:spcAft>
                  <a:spcPct val="0"/>
                </a:spcAft>
                <a:buSzPct val="100000"/>
                <a:buBlip>
                  <a:blip r:embed="rId3"/>
                </a:buBlip>
                <a:defRPr sz="1700">
                  <a:solidFill>
                    <a:schemeClr val="tx1"/>
                  </a:solidFill>
                  <a:latin typeface="Arial" charset="0"/>
                </a:defRPr>
              </a:lvl8pPr>
              <a:lvl9pPr marL="3886200" indent="-228600" defTabSz="457200" eaLnBrk="0" fontAlgn="base" hangingPunct="0">
                <a:spcBef>
                  <a:spcPts val="800"/>
                </a:spcBef>
                <a:spcAft>
                  <a:spcPct val="0"/>
                </a:spcAft>
                <a:buSzPct val="100000"/>
                <a:buBlip>
                  <a:blip r:embed="rId3"/>
                </a:buBlip>
                <a:defRPr sz="1700">
                  <a:solidFill>
                    <a:schemeClr val="tx1"/>
                  </a:solidFill>
                  <a:latin typeface="Arial" charset="0"/>
                </a:defRPr>
              </a:lvl9pPr>
            </a:lstStyle>
            <a:p>
              <a:pPr algn="ctr" eaLnBrk="1" hangingPunct="1">
                <a:spcBef>
                  <a:spcPct val="0"/>
                </a:spcBef>
                <a:spcAft>
                  <a:spcPct val="0"/>
                </a:spcAft>
              </a:pPr>
              <a:r>
                <a:rPr lang="de-DE" altLang="de-DE" sz="1200" dirty="0"/>
                <a:t>Urkunde für Kunden </a:t>
              </a:r>
              <a:br>
                <a:rPr lang="de-DE" altLang="de-DE" sz="1200" dirty="0"/>
              </a:br>
              <a:r>
                <a:rPr lang="de-DE" altLang="de-DE" sz="1200" dirty="0"/>
                <a:t>zu jedem Vertrag</a:t>
              </a:r>
            </a:p>
          </p:txBody>
        </p:sp>
      </p:grpSp>
      <p:grpSp>
        <p:nvGrpSpPr>
          <p:cNvPr id="8" name="Gruppieren 7">
            <a:extLst>
              <a:ext uri="{FF2B5EF4-FFF2-40B4-BE49-F238E27FC236}">
                <a16:creationId xmlns:a16="http://schemas.microsoft.com/office/drawing/2014/main" id="{86CD42DC-7E4D-41D1-BB79-F66A80425E2D}"/>
              </a:ext>
            </a:extLst>
          </p:cNvPr>
          <p:cNvGrpSpPr/>
          <p:nvPr/>
        </p:nvGrpSpPr>
        <p:grpSpPr>
          <a:xfrm>
            <a:off x="834364" y="2092042"/>
            <a:ext cx="2275200" cy="3592805"/>
            <a:chOff x="834364" y="2092042"/>
            <a:chExt cx="2275200" cy="3592805"/>
          </a:xfrm>
        </p:grpSpPr>
        <p:sp>
          <p:nvSpPr>
            <p:cNvPr id="31" name="Rechteck 12"/>
            <p:cNvSpPr>
              <a:spLocks noChangeArrowheads="1"/>
            </p:cNvSpPr>
            <p:nvPr/>
          </p:nvSpPr>
          <p:spPr bwMode="auto">
            <a:xfrm>
              <a:off x="838200" y="5408653"/>
              <a:ext cx="2267528" cy="27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800"/>
                </a:spcAft>
                <a:defRPr sz="1700">
                  <a:solidFill>
                    <a:schemeClr val="tx1"/>
                  </a:solidFill>
                  <a:latin typeface="Arial" charset="0"/>
                </a:defRPr>
              </a:lvl1pPr>
              <a:lvl2pPr marL="742950" indent="-285750">
                <a:spcBef>
                  <a:spcPts val="800"/>
                </a:spcBef>
                <a:buSzPct val="100000"/>
                <a:buBlip>
                  <a:blip r:embed="rId3"/>
                </a:buBlip>
                <a:defRPr sz="1700">
                  <a:solidFill>
                    <a:schemeClr val="tx1"/>
                  </a:solidFill>
                  <a:latin typeface="Arial" charset="0"/>
                </a:defRPr>
              </a:lvl2pPr>
              <a:lvl3pPr marL="1143000" indent="-228600">
                <a:spcBef>
                  <a:spcPts val="800"/>
                </a:spcBef>
                <a:buSzPct val="100000"/>
                <a:buFont typeface="Symbol" pitchFamily="18" charset="2"/>
                <a:buChar char="-"/>
                <a:defRPr sz="1700">
                  <a:solidFill>
                    <a:schemeClr val="tx1"/>
                  </a:solidFill>
                  <a:latin typeface="Arial" charset="0"/>
                </a:defRPr>
              </a:lvl3pPr>
              <a:lvl4pPr marL="1600200" indent="-228600">
                <a:spcBef>
                  <a:spcPts val="800"/>
                </a:spcBef>
                <a:buSzPct val="100000"/>
                <a:buBlip>
                  <a:blip r:embed="rId3"/>
                </a:buBlip>
                <a:defRPr sz="1700">
                  <a:solidFill>
                    <a:schemeClr val="tx1"/>
                  </a:solidFill>
                  <a:latin typeface="Arial" charset="0"/>
                </a:defRPr>
              </a:lvl4pPr>
              <a:lvl5pPr marL="2057400" indent="-228600">
                <a:spcBef>
                  <a:spcPts val="800"/>
                </a:spcBef>
                <a:buSzPct val="100000"/>
                <a:buBlip>
                  <a:blip r:embed="rId3"/>
                </a:buBlip>
                <a:defRPr sz="1700">
                  <a:solidFill>
                    <a:schemeClr val="tx1"/>
                  </a:solidFill>
                  <a:latin typeface="Arial" charset="0"/>
                </a:defRPr>
              </a:lvl5pPr>
              <a:lvl6pPr marL="2514600" indent="-228600" defTabSz="457200" eaLnBrk="0" fontAlgn="base" hangingPunct="0">
                <a:spcBef>
                  <a:spcPts val="800"/>
                </a:spcBef>
                <a:spcAft>
                  <a:spcPct val="0"/>
                </a:spcAft>
                <a:buSzPct val="100000"/>
                <a:buBlip>
                  <a:blip r:embed="rId3"/>
                </a:buBlip>
                <a:defRPr sz="1700">
                  <a:solidFill>
                    <a:schemeClr val="tx1"/>
                  </a:solidFill>
                  <a:latin typeface="Arial" charset="0"/>
                </a:defRPr>
              </a:lvl6pPr>
              <a:lvl7pPr marL="2971800" indent="-228600" defTabSz="457200" eaLnBrk="0" fontAlgn="base" hangingPunct="0">
                <a:spcBef>
                  <a:spcPts val="800"/>
                </a:spcBef>
                <a:spcAft>
                  <a:spcPct val="0"/>
                </a:spcAft>
                <a:buSzPct val="100000"/>
                <a:buBlip>
                  <a:blip r:embed="rId3"/>
                </a:buBlip>
                <a:defRPr sz="1700">
                  <a:solidFill>
                    <a:schemeClr val="tx1"/>
                  </a:solidFill>
                  <a:latin typeface="Arial" charset="0"/>
                </a:defRPr>
              </a:lvl7pPr>
              <a:lvl8pPr marL="3429000" indent="-228600" defTabSz="457200" eaLnBrk="0" fontAlgn="base" hangingPunct="0">
                <a:spcBef>
                  <a:spcPts val="800"/>
                </a:spcBef>
                <a:spcAft>
                  <a:spcPct val="0"/>
                </a:spcAft>
                <a:buSzPct val="100000"/>
                <a:buBlip>
                  <a:blip r:embed="rId3"/>
                </a:buBlip>
                <a:defRPr sz="1700">
                  <a:solidFill>
                    <a:schemeClr val="tx1"/>
                  </a:solidFill>
                  <a:latin typeface="Arial" charset="0"/>
                </a:defRPr>
              </a:lvl8pPr>
              <a:lvl9pPr marL="3886200" indent="-228600" defTabSz="457200" eaLnBrk="0" fontAlgn="base" hangingPunct="0">
                <a:spcBef>
                  <a:spcPts val="800"/>
                </a:spcBef>
                <a:spcAft>
                  <a:spcPct val="0"/>
                </a:spcAft>
                <a:buSzPct val="100000"/>
                <a:buBlip>
                  <a:blip r:embed="rId3"/>
                </a:buBlip>
                <a:defRPr sz="1700">
                  <a:solidFill>
                    <a:schemeClr val="tx1"/>
                  </a:solidFill>
                  <a:latin typeface="Arial" charset="0"/>
                </a:defRPr>
              </a:lvl9pPr>
            </a:lstStyle>
            <a:p>
              <a:pPr algn="ctr" eaLnBrk="1" hangingPunct="1">
                <a:spcBef>
                  <a:spcPct val="0"/>
                </a:spcBef>
                <a:spcAft>
                  <a:spcPct val="0"/>
                </a:spcAft>
              </a:pPr>
              <a:r>
                <a:rPr lang="de-DE" altLang="de-DE" sz="1200" dirty="0"/>
                <a:t>Zertifikat für Arbeitgeber</a:t>
              </a:r>
            </a:p>
          </p:txBody>
        </p:sp>
        <p:pic>
          <p:nvPicPr>
            <p:cNvPr id="19" name="Grafik 18">
              <a:extLst>
                <a:ext uri="{FF2B5EF4-FFF2-40B4-BE49-F238E27FC236}">
                  <a16:creationId xmlns:a16="http://schemas.microsoft.com/office/drawing/2014/main" id="{72ADA4E4-8EAB-478D-B78F-1433DFF0C1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364" y="2092042"/>
              <a:ext cx="2275200" cy="3217924"/>
            </a:xfrm>
            <a:prstGeom prst="rect">
              <a:avLst/>
            </a:prstGeom>
            <a:noFill/>
            <a:ln w="9525">
              <a:solidFill>
                <a:schemeClr val="accent5"/>
              </a:solidFill>
              <a:miter lim="800000"/>
              <a:headEnd/>
              <a:tailEnd/>
            </a:ln>
            <a:effectLst>
              <a:outerShdw blurRad="50800" dist="38100" dir="2700000" algn="tl" rotWithShape="0">
                <a:prstClr val="black">
                  <a:alpha val="40000"/>
                </a:prstClr>
              </a:outerShdw>
            </a:effectLst>
          </p:spPr>
        </p:pic>
      </p:grpSp>
      <p:grpSp>
        <p:nvGrpSpPr>
          <p:cNvPr id="13" name="Gruppieren 12">
            <a:extLst>
              <a:ext uri="{FF2B5EF4-FFF2-40B4-BE49-F238E27FC236}">
                <a16:creationId xmlns:a16="http://schemas.microsoft.com/office/drawing/2014/main" id="{942F5653-9D7A-5DA4-3246-EDF089673B94}"/>
              </a:ext>
            </a:extLst>
          </p:cNvPr>
          <p:cNvGrpSpPr/>
          <p:nvPr/>
        </p:nvGrpSpPr>
        <p:grpSpPr>
          <a:xfrm>
            <a:off x="5872163" y="2090625"/>
            <a:ext cx="2419350" cy="3779950"/>
            <a:chOff x="5872163" y="2090625"/>
            <a:chExt cx="2419350" cy="3779950"/>
          </a:xfrm>
        </p:grpSpPr>
        <p:sp>
          <p:nvSpPr>
            <p:cNvPr id="35" name="Rechteck 22"/>
            <p:cNvSpPr>
              <a:spLocks noChangeArrowheads="1"/>
            </p:cNvSpPr>
            <p:nvPr/>
          </p:nvSpPr>
          <p:spPr bwMode="auto">
            <a:xfrm>
              <a:off x="5872163" y="5408613"/>
              <a:ext cx="2419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800"/>
                </a:spcAft>
                <a:defRPr sz="1700">
                  <a:solidFill>
                    <a:schemeClr val="tx1"/>
                  </a:solidFill>
                  <a:latin typeface="Arial" charset="0"/>
                </a:defRPr>
              </a:lvl1pPr>
              <a:lvl2pPr marL="742950" indent="-285750">
                <a:spcBef>
                  <a:spcPts val="800"/>
                </a:spcBef>
                <a:buSzPct val="100000"/>
                <a:buBlip>
                  <a:blip r:embed="rId3"/>
                </a:buBlip>
                <a:defRPr sz="1700">
                  <a:solidFill>
                    <a:schemeClr val="tx1"/>
                  </a:solidFill>
                  <a:latin typeface="Arial" charset="0"/>
                </a:defRPr>
              </a:lvl2pPr>
              <a:lvl3pPr marL="1143000" indent="-228600">
                <a:spcBef>
                  <a:spcPts val="800"/>
                </a:spcBef>
                <a:buSzPct val="100000"/>
                <a:buFont typeface="Symbol" pitchFamily="18" charset="2"/>
                <a:buChar char="-"/>
                <a:defRPr sz="1700">
                  <a:solidFill>
                    <a:schemeClr val="tx1"/>
                  </a:solidFill>
                  <a:latin typeface="Arial" charset="0"/>
                </a:defRPr>
              </a:lvl3pPr>
              <a:lvl4pPr marL="1600200" indent="-228600">
                <a:spcBef>
                  <a:spcPts val="800"/>
                </a:spcBef>
                <a:buSzPct val="100000"/>
                <a:buBlip>
                  <a:blip r:embed="rId3"/>
                </a:buBlip>
                <a:defRPr sz="1700">
                  <a:solidFill>
                    <a:schemeClr val="tx1"/>
                  </a:solidFill>
                  <a:latin typeface="Arial" charset="0"/>
                </a:defRPr>
              </a:lvl4pPr>
              <a:lvl5pPr marL="2057400" indent="-228600">
                <a:spcBef>
                  <a:spcPts val="800"/>
                </a:spcBef>
                <a:buSzPct val="100000"/>
                <a:buBlip>
                  <a:blip r:embed="rId3"/>
                </a:buBlip>
                <a:defRPr sz="1700">
                  <a:solidFill>
                    <a:schemeClr val="tx1"/>
                  </a:solidFill>
                  <a:latin typeface="Arial" charset="0"/>
                </a:defRPr>
              </a:lvl5pPr>
              <a:lvl6pPr marL="2514600" indent="-228600" defTabSz="457200" eaLnBrk="0" fontAlgn="base" hangingPunct="0">
                <a:spcBef>
                  <a:spcPts val="800"/>
                </a:spcBef>
                <a:spcAft>
                  <a:spcPct val="0"/>
                </a:spcAft>
                <a:buSzPct val="100000"/>
                <a:buBlip>
                  <a:blip r:embed="rId3"/>
                </a:buBlip>
                <a:defRPr sz="1700">
                  <a:solidFill>
                    <a:schemeClr val="tx1"/>
                  </a:solidFill>
                  <a:latin typeface="Arial" charset="0"/>
                </a:defRPr>
              </a:lvl6pPr>
              <a:lvl7pPr marL="2971800" indent="-228600" defTabSz="457200" eaLnBrk="0" fontAlgn="base" hangingPunct="0">
                <a:spcBef>
                  <a:spcPts val="800"/>
                </a:spcBef>
                <a:spcAft>
                  <a:spcPct val="0"/>
                </a:spcAft>
                <a:buSzPct val="100000"/>
                <a:buBlip>
                  <a:blip r:embed="rId3"/>
                </a:buBlip>
                <a:defRPr sz="1700">
                  <a:solidFill>
                    <a:schemeClr val="tx1"/>
                  </a:solidFill>
                  <a:latin typeface="Arial" charset="0"/>
                </a:defRPr>
              </a:lvl7pPr>
              <a:lvl8pPr marL="3429000" indent="-228600" defTabSz="457200" eaLnBrk="0" fontAlgn="base" hangingPunct="0">
                <a:spcBef>
                  <a:spcPts val="800"/>
                </a:spcBef>
                <a:spcAft>
                  <a:spcPct val="0"/>
                </a:spcAft>
                <a:buSzPct val="100000"/>
                <a:buBlip>
                  <a:blip r:embed="rId3"/>
                </a:buBlip>
                <a:defRPr sz="1700">
                  <a:solidFill>
                    <a:schemeClr val="tx1"/>
                  </a:solidFill>
                  <a:latin typeface="Arial" charset="0"/>
                </a:defRPr>
              </a:lvl8pPr>
              <a:lvl9pPr marL="3886200" indent="-228600" defTabSz="457200" eaLnBrk="0" fontAlgn="base" hangingPunct="0">
                <a:spcBef>
                  <a:spcPts val="800"/>
                </a:spcBef>
                <a:spcAft>
                  <a:spcPct val="0"/>
                </a:spcAft>
                <a:buSzPct val="100000"/>
                <a:buBlip>
                  <a:blip r:embed="rId3"/>
                </a:buBlip>
                <a:defRPr sz="1700">
                  <a:solidFill>
                    <a:schemeClr val="tx1"/>
                  </a:solidFill>
                  <a:latin typeface="Arial" charset="0"/>
                </a:defRPr>
              </a:lvl9pPr>
            </a:lstStyle>
            <a:p>
              <a:pPr algn="ctr" eaLnBrk="1" hangingPunct="1">
                <a:spcBef>
                  <a:spcPct val="0"/>
                </a:spcBef>
                <a:spcAft>
                  <a:spcPct val="0"/>
                </a:spcAft>
              </a:pPr>
              <a:r>
                <a:rPr lang="de-DE" altLang="de-DE" sz="1200" dirty="0"/>
                <a:t>Anlagebericht</a:t>
              </a:r>
              <a:br>
                <a:rPr lang="de-DE" altLang="de-DE" sz="1200" dirty="0"/>
              </a:br>
              <a:r>
                <a:rPr lang="de-DE" altLang="de-DE" sz="1200" dirty="0"/>
                <a:t>www.stuttgarter.de/gruenerente</a:t>
              </a:r>
            </a:p>
          </p:txBody>
        </p:sp>
        <p:pic>
          <p:nvPicPr>
            <p:cNvPr id="12" name="Grafik 11">
              <a:extLst>
                <a:ext uri="{FF2B5EF4-FFF2-40B4-BE49-F238E27FC236}">
                  <a16:creationId xmlns:a16="http://schemas.microsoft.com/office/drawing/2014/main" id="{E4B5F04D-B536-C3E3-7370-DB496DDC19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6024" y="2090625"/>
              <a:ext cx="2272721" cy="3214800"/>
            </a:xfrm>
            <a:prstGeom prst="rect">
              <a:avLst/>
            </a:prstGeom>
            <a:noFill/>
            <a:ln w="9525">
              <a:solidFill>
                <a:schemeClr val="accent5"/>
              </a:solidFill>
              <a:miter lim="800000"/>
              <a:headEnd/>
              <a:tailEnd/>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3839426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Die GrüneRente punktet zusätzlich</a:t>
            </a:r>
            <a:endParaRPr lang="de-DE" dirty="0"/>
          </a:p>
        </p:txBody>
      </p:sp>
      <p:sp>
        <p:nvSpPr>
          <p:cNvPr id="20" name="Textplatzhalter 19"/>
          <p:cNvSpPr>
            <a:spLocks noGrp="1"/>
          </p:cNvSpPr>
          <p:nvPr>
            <p:ph type="body" sz="quarter" idx="17"/>
          </p:nvPr>
        </p:nvSpPr>
        <p:spPr>
          <a:xfrm>
            <a:off x="358774" y="2032000"/>
            <a:ext cx="8426449" cy="3521075"/>
          </a:xfrm>
        </p:spPr>
        <p:txBody>
          <a:bodyPr/>
          <a:lstStyle/>
          <a:p>
            <a:pPr lvl="1"/>
            <a:r>
              <a:rPr lang="de-DE" altLang="de-DE" dirty="0"/>
              <a:t>Stuttgarter Lebensversicherung a.G. </a:t>
            </a:r>
            <a:br>
              <a:rPr lang="de-DE" altLang="de-DE" dirty="0"/>
            </a:br>
            <a:r>
              <a:rPr lang="de-DE" altLang="de-DE" dirty="0"/>
              <a:t>als Produktgeber, d. h.</a:t>
            </a:r>
          </a:p>
          <a:p>
            <a:pPr lvl="2"/>
            <a:r>
              <a:rPr lang="de-DE" altLang="de-DE" dirty="0"/>
              <a:t>Starke und solide Finanz- und </a:t>
            </a:r>
            <a:br>
              <a:rPr lang="de-DE" altLang="de-DE" dirty="0"/>
            </a:br>
            <a:r>
              <a:rPr lang="de-DE" altLang="de-DE" dirty="0"/>
              <a:t>Unternehmenskennzahlen</a:t>
            </a:r>
          </a:p>
          <a:p>
            <a:pPr lvl="2"/>
            <a:r>
              <a:rPr lang="de-DE" altLang="de-DE" dirty="0"/>
              <a:t>Versicherungsverein auf Gegenseitigkeit: besonders kundenfreundlich, denn </a:t>
            </a:r>
            <a:br>
              <a:rPr lang="de-DE" altLang="de-DE" dirty="0"/>
            </a:br>
            <a:r>
              <a:rPr lang="de-DE" altLang="de-DE" dirty="0"/>
              <a:t>mit dieser Rechtsform müssen keine Aktionärsinteressen bedient werden</a:t>
            </a:r>
          </a:p>
          <a:p>
            <a:pPr lvl="1"/>
            <a:r>
              <a:rPr lang="de-DE" altLang="de-DE" dirty="0"/>
              <a:t>Die </a:t>
            </a:r>
            <a:r>
              <a:rPr lang="de-DE" altLang="de-DE" dirty="0" err="1"/>
              <a:t>GrüneRente</a:t>
            </a:r>
            <a:r>
              <a:rPr lang="de-DE" altLang="de-DE" dirty="0"/>
              <a:t> ist für die Anlagekonzepte classic (Direktversicherung / Rückdeckungsversicherung), index-safe (Direktversicherung / Rückdeckungsversicherung) und </a:t>
            </a:r>
            <a:r>
              <a:rPr lang="de-DE" altLang="de-DE" dirty="0" err="1"/>
              <a:t>performance</a:t>
            </a:r>
            <a:r>
              <a:rPr lang="de-DE" altLang="de-DE" dirty="0"/>
              <a:t>+ (Direktversicherung) möglich</a:t>
            </a:r>
          </a:p>
        </p:txBody>
      </p:sp>
      <p:sp>
        <p:nvSpPr>
          <p:cNvPr id="18" name="Textplatzhalter 17"/>
          <p:cNvSpPr>
            <a:spLocks noGrp="1"/>
          </p:cNvSpPr>
          <p:nvPr>
            <p:ph type="body" sz="quarter" idx="23"/>
          </p:nvPr>
        </p:nvSpPr>
        <p:spPr/>
        <p:txBody>
          <a:bodyPr/>
          <a:lstStyle/>
          <a:p>
            <a:endParaRPr lang="de-DE"/>
          </a:p>
        </p:txBody>
      </p:sp>
      <p:sp>
        <p:nvSpPr>
          <p:cNvPr id="6" name="Textplatzhalter 5"/>
          <p:cNvSpPr>
            <a:spLocks noGrp="1"/>
          </p:cNvSpPr>
          <p:nvPr>
            <p:ph type="body" sz="quarter" idx="24"/>
          </p:nvPr>
        </p:nvSpPr>
        <p:spPr/>
        <p:txBody>
          <a:bodyPr/>
          <a:lstStyle/>
          <a:p>
            <a:r>
              <a:rPr lang="de-DE" dirty="0"/>
              <a:t>Alle Tarife im Rahmen der </a:t>
            </a:r>
            <a:r>
              <a:rPr lang="de-DE" dirty="0" err="1"/>
              <a:t>GrüneRente</a:t>
            </a:r>
            <a:r>
              <a:rPr lang="de-DE" dirty="0"/>
              <a:t> verfügen über alle bekannten 	 </a:t>
            </a:r>
            <a:r>
              <a:rPr lang="de-DE" dirty="0" err="1"/>
              <a:t>Produktflexibilitäten</a:t>
            </a:r>
            <a:r>
              <a:rPr lang="de-DE" dirty="0"/>
              <a:t>.</a:t>
            </a:r>
          </a:p>
        </p:txBody>
      </p:sp>
      <p:sp>
        <p:nvSpPr>
          <p:cNvPr id="7" name="Textplatzhalter 6"/>
          <p:cNvSpPr>
            <a:spLocks noGrp="1"/>
          </p:cNvSpPr>
          <p:nvPr>
            <p:ph type="body" sz="quarter" idx="18"/>
          </p:nvPr>
        </p:nvSpPr>
        <p:spPr/>
        <p:txBody>
          <a:bodyPr/>
          <a:lstStyle/>
          <a:p>
            <a:r>
              <a:rPr lang="de-DE"/>
              <a:t>3. </a:t>
            </a:r>
            <a:r>
              <a:rPr lang="de-DE" altLang="de-DE"/>
              <a:t>Die GrüneRente</a:t>
            </a:r>
            <a:endParaRPr lang="de-DE" dirty="0"/>
          </a:p>
        </p:txBody>
      </p:sp>
      <p:sp>
        <p:nvSpPr>
          <p:cNvPr id="8" name="Datumsplatzhalter 7"/>
          <p:cNvSpPr>
            <a:spLocks noGrp="1"/>
          </p:cNvSpPr>
          <p:nvPr>
            <p:ph type="dt" sz="half" idx="25"/>
          </p:nvPr>
        </p:nvSpPr>
        <p:spPr/>
        <p:txBody>
          <a:bodyPr/>
          <a:lstStyle/>
          <a:p>
            <a:r>
              <a:rPr lang="de-DE"/>
              <a:t>01.01.2023</a:t>
            </a:r>
            <a:endParaRPr lang="de-DE" dirty="0"/>
          </a:p>
        </p:txBody>
      </p:sp>
      <p:sp>
        <p:nvSpPr>
          <p:cNvPr id="9" name="Fußzeilenplatzhalter 8"/>
          <p:cNvSpPr>
            <a:spLocks noGrp="1"/>
          </p:cNvSpPr>
          <p:nvPr>
            <p:ph type="ftr" sz="quarter" idx="26"/>
          </p:nvPr>
        </p:nvSpPr>
        <p:spPr/>
        <p:txBody>
          <a:bodyPr/>
          <a:lstStyle/>
          <a:p>
            <a:r>
              <a:rPr lang="de-DE"/>
              <a:t>Nachhaltigkeit in der betrieblichen Altersversorgung: bAV &amp; GrüneRente</a:t>
            </a:r>
            <a:endParaRPr lang="de-DE" dirty="0"/>
          </a:p>
        </p:txBody>
      </p:sp>
      <p:sp>
        <p:nvSpPr>
          <p:cNvPr id="10" name="Foliennummernplatzhalter 9"/>
          <p:cNvSpPr>
            <a:spLocks noGrp="1"/>
          </p:cNvSpPr>
          <p:nvPr>
            <p:ph type="sldNum" sz="quarter" idx="27"/>
          </p:nvPr>
        </p:nvSpPr>
        <p:spPr/>
        <p:txBody>
          <a:bodyPr/>
          <a:lstStyle/>
          <a:p>
            <a:fld id="{BFE8ADF1-837C-463F-9856-54C2D771B21B}" type="slidenum">
              <a:rPr lang="de-DE" smtClean="0"/>
              <a:pPr/>
              <a:t>49</a:t>
            </a:fld>
            <a:endParaRPr lang="de-DE" dirty="0"/>
          </a:p>
        </p:txBody>
      </p:sp>
      <p:pic>
        <p:nvPicPr>
          <p:cNvPr id="11" name="Grafik 1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21134" y="2087563"/>
            <a:ext cx="288131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8961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Nachhaltigkeit: </a:t>
            </a:r>
            <a:br>
              <a:rPr lang="de-DE" altLang="de-DE" dirty="0"/>
            </a:br>
            <a:r>
              <a:rPr lang="de-DE" dirty="0"/>
              <a:t>Das bedeutet Nachhaltigkeit für die Deutschen</a:t>
            </a:r>
          </a:p>
        </p:txBody>
      </p:sp>
      <p:sp>
        <p:nvSpPr>
          <p:cNvPr id="16" name="Textplatzhalter 15"/>
          <p:cNvSpPr>
            <a:spLocks noGrp="1"/>
          </p:cNvSpPr>
          <p:nvPr>
            <p:ph type="body" sz="quarter" idx="17"/>
          </p:nvPr>
        </p:nvSpPr>
        <p:spPr>
          <a:xfrm>
            <a:off x="358775" y="2087563"/>
            <a:ext cx="8426450" cy="215444"/>
          </a:xfrm>
        </p:spPr>
        <p:txBody>
          <a:bodyPr/>
          <a:lstStyle/>
          <a:p>
            <a:r>
              <a:rPr lang="de-DE" sz="1400" spc="-1" dirty="0">
                <a:ea typeface="DejaVu Sans"/>
              </a:rPr>
              <a:t>Welchen der folgenden Aussagen zum Thema Nachhaltigkeit stimmen Sie zu?</a:t>
            </a:r>
            <a:endParaRPr lang="de-DE" sz="1400" b="0" spc="-1" dirty="0"/>
          </a:p>
        </p:txBody>
      </p:sp>
      <p:sp>
        <p:nvSpPr>
          <p:cNvPr id="5" name="Textplatzhalter 4"/>
          <p:cNvSpPr>
            <a:spLocks noGrp="1"/>
          </p:cNvSpPr>
          <p:nvPr>
            <p:ph type="body" sz="quarter" idx="18"/>
          </p:nvPr>
        </p:nvSpPr>
        <p:spPr/>
        <p:txBody>
          <a:bodyPr/>
          <a:lstStyle/>
          <a:p>
            <a:r>
              <a:rPr lang="de-DE"/>
              <a:t>1. </a:t>
            </a:r>
            <a:r>
              <a:rPr lang="de-DE" altLang="de-DE"/>
              <a:t>Nachhaltigkeit liegt im Trend</a:t>
            </a:r>
            <a:endParaRPr lang="de-DE" dirty="0"/>
          </a:p>
        </p:txBody>
      </p:sp>
      <p:sp>
        <p:nvSpPr>
          <p:cNvPr id="6" name="Datumsplatzhalter 5"/>
          <p:cNvSpPr>
            <a:spLocks noGrp="1"/>
          </p:cNvSpPr>
          <p:nvPr>
            <p:ph type="dt" sz="half" idx="20"/>
          </p:nvPr>
        </p:nvSpPr>
        <p:spPr/>
        <p:txBody>
          <a:bodyPr/>
          <a:lstStyle/>
          <a:p>
            <a:r>
              <a:rPr lang="de-DE"/>
              <a:t>01.01.2023</a:t>
            </a:r>
            <a:endParaRPr lang="de-DE" dirty="0"/>
          </a:p>
        </p:txBody>
      </p:sp>
      <p:sp>
        <p:nvSpPr>
          <p:cNvPr id="7" name="Fußzeilenplatzhalter 6"/>
          <p:cNvSpPr>
            <a:spLocks noGrp="1"/>
          </p:cNvSpPr>
          <p:nvPr>
            <p:ph type="ftr" sz="quarter" idx="21"/>
          </p:nvPr>
        </p:nvSpPr>
        <p:spPr/>
        <p:txBody>
          <a:bodyPr/>
          <a:lstStyle/>
          <a:p>
            <a:r>
              <a:rPr lang="de-DE"/>
              <a:t>Nachhaltigkeit in der betrieblichen Altersversorgung: bAV &amp; GrüneRente</a:t>
            </a:r>
            <a:endParaRPr lang="de-DE" dirty="0"/>
          </a:p>
        </p:txBody>
      </p:sp>
      <p:sp>
        <p:nvSpPr>
          <p:cNvPr id="8" name="Foliennummernplatzhalter 7"/>
          <p:cNvSpPr>
            <a:spLocks noGrp="1"/>
          </p:cNvSpPr>
          <p:nvPr>
            <p:ph type="sldNum" sz="quarter" idx="22"/>
          </p:nvPr>
        </p:nvSpPr>
        <p:spPr/>
        <p:txBody>
          <a:bodyPr/>
          <a:lstStyle/>
          <a:p>
            <a:fld id="{BFE8ADF1-837C-463F-9856-54C2D771B21B}" type="slidenum">
              <a:rPr lang="de-DE" smtClean="0"/>
              <a:pPr/>
              <a:t>5</a:t>
            </a:fld>
            <a:endParaRPr lang="de-DE" dirty="0"/>
          </a:p>
        </p:txBody>
      </p:sp>
      <p:sp>
        <p:nvSpPr>
          <p:cNvPr id="9" name="Textplatzhalter 8"/>
          <p:cNvSpPr>
            <a:spLocks noGrp="1"/>
          </p:cNvSpPr>
          <p:nvPr>
            <p:ph type="body" sz="quarter" idx="23"/>
          </p:nvPr>
        </p:nvSpPr>
        <p:spPr/>
        <p:txBody>
          <a:bodyPr/>
          <a:lstStyle/>
          <a:p>
            <a:r>
              <a:rPr lang="de-DE" altLang="de-DE" dirty="0"/>
              <a:t>Quelle: Statista Global Consumer Survey 3/2021;</a:t>
            </a:r>
            <a:br>
              <a:rPr lang="de-DE" altLang="de-DE" dirty="0"/>
            </a:br>
            <a:r>
              <a:rPr lang="de-DE" altLang="de-DE" dirty="0"/>
              <a:t>Details: Deutschland; 15. - 22. Februar 2021; 1.032 Befragte; ab 16 Jahre</a:t>
            </a:r>
          </a:p>
        </p:txBody>
      </p:sp>
      <p:graphicFrame>
        <p:nvGraphicFramePr>
          <p:cNvPr id="3" name="Diagramm 2">
            <a:extLst>
              <a:ext uri="{FF2B5EF4-FFF2-40B4-BE49-F238E27FC236}">
                <a16:creationId xmlns:a16="http://schemas.microsoft.com/office/drawing/2014/main" id="{9859E718-3058-4CB4-9AE9-9BCC529824AC}"/>
              </a:ext>
            </a:extLst>
          </p:cNvPr>
          <p:cNvGraphicFramePr>
            <a:graphicFrameLocks noChangeAspect="1"/>
          </p:cNvGraphicFramePr>
          <p:nvPr>
            <p:extLst>
              <p:ext uri="{D42A27DB-BD31-4B8C-83A1-F6EECF244321}">
                <p14:modId xmlns:p14="http://schemas.microsoft.com/office/powerpoint/2010/main" val="1698767599"/>
              </p:ext>
            </p:extLst>
          </p:nvPr>
        </p:nvGraphicFramePr>
        <p:xfrm>
          <a:off x="359808" y="2600324"/>
          <a:ext cx="8429625" cy="3478423"/>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hteck 13">
            <a:extLst>
              <a:ext uri="{FF2B5EF4-FFF2-40B4-BE49-F238E27FC236}">
                <a16:creationId xmlns:a16="http://schemas.microsoft.com/office/drawing/2014/main" id="{81EB0BCC-08CA-4864-9633-C579C3A986A4}"/>
              </a:ext>
            </a:extLst>
          </p:cNvPr>
          <p:cNvSpPr/>
          <p:nvPr/>
        </p:nvSpPr>
        <p:spPr>
          <a:xfrm>
            <a:off x="355600" y="2948703"/>
            <a:ext cx="3852000" cy="324000"/>
          </a:xfrm>
          <a:prstGeom prst="rect">
            <a:avLst/>
          </a:prstGeom>
        </p:spPr>
        <p:txBody>
          <a:bodyPr wrap="square" lIns="0" tIns="0" rIns="0" bIns="0" anchor="ctr">
            <a:noAutofit/>
          </a:bodyPr>
          <a:lstStyle/>
          <a:p>
            <a:pPr algn="r">
              <a:lnSpc>
                <a:spcPct val="80000"/>
              </a:lnSpc>
            </a:pPr>
            <a:r>
              <a:rPr lang="de-DE" sz="1100" dirty="0">
                <a:latin typeface="Arial Narrow" panose="020B0606020202030204" pitchFamily="34" charset="0"/>
              </a:rPr>
              <a:t>Nachhaltigkeit darf kein Luxus sein</a:t>
            </a:r>
          </a:p>
        </p:txBody>
      </p:sp>
      <p:sp>
        <p:nvSpPr>
          <p:cNvPr id="19" name="Rechteck 18">
            <a:extLst>
              <a:ext uri="{FF2B5EF4-FFF2-40B4-BE49-F238E27FC236}">
                <a16:creationId xmlns:a16="http://schemas.microsoft.com/office/drawing/2014/main" id="{AE083D14-719C-4736-8832-ABF347511012}"/>
              </a:ext>
            </a:extLst>
          </p:cNvPr>
          <p:cNvSpPr/>
          <p:nvPr/>
        </p:nvSpPr>
        <p:spPr>
          <a:xfrm>
            <a:off x="355600" y="3322708"/>
            <a:ext cx="3852000" cy="324000"/>
          </a:xfrm>
          <a:prstGeom prst="rect">
            <a:avLst/>
          </a:prstGeom>
        </p:spPr>
        <p:txBody>
          <a:bodyPr wrap="square" lIns="0" tIns="0" rIns="0" bIns="0" anchor="ctr">
            <a:noAutofit/>
          </a:bodyPr>
          <a:lstStyle/>
          <a:p>
            <a:pPr algn="r">
              <a:lnSpc>
                <a:spcPct val="80000"/>
              </a:lnSpc>
            </a:pPr>
            <a:r>
              <a:rPr lang="de-DE" sz="1100" dirty="0">
                <a:latin typeface="Arial Narrow" panose="020B0606020202030204" pitchFamily="34" charset="0"/>
              </a:rPr>
              <a:t>Ich kann durch mein tägliches Verhalten dazu beitragen, Umweltprobleme anzugehen</a:t>
            </a:r>
          </a:p>
        </p:txBody>
      </p:sp>
      <p:sp>
        <p:nvSpPr>
          <p:cNvPr id="20" name="Rechteck 19">
            <a:extLst>
              <a:ext uri="{FF2B5EF4-FFF2-40B4-BE49-F238E27FC236}">
                <a16:creationId xmlns:a16="http://schemas.microsoft.com/office/drawing/2014/main" id="{D2D1EC0C-050B-4D43-A875-815F2042B1A5}"/>
              </a:ext>
            </a:extLst>
          </p:cNvPr>
          <p:cNvSpPr/>
          <p:nvPr/>
        </p:nvSpPr>
        <p:spPr>
          <a:xfrm>
            <a:off x="355600" y="3705351"/>
            <a:ext cx="3852000" cy="324000"/>
          </a:xfrm>
          <a:prstGeom prst="rect">
            <a:avLst/>
          </a:prstGeom>
        </p:spPr>
        <p:txBody>
          <a:bodyPr wrap="square" lIns="0" tIns="0" rIns="0" bIns="0" anchor="ctr">
            <a:noAutofit/>
          </a:bodyPr>
          <a:lstStyle/>
          <a:p>
            <a:pPr algn="r">
              <a:lnSpc>
                <a:spcPct val="80000"/>
              </a:lnSpc>
            </a:pPr>
            <a:r>
              <a:rPr lang="de-DE" sz="1100" dirty="0">
                <a:latin typeface="Arial Narrow" panose="020B0606020202030204" pitchFamily="34" charset="0"/>
              </a:rPr>
              <a:t>Für die Lösung globaler Umweltprobleme sind Unternehmen verantwortlich</a:t>
            </a:r>
          </a:p>
        </p:txBody>
      </p:sp>
      <p:sp>
        <p:nvSpPr>
          <p:cNvPr id="21" name="Rechteck 20">
            <a:extLst>
              <a:ext uri="{FF2B5EF4-FFF2-40B4-BE49-F238E27FC236}">
                <a16:creationId xmlns:a16="http://schemas.microsoft.com/office/drawing/2014/main" id="{291ED0A3-086A-4D34-A551-12EF0E704BBA}"/>
              </a:ext>
            </a:extLst>
          </p:cNvPr>
          <p:cNvSpPr/>
          <p:nvPr/>
        </p:nvSpPr>
        <p:spPr>
          <a:xfrm>
            <a:off x="355600" y="4163530"/>
            <a:ext cx="3852000" cy="324000"/>
          </a:xfrm>
          <a:prstGeom prst="rect">
            <a:avLst/>
          </a:prstGeom>
        </p:spPr>
        <p:txBody>
          <a:bodyPr wrap="square" lIns="0" tIns="0" rIns="0" bIns="0" anchor="ctr">
            <a:noAutofit/>
          </a:bodyPr>
          <a:lstStyle/>
          <a:p>
            <a:pPr algn="r">
              <a:lnSpc>
                <a:spcPct val="80000"/>
              </a:lnSpc>
            </a:pPr>
            <a:r>
              <a:rPr lang="de-DE" sz="1100" dirty="0">
                <a:latin typeface="Arial Narrow" panose="020B0606020202030204" pitchFamily="34" charset="0"/>
              </a:rPr>
              <a:t>Für die Lösung globaler Umweltprobleme ist die Regierung verantwortlich</a:t>
            </a:r>
          </a:p>
          <a:p>
            <a:pPr algn="r">
              <a:lnSpc>
                <a:spcPct val="80000"/>
              </a:lnSpc>
            </a:pPr>
            <a:endParaRPr lang="de-DE" sz="1100" dirty="0">
              <a:latin typeface="Arial Narrow" panose="020B0606020202030204" pitchFamily="34" charset="0"/>
            </a:endParaRPr>
          </a:p>
        </p:txBody>
      </p:sp>
      <p:sp>
        <p:nvSpPr>
          <p:cNvPr id="22" name="Rechteck 21">
            <a:extLst>
              <a:ext uri="{FF2B5EF4-FFF2-40B4-BE49-F238E27FC236}">
                <a16:creationId xmlns:a16="http://schemas.microsoft.com/office/drawing/2014/main" id="{2F91CE20-3DDF-46C8-B311-EA9310FD5D02}"/>
              </a:ext>
            </a:extLst>
          </p:cNvPr>
          <p:cNvSpPr/>
          <p:nvPr/>
        </p:nvSpPr>
        <p:spPr>
          <a:xfrm>
            <a:off x="355600" y="4474609"/>
            <a:ext cx="3852000" cy="324000"/>
          </a:xfrm>
          <a:prstGeom prst="rect">
            <a:avLst/>
          </a:prstGeom>
        </p:spPr>
        <p:txBody>
          <a:bodyPr wrap="square" lIns="0" tIns="0" rIns="0" bIns="0" anchor="ctr">
            <a:noAutofit/>
          </a:bodyPr>
          <a:lstStyle/>
          <a:p>
            <a:pPr algn="r">
              <a:lnSpc>
                <a:spcPct val="80000"/>
              </a:lnSpc>
            </a:pPr>
            <a:r>
              <a:rPr lang="de-DE" sz="1100" dirty="0">
                <a:latin typeface="Arial Narrow" panose="020B0606020202030204" pitchFamily="34" charset="0"/>
              </a:rPr>
              <a:t>„Nachhaltig“ ist nur ein Begriff, den Unternehmen nutzen, um ihre Produkte teuer verkaufen zu können</a:t>
            </a:r>
          </a:p>
        </p:txBody>
      </p:sp>
      <p:sp>
        <p:nvSpPr>
          <p:cNvPr id="23" name="Rechteck 22">
            <a:extLst>
              <a:ext uri="{FF2B5EF4-FFF2-40B4-BE49-F238E27FC236}">
                <a16:creationId xmlns:a16="http://schemas.microsoft.com/office/drawing/2014/main" id="{37B73D76-3C4D-4AB6-B461-C6CBB55A2D26}"/>
              </a:ext>
            </a:extLst>
          </p:cNvPr>
          <p:cNvSpPr/>
          <p:nvPr/>
        </p:nvSpPr>
        <p:spPr>
          <a:xfrm>
            <a:off x="355600" y="4869176"/>
            <a:ext cx="3852000" cy="324000"/>
          </a:xfrm>
          <a:prstGeom prst="rect">
            <a:avLst/>
          </a:prstGeom>
        </p:spPr>
        <p:txBody>
          <a:bodyPr wrap="square" lIns="0" tIns="0" rIns="0" bIns="0" anchor="ctr">
            <a:noAutofit/>
          </a:bodyPr>
          <a:lstStyle/>
          <a:p>
            <a:pPr algn="r">
              <a:lnSpc>
                <a:spcPct val="80000"/>
              </a:lnSpc>
            </a:pPr>
            <a:r>
              <a:rPr lang="de-DE" sz="1100" dirty="0">
                <a:latin typeface="Arial Narrow" panose="020B0606020202030204" pitchFamily="34" charset="0"/>
              </a:rPr>
              <a:t>„Nachhaltigkeit“ ist ein Modewort und wird wieder an Bedeutung verlieren</a:t>
            </a:r>
          </a:p>
        </p:txBody>
      </p:sp>
      <p:sp>
        <p:nvSpPr>
          <p:cNvPr id="24" name="Rechteck 23">
            <a:extLst>
              <a:ext uri="{FF2B5EF4-FFF2-40B4-BE49-F238E27FC236}">
                <a16:creationId xmlns:a16="http://schemas.microsoft.com/office/drawing/2014/main" id="{F6845A2A-6A71-4FF8-9ED7-782140D81511}"/>
              </a:ext>
            </a:extLst>
          </p:cNvPr>
          <p:cNvSpPr/>
          <p:nvPr/>
        </p:nvSpPr>
        <p:spPr>
          <a:xfrm>
            <a:off x="355600" y="5255791"/>
            <a:ext cx="3852000" cy="324000"/>
          </a:xfrm>
          <a:prstGeom prst="rect">
            <a:avLst/>
          </a:prstGeom>
        </p:spPr>
        <p:txBody>
          <a:bodyPr wrap="square" lIns="0" tIns="0" rIns="0" bIns="0" anchor="ctr">
            <a:noAutofit/>
          </a:bodyPr>
          <a:lstStyle/>
          <a:p>
            <a:pPr algn="r">
              <a:lnSpc>
                <a:spcPct val="80000"/>
              </a:lnSpc>
            </a:pPr>
            <a:r>
              <a:rPr lang="de-DE" sz="1100" dirty="0">
                <a:latin typeface="Arial Narrow" panose="020B0606020202030204" pitchFamily="34" charset="0"/>
              </a:rPr>
              <a:t>Ich glaube nicht, dass der Klimawandel von Menschen verursacht wird</a:t>
            </a:r>
          </a:p>
        </p:txBody>
      </p:sp>
      <p:sp>
        <p:nvSpPr>
          <p:cNvPr id="25" name="Rechteck 24">
            <a:extLst>
              <a:ext uri="{FF2B5EF4-FFF2-40B4-BE49-F238E27FC236}">
                <a16:creationId xmlns:a16="http://schemas.microsoft.com/office/drawing/2014/main" id="{7C166DA4-0D05-4FD1-9548-92BA58F3DFF6}"/>
              </a:ext>
            </a:extLst>
          </p:cNvPr>
          <p:cNvSpPr/>
          <p:nvPr/>
        </p:nvSpPr>
        <p:spPr>
          <a:xfrm>
            <a:off x="355600" y="5642406"/>
            <a:ext cx="3852000" cy="324000"/>
          </a:xfrm>
          <a:prstGeom prst="rect">
            <a:avLst/>
          </a:prstGeom>
        </p:spPr>
        <p:txBody>
          <a:bodyPr wrap="square" lIns="0" tIns="0" rIns="0" bIns="0" anchor="ctr">
            <a:noAutofit/>
          </a:bodyPr>
          <a:lstStyle/>
          <a:p>
            <a:pPr algn="r">
              <a:lnSpc>
                <a:spcPct val="80000"/>
              </a:lnSpc>
            </a:pPr>
            <a:r>
              <a:rPr lang="de-DE" sz="1100" dirty="0">
                <a:latin typeface="Arial Narrow" panose="020B0606020202030204" pitchFamily="34" charset="0"/>
              </a:rPr>
              <a:t>Keiner davon</a:t>
            </a:r>
          </a:p>
        </p:txBody>
      </p:sp>
    </p:spTree>
    <p:extLst>
      <p:ext uri="{BB962C8B-B14F-4D97-AF65-F5344CB8AC3E}">
        <p14:creationId xmlns:p14="http://schemas.microsoft.com/office/powerpoint/2010/main" val="4531545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2400" dirty="0"/>
              <a:t>Leistungsstarker Partner – </a:t>
            </a:r>
            <a:br>
              <a:rPr lang="de-DE" altLang="de-DE" sz="2400" dirty="0"/>
            </a:br>
            <a:r>
              <a:rPr lang="de-DE" altLang="de-DE" sz="2400" dirty="0"/>
              <a:t>von Experten mehrfach besiegelt </a:t>
            </a:r>
            <a:endParaRPr lang="de-DE" sz="2500" dirty="0"/>
          </a:p>
        </p:txBody>
      </p:sp>
      <p:sp>
        <p:nvSpPr>
          <p:cNvPr id="3" name="Textplatzhalter 2"/>
          <p:cNvSpPr>
            <a:spLocks noGrp="1"/>
          </p:cNvSpPr>
          <p:nvPr>
            <p:ph type="body" sz="quarter" idx="18"/>
          </p:nvPr>
        </p:nvSpPr>
        <p:spPr/>
        <p:txBody>
          <a:bodyPr/>
          <a:lstStyle/>
          <a:p>
            <a:r>
              <a:rPr lang="de-DE" dirty="0"/>
              <a:t>3. </a:t>
            </a:r>
            <a:r>
              <a:rPr lang="de-DE" altLang="de-DE" dirty="0"/>
              <a:t>Die </a:t>
            </a:r>
            <a:r>
              <a:rPr lang="de-DE" altLang="de-DE" dirty="0" err="1"/>
              <a:t>GrüneRente</a:t>
            </a:r>
            <a:endParaRPr lang="de-DE" dirty="0"/>
          </a:p>
        </p:txBody>
      </p:sp>
      <p:sp>
        <p:nvSpPr>
          <p:cNvPr id="4" name="Datumsplatzhalter 3"/>
          <p:cNvSpPr>
            <a:spLocks noGrp="1"/>
          </p:cNvSpPr>
          <p:nvPr>
            <p:ph type="dt" sz="half" idx="19"/>
          </p:nvPr>
        </p:nvSpPr>
        <p:spPr/>
        <p:txBody>
          <a:bodyPr/>
          <a:lstStyle/>
          <a:p>
            <a:r>
              <a:rPr lang="de-DE"/>
              <a:t>01.01.2023</a:t>
            </a:r>
            <a:endParaRPr lang="de-DE" dirty="0"/>
          </a:p>
        </p:txBody>
      </p:sp>
      <p:sp>
        <p:nvSpPr>
          <p:cNvPr id="5" name="Fußzeilenplatzhalter 4"/>
          <p:cNvSpPr>
            <a:spLocks noGrp="1"/>
          </p:cNvSpPr>
          <p:nvPr>
            <p:ph type="ftr" sz="quarter" idx="20"/>
          </p:nvPr>
        </p:nvSpPr>
        <p:spPr/>
        <p:txBody>
          <a:bodyPr/>
          <a:lstStyle/>
          <a:p>
            <a:r>
              <a:rPr lang="de-DE"/>
              <a:t>Nachhaltigkeit in der betrieblichen Altersversorgung: bAV &amp; GrüneRente</a:t>
            </a:r>
            <a:endParaRPr lang="de-DE" dirty="0"/>
          </a:p>
        </p:txBody>
      </p:sp>
      <p:sp>
        <p:nvSpPr>
          <p:cNvPr id="6" name="Foliennummernplatzhalter 5"/>
          <p:cNvSpPr>
            <a:spLocks noGrp="1"/>
          </p:cNvSpPr>
          <p:nvPr>
            <p:ph type="sldNum" sz="quarter" idx="21"/>
          </p:nvPr>
        </p:nvSpPr>
        <p:spPr/>
        <p:txBody>
          <a:bodyPr/>
          <a:lstStyle/>
          <a:p>
            <a:fld id="{BFE8ADF1-837C-463F-9856-54C2D771B21B}" type="slidenum">
              <a:rPr lang="de-DE" smtClean="0"/>
              <a:pPr/>
              <a:t>50</a:t>
            </a:fld>
            <a:endParaRPr lang="de-DE" dirty="0"/>
          </a:p>
        </p:txBody>
      </p:sp>
      <p:sp>
        <p:nvSpPr>
          <p:cNvPr id="7" name="Textplatzhalter 6"/>
          <p:cNvSpPr>
            <a:spLocks noGrp="1"/>
          </p:cNvSpPr>
          <p:nvPr>
            <p:ph type="body" sz="quarter" idx="23"/>
          </p:nvPr>
        </p:nvSpPr>
        <p:spPr/>
        <p:txBody>
          <a:bodyPr/>
          <a:lstStyle/>
          <a:p>
            <a:endParaRPr lang="de-DE"/>
          </a:p>
        </p:txBody>
      </p:sp>
      <p:pic>
        <p:nvPicPr>
          <p:cNvPr id="17" name="Grafik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17738" y="2206625"/>
            <a:ext cx="18018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hteck 4"/>
          <p:cNvSpPr>
            <a:spLocks noChangeArrowheads="1"/>
          </p:cNvSpPr>
          <p:nvPr/>
        </p:nvSpPr>
        <p:spPr bwMode="auto">
          <a:xfrm>
            <a:off x="4316413" y="2309813"/>
            <a:ext cx="26019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spcAft>
                <a:spcPts val="800"/>
              </a:spcAft>
              <a:defRPr sz="1700">
                <a:solidFill>
                  <a:schemeClr val="tx1"/>
                </a:solidFill>
                <a:latin typeface="Arial" charset="0"/>
              </a:defRPr>
            </a:lvl1pPr>
            <a:lvl2pPr marL="742950" indent="-285750">
              <a:spcBef>
                <a:spcPts val="800"/>
              </a:spcBef>
              <a:buSzPct val="100000"/>
              <a:buBlip>
                <a:blip r:embed="rId3"/>
              </a:buBlip>
              <a:defRPr sz="1700">
                <a:solidFill>
                  <a:schemeClr val="tx1"/>
                </a:solidFill>
                <a:latin typeface="Arial" charset="0"/>
              </a:defRPr>
            </a:lvl2pPr>
            <a:lvl3pPr marL="1143000" indent="-228600">
              <a:spcBef>
                <a:spcPts val="800"/>
              </a:spcBef>
              <a:buSzPct val="100000"/>
              <a:buFont typeface="Symbol" pitchFamily="18" charset="2"/>
              <a:buChar char="-"/>
              <a:defRPr sz="1700">
                <a:solidFill>
                  <a:schemeClr val="tx1"/>
                </a:solidFill>
                <a:latin typeface="Arial" charset="0"/>
              </a:defRPr>
            </a:lvl3pPr>
            <a:lvl4pPr marL="1600200" indent="-228600">
              <a:spcBef>
                <a:spcPts val="800"/>
              </a:spcBef>
              <a:buSzPct val="100000"/>
              <a:buBlip>
                <a:blip r:embed="rId3"/>
              </a:buBlip>
              <a:defRPr sz="1700">
                <a:solidFill>
                  <a:schemeClr val="tx1"/>
                </a:solidFill>
                <a:latin typeface="Arial" charset="0"/>
              </a:defRPr>
            </a:lvl4pPr>
            <a:lvl5pPr marL="2057400" indent="-228600">
              <a:spcBef>
                <a:spcPts val="800"/>
              </a:spcBef>
              <a:buSzPct val="100000"/>
              <a:buBlip>
                <a:blip r:embed="rId3"/>
              </a:buBlip>
              <a:defRPr sz="1700">
                <a:solidFill>
                  <a:schemeClr val="tx1"/>
                </a:solidFill>
                <a:latin typeface="Arial" charset="0"/>
              </a:defRPr>
            </a:lvl5pPr>
            <a:lvl6pPr marL="2514600" indent="-228600" defTabSz="457200" eaLnBrk="0" fontAlgn="base" hangingPunct="0">
              <a:spcBef>
                <a:spcPts val="800"/>
              </a:spcBef>
              <a:spcAft>
                <a:spcPct val="0"/>
              </a:spcAft>
              <a:buSzPct val="100000"/>
              <a:buBlip>
                <a:blip r:embed="rId3"/>
              </a:buBlip>
              <a:defRPr sz="1700">
                <a:solidFill>
                  <a:schemeClr val="tx1"/>
                </a:solidFill>
                <a:latin typeface="Arial" charset="0"/>
              </a:defRPr>
            </a:lvl6pPr>
            <a:lvl7pPr marL="2971800" indent="-228600" defTabSz="457200" eaLnBrk="0" fontAlgn="base" hangingPunct="0">
              <a:spcBef>
                <a:spcPts val="800"/>
              </a:spcBef>
              <a:spcAft>
                <a:spcPct val="0"/>
              </a:spcAft>
              <a:buSzPct val="100000"/>
              <a:buBlip>
                <a:blip r:embed="rId3"/>
              </a:buBlip>
              <a:defRPr sz="1700">
                <a:solidFill>
                  <a:schemeClr val="tx1"/>
                </a:solidFill>
                <a:latin typeface="Arial" charset="0"/>
              </a:defRPr>
            </a:lvl7pPr>
            <a:lvl8pPr marL="3429000" indent="-228600" defTabSz="457200" eaLnBrk="0" fontAlgn="base" hangingPunct="0">
              <a:spcBef>
                <a:spcPts val="800"/>
              </a:spcBef>
              <a:spcAft>
                <a:spcPct val="0"/>
              </a:spcAft>
              <a:buSzPct val="100000"/>
              <a:buBlip>
                <a:blip r:embed="rId3"/>
              </a:buBlip>
              <a:defRPr sz="1700">
                <a:solidFill>
                  <a:schemeClr val="tx1"/>
                </a:solidFill>
                <a:latin typeface="Arial" charset="0"/>
              </a:defRPr>
            </a:lvl8pPr>
            <a:lvl9pPr marL="3886200" indent="-228600" defTabSz="457200" eaLnBrk="0" fontAlgn="base" hangingPunct="0">
              <a:spcBef>
                <a:spcPts val="800"/>
              </a:spcBef>
              <a:spcAft>
                <a:spcPct val="0"/>
              </a:spcAft>
              <a:buSzPct val="100000"/>
              <a:buBlip>
                <a:blip r:embed="rId3"/>
              </a:buBlip>
              <a:defRPr sz="1700">
                <a:solidFill>
                  <a:schemeClr val="tx1"/>
                </a:solidFill>
                <a:latin typeface="Arial" charset="0"/>
              </a:defRPr>
            </a:lvl9pPr>
          </a:lstStyle>
          <a:p>
            <a:pPr eaLnBrk="1" hangingPunct="1">
              <a:spcBef>
                <a:spcPct val="0"/>
              </a:spcBef>
              <a:spcAft>
                <a:spcPct val="0"/>
              </a:spcAft>
            </a:pPr>
            <a:r>
              <a:rPr lang="de-DE" altLang="de-DE" sz="1600" b="1" dirty="0">
                <a:solidFill>
                  <a:schemeClr val="bg2"/>
                </a:solidFill>
              </a:rPr>
              <a:t>ökologisch, sozial, ethisch</a:t>
            </a:r>
            <a:endParaRPr lang="de-DE" altLang="de-DE" sz="1600" dirty="0">
              <a:solidFill>
                <a:schemeClr val="bg2"/>
              </a:solidFill>
            </a:endParaRPr>
          </a:p>
        </p:txBody>
      </p:sp>
      <p:sp>
        <p:nvSpPr>
          <p:cNvPr id="42" name="Rechteck 17">
            <a:extLst>
              <a:ext uri="{FF2B5EF4-FFF2-40B4-BE49-F238E27FC236}">
                <a16:creationId xmlns:a16="http://schemas.microsoft.com/office/drawing/2014/main" id="{1B409CE4-0951-4ED7-A298-C8A434E67749}"/>
              </a:ext>
            </a:extLst>
          </p:cNvPr>
          <p:cNvSpPr>
            <a:spLocks noChangeArrowheads="1"/>
          </p:cNvSpPr>
          <p:nvPr/>
        </p:nvSpPr>
        <p:spPr bwMode="auto">
          <a:xfrm>
            <a:off x="4316413" y="3046929"/>
            <a:ext cx="2098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600"/>
              </a:spcBef>
              <a:spcAft>
                <a:spcPts val="800"/>
              </a:spcAft>
              <a:defRPr sz="1700">
                <a:solidFill>
                  <a:schemeClr val="tx1"/>
                </a:solidFill>
                <a:latin typeface="Arial" charset="0"/>
              </a:defRPr>
            </a:lvl1pPr>
            <a:lvl2pPr marL="742950" indent="-285750">
              <a:spcBef>
                <a:spcPts val="800"/>
              </a:spcBef>
              <a:buSzPct val="100000"/>
              <a:buBlip>
                <a:blip r:embed="rId3"/>
              </a:buBlip>
              <a:defRPr sz="1700">
                <a:solidFill>
                  <a:schemeClr val="tx1"/>
                </a:solidFill>
                <a:latin typeface="Arial" charset="0"/>
              </a:defRPr>
            </a:lvl2pPr>
            <a:lvl3pPr marL="1143000" indent="-228600">
              <a:spcBef>
                <a:spcPts val="800"/>
              </a:spcBef>
              <a:buSzPct val="100000"/>
              <a:buFont typeface="Symbol" pitchFamily="18" charset="2"/>
              <a:buChar char="-"/>
              <a:defRPr sz="1700">
                <a:solidFill>
                  <a:schemeClr val="tx1"/>
                </a:solidFill>
                <a:latin typeface="Arial" charset="0"/>
              </a:defRPr>
            </a:lvl3pPr>
            <a:lvl4pPr marL="1600200" indent="-228600">
              <a:spcBef>
                <a:spcPts val="800"/>
              </a:spcBef>
              <a:buSzPct val="100000"/>
              <a:buBlip>
                <a:blip r:embed="rId3"/>
              </a:buBlip>
              <a:defRPr sz="1700">
                <a:solidFill>
                  <a:schemeClr val="tx1"/>
                </a:solidFill>
                <a:latin typeface="Arial" charset="0"/>
              </a:defRPr>
            </a:lvl4pPr>
            <a:lvl5pPr marL="2057400" indent="-228600">
              <a:spcBef>
                <a:spcPts val="800"/>
              </a:spcBef>
              <a:buSzPct val="100000"/>
              <a:buBlip>
                <a:blip r:embed="rId3"/>
              </a:buBlip>
              <a:defRPr sz="1700">
                <a:solidFill>
                  <a:schemeClr val="tx1"/>
                </a:solidFill>
                <a:latin typeface="Arial" charset="0"/>
              </a:defRPr>
            </a:lvl5pPr>
            <a:lvl6pPr marL="2514600" indent="-228600" defTabSz="457200" eaLnBrk="0" fontAlgn="base" hangingPunct="0">
              <a:spcBef>
                <a:spcPts val="800"/>
              </a:spcBef>
              <a:spcAft>
                <a:spcPct val="0"/>
              </a:spcAft>
              <a:buSzPct val="100000"/>
              <a:buBlip>
                <a:blip r:embed="rId3"/>
              </a:buBlip>
              <a:defRPr sz="1700">
                <a:solidFill>
                  <a:schemeClr val="tx1"/>
                </a:solidFill>
                <a:latin typeface="Arial" charset="0"/>
              </a:defRPr>
            </a:lvl6pPr>
            <a:lvl7pPr marL="2971800" indent="-228600" defTabSz="457200" eaLnBrk="0" fontAlgn="base" hangingPunct="0">
              <a:spcBef>
                <a:spcPts val="800"/>
              </a:spcBef>
              <a:spcAft>
                <a:spcPct val="0"/>
              </a:spcAft>
              <a:buSzPct val="100000"/>
              <a:buBlip>
                <a:blip r:embed="rId3"/>
              </a:buBlip>
              <a:defRPr sz="1700">
                <a:solidFill>
                  <a:schemeClr val="tx1"/>
                </a:solidFill>
                <a:latin typeface="Arial" charset="0"/>
              </a:defRPr>
            </a:lvl7pPr>
            <a:lvl8pPr marL="3429000" indent="-228600" defTabSz="457200" eaLnBrk="0" fontAlgn="base" hangingPunct="0">
              <a:spcBef>
                <a:spcPts val="800"/>
              </a:spcBef>
              <a:spcAft>
                <a:spcPct val="0"/>
              </a:spcAft>
              <a:buSzPct val="100000"/>
              <a:buBlip>
                <a:blip r:embed="rId3"/>
              </a:buBlip>
              <a:defRPr sz="1700">
                <a:solidFill>
                  <a:schemeClr val="tx1"/>
                </a:solidFill>
                <a:latin typeface="Arial" charset="0"/>
              </a:defRPr>
            </a:lvl8pPr>
            <a:lvl9pPr marL="3886200" indent="-228600" defTabSz="457200" eaLnBrk="0" fontAlgn="base" hangingPunct="0">
              <a:spcBef>
                <a:spcPts val="800"/>
              </a:spcBef>
              <a:spcAft>
                <a:spcPct val="0"/>
              </a:spcAft>
              <a:buSzPct val="100000"/>
              <a:buBlip>
                <a:blip r:embed="rId3"/>
              </a:buBlip>
              <a:defRPr sz="1700">
                <a:solidFill>
                  <a:schemeClr val="tx1"/>
                </a:solidFill>
                <a:latin typeface="Arial" charset="0"/>
              </a:defRPr>
            </a:lvl9pPr>
          </a:lstStyle>
          <a:p>
            <a:pPr eaLnBrk="1" hangingPunct="1">
              <a:spcBef>
                <a:spcPct val="0"/>
              </a:spcBef>
              <a:spcAft>
                <a:spcPct val="0"/>
              </a:spcAft>
            </a:pPr>
            <a:r>
              <a:rPr lang="de-DE" altLang="de-DE" sz="1600" b="1" dirty="0"/>
              <a:t>Seit 100 Jahren VVaG</a:t>
            </a:r>
            <a:endParaRPr lang="de-DE" altLang="de-DE" sz="1600" dirty="0">
              <a:solidFill>
                <a:schemeClr val="bg2"/>
              </a:solidFill>
            </a:endParaRPr>
          </a:p>
        </p:txBody>
      </p:sp>
      <p:pic>
        <p:nvPicPr>
          <p:cNvPr id="43" name="Grafik 42">
            <a:extLst>
              <a:ext uri="{FF2B5EF4-FFF2-40B4-BE49-F238E27FC236}">
                <a16:creationId xmlns:a16="http://schemas.microsoft.com/office/drawing/2014/main" id="{A9DB6786-4A96-47AC-8FA4-F2289AD762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9932" y="2998960"/>
            <a:ext cx="1880986" cy="342000"/>
          </a:xfrm>
          <a:prstGeom prst="rect">
            <a:avLst/>
          </a:prstGeom>
        </p:spPr>
      </p:pic>
      <p:grpSp>
        <p:nvGrpSpPr>
          <p:cNvPr id="19" name="Gruppieren 18">
            <a:extLst>
              <a:ext uri="{FF2B5EF4-FFF2-40B4-BE49-F238E27FC236}">
                <a16:creationId xmlns:a16="http://schemas.microsoft.com/office/drawing/2014/main" id="{270EAD3E-7153-9913-9AEC-EF7C7D8873C1}"/>
              </a:ext>
            </a:extLst>
          </p:cNvPr>
          <p:cNvGrpSpPr/>
          <p:nvPr/>
        </p:nvGrpSpPr>
        <p:grpSpPr>
          <a:xfrm>
            <a:off x="394868" y="3903880"/>
            <a:ext cx="7991365" cy="1499682"/>
            <a:chOff x="394868" y="908979"/>
            <a:chExt cx="7991365" cy="1499682"/>
          </a:xfrm>
        </p:grpSpPr>
        <p:pic>
          <p:nvPicPr>
            <p:cNvPr id="12" name="Grafik 28">
              <a:extLst>
                <a:ext uri="{FF2B5EF4-FFF2-40B4-BE49-F238E27FC236}">
                  <a16:creationId xmlns:a16="http://schemas.microsoft.com/office/drawing/2014/main" id="{093C2A10-9C82-4819-BCC5-50A006C4B8AD}"/>
                </a:ext>
              </a:extLst>
            </p:cNvPr>
            <p:cNvPicPr/>
            <p:nvPr/>
          </p:nvPicPr>
          <p:blipFill>
            <a:blip r:embed="rId5"/>
            <a:stretch/>
          </p:blipFill>
          <p:spPr>
            <a:xfrm>
              <a:off x="6931113" y="1035300"/>
              <a:ext cx="1455120" cy="1247040"/>
            </a:xfrm>
            <a:prstGeom prst="rect">
              <a:avLst/>
            </a:prstGeom>
            <a:ln>
              <a:noFill/>
            </a:ln>
          </p:spPr>
        </p:pic>
        <p:pic>
          <p:nvPicPr>
            <p:cNvPr id="13" name="Grafik 29">
              <a:extLst>
                <a:ext uri="{FF2B5EF4-FFF2-40B4-BE49-F238E27FC236}">
                  <a16:creationId xmlns:a16="http://schemas.microsoft.com/office/drawing/2014/main" id="{44703444-E37A-7161-FDC7-7A7FA30DC05F}"/>
                </a:ext>
              </a:extLst>
            </p:cNvPr>
            <p:cNvPicPr/>
            <p:nvPr/>
          </p:nvPicPr>
          <p:blipFill>
            <a:blip r:embed="rId6"/>
            <a:stretch/>
          </p:blipFill>
          <p:spPr>
            <a:xfrm>
              <a:off x="394868" y="1025220"/>
              <a:ext cx="1946160" cy="1267200"/>
            </a:xfrm>
            <a:prstGeom prst="rect">
              <a:avLst/>
            </a:prstGeom>
            <a:ln>
              <a:noFill/>
            </a:ln>
          </p:spPr>
        </p:pic>
        <p:pic>
          <p:nvPicPr>
            <p:cNvPr id="14" name="Grafik 30">
              <a:extLst>
                <a:ext uri="{FF2B5EF4-FFF2-40B4-BE49-F238E27FC236}">
                  <a16:creationId xmlns:a16="http://schemas.microsoft.com/office/drawing/2014/main" id="{CBA7CBA9-FDC4-6E7B-E44B-057EF10236FD}"/>
                </a:ext>
              </a:extLst>
            </p:cNvPr>
            <p:cNvPicPr/>
            <p:nvPr/>
          </p:nvPicPr>
          <p:blipFill>
            <a:blip r:embed="rId7"/>
            <a:stretch/>
          </p:blipFill>
          <p:spPr>
            <a:xfrm>
              <a:off x="4562695" y="1035300"/>
              <a:ext cx="2040840" cy="1247040"/>
            </a:xfrm>
            <a:prstGeom prst="rect">
              <a:avLst/>
            </a:prstGeom>
            <a:ln>
              <a:noFill/>
            </a:ln>
          </p:spPr>
        </p:pic>
        <p:pic>
          <p:nvPicPr>
            <p:cNvPr id="15" name="Grafik 14">
              <a:extLst>
                <a:ext uri="{FF2B5EF4-FFF2-40B4-BE49-F238E27FC236}">
                  <a16:creationId xmlns:a16="http://schemas.microsoft.com/office/drawing/2014/main" id="{006EB24A-1FD8-A81B-DA43-5A49A3F823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54147" y="908979"/>
              <a:ext cx="1800000" cy="1499682"/>
            </a:xfrm>
            <a:prstGeom prst="rect">
              <a:avLst/>
            </a:prstGeom>
          </p:spPr>
        </p:pic>
      </p:grpSp>
    </p:spTree>
    <p:extLst>
      <p:ext uri="{BB962C8B-B14F-4D97-AF65-F5344CB8AC3E}">
        <p14:creationId xmlns:p14="http://schemas.microsoft.com/office/powerpoint/2010/main" val="34826991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13816"/>
            <a:ext cx="9144000" cy="6044184"/>
          </a:xfrm>
          <a:prstGeom prst="rect">
            <a:avLst/>
          </a:prstGeom>
        </p:spPr>
      </p:pic>
      <p:sp>
        <p:nvSpPr>
          <p:cNvPr id="6" name="Textplatzhalter 5"/>
          <p:cNvSpPr>
            <a:spLocks noGrp="1"/>
          </p:cNvSpPr>
          <p:nvPr>
            <p:ph type="body" sz="quarter" idx="10"/>
          </p:nvPr>
        </p:nvSpPr>
        <p:spPr/>
        <p:txBody>
          <a:bodyPr/>
          <a:lstStyle/>
          <a:p>
            <a:r>
              <a:rPr lang="de-DE" dirty="0"/>
              <a:t>4.</a:t>
            </a:r>
          </a:p>
        </p:txBody>
      </p:sp>
      <p:sp>
        <p:nvSpPr>
          <p:cNvPr id="7" name="Abgerundetes Rechteck 18"/>
          <p:cNvSpPr/>
          <p:nvPr/>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itel 2"/>
          <p:cNvSpPr>
            <a:spLocks noGrp="1"/>
          </p:cNvSpPr>
          <p:nvPr>
            <p:ph type="title"/>
          </p:nvPr>
        </p:nvSpPr>
        <p:spPr/>
        <p:txBody>
          <a:bodyPr/>
          <a:lstStyle/>
          <a:p>
            <a:r>
              <a:rPr lang="de-DE" altLang="de-DE"/>
              <a:t>Die GrüneRente in der bAV</a:t>
            </a:r>
            <a:endParaRPr lang="de-DE" dirty="0"/>
          </a:p>
        </p:txBody>
      </p:sp>
      <p:sp>
        <p:nvSpPr>
          <p:cNvPr id="5"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DE" b="1" dirty="0"/>
              <a:t>4.</a:t>
            </a:r>
          </a:p>
        </p:txBody>
      </p:sp>
    </p:spTree>
    <p:extLst>
      <p:ext uri="{BB962C8B-B14F-4D97-AF65-F5344CB8AC3E}">
        <p14:creationId xmlns:p14="http://schemas.microsoft.com/office/powerpoint/2010/main" val="7816829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Tipps für Ihr erfolgreiches Kundengespräch</a:t>
            </a:r>
            <a:endParaRPr lang="de-DE" dirty="0"/>
          </a:p>
        </p:txBody>
      </p:sp>
      <p:sp>
        <p:nvSpPr>
          <p:cNvPr id="3" name="Textplatzhalter 2"/>
          <p:cNvSpPr>
            <a:spLocks noGrp="1"/>
          </p:cNvSpPr>
          <p:nvPr>
            <p:ph type="body" sz="quarter" idx="20"/>
          </p:nvPr>
        </p:nvSpPr>
        <p:spPr>
          <a:xfrm>
            <a:off x="358775" y="2087563"/>
            <a:ext cx="8426449" cy="523220"/>
          </a:xfrm>
        </p:spPr>
        <p:txBody>
          <a:bodyPr/>
          <a:lstStyle/>
          <a:p>
            <a:r>
              <a:rPr lang="de-DE" altLang="de-DE" dirty="0"/>
              <a:t>Prüfen Sie vor dem Erstgespräch mit dem Arbeitgeber, wie dieser </a:t>
            </a:r>
            <a:br>
              <a:rPr lang="de-DE" altLang="de-DE" dirty="0"/>
            </a:br>
            <a:r>
              <a:rPr lang="de-DE" altLang="de-DE" dirty="0"/>
              <a:t>mit dem Thema Nachhaltigkeit umgeht.</a:t>
            </a:r>
          </a:p>
        </p:txBody>
      </p:sp>
      <p:sp>
        <p:nvSpPr>
          <p:cNvPr id="4" name="Textplatzhalter 3"/>
          <p:cNvSpPr>
            <a:spLocks noGrp="1"/>
          </p:cNvSpPr>
          <p:nvPr>
            <p:ph type="body" sz="quarter" idx="17"/>
          </p:nvPr>
        </p:nvSpPr>
        <p:spPr>
          <a:xfrm>
            <a:off x="1752599" y="2867023"/>
            <a:ext cx="2640013" cy="3168651"/>
          </a:xfrm>
        </p:spPr>
        <p:txBody>
          <a:bodyPr/>
          <a:lstStyle/>
          <a:p>
            <a:pPr>
              <a:spcBef>
                <a:spcPct val="0"/>
              </a:spcBef>
              <a:spcAft>
                <a:spcPct val="0"/>
              </a:spcAft>
            </a:pPr>
            <a:r>
              <a:rPr lang="de-DE" altLang="de-DE" sz="1600" dirty="0">
                <a:solidFill>
                  <a:schemeClr val="accent2"/>
                </a:solidFill>
                <a:cs typeface="Arial" charset="0"/>
              </a:rPr>
              <a:t>Präsentiert sich der Arbeitgeber als „nachhaltig“, z. B. </a:t>
            </a:r>
          </a:p>
          <a:p>
            <a:pPr lvl="1">
              <a:spcBef>
                <a:spcPct val="0"/>
              </a:spcBef>
              <a:buFont typeface="Symbol" pitchFamily="18" charset="2"/>
              <a:buChar char="-"/>
            </a:pPr>
            <a:r>
              <a:rPr lang="de-DE" altLang="de-DE" sz="1600" b="1" dirty="0">
                <a:solidFill>
                  <a:schemeClr val="accent2"/>
                </a:solidFill>
                <a:cs typeface="Arial" charset="0"/>
              </a:rPr>
              <a:t>auf der eigenen Homepage,</a:t>
            </a:r>
          </a:p>
          <a:p>
            <a:pPr lvl="1">
              <a:spcBef>
                <a:spcPct val="0"/>
              </a:spcBef>
              <a:buFont typeface="Symbol" pitchFamily="18" charset="2"/>
              <a:buChar char="-"/>
            </a:pPr>
            <a:r>
              <a:rPr lang="de-DE" altLang="de-DE" sz="1600" b="1" dirty="0">
                <a:solidFill>
                  <a:schemeClr val="accent2"/>
                </a:solidFill>
                <a:cs typeface="Arial" charset="0"/>
              </a:rPr>
              <a:t>mit besonderen ethischen Standards,</a:t>
            </a:r>
          </a:p>
          <a:p>
            <a:pPr lvl="1">
              <a:spcBef>
                <a:spcPct val="0"/>
              </a:spcBef>
              <a:buFont typeface="Symbol" pitchFamily="18" charset="2"/>
              <a:buChar char="-"/>
            </a:pPr>
            <a:r>
              <a:rPr lang="de-DE" altLang="de-DE" sz="1600" b="1" dirty="0">
                <a:solidFill>
                  <a:schemeClr val="accent2"/>
                </a:solidFill>
                <a:cs typeface="Arial" charset="0"/>
              </a:rPr>
              <a:t>mit der Produktion von nachhaltigen Produkten? </a:t>
            </a:r>
          </a:p>
        </p:txBody>
      </p:sp>
      <p:sp>
        <p:nvSpPr>
          <p:cNvPr id="5" name="Inhaltsplatzhalter 4"/>
          <p:cNvSpPr>
            <a:spLocks noGrp="1"/>
          </p:cNvSpPr>
          <p:nvPr>
            <p:ph sz="quarter" idx="19"/>
          </p:nvPr>
        </p:nvSpPr>
        <p:spPr>
          <a:xfrm>
            <a:off x="5905500" y="2867023"/>
            <a:ext cx="2908300" cy="3168651"/>
          </a:xfrm>
        </p:spPr>
        <p:txBody>
          <a:bodyPr/>
          <a:lstStyle/>
          <a:p>
            <a:pPr lvl="1"/>
            <a:r>
              <a:rPr lang="de-DE" altLang="de-DE" sz="1600" dirty="0">
                <a:sym typeface="Wingdings" pitchFamily="2" charset="2"/>
              </a:rPr>
              <a:t>Dann kann die </a:t>
            </a:r>
            <a:r>
              <a:rPr lang="de-DE" altLang="de-DE" sz="1600" dirty="0" err="1">
                <a:sym typeface="Wingdings" pitchFamily="2" charset="2"/>
              </a:rPr>
              <a:t>GrüneRente</a:t>
            </a:r>
            <a:r>
              <a:rPr lang="de-DE" altLang="de-DE" sz="1600" dirty="0">
                <a:sym typeface="Wingdings" pitchFamily="2" charset="2"/>
              </a:rPr>
              <a:t> in der bAV ein weiterer Baustein in der Nachhaltigkeitsstrategie sein.</a:t>
            </a:r>
          </a:p>
          <a:p>
            <a:pPr lvl="1"/>
            <a:r>
              <a:rPr lang="de-DE" altLang="de-DE" sz="1600" dirty="0">
                <a:sym typeface="Wingdings" pitchFamily="2" charset="2"/>
              </a:rPr>
              <a:t>Das Zertifikat für Arbeitgeber im Rahmen der </a:t>
            </a:r>
            <a:r>
              <a:rPr lang="de-DE" altLang="de-DE" sz="1600" dirty="0" err="1">
                <a:sym typeface="Wingdings" pitchFamily="2" charset="2"/>
              </a:rPr>
              <a:t>GrüneRente</a:t>
            </a:r>
            <a:r>
              <a:rPr lang="de-DE" altLang="de-DE" sz="1600" dirty="0">
                <a:sym typeface="Wingdings" pitchFamily="2" charset="2"/>
              </a:rPr>
              <a:t> kann in den Internetauftritt des Arbeitgebers eingebunden werden.</a:t>
            </a:r>
          </a:p>
          <a:p>
            <a:endParaRPr lang="de-DE" dirty="0"/>
          </a:p>
        </p:txBody>
      </p:sp>
      <p:sp>
        <p:nvSpPr>
          <p:cNvPr id="6" name="Textplatzhalter 5"/>
          <p:cNvSpPr>
            <a:spLocks noGrp="1"/>
          </p:cNvSpPr>
          <p:nvPr>
            <p:ph type="body" sz="quarter" idx="18"/>
          </p:nvPr>
        </p:nvSpPr>
        <p:spPr/>
        <p:txBody>
          <a:bodyPr/>
          <a:lstStyle/>
          <a:p>
            <a:r>
              <a:rPr lang="de-DE" dirty="0"/>
              <a:t>4. </a:t>
            </a:r>
            <a:r>
              <a:rPr lang="de-DE" altLang="de-DE" dirty="0"/>
              <a:t>Die </a:t>
            </a:r>
            <a:r>
              <a:rPr lang="de-DE" altLang="de-DE" dirty="0" err="1"/>
              <a:t>GrüneRente</a:t>
            </a:r>
            <a:r>
              <a:rPr lang="de-DE" altLang="de-DE" dirty="0"/>
              <a:t> in der bAV</a:t>
            </a:r>
            <a:endParaRPr lang="de-DE" dirty="0"/>
          </a:p>
        </p:txBody>
      </p:sp>
      <p:sp>
        <p:nvSpPr>
          <p:cNvPr id="7" name="Datumsplatzhalter 6"/>
          <p:cNvSpPr>
            <a:spLocks noGrp="1"/>
          </p:cNvSpPr>
          <p:nvPr>
            <p:ph type="dt" sz="half" idx="21"/>
          </p:nvPr>
        </p:nvSpPr>
        <p:spPr/>
        <p:txBody>
          <a:bodyPr/>
          <a:lstStyle/>
          <a:p>
            <a:r>
              <a:rPr lang="de-DE"/>
              <a:t>01.01.2023</a:t>
            </a:r>
            <a:endParaRPr lang="de-DE" dirty="0"/>
          </a:p>
        </p:txBody>
      </p:sp>
      <p:sp>
        <p:nvSpPr>
          <p:cNvPr id="8" name="Fußzeilenplatzhalter 7"/>
          <p:cNvSpPr>
            <a:spLocks noGrp="1"/>
          </p:cNvSpPr>
          <p:nvPr>
            <p:ph type="ftr" sz="quarter" idx="22"/>
          </p:nvPr>
        </p:nvSpPr>
        <p:spPr/>
        <p:txBody>
          <a:bodyPr/>
          <a:lstStyle/>
          <a:p>
            <a:r>
              <a:rPr lang="de-DE"/>
              <a:t>Nachhaltigkeit in der betrieblichen Altersversorgung: bAV &amp; GrüneRente</a:t>
            </a:r>
            <a:endParaRPr lang="de-DE" dirty="0"/>
          </a:p>
        </p:txBody>
      </p:sp>
      <p:sp>
        <p:nvSpPr>
          <p:cNvPr id="9" name="Foliennummernplatzhalter 8"/>
          <p:cNvSpPr>
            <a:spLocks noGrp="1"/>
          </p:cNvSpPr>
          <p:nvPr>
            <p:ph type="sldNum" sz="quarter" idx="23"/>
          </p:nvPr>
        </p:nvSpPr>
        <p:spPr/>
        <p:txBody>
          <a:bodyPr/>
          <a:lstStyle/>
          <a:p>
            <a:fld id="{BFE8ADF1-837C-463F-9856-54C2D771B21B}" type="slidenum">
              <a:rPr lang="de-DE" smtClean="0"/>
              <a:pPr/>
              <a:t>52</a:t>
            </a:fld>
            <a:endParaRPr lang="de-DE" dirty="0"/>
          </a:p>
        </p:txBody>
      </p:sp>
      <p:sp>
        <p:nvSpPr>
          <p:cNvPr id="10" name="Textplatzhalter 9"/>
          <p:cNvSpPr>
            <a:spLocks noGrp="1"/>
          </p:cNvSpPr>
          <p:nvPr>
            <p:ph type="body" sz="quarter" idx="24"/>
          </p:nvPr>
        </p:nvSpPr>
        <p:spPr/>
        <p:txBody>
          <a:bodyPr/>
          <a:lstStyle/>
          <a:p>
            <a:endParaRPr lang="de-DE"/>
          </a:p>
        </p:txBody>
      </p:sp>
      <p:sp>
        <p:nvSpPr>
          <p:cNvPr id="11" name="Abgerundetes Rechteck 14"/>
          <p:cNvSpPr>
            <a:spLocks noChangeAspect="1"/>
          </p:cNvSpPr>
          <p:nvPr/>
        </p:nvSpPr>
        <p:spPr>
          <a:xfrm>
            <a:off x="352424" y="2867024"/>
            <a:ext cx="1188000" cy="1186258"/>
          </a:xfrm>
          <a:custGeom>
            <a:avLst/>
            <a:gdLst>
              <a:gd name="connsiteX0" fmla="*/ 0 w 1079860"/>
              <a:gd name="connsiteY0" fmla="*/ 113310 h 1080000"/>
              <a:gd name="connsiteX1" fmla="*/ 113310 w 1079860"/>
              <a:gd name="connsiteY1" fmla="*/ 0 h 1080000"/>
              <a:gd name="connsiteX2" fmla="*/ 966550 w 1079860"/>
              <a:gd name="connsiteY2" fmla="*/ 0 h 1080000"/>
              <a:gd name="connsiteX3" fmla="*/ 1079860 w 1079860"/>
              <a:gd name="connsiteY3" fmla="*/ 113310 h 1080000"/>
              <a:gd name="connsiteX4" fmla="*/ 1079860 w 1079860"/>
              <a:gd name="connsiteY4" fmla="*/ 966690 h 1080000"/>
              <a:gd name="connsiteX5" fmla="*/ 966550 w 1079860"/>
              <a:gd name="connsiteY5" fmla="*/ 1080000 h 1080000"/>
              <a:gd name="connsiteX6" fmla="*/ 113310 w 1079860"/>
              <a:gd name="connsiteY6" fmla="*/ 1080000 h 1080000"/>
              <a:gd name="connsiteX7" fmla="*/ 0 w 1079860"/>
              <a:gd name="connsiteY7" fmla="*/ 966690 h 1080000"/>
              <a:gd name="connsiteX8" fmla="*/ 0 w 1079860"/>
              <a:gd name="connsiteY8" fmla="*/ 113310 h 1080000"/>
              <a:gd name="connsiteX0" fmla="*/ 0 w 1079860"/>
              <a:gd name="connsiteY0" fmla="*/ 966690 h 1080000"/>
              <a:gd name="connsiteX1" fmla="*/ 113310 w 1079860"/>
              <a:gd name="connsiteY1" fmla="*/ 0 h 1080000"/>
              <a:gd name="connsiteX2" fmla="*/ 966550 w 1079860"/>
              <a:gd name="connsiteY2" fmla="*/ 0 h 1080000"/>
              <a:gd name="connsiteX3" fmla="*/ 1079860 w 1079860"/>
              <a:gd name="connsiteY3" fmla="*/ 113310 h 1080000"/>
              <a:gd name="connsiteX4" fmla="*/ 1079860 w 1079860"/>
              <a:gd name="connsiteY4" fmla="*/ 966690 h 1080000"/>
              <a:gd name="connsiteX5" fmla="*/ 966550 w 1079860"/>
              <a:gd name="connsiteY5" fmla="*/ 1080000 h 1080000"/>
              <a:gd name="connsiteX6" fmla="*/ 113310 w 1079860"/>
              <a:gd name="connsiteY6" fmla="*/ 1080000 h 1080000"/>
              <a:gd name="connsiteX7" fmla="*/ 0 w 1079860"/>
              <a:gd name="connsiteY7" fmla="*/ 966690 h 1080000"/>
              <a:gd name="connsiteX0" fmla="*/ 3371 w 1083231"/>
              <a:gd name="connsiteY0" fmla="*/ 969071 h 1082381"/>
              <a:gd name="connsiteX1" fmla="*/ 0 w 1083231"/>
              <a:gd name="connsiteY1" fmla="*/ 0 h 1082381"/>
              <a:gd name="connsiteX2" fmla="*/ 969921 w 1083231"/>
              <a:gd name="connsiteY2" fmla="*/ 2381 h 1082381"/>
              <a:gd name="connsiteX3" fmla="*/ 1083231 w 1083231"/>
              <a:gd name="connsiteY3" fmla="*/ 115691 h 1082381"/>
              <a:gd name="connsiteX4" fmla="*/ 1083231 w 1083231"/>
              <a:gd name="connsiteY4" fmla="*/ 969071 h 1082381"/>
              <a:gd name="connsiteX5" fmla="*/ 969921 w 1083231"/>
              <a:gd name="connsiteY5" fmla="*/ 1082381 h 1082381"/>
              <a:gd name="connsiteX6" fmla="*/ 116681 w 1083231"/>
              <a:gd name="connsiteY6" fmla="*/ 1082381 h 1082381"/>
              <a:gd name="connsiteX7" fmla="*/ 3371 w 1083231"/>
              <a:gd name="connsiteY7" fmla="*/ 969071 h 108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231" h="1082381">
                <a:moveTo>
                  <a:pt x="3371" y="969071"/>
                </a:moveTo>
                <a:cubicBezTo>
                  <a:pt x="2247" y="646047"/>
                  <a:pt x="1124" y="323024"/>
                  <a:pt x="0" y="0"/>
                </a:cubicBezTo>
                <a:lnTo>
                  <a:pt x="969921" y="2381"/>
                </a:lnTo>
                <a:cubicBezTo>
                  <a:pt x="1032500" y="2381"/>
                  <a:pt x="1083231" y="53112"/>
                  <a:pt x="1083231" y="115691"/>
                </a:cubicBezTo>
                <a:lnTo>
                  <a:pt x="1083231" y="969071"/>
                </a:lnTo>
                <a:cubicBezTo>
                  <a:pt x="1083231" y="1031650"/>
                  <a:pt x="1032500" y="1082381"/>
                  <a:pt x="969921" y="1082381"/>
                </a:cubicBezTo>
                <a:lnTo>
                  <a:pt x="116681" y="1082381"/>
                </a:lnTo>
                <a:cubicBezTo>
                  <a:pt x="54102" y="1082381"/>
                  <a:pt x="3371" y="1031650"/>
                  <a:pt x="3371" y="96907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sz="6000" b="1" dirty="0"/>
              <a:t>?</a:t>
            </a:r>
          </a:p>
        </p:txBody>
      </p:sp>
      <p:sp>
        <p:nvSpPr>
          <p:cNvPr id="12" name="Abgerundetes Rechteck 14"/>
          <p:cNvSpPr>
            <a:spLocks noChangeAspect="1"/>
          </p:cNvSpPr>
          <p:nvPr/>
        </p:nvSpPr>
        <p:spPr>
          <a:xfrm>
            <a:off x="4568824" y="2867024"/>
            <a:ext cx="1188000" cy="1184522"/>
          </a:xfrm>
          <a:custGeom>
            <a:avLst/>
            <a:gdLst>
              <a:gd name="connsiteX0" fmla="*/ 0 w 1079860"/>
              <a:gd name="connsiteY0" fmla="*/ 113310 h 1080000"/>
              <a:gd name="connsiteX1" fmla="*/ 113310 w 1079860"/>
              <a:gd name="connsiteY1" fmla="*/ 0 h 1080000"/>
              <a:gd name="connsiteX2" fmla="*/ 966550 w 1079860"/>
              <a:gd name="connsiteY2" fmla="*/ 0 h 1080000"/>
              <a:gd name="connsiteX3" fmla="*/ 1079860 w 1079860"/>
              <a:gd name="connsiteY3" fmla="*/ 113310 h 1080000"/>
              <a:gd name="connsiteX4" fmla="*/ 1079860 w 1079860"/>
              <a:gd name="connsiteY4" fmla="*/ 966690 h 1080000"/>
              <a:gd name="connsiteX5" fmla="*/ 966550 w 1079860"/>
              <a:gd name="connsiteY5" fmla="*/ 1080000 h 1080000"/>
              <a:gd name="connsiteX6" fmla="*/ 113310 w 1079860"/>
              <a:gd name="connsiteY6" fmla="*/ 1080000 h 1080000"/>
              <a:gd name="connsiteX7" fmla="*/ 0 w 1079860"/>
              <a:gd name="connsiteY7" fmla="*/ 966690 h 1080000"/>
              <a:gd name="connsiteX8" fmla="*/ 0 w 1079860"/>
              <a:gd name="connsiteY8" fmla="*/ 113310 h 1080000"/>
              <a:gd name="connsiteX0" fmla="*/ 0 w 1079860"/>
              <a:gd name="connsiteY0" fmla="*/ 966690 h 1080000"/>
              <a:gd name="connsiteX1" fmla="*/ 113310 w 1079860"/>
              <a:gd name="connsiteY1" fmla="*/ 0 h 1080000"/>
              <a:gd name="connsiteX2" fmla="*/ 966550 w 1079860"/>
              <a:gd name="connsiteY2" fmla="*/ 0 h 1080000"/>
              <a:gd name="connsiteX3" fmla="*/ 1079860 w 1079860"/>
              <a:gd name="connsiteY3" fmla="*/ 113310 h 1080000"/>
              <a:gd name="connsiteX4" fmla="*/ 1079860 w 1079860"/>
              <a:gd name="connsiteY4" fmla="*/ 966690 h 1080000"/>
              <a:gd name="connsiteX5" fmla="*/ 966550 w 1079860"/>
              <a:gd name="connsiteY5" fmla="*/ 1080000 h 1080000"/>
              <a:gd name="connsiteX6" fmla="*/ 113310 w 1079860"/>
              <a:gd name="connsiteY6" fmla="*/ 1080000 h 1080000"/>
              <a:gd name="connsiteX7" fmla="*/ 0 w 1079860"/>
              <a:gd name="connsiteY7" fmla="*/ 966690 h 1080000"/>
              <a:gd name="connsiteX0" fmla="*/ 3371 w 1083231"/>
              <a:gd name="connsiteY0" fmla="*/ 969071 h 1082381"/>
              <a:gd name="connsiteX1" fmla="*/ 0 w 1083231"/>
              <a:gd name="connsiteY1" fmla="*/ 0 h 1082381"/>
              <a:gd name="connsiteX2" fmla="*/ 969921 w 1083231"/>
              <a:gd name="connsiteY2" fmla="*/ 2381 h 1082381"/>
              <a:gd name="connsiteX3" fmla="*/ 1083231 w 1083231"/>
              <a:gd name="connsiteY3" fmla="*/ 115691 h 1082381"/>
              <a:gd name="connsiteX4" fmla="*/ 1083231 w 1083231"/>
              <a:gd name="connsiteY4" fmla="*/ 969071 h 1082381"/>
              <a:gd name="connsiteX5" fmla="*/ 969921 w 1083231"/>
              <a:gd name="connsiteY5" fmla="*/ 1082381 h 1082381"/>
              <a:gd name="connsiteX6" fmla="*/ 116681 w 1083231"/>
              <a:gd name="connsiteY6" fmla="*/ 1082381 h 1082381"/>
              <a:gd name="connsiteX7" fmla="*/ 3371 w 1083231"/>
              <a:gd name="connsiteY7" fmla="*/ 969071 h 108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231" h="1082381">
                <a:moveTo>
                  <a:pt x="3371" y="969071"/>
                </a:moveTo>
                <a:cubicBezTo>
                  <a:pt x="2247" y="646047"/>
                  <a:pt x="1124" y="323024"/>
                  <a:pt x="0" y="0"/>
                </a:cubicBezTo>
                <a:lnTo>
                  <a:pt x="969921" y="2381"/>
                </a:lnTo>
                <a:cubicBezTo>
                  <a:pt x="1032500" y="2381"/>
                  <a:pt x="1083231" y="53112"/>
                  <a:pt x="1083231" y="115691"/>
                </a:cubicBezTo>
                <a:lnTo>
                  <a:pt x="1083231" y="969071"/>
                </a:lnTo>
                <a:cubicBezTo>
                  <a:pt x="1083231" y="1031650"/>
                  <a:pt x="1032500" y="1082381"/>
                  <a:pt x="969921" y="1082381"/>
                </a:cubicBezTo>
                <a:lnTo>
                  <a:pt x="116681" y="1082381"/>
                </a:lnTo>
                <a:cubicBezTo>
                  <a:pt x="54102" y="1082381"/>
                  <a:pt x="3371" y="1031650"/>
                  <a:pt x="3371" y="96907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sz="6000" b="1" dirty="0"/>
              <a:t>!</a:t>
            </a:r>
          </a:p>
        </p:txBody>
      </p:sp>
      <p:sp>
        <p:nvSpPr>
          <p:cNvPr id="13" name="Ellipse 12"/>
          <p:cNvSpPr>
            <a:spLocks noChangeAspect="1"/>
          </p:cNvSpPr>
          <p:nvPr/>
        </p:nvSpPr>
        <p:spPr>
          <a:xfrm rot="180000">
            <a:off x="7845425" y="1895475"/>
            <a:ext cx="720725" cy="719138"/>
          </a:xfrm>
          <a:prstGeom prst="ellipse">
            <a:avLst/>
          </a:prstGeom>
          <a:gradFill flip="none" rotWithShape="1">
            <a:gsLst>
              <a:gs pos="0">
                <a:schemeClr val="accent6"/>
              </a:gs>
              <a:gs pos="100000">
                <a:schemeClr val="accent6">
                  <a:lumMod val="60000"/>
                  <a:lumOff val="4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hangingPunct="1">
              <a:defRPr/>
            </a:pPr>
            <a:r>
              <a:rPr lang="de-DE" sz="1400" b="1" dirty="0"/>
              <a:t>Tipp</a:t>
            </a:r>
          </a:p>
        </p:txBody>
      </p:sp>
    </p:spTree>
    <p:extLst>
      <p:ext uri="{BB962C8B-B14F-4D97-AF65-F5344CB8AC3E}">
        <p14:creationId xmlns:p14="http://schemas.microsoft.com/office/powerpoint/2010/main" val="5661934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Tipps für Ihr erfolgreiches Kundengespräch</a:t>
            </a:r>
            <a:endParaRPr lang="de-DE" dirty="0"/>
          </a:p>
        </p:txBody>
      </p:sp>
      <p:sp>
        <p:nvSpPr>
          <p:cNvPr id="3" name="Textplatzhalter 2"/>
          <p:cNvSpPr>
            <a:spLocks noGrp="1"/>
          </p:cNvSpPr>
          <p:nvPr>
            <p:ph type="body" sz="quarter" idx="20"/>
          </p:nvPr>
        </p:nvSpPr>
        <p:spPr>
          <a:xfrm>
            <a:off x="358775" y="2087563"/>
            <a:ext cx="8426449" cy="523220"/>
          </a:xfrm>
        </p:spPr>
        <p:txBody>
          <a:bodyPr/>
          <a:lstStyle/>
          <a:p>
            <a:r>
              <a:rPr lang="de-DE" altLang="de-DE" dirty="0"/>
              <a:t>Prüfen Sie vor dem Erstgespräch mit dem Arbeitgeber, wie dieser </a:t>
            </a:r>
            <a:br>
              <a:rPr lang="de-DE" altLang="de-DE" dirty="0"/>
            </a:br>
            <a:r>
              <a:rPr lang="de-DE" altLang="de-DE" dirty="0"/>
              <a:t>mit dem Thema Nachhaltigkeit umgeht.</a:t>
            </a:r>
          </a:p>
        </p:txBody>
      </p:sp>
      <p:sp>
        <p:nvSpPr>
          <p:cNvPr id="4" name="Textplatzhalter 3"/>
          <p:cNvSpPr>
            <a:spLocks noGrp="1"/>
          </p:cNvSpPr>
          <p:nvPr>
            <p:ph type="body" sz="quarter" idx="17"/>
          </p:nvPr>
        </p:nvSpPr>
        <p:spPr>
          <a:xfrm>
            <a:off x="1752599" y="2867023"/>
            <a:ext cx="2640013" cy="3168651"/>
          </a:xfrm>
        </p:spPr>
        <p:txBody>
          <a:bodyPr/>
          <a:lstStyle/>
          <a:p>
            <a:pPr marL="0" lvl="1" indent="0" eaLnBrk="1" hangingPunct="1">
              <a:spcBef>
                <a:spcPts val="1200"/>
              </a:spcBef>
              <a:buFontTx/>
              <a:buNone/>
            </a:pPr>
            <a:r>
              <a:rPr lang="de-DE" altLang="de-DE" sz="1600" b="1" dirty="0">
                <a:solidFill>
                  <a:schemeClr val="accent2"/>
                </a:solidFill>
              </a:rPr>
              <a:t>Hat sich der Arbeitgeber „noch“ nicht nachhaltig positioniert? </a:t>
            </a:r>
            <a:r>
              <a:rPr lang="de-DE" altLang="de-DE" sz="1600" b="1" dirty="0">
                <a:solidFill>
                  <a:schemeClr val="accent2"/>
                </a:solidFill>
                <a:cs typeface="Arial" charset="0"/>
              </a:rPr>
              <a:t> </a:t>
            </a:r>
          </a:p>
        </p:txBody>
      </p:sp>
      <p:sp>
        <p:nvSpPr>
          <p:cNvPr id="5" name="Inhaltsplatzhalter 4"/>
          <p:cNvSpPr>
            <a:spLocks noGrp="1"/>
          </p:cNvSpPr>
          <p:nvPr>
            <p:ph sz="quarter" idx="19"/>
          </p:nvPr>
        </p:nvSpPr>
        <p:spPr>
          <a:xfrm>
            <a:off x="5905500" y="2867023"/>
            <a:ext cx="2908300" cy="3168651"/>
          </a:xfrm>
        </p:spPr>
        <p:txBody>
          <a:bodyPr/>
          <a:lstStyle/>
          <a:p>
            <a:pPr lvl="1"/>
            <a:r>
              <a:rPr lang="de-DE" altLang="de-DE" sz="1600" dirty="0">
                <a:sym typeface="Wingdings" pitchFamily="2" charset="2"/>
              </a:rPr>
              <a:t>Überlegen Sie gemeinsam mit dem Arbeitgeber, ob dieser mit der bAV, insbesondere durch die </a:t>
            </a:r>
            <a:r>
              <a:rPr lang="de-DE" altLang="de-DE" sz="1600" dirty="0" err="1">
                <a:sym typeface="Wingdings" pitchFamily="2" charset="2"/>
              </a:rPr>
              <a:t>GrüneRente</a:t>
            </a:r>
            <a:r>
              <a:rPr lang="de-DE" altLang="de-DE" sz="1600" dirty="0">
                <a:sym typeface="Wingdings" pitchFamily="2" charset="2"/>
              </a:rPr>
              <a:t> in der bAV,</a:t>
            </a:r>
            <a:r>
              <a:rPr lang="de-DE" altLang="de-DE" sz="1600" dirty="0">
                <a:solidFill>
                  <a:srgbClr val="FF0000"/>
                </a:solidFill>
                <a:sym typeface="Wingdings" pitchFamily="2" charset="2"/>
              </a:rPr>
              <a:t> </a:t>
            </a:r>
            <a:r>
              <a:rPr lang="de-DE" altLang="de-DE" sz="1600" dirty="0">
                <a:sym typeface="Wingdings" pitchFamily="2" charset="2"/>
              </a:rPr>
              <a:t>einen ersten Schritt in diese Richtung tätigen möchte.</a:t>
            </a:r>
          </a:p>
        </p:txBody>
      </p:sp>
      <p:sp>
        <p:nvSpPr>
          <p:cNvPr id="6" name="Textplatzhalter 5"/>
          <p:cNvSpPr>
            <a:spLocks noGrp="1"/>
          </p:cNvSpPr>
          <p:nvPr>
            <p:ph type="body" sz="quarter" idx="18"/>
          </p:nvPr>
        </p:nvSpPr>
        <p:spPr/>
        <p:txBody>
          <a:bodyPr/>
          <a:lstStyle/>
          <a:p>
            <a:r>
              <a:rPr lang="de-DE" dirty="0"/>
              <a:t>4. </a:t>
            </a:r>
            <a:r>
              <a:rPr lang="de-DE" altLang="de-DE" dirty="0"/>
              <a:t>Die </a:t>
            </a:r>
            <a:r>
              <a:rPr lang="de-DE" altLang="de-DE" dirty="0" err="1"/>
              <a:t>GrüneRente</a:t>
            </a:r>
            <a:r>
              <a:rPr lang="de-DE" altLang="de-DE" dirty="0"/>
              <a:t> in der bAV</a:t>
            </a:r>
            <a:endParaRPr lang="de-DE" dirty="0"/>
          </a:p>
        </p:txBody>
      </p:sp>
      <p:sp>
        <p:nvSpPr>
          <p:cNvPr id="7" name="Datumsplatzhalter 6"/>
          <p:cNvSpPr>
            <a:spLocks noGrp="1"/>
          </p:cNvSpPr>
          <p:nvPr>
            <p:ph type="dt" sz="half" idx="21"/>
          </p:nvPr>
        </p:nvSpPr>
        <p:spPr/>
        <p:txBody>
          <a:bodyPr/>
          <a:lstStyle/>
          <a:p>
            <a:r>
              <a:rPr lang="de-DE"/>
              <a:t>01.01.2023</a:t>
            </a:r>
            <a:endParaRPr lang="de-DE" dirty="0"/>
          </a:p>
        </p:txBody>
      </p:sp>
      <p:sp>
        <p:nvSpPr>
          <p:cNvPr id="8" name="Fußzeilenplatzhalter 7"/>
          <p:cNvSpPr>
            <a:spLocks noGrp="1"/>
          </p:cNvSpPr>
          <p:nvPr>
            <p:ph type="ftr" sz="quarter" idx="22"/>
          </p:nvPr>
        </p:nvSpPr>
        <p:spPr/>
        <p:txBody>
          <a:bodyPr/>
          <a:lstStyle/>
          <a:p>
            <a:r>
              <a:rPr lang="de-DE"/>
              <a:t>Nachhaltigkeit in der betrieblichen Altersversorgung: bAV &amp; GrüneRente</a:t>
            </a:r>
            <a:endParaRPr lang="de-DE" dirty="0"/>
          </a:p>
        </p:txBody>
      </p:sp>
      <p:sp>
        <p:nvSpPr>
          <p:cNvPr id="9" name="Foliennummernplatzhalter 8"/>
          <p:cNvSpPr>
            <a:spLocks noGrp="1"/>
          </p:cNvSpPr>
          <p:nvPr>
            <p:ph type="sldNum" sz="quarter" idx="23"/>
          </p:nvPr>
        </p:nvSpPr>
        <p:spPr/>
        <p:txBody>
          <a:bodyPr/>
          <a:lstStyle/>
          <a:p>
            <a:fld id="{BFE8ADF1-837C-463F-9856-54C2D771B21B}" type="slidenum">
              <a:rPr lang="de-DE" smtClean="0"/>
              <a:pPr/>
              <a:t>53</a:t>
            </a:fld>
            <a:endParaRPr lang="de-DE" dirty="0"/>
          </a:p>
        </p:txBody>
      </p:sp>
      <p:sp>
        <p:nvSpPr>
          <p:cNvPr id="10" name="Textplatzhalter 9"/>
          <p:cNvSpPr>
            <a:spLocks noGrp="1"/>
          </p:cNvSpPr>
          <p:nvPr>
            <p:ph type="body" sz="quarter" idx="24"/>
          </p:nvPr>
        </p:nvSpPr>
        <p:spPr/>
        <p:txBody>
          <a:bodyPr/>
          <a:lstStyle/>
          <a:p>
            <a:endParaRPr lang="de-DE"/>
          </a:p>
        </p:txBody>
      </p:sp>
      <p:sp>
        <p:nvSpPr>
          <p:cNvPr id="11" name="Abgerundetes Rechteck 14"/>
          <p:cNvSpPr>
            <a:spLocks noChangeAspect="1"/>
          </p:cNvSpPr>
          <p:nvPr/>
        </p:nvSpPr>
        <p:spPr>
          <a:xfrm>
            <a:off x="352424" y="2867024"/>
            <a:ext cx="1188000" cy="1186258"/>
          </a:xfrm>
          <a:custGeom>
            <a:avLst/>
            <a:gdLst>
              <a:gd name="connsiteX0" fmla="*/ 0 w 1079860"/>
              <a:gd name="connsiteY0" fmla="*/ 113310 h 1080000"/>
              <a:gd name="connsiteX1" fmla="*/ 113310 w 1079860"/>
              <a:gd name="connsiteY1" fmla="*/ 0 h 1080000"/>
              <a:gd name="connsiteX2" fmla="*/ 966550 w 1079860"/>
              <a:gd name="connsiteY2" fmla="*/ 0 h 1080000"/>
              <a:gd name="connsiteX3" fmla="*/ 1079860 w 1079860"/>
              <a:gd name="connsiteY3" fmla="*/ 113310 h 1080000"/>
              <a:gd name="connsiteX4" fmla="*/ 1079860 w 1079860"/>
              <a:gd name="connsiteY4" fmla="*/ 966690 h 1080000"/>
              <a:gd name="connsiteX5" fmla="*/ 966550 w 1079860"/>
              <a:gd name="connsiteY5" fmla="*/ 1080000 h 1080000"/>
              <a:gd name="connsiteX6" fmla="*/ 113310 w 1079860"/>
              <a:gd name="connsiteY6" fmla="*/ 1080000 h 1080000"/>
              <a:gd name="connsiteX7" fmla="*/ 0 w 1079860"/>
              <a:gd name="connsiteY7" fmla="*/ 966690 h 1080000"/>
              <a:gd name="connsiteX8" fmla="*/ 0 w 1079860"/>
              <a:gd name="connsiteY8" fmla="*/ 113310 h 1080000"/>
              <a:gd name="connsiteX0" fmla="*/ 0 w 1079860"/>
              <a:gd name="connsiteY0" fmla="*/ 966690 h 1080000"/>
              <a:gd name="connsiteX1" fmla="*/ 113310 w 1079860"/>
              <a:gd name="connsiteY1" fmla="*/ 0 h 1080000"/>
              <a:gd name="connsiteX2" fmla="*/ 966550 w 1079860"/>
              <a:gd name="connsiteY2" fmla="*/ 0 h 1080000"/>
              <a:gd name="connsiteX3" fmla="*/ 1079860 w 1079860"/>
              <a:gd name="connsiteY3" fmla="*/ 113310 h 1080000"/>
              <a:gd name="connsiteX4" fmla="*/ 1079860 w 1079860"/>
              <a:gd name="connsiteY4" fmla="*/ 966690 h 1080000"/>
              <a:gd name="connsiteX5" fmla="*/ 966550 w 1079860"/>
              <a:gd name="connsiteY5" fmla="*/ 1080000 h 1080000"/>
              <a:gd name="connsiteX6" fmla="*/ 113310 w 1079860"/>
              <a:gd name="connsiteY6" fmla="*/ 1080000 h 1080000"/>
              <a:gd name="connsiteX7" fmla="*/ 0 w 1079860"/>
              <a:gd name="connsiteY7" fmla="*/ 966690 h 1080000"/>
              <a:gd name="connsiteX0" fmla="*/ 3371 w 1083231"/>
              <a:gd name="connsiteY0" fmla="*/ 969071 h 1082381"/>
              <a:gd name="connsiteX1" fmla="*/ 0 w 1083231"/>
              <a:gd name="connsiteY1" fmla="*/ 0 h 1082381"/>
              <a:gd name="connsiteX2" fmla="*/ 969921 w 1083231"/>
              <a:gd name="connsiteY2" fmla="*/ 2381 h 1082381"/>
              <a:gd name="connsiteX3" fmla="*/ 1083231 w 1083231"/>
              <a:gd name="connsiteY3" fmla="*/ 115691 h 1082381"/>
              <a:gd name="connsiteX4" fmla="*/ 1083231 w 1083231"/>
              <a:gd name="connsiteY4" fmla="*/ 969071 h 1082381"/>
              <a:gd name="connsiteX5" fmla="*/ 969921 w 1083231"/>
              <a:gd name="connsiteY5" fmla="*/ 1082381 h 1082381"/>
              <a:gd name="connsiteX6" fmla="*/ 116681 w 1083231"/>
              <a:gd name="connsiteY6" fmla="*/ 1082381 h 1082381"/>
              <a:gd name="connsiteX7" fmla="*/ 3371 w 1083231"/>
              <a:gd name="connsiteY7" fmla="*/ 969071 h 108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231" h="1082381">
                <a:moveTo>
                  <a:pt x="3371" y="969071"/>
                </a:moveTo>
                <a:cubicBezTo>
                  <a:pt x="2247" y="646047"/>
                  <a:pt x="1124" y="323024"/>
                  <a:pt x="0" y="0"/>
                </a:cubicBezTo>
                <a:lnTo>
                  <a:pt x="969921" y="2381"/>
                </a:lnTo>
                <a:cubicBezTo>
                  <a:pt x="1032500" y="2381"/>
                  <a:pt x="1083231" y="53112"/>
                  <a:pt x="1083231" y="115691"/>
                </a:cubicBezTo>
                <a:lnTo>
                  <a:pt x="1083231" y="969071"/>
                </a:lnTo>
                <a:cubicBezTo>
                  <a:pt x="1083231" y="1031650"/>
                  <a:pt x="1032500" y="1082381"/>
                  <a:pt x="969921" y="1082381"/>
                </a:cubicBezTo>
                <a:lnTo>
                  <a:pt x="116681" y="1082381"/>
                </a:lnTo>
                <a:cubicBezTo>
                  <a:pt x="54102" y="1082381"/>
                  <a:pt x="3371" y="1031650"/>
                  <a:pt x="3371" y="96907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sz="6000" b="1" dirty="0"/>
              <a:t>?</a:t>
            </a:r>
          </a:p>
        </p:txBody>
      </p:sp>
      <p:sp>
        <p:nvSpPr>
          <p:cNvPr id="12" name="Abgerundetes Rechteck 14"/>
          <p:cNvSpPr>
            <a:spLocks noChangeAspect="1"/>
          </p:cNvSpPr>
          <p:nvPr/>
        </p:nvSpPr>
        <p:spPr>
          <a:xfrm>
            <a:off x="4568824" y="2867024"/>
            <a:ext cx="1188000" cy="1184522"/>
          </a:xfrm>
          <a:custGeom>
            <a:avLst/>
            <a:gdLst>
              <a:gd name="connsiteX0" fmla="*/ 0 w 1079860"/>
              <a:gd name="connsiteY0" fmla="*/ 113310 h 1080000"/>
              <a:gd name="connsiteX1" fmla="*/ 113310 w 1079860"/>
              <a:gd name="connsiteY1" fmla="*/ 0 h 1080000"/>
              <a:gd name="connsiteX2" fmla="*/ 966550 w 1079860"/>
              <a:gd name="connsiteY2" fmla="*/ 0 h 1080000"/>
              <a:gd name="connsiteX3" fmla="*/ 1079860 w 1079860"/>
              <a:gd name="connsiteY3" fmla="*/ 113310 h 1080000"/>
              <a:gd name="connsiteX4" fmla="*/ 1079860 w 1079860"/>
              <a:gd name="connsiteY4" fmla="*/ 966690 h 1080000"/>
              <a:gd name="connsiteX5" fmla="*/ 966550 w 1079860"/>
              <a:gd name="connsiteY5" fmla="*/ 1080000 h 1080000"/>
              <a:gd name="connsiteX6" fmla="*/ 113310 w 1079860"/>
              <a:gd name="connsiteY6" fmla="*/ 1080000 h 1080000"/>
              <a:gd name="connsiteX7" fmla="*/ 0 w 1079860"/>
              <a:gd name="connsiteY7" fmla="*/ 966690 h 1080000"/>
              <a:gd name="connsiteX8" fmla="*/ 0 w 1079860"/>
              <a:gd name="connsiteY8" fmla="*/ 113310 h 1080000"/>
              <a:gd name="connsiteX0" fmla="*/ 0 w 1079860"/>
              <a:gd name="connsiteY0" fmla="*/ 966690 h 1080000"/>
              <a:gd name="connsiteX1" fmla="*/ 113310 w 1079860"/>
              <a:gd name="connsiteY1" fmla="*/ 0 h 1080000"/>
              <a:gd name="connsiteX2" fmla="*/ 966550 w 1079860"/>
              <a:gd name="connsiteY2" fmla="*/ 0 h 1080000"/>
              <a:gd name="connsiteX3" fmla="*/ 1079860 w 1079860"/>
              <a:gd name="connsiteY3" fmla="*/ 113310 h 1080000"/>
              <a:gd name="connsiteX4" fmla="*/ 1079860 w 1079860"/>
              <a:gd name="connsiteY4" fmla="*/ 966690 h 1080000"/>
              <a:gd name="connsiteX5" fmla="*/ 966550 w 1079860"/>
              <a:gd name="connsiteY5" fmla="*/ 1080000 h 1080000"/>
              <a:gd name="connsiteX6" fmla="*/ 113310 w 1079860"/>
              <a:gd name="connsiteY6" fmla="*/ 1080000 h 1080000"/>
              <a:gd name="connsiteX7" fmla="*/ 0 w 1079860"/>
              <a:gd name="connsiteY7" fmla="*/ 966690 h 1080000"/>
              <a:gd name="connsiteX0" fmla="*/ 3371 w 1083231"/>
              <a:gd name="connsiteY0" fmla="*/ 969071 h 1082381"/>
              <a:gd name="connsiteX1" fmla="*/ 0 w 1083231"/>
              <a:gd name="connsiteY1" fmla="*/ 0 h 1082381"/>
              <a:gd name="connsiteX2" fmla="*/ 969921 w 1083231"/>
              <a:gd name="connsiteY2" fmla="*/ 2381 h 1082381"/>
              <a:gd name="connsiteX3" fmla="*/ 1083231 w 1083231"/>
              <a:gd name="connsiteY3" fmla="*/ 115691 h 1082381"/>
              <a:gd name="connsiteX4" fmla="*/ 1083231 w 1083231"/>
              <a:gd name="connsiteY4" fmla="*/ 969071 h 1082381"/>
              <a:gd name="connsiteX5" fmla="*/ 969921 w 1083231"/>
              <a:gd name="connsiteY5" fmla="*/ 1082381 h 1082381"/>
              <a:gd name="connsiteX6" fmla="*/ 116681 w 1083231"/>
              <a:gd name="connsiteY6" fmla="*/ 1082381 h 1082381"/>
              <a:gd name="connsiteX7" fmla="*/ 3371 w 1083231"/>
              <a:gd name="connsiteY7" fmla="*/ 969071 h 108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231" h="1082381">
                <a:moveTo>
                  <a:pt x="3371" y="969071"/>
                </a:moveTo>
                <a:cubicBezTo>
                  <a:pt x="2247" y="646047"/>
                  <a:pt x="1124" y="323024"/>
                  <a:pt x="0" y="0"/>
                </a:cubicBezTo>
                <a:lnTo>
                  <a:pt x="969921" y="2381"/>
                </a:lnTo>
                <a:cubicBezTo>
                  <a:pt x="1032500" y="2381"/>
                  <a:pt x="1083231" y="53112"/>
                  <a:pt x="1083231" y="115691"/>
                </a:cubicBezTo>
                <a:lnTo>
                  <a:pt x="1083231" y="969071"/>
                </a:lnTo>
                <a:cubicBezTo>
                  <a:pt x="1083231" y="1031650"/>
                  <a:pt x="1032500" y="1082381"/>
                  <a:pt x="969921" y="1082381"/>
                </a:cubicBezTo>
                <a:lnTo>
                  <a:pt x="116681" y="1082381"/>
                </a:lnTo>
                <a:cubicBezTo>
                  <a:pt x="54102" y="1082381"/>
                  <a:pt x="3371" y="1031650"/>
                  <a:pt x="3371" y="96907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sz="6000" b="1" dirty="0"/>
              <a:t>!</a:t>
            </a:r>
          </a:p>
        </p:txBody>
      </p:sp>
      <p:sp>
        <p:nvSpPr>
          <p:cNvPr id="13" name="Ellipse 12"/>
          <p:cNvSpPr>
            <a:spLocks noChangeAspect="1"/>
          </p:cNvSpPr>
          <p:nvPr/>
        </p:nvSpPr>
        <p:spPr>
          <a:xfrm rot="180000">
            <a:off x="7845425" y="1895475"/>
            <a:ext cx="720725" cy="719138"/>
          </a:xfrm>
          <a:prstGeom prst="ellipse">
            <a:avLst/>
          </a:prstGeom>
          <a:gradFill flip="none" rotWithShape="1">
            <a:gsLst>
              <a:gs pos="0">
                <a:schemeClr val="accent6"/>
              </a:gs>
              <a:gs pos="100000">
                <a:schemeClr val="accent6">
                  <a:lumMod val="60000"/>
                  <a:lumOff val="4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hangingPunct="1">
              <a:defRPr/>
            </a:pPr>
            <a:r>
              <a:rPr lang="de-DE" sz="1400" b="1" dirty="0"/>
              <a:t>Tipp</a:t>
            </a:r>
          </a:p>
        </p:txBody>
      </p:sp>
    </p:spTree>
    <p:extLst>
      <p:ext uri="{BB962C8B-B14F-4D97-AF65-F5344CB8AC3E}">
        <p14:creationId xmlns:p14="http://schemas.microsoft.com/office/powerpoint/2010/main" val="20004219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Tipps für Ihr erfolgreiches Kundengespräch</a:t>
            </a:r>
            <a:endParaRPr lang="de-DE" dirty="0"/>
          </a:p>
        </p:txBody>
      </p:sp>
      <p:sp>
        <p:nvSpPr>
          <p:cNvPr id="3" name="Textplatzhalter 2"/>
          <p:cNvSpPr>
            <a:spLocks noGrp="1"/>
          </p:cNvSpPr>
          <p:nvPr>
            <p:ph type="body" sz="quarter" idx="20"/>
          </p:nvPr>
        </p:nvSpPr>
        <p:spPr>
          <a:xfrm>
            <a:off x="358775" y="2087563"/>
            <a:ext cx="8426449" cy="523220"/>
          </a:xfrm>
        </p:spPr>
        <p:txBody>
          <a:bodyPr/>
          <a:lstStyle/>
          <a:p>
            <a:r>
              <a:rPr lang="de-DE" altLang="de-DE" dirty="0"/>
              <a:t>Prüfen Sie vor dem Erstgespräch mit dem Arbeitgeber, wie dieser </a:t>
            </a:r>
            <a:br>
              <a:rPr lang="de-DE" altLang="de-DE" dirty="0"/>
            </a:br>
            <a:r>
              <a:rPr lang="de-DE" altLang="de-DE" dirty="0"/>
              <a:t>mit dem Thema Nachhaltigkeit umgeht.</a:t>
            </a:r>
          </a:p>
        </p:txBody>
      </p:sp>
      <p:sp>
        <p:nvSpPr>
          <p:cNvPr id="4" name="Textplatzhalter 3"/>
          <p:cNvSpPr>
            <a:spLocks noGrp="1"/>
          </p:cNvSpPr>
          <p:nvPr>
            <p:ph type="body" sz="quarter" idx="17"/>
          </p:nvPr>
        </p:nvSpPr>
        <p:spPr>
          <a:xfrm>
            <a:off x="1752599" y="2867023"/>
            <a:ext cx="2640013" cy="3168651"/>
          </a:xfrm>
        </p:spPr>
        <p:txBody>
          <a:bodyPr/>
          <a:lstStyle/>
          <a:p>
            <a:pPr marL="0" lvl="1" indent="0" eaLnBrk="1" hangingPunct="1">
              <a:spcBef>
                <a:spcPts val="1200"/>
              </a:spcBef>
              <a:buFontTx/>
              <a:buNone/>
            </a:pPr>
            <a:r>
              <a:rPr lang="de-DE" altLang="de-DE" sz="1600" b="1" dirty="0">
                <a:solidFill>
                  <a:schemeClr val="accent2"/>
                </a:solidFill>
              </a:rPr>
              <a:t>Nutzen Sie jährliche Gespräche mit Arbeitgebern, um die künftige Gestaltung der bAV unter Berücksichtigung von Kriterien der Nachhaltigkeit zu überdenken? </a:t>
            </a:r>
          </a:p>
        </p:txBody>
      </p:sp>
      <p:sp>
        <p:nvSpPr>
          <p:cNvPr id="5" name="Inhaltsplatzhalter 4"/>
          <p:cNvSpPr>
            <a:spLocks noGrp="1"/>
          </p:cNvSpPr>
          <p:nvPr>
            <p:ph sz="quarter" idx="19"/>
          </p:nvPr>
        </p:nvSpPr>
        <p:spPr>
          <a:xfrm>
            <a:off x="5905500" y="2867023"/>
            <a:ext cx="2879724" cy="3168651"/>
          </a:xfrm>
        </p:spPr>
        <p:txBody>
          <a:bodyPr/>
          <a:lstStyle/>
          <a:p>
            <a:pPr lvl="1"/>
            <a:r>
              <a:rPr lang="de-DE" altLang="de-DE" sz="1600" dirty="0">
                <a:sym typeface="Wingdings" pitchFamily="2" charset="2"/>
              </a:rPr>
              <a:t>Sprechen Sie Arbeitgeber auf die Einführung der </a:t>
            </a:r>
            <a:r>
              <a:rPr lang="de-DE" altLang="de-DE" sz="1600" dirty="0" err="1">
                <a:sym typeface="Wingdings" pitchFamily="2" charset="2"/>
              </a:rPr>
              <a:t>GrüneRente</a:t>
            </a:r>
            <a:r>
              <a:rPr lang="de-DE" altLang="de-DE" sz="1600" dirty="0">
                <a:sym typeface="Wingdings" pitchFamily="2" charset="2"/>
              </a:rPr>
              <a:t> für neu eintretende Arbeitnehmer an.</a:t>
            </a:r>
          </a:p>
        </p:txBody>
      </p:sp>
      <p:sp>
        <p:nvSpPr>
          <p:cNvPr id="6" name="Textplatzhalter 5"/>
          <p:cNvSpPr>
            <a:spLocks noGrp="1"/>
          </p:cNvSpPr>
          <p:nvPr>
            <p:ph type="body" sz="quarter" idx="18"/>
          </p:nvPr>
        </p:nvSpPr>
        <p:spPr/>
        <p:txBody>
          <a:bodyPr/>
          <a:lstStyle/>
          <a:p>
            <a:r>
              <a:rPr lang="de-DE" dirty="0"/>
              <a:t>4. </a:t>
            </a:r>
            <a:r>
              <a:rPr lang="de-DE" altLang="de-DE" dirty="0"/>
              <a:t>Die </a:t>
            </a:r>
            <a:r>
              <a:rPr lang="de-DE" altLang="de-DE" dirty="0" err="1"/>
              <a:t>GrüneRente</a:t>
            </a:r>
            <a:r>
              <a:rPr lang="de-DE" altLang="de-DE" dirty="0"/>
              <a:t> in der bAV</a:t>
            </a:r>
            <a:endParaRPr lang="de-DE" dirty="0"/>
          </a:p>
        </p:txBody>
      </p:sp>
      <p:sp>
        <p:nvSpPr>
          <p:cNvPr id="7" name="Datumsplatzhalter 6"/>
          <p:cNvSpPr>
            <a:spLocks noGrp="1"/>
          </p:cNvSpPr>
          <p:nvPr>
            <p:ph type="dt" sz="half" idx="21"/>
          </p:nvPr>
        </p:nvSpPr>
        <p:spPr/>
        <p:txBody>
          <a:bodyPr/>
          <a:lstStyle/>
          <a:p>
            <a:r>
              <a:rPr lang="de-DE"/>
              <a:t>01.01.2023</a:t>
            </a:r>
            <a:endParaRPr lang="de-DE" dirty="0"/>
          </a:p>
        </p:txBody>
      </p:sp>
      <p:sp>
        <p:nvSpPr>
          <p:cNvPr id="8" name="Fußzeilenplatzhalter 7"/>
          <p:cNvSpPr>
            <a:spLocks noGrp="1"/>
          </p:cNvSpPr>
          <p:nvPr>
            <p:ph type="ftr" sz="quarter" idx="22"/>
          </p:nvPr>
        </p:nvSpPr>
        <p:spPr/>
        <p:txBody>
          <a:bodyPr/>
          <a:lstStyle/>
          <a:p>
            <a:r>
              <a:rPr lang="de-DE"/>
              <a:t>Nachhaltigkeit in der betrieblichen Altersversorgung: bAV &amp; GrüneRente</a:t>
            </a:r>
            <a:endParaRPr lang="de-DE" dirty="0"/>
          </a:p>
        </p:txBody>
      </p:sp>
      <p:sp>
        <p:nvSpPr>
          <p:cNvPr id="9" name="Foliennummernplatzhalter 8"/>
          <p:cNvSpPr>
            <a:spLocks noGrp="1"/>
          </p:cNvSpPr>
          <p:nvPr>
            <p:ph type="sldNum" sz="quarter" idx="23"/>
          </p:nvPr>
        </p:nvSpPr>
        <p:spPr/>
        <p:txBody>
          <a:bodyPr/>
          <a:lstStyle/>
          <a:p>
            <a:fld id="{BFE8ADF1-837C-463F-9856-54C2D771B21B}" type="slidenum">
              <a:rPr lang="de-DE" smtClean="0"/>
              <a:pPr/>
              <a:t>54</a:t>
            </a:fld>
            <a:endParaRPr lang="de-DE" dirty="0"/>
          </a:p>
        </p:txBody>
      </p:sp>
      <p:sp>
        <p:nvSpPr>
          <p:cNvPr id="10" name="Textplatzhalter 9"/>
          <p:cNvSpPr>
            <a:spLocks noGrp="1"/>
          </p:cNvSpPr>
          <p:nvPr>
            <p:ph type="body" sz="quarter" idx="24"/>
          </p:nvPr>
        </p:nvSpPr>
        <p:spPr/>
        <p:txBody>
          <a:bodyPr/>
          <a:lstStyle/>
          <a:p>
            <a:endParaRPr lang="de-DE"/>
          </a:p>
        </p:txBody>
      </p:sp>
      <p:sp>
        <p:nvSpPr>
          <p:cNvPr id="11" name="Abgerundetes Rechteck 14"/>
          <p:cNvSpPr>
            <a:spLocks noChangeAspect="1"/>
          </p:cNvSpPr>
          <p:nvPr/>
        </p:nvSpPr>
        <p:spPr>
          <a:xfrm>
            <a:off x="352424" y="2867024"/>
            <a:ext cx="1188000" cy="1186258"/>
          </a:xfrm>
          <a:custGeom>
            <a:avLst/>
            <a:gdLst>
              <a:gd name="connsiteX0" fmla="*/ 0 w 1079860"/>
              <a:gd name="connsiteY0" fmla="*/ 113310 h 1080000"/>
              <a:gd name="connsiteX1" fmla="*/ 113310 w 1079860"/>
              <a:gd name="connsiteY1" fmla="*/ 0 h 1080000"/>
              <a:gd name="connsiteX2" fmla="*/ 966550 w 1079860"/>
              <a:gd name="connsiteY2" fmla="*/ 0 h 1080000"/>
              <a:gd name="connsiteX3" fmla="*/ 1079860 w 1079860"/>
              <a:gd name="connsiteY3" fmla="*/ 113310 h 1080000"/>
              <a:gd name="connsiteX4" fmla="*/ 1079860 w 1079860"/>
              <a:gd name="connsiteY4" fmla="*/ 966690 h 1080000"/>
              <a:gd name="connsiteX5" fmla="*/ 966550 w 1079860"/>
              <a:gd name="connsiteY5" fmla="*/ 1080000 h 1080000"/>
              <a:gd name="connsiteX6" fmla="*/ 113310 w 1079860"/>
              <a:gd name="connsiteY6" fmla="*/ 1080000 h 1080000"/>
              <a:gd name="connsiteX7" fmla="*/ 0 w 1079860"/>
              <a:gd name="connsiteY7" fmla="*/ 966690 h 1080000"/>
              <a:gd name="connsiteX8" fmla="*/ 0 w 1079860"/>
              <a:gd name="connsiteY8" fmla="*/ 113310 h 1080000"/>
              <a:gd name="connsiteX0" fmla="*/ 0 w 1079860"/>
              <a:gd name="connsiteY0" fmla="*/ 966690 h 1080000"/>
              <a:gd name="connsiteX1" fmla="*/ 113310 w 1079860"/>
              <a:gd name="connsiteY1" fmla="*/ 0 h 1080000"/>
              <a:gd name="connsiteX2" fmla="*/ 966550 w 1079860"/>
              <a:gd name="connsiteY2" fmla="*/ 0 h 1080000"/>
              <a:gd name="connsiteX3" fmla="*/ 1079860 w 1079860"/>
              <a:gd name="connsiteY3" fmla="*/ 113310 h 1080000"/>
              <a:gd name="connsiteX4" fmla="*/ 1079860 w 1079860"/>
              <a:gd name="connsiteY4" fmla="*/ 966690 h 1080000"/>
              <a:gd name="connsiteX5" fmla="*/ 966550 w 1079860"/>
              <a:gd name="connsiteY5" fmla="*/ 1080000 h 1080000"/>
              <a:gd name="connsiteX6" fmla="*/ 113310 w 1079860"/>
              <a:gd name="connsiteY6" fmla="*/ 1080000 h 1080000"/>
              <a:gd name="connsiteX7" fmla="*/ 0 w 1079860"/>
              <a:gd name="connsiteY7" fmla="*/ 966690 h 1080000"/>
              <a:gd name="connsiteX0" fmla="*/ 3371 w 1083231"/>
              <a:gd name="connsiteY0" fmla="*/ 969071 h 1082381"/>
              <a:gd name="connsiteX1" fmla="*/ 0 w 1083231"/>
              <a:gd name="connsiteY1" fmla="*/ 0 h 1082381"/>
              <a:gd name="connsiteX2" fmla="*/ 969921 w 1083231"/>
              <a:gd name="connsiteY2" fmla="*/ 2381 h 1082381"/>
              <a:gd name="connsiteX3" fmla="*/ 1083231 w 1083231"/>
              <a:gd name="connsiteY3" fmla="*/ 115691 h 1082381"/>
              <a:gd name="connsiteX4" fmla="*/ 1083231 w 1083231"/>
              <a:gd name="connsiteY4" fmla="*/ 969071 h 1082381"/>
              <a:gd name="connsiteX5" fmla="*/ 969921 w 1083231"/>
              <a:gd name="connsiteY5" fmla="*/ 1082381 h 1082381"/>
              <a:gd name="connsiteX6" fmla="*/ 116681 w 1083231"/>
              <a:gd name="connsiteY6" fmla="*/ 1082381 h 1082381"/>
              <a:gd name="connsiteX7" fmla="*/ 3371 w 1083231"/>
              <a:gd name="connsiteY7" fmla="*/ 969071 h 108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231" h="1082381">
                <a:moveTo>
                  <a:pt x="3371" y="969071"/>
                </a:moveTo>
                <a:cubicBezTo>
                  <a:pt x="2247" y="646047"/>
                  <a:pt x="1124" y="323024"/>
                  <a:pt x="0" y="0"/>
                </a:cubicBezTo>
                <a:lnTo>
                  <a:pt x="969921" y="2381"/>
                </a:lnTo>
                <a:cubicBezTo>
                  <a:pt x="1032500" y="2381"/>
                  <a:pt x="1083231" y="53112"/>
                  <a:pt x="1083231" y="115691"/>
                </a:cubicBezTo>
                <a:lnTo>
                  <a:pt x="1083231" y="969071"/>
                </a:lnTo>
                <a:cubicBezTo>
                  <a:pt x="1083231" y="1031650"/>
                  <a:pt x="1032500" y="1082381"/>
                  <a:pt x="969921" y="1082381"/>
                </a:cubicBezTo>
                <a:lnTo>
                  <a:pt x="116681" y="1082381"/>
                </a:lnTo>
                <a:cubicBezTo>
                  <a:pt x="54102" y="1082381"/>
                  <a:pt x="3371" y="1031650"/>
                  <a:pt x="3371" y="96907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sz="6000" b="1" dirty="0"/>
              <a:t>?</a:t>
            </a:r>
          </a:p>
        </p:txBody>
      </p:sp>
      <p:sp>
        <p:nvSpPr>
          <p:cNvPr id="12" name="Abgerundetes Rechteck 14"/>
          <p:cNvSpPr>
            <a:spLocks noChangeAspect="1"/>
          </p:cNvSpPr>
          <p:nvPr/>
        </p:nvSpPr>
        <p:spPr>
          <a:xfrm>
            <a:off x="4568824" y="2867024"/>
            <a:ext cx="1188000" cy="1184522"/>
          </a:xfrm>
          <a:custGeom>
            <a:avLst/>
            <a:gdLst>
              <a:gd name="connsiteX0" fmla="*/ 0 w 1079860"/>
              <a:gd name="connsiteY0" fmla="*/ 113310 h 1080000"/>
              <a:gd name="connsiteX1" fmla="*/ 113310 w 1079860"/>
              <a:gd name="connsiteY1" fmla="*/ 0 h 1080000"/>
              <a:gd name="connsiteX2" fmla="*/ 966550 w 1079860"/>
              <a:gd name="connsiteY2" fmla="*/ 0 h 1080000"/>
              <a:gd name="connsiteX3" fmla="*/ 1079860 w 1079860"/>
              <a:gd name="connsiteY3" fmla="*/ 113310 h 1080000"/>
              <a:gd name="connsiteX4" fmla="*/ 1079860 w 1079860"/>
              <a:gd name="connsiteY4" fmla="*/ 966690 h 1080000"/>
              <a:gd name="connsiteX5" fmla="*/ 966550 w 1079860"/>
              <a:gd name="connsiteY5" fmla="*/ 1080000 h 1080000"/>
              <a:gd name="connsiteX6" fmla="*/ 113310 w 1079860"/>
              <a:gd name="connsiteY6" fmla="*/ 1080000 h 1080000"/>
              <a:gd name="connsiteX7" fmla="*/ 0 w 1079860"/>
              <a:gd name="connsiteY7" fmla="*/ 966690 h 1080000"/>
              <a:gd name="connsiteX8" fmla="*/ 0 w 1079860"/>
              <a:gd name="connsiteY8" fmla="*/ 113310 h 1080000"/>
              <a:gd name="connsiteX0" fmla="*/ 0 w 1079860"/>
              <a:gd name="connsiteY0" fmla="*/ 966690 h 1080000"/>
              <a:gd name="connsiteX1" fmla="*/ 113310 w 1079860"/>
              <a:gd name="connsiteY1" fmla="*/ 0 h 1080000"/>
              <a:gd name="connsiteX2" fmla="*/ 966550 w 1079860"/>
              <a:gd name="connsiteY2" fmla="*/ 0 h 1080000"/>
              <a:gd name="connsiteX3" fmla="*/ 1079860 w 1079860"/>
              <a:gd name="connsiteY3" fmla="*/ 113310 h 1080000"/>
              <a:gd name="connsiteX4" fmla="*/ 1079860 w 1079860"/>
              <a:gd name="connsiteY4" fmla="*/ 966690 h 1080000"/>
              <a:gd name="connsiteX5" fmla="*/ 966550 w 1079860"/>
              <a:gd name="connsiteY5" fmla="*/ 1080000 h 1080000"/>
              <a:gd name="connsiteX6" fmla="*/ 113310 w 1079860"/>
              <a:gd name="connsiteY6" fmla="*/ 1080000 h 1080000"/>
              <a:gd name="connsiteX7" fmla="*/ 0 w 1079860"/>
              <a:gd name="connsiteY7" fmla="*/ 966690 h 1080000"/>
              <a:gd name="connsiteX0" fmla="*/ 3371 w 1083231"/>
              <a:gd name="connsiteY0" fmla="*/ 969071 h 1082381"/>
              <a:gd name="connsiteX1" fmla="*/ 0 w 1083231"/>
              <a:gd name="connsiteY1" fmla="*/ 0 h 1082381"/>
              <a:gd name="connsiteX2" fmla="*/ 969921 w 1083231"/>
              <a:gd name="connsiteY2" fmla="*/ 2381 h 1082381"/>
              <a:gd name="connsiteX3" fmla="*/ 1083231 w 1083231"/>
              <a:gd name="connsiteY3" fmla="*/ 115691 h 1082381"/>
              <a:gd name="connsiteX4" fmla="*/ 1083231 w 1083231"/>
              <a:gd name="connsiteY4" fmla="*/ 969071 h 1082381"/>
              <a:gd name="connsiteX5" fmla="*/ 969921 w 1083231"/>
              <a:gd name="connsiteY5" fmla="*/ 1082381 h 1082381"/>
              <a:gd name="connsiteX6" fmla="*/ 116681 w 1083231"/>
              <a:gd name="connsiteY6" fmla="*/ 1082381 h 1082381"/>
              <a:gd name="connsiteX7" fmla="*/ 3371 w 1083231"/>
              <a:gd name="connsiteY7" fmla="*/ 969071 h 108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231" h="1082381">
                <a:moveTo>
                  <a:pt x="3371" y="969071"/>
                </a:moveTo>
                <a:cubicBezTo>
                  <a:pt x="2247" y="646047"/>
                  <a:pt x="1124" y="323024"/>
                  <a:pt x="0" y="0"/>
                </a:cubicBezTo>
                <a:lnTo>
                  <a:pt x="969921" y="2381"/>
                </a:lnTo>
                <a:cubicBezTo>
                  <a:pt x="1032500" y="2381"/>
                  <a:pt x="1083231" y="53112"/>
                  <a:pt x="1083231" y="115691"/>
                </a:cubicBezTo>
                <a:lnTo>
                  <a:pt x="1083231" y="969071"/>
                </a:lnTo>
                <a:cubicBezTo>
                  <a:pt x="1083231" y="1031650"/>
                  <a:pt x="1032500" y="1082381"/>
                  <a:pt x="969921" y="1082381"/>
                </a:cubicBezTo>
                <a:lnTo>
                  <a:pt x="116681" y="1082381"/>
                </a:lnTo>
                <a:cubicBezTo>
                  <a:pt x="54102" y="1082381"/>
                  <a:pt x="3371" y="1031650"/>
                  <a:pt x="3371" y="96907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sz="6000" b="1" dirty="0"/>
              <a:t>!</a:t>
            </a:r>
          </a:p>
        </p:txBody>
      </p:sp>
      <p:sp>
        <p:nvSpPr>
          <p:cNvPr id="13" name="Ellipse 12"/>
          <p:cNvSpPr>
            <a:spLocks noChangeAspect="1"/>
          </p:cNvSpPr>
          <p:nvPr/>
        </p:nvSpPr>
        <p:spPr>
          <a:xfrm rot="180000">
            <a:off x="7845425" y="1895475"/>
            <a:ext cx="720725" cy="719138"/>
          </a:xfrm>
          <a:prstGeom prst="ellipse">
            <a:avLst/>
          </a:prstGeom>
          <a:gradFill flip="none" rotWithShape="1">
            <a:gsLst>
              <a:gs pos="0">
                <a:schemeClr val="accent6"/>
              </a:gs>
              <a:gs pos="100000">
                <a:schemeClr val="accent6">
                  <a:lumMod val="60000"/>
                  <a:lumOff val="4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hangingPunct="1">
              <a:defRPr/>
            </a:pPr>
            <a:r>
              <a:rPr lang="de-DE" sz="1400" b="1" dirty="0"/>
              <a:t>Tipp</a:t>
            </a:r>
          </a:p>
        </p:txBody>
      </p:sp>
    </p:spTree>
    <p:extLst>
      <p:ext uri="{BB962C8B-B14F-4D97-AF65-F5344CB8AC3E}">
        <p14:creationId xmlns:p14="http://schemas.microsoft.com/office/powerpoint/2010/main" val="23796348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Tipps für Ihr erfolgreiches Kundengespräch</a:t>
            </a:r>
            <a:endParaRPr lang="de-DE" dirty="0"/>
          </a:p>
        </p:txBody>
      </p:sp>
      <p:sp>
        <p:nvSpPr>
          <p:cNvPr id="3" name="Textplatzhalter 2"/>
          <p:cNvSpPr>
            <a:spLocks noGrp="1"/>
          </p:cNvSpPr>
          <p:nvPr>
            <p:ph type="body" sz="quarter" idx="20"/>
          </p:nvPr>
        </p:nvSpPr>
        <p:spPr>
          <a:xfrm>
            <a:off x="358775" y="2087563"/>
            <a:ext cx="8426449" cy="523220"/>
          </a:xfrm>
        </p:spPr>
        <p:txBody>
          <a:bodyPr/>
          <a:lstStyle/>
          <a:p>
            <a:r>
              <a:rPr lang="de-DE" altLang="de-DE" dirty="0"/>
              <a:t>Prüfen Sie vor dem Erstgespräch mit dem Arbeitgeber, wie dieser </a:t>
            </a:r>
            <a:br>
              <a:rPr lang="de-DE" altLang="de-DE" dirty="0"/>
            </a:br>
            <a:r>
              <a:rPr lang="de-DE" altLang="de-DE" dirty="0"/>
              <a:t>mit dem Thema Nachhaltigkeit umgeht.</a:t>
            </a:r>
          </a:p>
        </p:txBody>
      </p:sp>
      <p:sp>
        <p:nvSpPr>
          <p:cNvPr id="4" name="Textplatzhalter 3"/>
          <p:cNvSpPr>
            <a:spLocks noGrp="1"/>
          </p:cNvSpPr>
          <p:nvPr>
            <p:ph type="body" sz="quarter" idx="17"/>
          </p:nvPr>
        </p:nvSpPr>
        <p:spPr>
          <a:xfrm>
            <a:off x="1752599" y="2867023"/>
            <a:ext cx="2640013" cy="3168651"/>
          </a:xfrm>
        </p:spPr>
        <p:txBody>
          <a:bodyPr/>
          <a:lstStyle/>
          <a:p>
            <a:pPr marL="0" lvl="1" indent="0" eaLnBrk="1" hangingPunct="1">
              <a:spcBef>
                <a:spcPts val="1200"/>
              </a:spcBef>
              <a:buFontTx/>
              <a:buNone/>
            </a:pPr>
            <a:r>
              <a:rPr lang="de-DE" altLang="de-DE" sz="1600" b="1" dirty="0">
                <a:solidFill>
                  <a:schemeClr val="accent2"/>
                </a:solidFill>
              </a:rPr>
              <a:t>Welche Arbeitgeber, Branchen oder Arbeitnehmer sind oftmals besonders offen für das Thema „Nachhaltigkeit“?</a:t>
            </a:r>
          </a:p>
        </p:txBody>
      </p:sp>
      <p:sp>
        <p:nvSpPr>
          <p:cNvPr id="5" name="Inhaltsplatzhalter 4"/>
          <p:cNvSpPr>
            <a:spLocks noGrp="1"/>
          </p:cNvSpPr>
          <p:nvPr>
            <p:ph sz="quarter" idx="19"/>
          </p:nvPr>
        </p:nvSpPr>
        <p:spPr>
          <a:xfrm>
            <a:off x="5905500" y="2867023"/>
            <a:ext cx="2879724" cy="3168651"/>
          </a:xfrm>
        </p:spPr>
        <p:txBody>
          <a:bodyPr/>
          <a:lstStyle/>
          <a:p>
            <a:pPr lvl="1"/>
            <a:r>
              <a:rPr lang="de-DE" altLang="de-DE" sz="1600" dirty="0">
                <a:sym typeface="Wingdings" pitchFamily="2" charset="2"/>
              </a:rPr>
              <a:t>In sozialen Berufen, Unternehmen mit hohem Frauenanteil oder aus dem Bereich „neue Technologien“ besteht oft eine hohe Affinität für das Thema „Nachhaltigkeit“ bzw. Altersversorgung im Rahmen der </a:t>
            </a:r>
            <a:r>
              <a:rPr lang="de-DE" altLang="de-DE" sz="1600" dirty="0" err="1">
                <a:sym typeface="Wingdings" pitchFamily="2" charset="2"/>
              </a:rPr>
              <a:t>GrüneRente</a:t>
            </a:r>
            <a:r>
              <a:rPr lang="de-DE" altLang="de-DE" sz="1600" dirty="0">
                <a:sym typeface="Wingdings" pitchFamily="2" charset="2"/>
              </a:rPr>
              <a:t>.</a:t>
            </a:r>
          </a:p>
        </p:txBody>
      </p:sp>
      <p:sp>
        <p:nvSpPr>
          <p:cNvPr id="6" name="Textplatzhalter 5"/>
          <p:cNvSpPr>
            <a:spLocks noGrp="1"/>
          </p:cNvSpPr>
          <p:nvPr>
            <p:ph type="body" sz="quarter" idx="18"/>
          </p:nvPr>
        </p:nvSpPr>
        <p:spPr/>
        <p:txBody>
          <a:bodyPr/>
          <a:lstStyle/>
          <a:p>
            <a:r>
              <a:rPr lang="de-DE" dirty="0"/>
              <a:t>4. </a:t>
            </a:r>
            <a:r>
              <a:rPr lang="de-DE" altLang="de-DE" dirty="0"/>
              <a:t>Die </a:t>
            </a:r>
            <a:r>
              <a:rPr lang="de-DE" altLang="de-DE" dirty="0" err="1"/>
              <a:t>GrüneRente</a:t>
            </a:r>
            <a:r>
              <a:rPr lang="de-DE" altLang="de-DE" dirty="0"/>
              <a:t> in der bAV</a:t>
            </a:r>
            <a:endParaRPr lang="de-DE" dirty="0"/>
          </a:p>
        </p:txBody>
      </p:sp>
      <p:sp>
        <p:nvSpPr>
          <p:cNvPr id="7" name="Datumsplatzhalter 6"/>
          <p:cNvSpPr>
            <a:spLocks noGrp="1"/>
          </p:cNvSpPr>
          <p:nvPr>
            <p:ph type="dt" sz="half" idx="21"/>
          </p:nvPr>
        </p:nvSpPr>
        <p:spPr/>
        <p:txBody>
          <a:bodyPr/>
          <a:lstStyle/>
          <a:p>
            <a:r>
              <a:rPr lang="de-DE"/>
              <a:t>01.01.2023</a:t>
            </a:r>
            <a:endParaRPr lang="de-DE" dirty="0"/>
          </a:p>
        </p:txBody>
      </p:sp>
      <p:sp>
        <p:nvSpPr>
          <p:cNvPr id="8" name="Fußzeilenplatzhalter 7"/>
          <p:cNvSpPr>
            <a:spLocks noGrp="1"/>
          </p:cNvSpPr>
          <p:nvPr>
            <p:ph type="ftr" sz="quarter" idx="22"/>
          </p:nvPr>
        </p:nvSpPr>
        <p:spPr/>
        <p:txBody>
          <a:bodyPr/>
          <a:lstStyle/>
          <a:p>
            <a:r>
              <a:rPr lang="de-DE"/>
              <a:t>Nachhaltigkeit in der betrieblichen Altersversorgung: bAV &amp; GrüneRente</a:t>
            </a:r>
            <a:endParaRPr lang="de-DE" dirty="0"/>
          </a:p>
        </p:txBody>
      </p:sp>
      <p:sp>
        <p:nvSpPr>
          <p:cNvPr id="9" name="Foliennummernplatzhalter 8"/>
          <p:cNvSpPr>
            <a:spLocks noGrp="1"/>
          </p:cNvSpPr>
          <p:nvPr>
            <p:ph type="sldNum" sz="quarter" idx="23"/>
          </p:nvPr>
        </p:nvSpPr>
        <p:spPr/>
        <p:txBody>
          <a:bodyPr/>
          <a:lstStyle/>
          <a:p>
            <a:fld id="{BFE8ADF1-837C-463F-9856-54C2D771B21B}" type="slidenum">
              <a:rPr lang="de-DE" smtClean="0"/>
              <a:pPr/>
              <a:t>55</a:t>
            </a:fld>
            <a:endParaRPr lang="de-DE" dirty="0"/>
          </a:p>
        </p:txBody>
      </p:sp>
      <p:sp>
        <p:nvSpPr>
          <p:cNvPr id="10" name="Textplatzhalter 9"/>
          <p:cNvSpPr>
            <a:spLocks noGrp="1"/>
          </p:cNvSpPr>
          <p:nvPr>
            <p:ph type="body" sz="quarter" idx="24"/>
          </p:nvPr>
        </p:nvSpPr>
        <p:spPr/>
        <p:txBody>
          <a:bodyPr/>
          <a:lstStyle/>
          <a:p>
            <a:endParaRPr lang="de-DE"/>
          </a:p>
        </p:txBody>
      </p:sp>
      <p:sp>
        <p:nvSpPr>
          <p:cNvPr id="11" name="Abgerundetes Rechteck 14"/>
          <p:cNvSpPr>
            <a:spLocks noChangeAspect="1"/>
          </p:cNvSpPr>
          <p:nvPr/>
        </p:nvSpPr>
        <p:spPr>
          <a:xfrm>
            <a:off x="352424" y="2867024"/>
            <a:ext cx="1188000" cy="1186258"/>
          </a:xfrm>
          <a:custGeom>
            <a:avLst/>
            <a:gdLst>
              <a:gd name="connsiteX0" fmla="*/ 0 w 1079860"/>
              <a:gd name="connsiteY0" fmla="*/ 113310 h 1080000"/>
              <a:gd name="connsiteX1" fmla="*/ 113310 w 1079860"/>
              <a:gd name="connsiteY1" fmla="*/ 0 h 1080000"/>
              <a:gd name="connsiteX2" fmla="*/ 966550 w 1079860"/>
              <a:gd name="connsiteY2" fmla="*/ 0 h 1080000"/>
              <a:gd name="connsiteX3" fmla="*/ 1079860 w 1079860"/>
              <a:gd name="connsiteY3" fmla="*/ 113310 h 1080000"/>
              <a:gd name="connsiteX4" fmla="*/ 1079860 w 1079860"/>
              <a:gd name="connsiteY4" fmla="*/ 966690 h 1080000"/>
              <a:gd name="connsiteX5" fmla="*/ 966550 w 1079860"/>
              <a:gd name="connsiteY5" fmla="*/ 1080000 h 1080000"/>
              <a:gd name="connsiteX6" fmla="*/ 113310 w 1079860"/>
              <a:gd name="connsiteY6" fmla="*/ 1080000 h 1080000"/>
              <a:gd name="connsiteX7" fmla="*/ 0 w 1079860"/>
              <a:gd name="connsiteY7" fmla="*/ 966690 h 1080000"/>
              <a:gd name="connsiteX8" fmla="*/ 0 w 1079860"/>
              <a:gd name="connsiteY8" fmla="*/ 113310 h 1080000"/>
              <a:gd name="connsiteX0" fmla="*/ 0 w 1079860"/>
              <a:gd name="connsiteY0" fmla="*/ 966690 h 1080000"/>
              <a:gd name="connsiteX1" fmla="*/ 113310 w 1079860"/>
              <a:gd name="connsiteY1" fmla="*/ 0 h 1080000"/>
              <a:gd name="connsiteX2" fmla="*/ 966550 w 1079860"/>
              <a:gd name="connsiteY2" fmla="*/ 0 h 1080000"/>
              <a:gd name="connsiteX3" fmla="*/ 1079860 w 1079860"/>
              <a:gd name="connsiteY3" fmla="*/ 113310 h 1080000"/>
              <a:gd name="connsiteX4" fmla="*/ 1079860 w 1079860"/>
              <a:gd name="connsiteY4" fmla="*/ 966690 h 1080000"/>
              <a:gd name="connsiteX5" fmla="*/ 966550 w 1079860"/>
              <a:gd name="connsiteY5" fmla="*/ 1080000 h 1080000"/>
              <a:gd name="connsiteX6" fmla="*/ 113310 w 1079860"/>
              <a:gd name="connsiteY6" fmla="*/ 1080000 h 1080000"/>
              <a:gd name="connsiteX7" fmla="*/ 0 w 1079860"/>
              <a:gd name="connsiteY7" fmla="*/ 966690 h 1080000"/>
              <a:gd name="connsiteX0" fmla="*/ 3371 w 1083231"/>
              <a:gd name="connsiteY0" fmla="*/ 969071 h 1082381"/>
              <a:gd name="connsiteX1" fmla="*/ 0 w 1083231"/>
              <a:gd name="connsiteY1" fmla="*/ 0 h 1082381"/>
              <a:gd name="connsiteX2" fmla="*/ 969921 w 1083231"/>
              <a:gd name="connsiteY2" fmla="*/ 2381 h 1082381"/>
              <a:gd name="connsiteX3" fmla="*/ 1083231 w 1083231"/>
              <a:gd name="connsiteY3" fmla="*/ 115691 h 1082381"/>
              <a:gd name="connsiteX4" fmla="*/ 1083231 w 1083231"/>
              <a:gd name="connsiteY4" fmla="*/ 969071 h 1082381"/>
              <a:gd name="connsiteX5" fmla="*/ 969921 w 1083231"/>
              <a:gd name="connsiteY5" fmla="*/ 1082381 h 1082381"/>
              <a:gd name="connsiteX6" fmla="*/ 116681 w 1083231"/>
              <a:gd name="connsiteY6" fmla="*/ 1082381 h 1082381"/>
              <a:gd name="connsiteX7" fmla="*/ 3371 w 1083231"/>
              <a:gd name="connsiteY7" fmla="*/ 969071 h 108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231" h="1082381">
                <a:moveTo>
                  <a:pt x="3371" y="969071"/>
                </a:moveTo>
                <a:cubicBezTo>
                  <a:pt x="2247" y="646047"/>
                  <a:pt x="1124" y="323024"/>
                  <a:pt x="0" y="0"/>
                </a:cubicBezTo>
                <a:lnTo>
                  <a:pt x="969921" y="2381"/>
                </a:lnTo>
                <a:cubicBezTo>
                  <a:pt x="1032500" y="2381"/>
                  <a:pt x="1083231" y="53112"/>
                  <a:pt x="1083231" y="115691"/>
                </a:cubicBezTo>
                <a:lnTo>
                  <a:pt x="1083231" y="969071"/>
                </a:lnTo>
                <a:cubicBezTo>
                  <a:pt x="1083231" y="1031650"/>
                  <a:pt x="1032500" y="1082381"/>
                  <a:pt x="969921" y="1082381"/>
                </a:cubicBezTo>
                <a:lnTo>
                  <a:pt x="116681" y="1082381"/>
                </a:lnTo>
                <a:cubicBezTo>
                  <a:pt x="54102" y="1082381"/>
                  <a:pt x="3371" y="1031650"/>
                  <a:pt x="3371" y="96907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sz="6000" b="1" dirty="0"/>
              <a:t>?</a:t>
            </a:r>
          </a:p>
        </p:txBody>
      </p:sp>
      <p:sp>
        <p:nvSpPr>
          <p:cNvPr id="12" name="Abgerundetes Rechteck 14"/>
          <p:cNvSpPr>
            <a:spLocks noChangeAspect="1"/>
          </p:cNvSpPr>
          <p:nvPr/>
        </p:nvSpPr>
        <p:spPr>
          <a:xfrm>
            <a:off x="4568824" y="2867024"/>
            <a:ext cx="1188000" cy="1184522"/>
          </a:xfrm>
          <a:custGeom>
            <a:avLst/>
            <a:gdLst>
              <a:gd name="connsiteX0" fmla="*/ 0 w 1079860"/>
              <a:gd name="connsiteY0" fmla="*/ 113310 h 1080000"/>
              <a:gd name="connsiteX1" fmla="*/ 113310 w 1079860"/>
              <a:gd name="connsiteY1" fmla="*/ 0 h 1080000"/>
              <a:gd name="connsiteX2" fmla="*/ 966550 w 1079860"/>
              <a:gd name="connsiteY2" fmla="*/ 0 h 1080000"/>
              <a:gd name="connsiteX3" fmla="*/ 1079860 w 1079860"/>
              <a:gd name="connsiteY3" fmla="*/ 113310 h 1080000"/>
              <a:gd name="connsiteX4" fmla="*/ 1079860 w 1079860"/>
              <a:gd name="connsiteY4" fmla="*/ 966690 h 1080000"/>
              <a:gd name="connsiteX5" fmla="*/ 966550 w 1079860"/>
              <a:gd name="connsiteY5" fmla="*/ 1080000 h 1080000"/>
              <a:gd name="connsiteX6" fmla="*/ 113310 w 1079860"/>
              <a:gd name="connsiteY6" fmla="*/ 1080000 h 1080000"/>
              <a:gd name="connsiteX7" fmla="*/ 0 w 1079860"/>
              <a:gd name="connsiteY7" fmla="*/ 966690 h 1080000"/>
              <a:gd name="connsiteX8" fmla="*/ 0 w 1079860"/>
              <a:gd name="connsiteY8" fmla="*/ 113310 h 1080000"/>
              <a:gd name="connsiteX0" fmla="*/ 0 w 1079860"/>
              <a:gd name="connsiteY0" fmla="*/ 966690 h 1080000"/>
              <a:gd name="connsiteX1" fmla="*/ 113310 w 1079860"/>
              <a:gd name="connsiteY1" fmla="*/ 0 h 1080000"/>
              <a:gd name="connsiteX2" fmla="*/ 966550 w 1079860"/>
              <a:gd name="connsiteY2" fmla="*/ 0 h 1080000"/>
              <a:gd name="connsiteX3" fmla="*/ 1079860 w 1079860"/>
              <a:gd name="connsiteY3" fmla="*/ 113310 h 1080000"/>
              <a:gd name="connsiteX4" fmla="*/ 1079860 w 1079860"/>
              <a:gd name="connsiteY4" fmla="*/ 966690 h 1080000"/>
              <a:gd name="connsiteX5" fmla="*/ 966550 w 1079860"/>
              <a:gd name="connsiteY5" fmla="*/ 1080000 h 1080000"/>
              <a:gd name="connsiteX6" fmla="*/ 113310 w 1079860"/>
              <a:gd name="connsiteY6" fmla="*/ 1080000 h 1080000"/>
              <a:gd name="connsiteX7" fmla="*/ 0 w 1079860"/>
              <a:gd name="connsiteY7" fmla="*/ 966690 h 1080000"/>
              <a:gd name="connsiteX0" fmla="*/ 3371 w 1083231"/>
              <a:gd name="connsiteY0" fmla="*/ 969071 h 1082381"/>
              <a:gd name="connsiteX1" fmla="*/ 0 w 1083231"/>
              <a:gd name="connsiteY1" fmla="*/ 0 h 1082381"/>
              <a:gd name="connsiteX2" fmla="*/ 969921 w 1083231"/>
              <a:gd name="connsiteY2" fmla="*/ 2381 h 1082381"/>
              <a:gd name="connsiteX3" fmla="*/ 1083231 w 1083231"/>
              <a:gd name="connsiteY3" fmla="*/ 115691 h 1082381"/>
              <a:gd name="connsiteX4" fmla="*/ 1083231 w 1083231"/>
              <a:gd name="connsiteY4" fmla="*/ 969071 h 1082381"/>
              <a:gd name="connsiteX5" fmla="*/ 969921 w 1083231"/>
              <a:gd name="connsiteY5" fmla="*/ 1082381 h 1082381"/>
              <a:gd name="connsiteX6" fmla="*/ 116681 w 1083231"/>
              <a:gd name="connsiteY6" fmla="*/ 1082381 h 1082381"/>
              <a:gd name="connsiteX7" fmla="*/ 3371 w 1083231"/>
              <a:gd name="connsiteY7" fmla="*/ 969071 h 108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231" h="1082381">
                <a:moveTo>
                  <a:pt x="3371" y="969071"/>
                </a:moveTo>
                <a:cubicBezTo>
                  <a:pt x="2247" y="646047"/>
                  <a:pt x="1124" y="323024"/>
                  <a:pt x="0" y="0"/>
                </a:cubicBezTo>
                <a:lnTo>
                  <a:pt x="969921" y="2381"/>
                </a:lnTo>
                <a:cubicBezTo>
                  <a:pt x="1032500" y="2381"/>
                  <a:pt x="1083231" y="53112"/>
                  <a:pt x="1083231" y="115691"/>
                </a:cubicBezTo>
                <a:lnTo>
                  <a:pt x="1083231" y="969071"/>
                </a:lnTo>
                <a:cubicBezTo>
                  <a:pt x="1083231" y="1031650"/>
                  <a:pt x="1032500" y="1082381"/>
                  <a:pt x="969921" y="1082381"/>
                </a:cubicBezTo>
                <a:lnTo>
                  <a:pt x="116681" y="1082381"/>
                </a:lnTo>
                <a:cubicBezTo>
                  <a:pt x="54102" y="1082381"/>
                  <a:pt x="3371" y="1031650"/>
                  <a:pt x="3371" y="96907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sz="6000" b="1" dirty="0"/>
              <a:t>!</a:t>
            </a:r>
          </a:p>
        </p:txBody>
      </p:sp>
      <p:sp>
        <p:nvSpPr>
          <p:cNvPr id="13" name="Ellipse 12"/>
          <p:cNvSpPr>
            <a:spLocks noChangeAspect="1"/>
          </p:cNvSpPr>
          <p:nvPr/>
        </p:nvSpPr>
        <p:spPr>
          <a:xfrm rot="180000">
            <a:off x="7845425" y="1895475"/>
            <a:ext cx="720725" cy="719138"/>
          </a:xfrm>
          <a:prstGeom prst="ellipse">
            <a:avLst/>
          </a:prstGeom>
          <a:gradFill flip="none" rotWithShape="1">
            <a:gsLst>
              <a:gs pos="0">
                <a:schemeClr val="accent6"/>
              </a:gs>
              <a:gs pos="100000">
                <a:schemeClr val="accent6">
                  <a:lumMod val="60000"/>
                  <a:lumOff val="4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hangingPunct="1">
              <a:defRPr/>
            </a:pPr>
            <a:r>
              <a:rPr lang="de-DE" sz="1400" b="1" dirty="0"/>
              <a:t>Tipp</a:t>
            </a:r>
          </a:p>
        </p:txBody>
      </p:sp>
    </p:spTree>
    <p:extLst>
      <p:ext uri="{BB962C8B-B14F-4D97-AF65-F5344CB8AC3E}">
        <p14:creationId xmlns:p14="http://schemas.microsoft.com/office/powerpoint/2010/main" val="22816527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Tipps für Ihr erfolgreiches Kundengespräch</a:t>
            </a:r>
            <a:endParaRPr lang="de-DE" dirty="0"/>
          </a:p>
        </p:txBody>
      </p:sp>
      <p:sp>
        <p:nvSpPr>
          <p:cNvPr id="3" name="Textplatzhalter 2"/>
          <p:cNvSpPr>
            <a:spLocks noGrp="1"/>
          </p:cNvSpPr>
          <p:nvPr>
            <p:ph type="body" sz="quarter" idx="20"/>
          </p:nvPr>
        </p:nvSpPr>
        <p:spPr>
          <a:xfrm>
            <a:off x="358775" y="2087563"/>
            <a:ext cx="8426449" cy="523220"/>
          </a:xfrm>
        </p:spPr>
        <p:txBody>
          <a:bodyPr/>
          <a:lstStyle/>
          <a:p>
            <a:r>
              <a:rPr lang="de-DE" altLang="de-DE" dirty="0"/>
              <a:t>Fragen Sie den Arbeitgeber, ob er sich im Wettbewerb um </a:t>
            </a:r>
            <a:br>
              <a:rPr lang="de-DE" altLang="de-DE" dirty="0"/>
            </a:br>
            <a:r>
              <a:rPr lang="de-DE" altLang="de-DE" dirty="0"/>
              <a:t>Fach- und Führungskräfte attraktiv positioniert hat.</a:t>
            </a:r>
          </a:p>
        </p:txBody>
      </p:sp>
      <p:sp>
        <p:nvSpPr>
          <p:cNvPr id="4" name="Textplatzhalter 3"/>
          <p:cNvSpPr>
            <a:spLocks noGrp="1"/>
          </p:cNvSpPr>
          <p:nvPr>
            <p:ph type="body" sz="quarter" idx="17"/>
          </p:nvPr>
        </p:nvSpPr>
        <p:spPr>
          <a:xfrm>
            <a:off x="1752599" y="2867023"/>
            <a:ext cx="2640013" cy="3168651"/>
          </a:xfrm>
        </p:spPr>
        <p:txBody>
          <a:bodyPr/>
          <a:lstStyle/>
          <a:p>
            <a:pPr marL="0" lvl="1" indent="0" eaLnBrk="1" hangingPunct="1">
              <a:spcBef>
                <a:spcPts val="1200"/>
              </a:spcBef>
              <a:buFontTx/>
              <a:buNone/>
            </a:pPr>
            <a:r>
              <a:rPr lang="de-DE" altLang="de-DE" sz="1600" b="1" dirty="0">
                <a:solidFill>
                  <a:schemeClr val="accent2"/>
                </a:solidFill>
              </a:rPr>
              <a:t>Kennen Sie die Studien, die zeigen, dass jüngere Arbeitnehmer „nachhaltige“ Unternehmen bevorzugen? </a:t>
            </a:r>
          </a:p>
        </p:txBody>
      </p:sp>
      <p:sp>
        <p:nvSpPr>
          <p:cNvPr id="5" name="Inhaltsplatzhalter 4"/>
          <p:cNvSpPr>
            <a:spLocks noGrp="1"/>
          </p:cNvSpPr>
          <p:nvPr>
            <p:ph sz="quarter" idx="19"/>
          </p:nvPr>
        </p:nvSpPr>
        <p:spPr>
          <a:xfrm>
            <a:off x="5905500" y="2867023"/>
            <a:ext cx="2879724" cy="3168651"/>
          </a:xfrm>
        </p:spPr>
        <p:txBody>
          <a:bodyPr/>
          <a:lstStyle/>
          <a:p>
            <a:pPr lvl="1"/>
            <a:r>
              <a:rPr lang="de-DE" altLang="de-DE" sz="1600" dirty="0">
                <a:sym typeface="Wingdings" pitchFamily="2" charset="2"/>
              </a:rPr>
              <a:t>Zeigen Sie dem Arbeitgeber, wie dieser die </a:t>
            </a:r>
            <a:r>
              <a:rPr lang="de-DE" altLang="de-DE" sz="1600" dirty="0" err="1">
                <a:sym typeface="Wingdings" pitchFamily="2" charset="2"/>
              </a:rPr>
              <a:t>GrüneRente</a:t>
            </a:r>
            <a:r>
              <a:rPr lang="de-DE" altLang="de-DE" sz="1600" dirty="0">
                <a:sym typeface="Wingdings" pitchFamily="2" charset="2"/>
              </a:rPr>
              <a:t> in seine Personalfindungs-strategie einfügen kann.</a:t>
            </a:r>
          </a:p>
        </p:txBody>
      </p:sp>
      <p:sp>
        <p:nvSpPr>
          <p:cNvPr id="6" name="Textplatzhalter 5"/>
          <p:cNvSpPr>
            <a:spLocks noGrp="1"/>
          </p:cNvSpPr>
          <p:nvPr>
            <p:ph type="body" sz="quarter" idx="18"/>
          </p:nvPr>
        </p:nvSpPr>
        <p:spPr/>
        <p:txBody>
          <a:bodyPr/>
          <a:lstStyle/>
          <a:p>
            <a:r>
              <a:rPr lang="de-DE" dirty="0"/>
              <a:t>4. </a:t>
            </a:r>
            <a:r>
              <a:rPr lang="de-DE" altLang="de-DE" dirty="0"/>
              <a:t>Die </a:t>
            </a:r>
            <a:r>
              <a:rPr lang="de-DE" altLang="de-DE" dirty="0" err="1"/>
              <a:t>GrüneRente</a:t>
            </a:r>
            <a:r>
              <a:rPr lang="de-DE" altLang="de-DE" dirty="0"/>
              <a:t> in der bAV</a:t>
            </a:r>
            <a:endParaRPr lang="de-DE" dirty="0"/>
          </a:p>
        </p:txBody>
      </p:sp>
      <p:sp>
        <p:nvSpPr>
          <p:cNvPr id="7" name="Datumsplatzhalter 6"/>
          <p:cNvSpPr>
            <a:spLocks noGrp="1"/>
          </p:cNvSpPr>
          <p:nvPr>
            <p:ph type="dt" sz="half" idx="21"/>
          </p:nvPr>
        </p:nvSpPr>
        <p:spPr/>
        <p:txBody>
          <a:bodyPr/>
          <a:lstStyle/>
          <a:p>
            <a:r>
              <a:rPr lang="de-DE"/>
              <a:t>01.01.2023</a:t>
            </a:r>
            <a:endParaRPr lang="de-DE" dirty="0"/>
          </a:p>
        </p:txBody>
      </p:sp>
      <p:sp>
        <p:nvSpPr>
          <p:cNvPr id="8" name="Fußzeilenplatzhalter 7"/>
          <p:cNvSpPr>
            <a:spLocks noGrp="1"/>
          </p:cNvSpPr>
          <p:nvPr>
            <p:ph type="ftr" sz="quarter" idx="22"/>
          </p:nvPr>
        </p:nvSpPr>
        <p:spPr/>
        <p:txBody>
          <a:bodyPr/>
          <a:lstStyle/>
          <a:p>
            <a:r>
              <a:rPr lang="de-DE"/>
              <a:t>Nachhaltigkeit in der betrieblichen Altersversorgung: bAV &amp; GrüneRente</a:t>
            </a:r>
            <a:endParaRPr lang="de-DE" dirty="0"/>
          </a:p>
        </p:txBody>
      </p:sp>
      <p:sp>
        <p:nvSpPr>
          <p:cNvPr id="9" name="Foliennummernplatzhalter 8"/>
          <p:cNvSpPr>
            <a:spLocks noGrp="1"/>
          </p:cNvSpPr>
          <p:nvPr>
            <p:ph type="sldNum" sz="quarter" idx="23"/>
          </p:nvPr>
        </p:nvSpPr>
        <p:spPr/>
        <p:txBody>
          <a:bodyPr/>
          <a:lstStyle/>
          <a:p>
            <a:fld id="{BFE8ADF1-837C-463F-9856-54C2D771B21B}" type="slidenum">
              <a:rPr lang="de-DE" smtClean="0"/>
              <a:pPr/>
              <a:t>56</a:t>
            </a:fld>
            <a:endParaRPr lang="de-DE" dirty="0"/>
          </a:p>
        </p:txBody>
      </p:sp>
      <p:sp>
        <p:nvSpPr>
          <p:cNvPr id="10" name="Textplatzhalter 9"/>
          <p:cNvSpPr>
            <a:spLocks noGrp="1"/>
          </p:cNvSpPr>
          <p:nvPr>
            <p:ph type="body" sz="quarter" idx="24"/>
          </p:nvPr>
        </p:nvSpPr>
        <p:spPr/>
        <p:txBody>
          <a:bodyPr/>
          <a:lstStyle/>
          <a:p>
            <a:endParaRPr lang="de-DE"/>
          </a:p>
        </p:txBody>
      </p:sp>
      <p:sp>
        <p:nvSpPr>
          <p:cNvPr id="11" name="Abgerundetes Rechteck 14"/>
          <p:cNvSpPr>
            <a:spLocks noChangeAspect="1"/>
          </p:cNvSpPr>
          <p:nvPr/>
        </p:nvSpPr>
        <p:spPr>
          <a:xfrm>
            <a:off x="352424" y="2867024"/>
            <a:ext cx="1188000" cy="1186258"/>
          </a:xfrm>
          <a:custGeom>
            <a:avLst/>
            <a:gdLst>
              <a:gd name="connsiteX0" fmla="*/ 0 w 1079860"/>
              <a:gd name="connsiteY0" fmla="*/ 113310 h 1080000"/>
              <a:gd name="connsiteX1" fmla="*/ 113310 w 1079860"/>
              <a:gd name="connsiteY1" fmla="*/ 0 h 1080000"/>
              <a:gd name="connsiteX2" fmla="*/ 966550 w 1079860"/>
              <a:gd name="connsiteY2" fmla="*/ 0 h 1080000"/>
              <a:gd name="connsiteX3" fmla="*/ 1079860 w 1079860"/>
              <a:gd name="connsiteY3" fmla="*/ 113310 h 1080000"/>
              <a:gd name="connsiteX4" fmla="*/ 1079860 w 1079860"/>
              <a:gd name="connsiteY4" fmla="*/ 966690 h 1080000"/>
              <a:gd name="connsiteX5" fmla="*/ 966550 w 1079860"/>
              <a:gd name="connsiteY5" fmla="*/ 1080000 h 1080000"/>
              <a:gd name="connsiteX6" fmla="*/ 113310 w 1079860"/>
              <a:gd name="connsiteY6" fmla="*/ 1080000 h 1080000"/>
              <a:gd name="connsiteX7" fmla="*/ 0 w 1079860"/>
              <a:gd name="connsiteY7" fmla="*/ 966690 h 1080000"/>
              <a:gd name="connsiteX8" fmla="*/ 0 w 1079860"/>
              <a:gd name="connsiteY8" fmla="*/ 113310 h 1080000"/>
              <a:gd name="connsiteX0" fmla="*/ 0 w 1079860"/>
              <a:gd name="connsiteY0" fmla="*/ 966690 h 1080000"/>
              <a:gd name="connsiteX1" fmla="*/ 113310 w 1079860"/>
              <a:gd name="connsiteY1" fmla="*/ 0 h 1080000"/>
              <a:gd name="connsiteX2" fmla="*/ 966550 w 1079860"/>
              <a:gd name="connsiteY2" fmla="*/ 0 h 1080000"/>
              <a:gd name="connsiteX3" fmla="*/ 1079860 w 1079860"/>
              <a:gd name="connsiteY3" fmla="*/ 113310 h 1080000"/>
              <a:gd name="connsiteX4" fmla="*/ 1079860 w 1079860"/>
              <a:gd name="connsiteY4" fmla="*/ 966690 h 1080000"/>
              <a:gd name="connsiteX5" fmla="*/ 966550 w 1079860"/>
              <a:gd name="connsiteY5" fmla="*/ 1080000 h 1080000"/>
              <a:gd name="connsiteX6" fmla="*/ 113310 w 1079860"/>
              <a:gd name="connsiteY6" fmla="*/ 1080000 h 1080000"/>
              <a:gd name="connsiteX7" fmla="*/ 0 w 1079860"/>
              <a:gd name="connsiteY7" fmla="*/ 966690 h 1080000"/>
              <a:gd name="connsiteX0" fmla="*/ 3371 w 1083231"/>
              <a:gd name="connsiteY0" fmla="*/ 969071 h 1082381"/>
              <a:gd name="connsiteX1" fmla="*/ 0 w 1083231"/>
              <a:gd name="connsiteY1" fmla="*/ 0 h 1082381"/>
              <a:gd name="connsiteX2" fmla="*/ 969921 w 1083231"/>
              <a:gd name="connsiteY2" fmla="*/ 2381 h 1082381"/>
              <a:gd name="connsiteX3" fmla="*/ 1083231 w 1083231"/>
              <a:gd name="connsiteY3" fmla="*/ 115691 h 1082381"/>
              <a:gd name="connsiteX4" fmla="*/ 1083231 w 1083231"/>
              <a:gd name="connsiteY4" fmla="*/ 969071 h 1082381"/>
              <a:gd name="connsiteX5" fmla="*/ 969921 w 1083231"/>
              <a:gd name="connsiteY5" fmla="*/ 1082381 h 1082381"/>
              <a:gd name="connsiteX6" fmla="*/ 116681 w 1083231"/>
              <a:gd name="connsiteY6" fmla="*/ 1082381 h 1082381"/>
              <a:gd name="connsiteX7" fmla="*/ 3371 w 1083231"/>
              <a:gd name="connsiteY7" fmla="*/ 969071 h 108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231" h="1082381">
                <a:moveTo>
                  <a:pt x="3371" y="969071"/>
                </a:moveTo>
                <a:cubicBezTo>
                  <a:pt x="2247" y="646047"/>
                  <a:pt x="1124" y="323024"/>
                  <a:pt x="0" y="0"/>
                </a:cubicBezTo>
                <a:lnTo>
                  <a:pt x="969921" y="2381"/>
                </a:lnTo>
                <a:cubicBezTo>
                  <a:pt x="1032500" y="2381"/>
                  <a:pt x="1083231" y="53112"/>
                  <a:pt x="1083231" y="115691"/>
                </a:cubicBezTo>
                <a:lnTo>
                  <a:pt x="1083231" y="969071"/>
                </a:lnTo>
                <a:cubicBezTo>
                  <a:pt x="1083231" y="1031650"/>
                  <a:pt x="1032500" y="1082381"/>
                  <a:pt x="969921" y="1082381"/>
                </a:cubicBezTo>
                <a:lnTo>
                  <a:pt x="116681" y="1082381"/>
                </a:lnTo>
                <a:cubicBezTo>
                  <a:pt x="54102" y="1082381"/>
                  <a:pt x="3371" y="1031650"/>
                  <a:pt x="3371" y="96907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sz="6000" b="1" dirty="0"/>
              <a:t>?</a:t>
            </a:r>
          </a:p>
        </p:txBody>
      </p:sp>
      <p:sp>
        <p:nvSpPr>
          <p:cNvPr id="12" name="Abgerundetes Rechteck 14"/>
          <p:cNvSpPr>
            <a:spLocks noChangeAspect="1"/>
          </p:cNvSpPr>
          <p:nvPr/>
        </p:nvSpPr>
        <p:spPr>
          <a:xfrm>
            <a:off x="4568824" y="2867024"/>
            <a:ext cx="1188000" cy="1184522"/>
          </a:xfrm>
          <a:custGeom>
            <a:avLst/>
            <a:gdLst>
              <a:gd name="connsiteX0" fmla="*/ 0 w 1079860"/>
              <a:gd name="connsiteY0" fmla="*/ 113310 h 1080000"/>
              <a:gd name="connsiteX1" fmla="*/ 113310 w 1079860"/>
              <a:gd name="connsiteY1" fmla="*/ 0 h 1080000"/>
              <a:gd name="connsiteX2" fmla="*/ 966550 w 1079860"/>
              <a:gd name="connsiteY2" fmla="*/ 0 h 1080000"/>
              <a:gd name="connsiteX3" fmla="*/ 1079860 w 1079860"/>
              <a:gd name="connsiteY3" fmla="*/ 113310 h 1080000"/>
              <a:gd name="connsiteX4" fmla="*/ 1079860 w 1079860"/>
              <a:gd name="connsiteY4" fmla="*/ 966690 h 1080000"/>
              <a:gd name="connsiteX5" fmla="*/ 966550 w 1079860"/>
              <a:gd name="connsiteY5" fmla="*/ 1080000 h 1080000"/>
              <a:gd name="connsiteX6" fmla="*/ 113310 w 1079860"/>
              <a:gd name="connsiteY6" fmla="*/ 1080000 h 1080000"/>
              <a:gd name="connsiteX7" fmla="*/ 0 w 1079860"/>
              <a:gd name="connsiteY7" fmla="*/ 966690 h 1080000"/>
              <a:gd name="connsiteX8" fmla="*/ 0 w 1079860"/>
              <a:gd name="connsiteY8" fmla="*/ 113310 h 1080000"/>
              <a:gd name="connsiteX0" fmla="*/ 0 w 1079860"/>
              <a:gd name="connsiteY0" fmla="*/ 966690 h 1080000"/>
              <a:gd name="connsiteX1" fmla="*/ 113310 w 1079860"/>
              <a:gd name="connsiteY1" fmla="*/ 0 h 1080000"/>
              <a:gd name="connsiteX2" fmla="*/ 966550 w 1079860"/>
              <a:gd name="connsiteY2" fmla="*/ 0 h 1080000"/>
              <a:gd name="connsiteX3" fmla="*/ 1079860 w 1079860"/>
              <a:gd name="connsiteY3" fmla="*/ 113310 h 1080000"/>
              <a:gd name="connsiteX4" fmla="*/ 1079860 w 1079860"/>
              <a:gd name="connsiteY4" fmla="*/ 966690 h 1080000"/>
              <a:gd name="connsiteX5" fmla="*/ 966550 w 1079860"/>
              <a:gd name="connsiteY5" fmla="*/ 1080000 h 1080000"/>
              <a:gd name="connsiteX6" fmla="*/ 113310 w 1079860"/>
              <a:gd name="connsiteY6" fmla="*/ 1080000 h 1080000"/>
              <a:gd name="connsiteX7" fmla="*/ 0 w 1079860"/>
              <a:gd name="connsiteY7" fmla="*/ 966690 h 1080000"/>
              <a:gd name="connsiteX0" fmla="*/ 3371 w 1083231"/>
              <a:gd name="connsiteY0" fmla="*/ 969071 h 1082381"/>
              <a:gd name="connsiteX1" fmla="*/ 0 w 1083231"/>
              <a:gd name="connsiteY1" fmla="*/ 0 h 1082381"/>
              <a:gd name="connsiteX2" fmla="*/ 969921 w 1083231"/>
              <a:gd name="connsiteY2" fmla="*/ 2381 h 1082381"/>
              <a:gd name="connsiteX3" fmla="*/ 1083231 w 1083231"/>
              <a:gd name="connsiteY3" fmla="*/ 115691 h 1082381"/>
              <a:gd name="connsiteX4" fmla="*/ 1083231 w 1083231"/>
              <a:gd name="connsiteY4" fmla="*/ 969071 h 1082381"/>
              <a:gd name="connsiteX5" fmla="*/ 969921 w 1083231"/>
              <a:gd name="connsiteY5" fmla="*/ 1082381 h 1082381"/>
              <a:gd name="connsiteX6" fmla="*/ 116681 w 1083231"/>
              <a:gd name="connsiteY6" fmla="*/ 1082381 h 1082381"/>
              <a:gd name="connsiteX7" fmla="*/ 3371 w 1083231"/>
              <a:gd name="connsiteY7" fmla="*/ 969071 h 108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231" h="1082381">
                <a:moveTo>
                  <a:pt x="3371" y="969071"/>
                </a:moveTo>
                <a:cubicBezTo>
                  <a:pt x="2247" y="646047"/>
                  <a:pt x="1124" y="323024"/>
                  <a:pt x="0" y="0"/>
                </a:cubicBezTo>
                <a:lnTo>
                  <a:pt x="969921" y="2381"/>
                </a:lnTo>
                <a:cubicBezTo>
                  <a:pt x="1032500" y="2381"/>
                  <a:pt x="1083231" y="53112"/>
                  <a:pt x="1083231" y="115691"/>
                </a:cubicBezTo>
                <a:lnTo>
                  <a:pt x="1083231" y="969071"/>
                </a:lnTo>
                <a:cubicBezTo>
                  <a:pt x="1083231" y="1031650"/>
                  <a:pt x="1032500" y="1082381"/>
                  <a:pt x="969921" y="1082381"/>
                </a:cubicBezTo>
                <a:lnTo>
                  <a:pt x="116681" y="1082381"/>
                </a:lnTo>
                <a:cubicBezTo>
                  <a:pt x="54102" y="1082381"/>
                  <a:pt x="3371" y="1031650"/>
                  <a:pt x="3371" y="96907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sz="6000" b="1" dirty="0"/>
              <a:t>!</a:t>
            </a:r>
          </a:p>
        </p:txBody>
      </p:sp>
      <p:sp>
        <p:nvSpPr>
          <p:cNvPr id="13" name="Ellipse 12"/>
          <p:cNvSpPr>
            <a:spLocks noChangeAspect="1"/>
          </p:cNvSpPr>
          <p:nvPr/>
        </p:nvSpPr>
        <p:spPr>
          <a:xfrm rot="180000">
            <a:off x="7845425" y="1895475"/>
            <a:ext cx="720725" cy="719138"/>
          </a:xfrm>
          <a:prstGeom prst="ellipse">
            <a:avLst/>
          </a:prstGeom>
          <a:gradFill flip="none" rotWithShape="1">
            <a:gsLst>
              <a:gs pos="0">
                <a:schemeClr val="accent6"/>
              </a:gs>
              <a:gs pos="100000">
                <a:schemeClr val="accent6">
                  <a:lumMod val="60000"/>
                  <a:lumOff val="4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hangingPunct="1">
              <a:defRPr/>
            </a:pPr>
            <a:r>
              <a:rPr lang="de-DE" sz="1400" b="1" dirty="0"/>
              <a:t>Tipp</a:t>
            </a:r>
          </a:p>
        </p:txBody>
      </p:sp>
    </p:spTree>
    <p:extLst>
      <p:ext uri="{BB962C8B-B14F-4D97-AF65-F5344CB8AC3E}">
        <p14:creationId xmlns:p14="http://schemas.microsoft.com/office/powerpoint/2010/main" val="20890502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Clevere Fragen als Türöffner</a:t>
            </a:r>
            <a:endParaRPr lang="de-DE" dirty="0"/>
          </a:p>
        </p:txBody>
      </p:sp>
      <p:sp>
        <p:nvSpPr>
          <p:cNvPr id="3" name="Textplatzhalter 2"/>
          <p:cNvSpPr>
            <a:spLocks noGrp="1"/>
          </p:cNvSpPr>
          <p:nvPr>
            <p:ph type="body" sz="quarter" idx="20"/>
          </p:nvPr>
        </p:nvSpPr>
        <p:spPr>
          <a:xfrm>
            <a:off x="358775" y="2087563"/>
            <a:ext cx="8426449" cy="523220"/>
          </a:xfrm>
        </p:spPr>
        <p:txBody>
          <a:bodyPr/>
          <a:lstStyle/>
          <a:p>
            <a:r>
              <a:rPr lang="de-DE" altLang="de-DE" dirty="0"/>
              <a:t>Positionieren Sie sich mit einfachen Fragen als verlässlicher Ansprechpartner mit wertvollen Hinweisen für die bAV.</a:t>
            </a:r>
          </a:p>
        </p:txBody>
      </p:sp>
      <p:sp>
        <p:nvSpPr>
          <p:cNvPr id="4" name="Textplatzhalter 3"/>
          <p:cNvSpPr>
            <a:spLocks noGrp="1"/>
          </p:cNvSpPr>
          <p:nvPr>
            <p:ph type="body" sz="quarter" idx="17"/>
          </p:nvPr>
        </p:nvSpPr>
        <p:spPr>
          <a:xfrm>
            <a:off x="1752599" y="2867023"/>
            <a:ext cx="2640013" cy="3168651"/>
          </a:xfrm>
        </p:spPr>
        <p:txBody>
          <a:bodyPr/>
          <a:lstStyle/>
          <a:p>
            <a:pPr marL="0" lvl="1" indent="0" eaLnBrk="1" hangingPunct="1">
              <a:spcBef>
                <a:spcPts val="1200"/>
              </a:spcBef>
              <a:buFontTx/>
              <a:buNone/>
            </a:pPr>
            <a:r>
              <a:rPr lang="de-DE" altLang="de-DE" sz="1600" b="1" dirty="0">
                <a:solidFill>
                  <a:schemeClr val="accent2"/>
                </a:solidFill>
              </a:rPr>
              <a:t>Haben Sie sich bereits mit dem Thema Nachhaltigkeit in Ihrem Unternehmen beschäftigt?</a:t>
            </a:r>
          </a:p>
        </p:txBody>
      </p:sp>
      <p:sp>
        <p:nvSpPr>
          <p:cNvPr id="5" name="Inhaltsplatzhalter 4"/>
          <p:cNvSpPr>
            <a:spLocks noGrp="1"/>
          </p:cNvSpPr>
          <p:nvPr>
            <p:ph sz="quarter" idx="19"/>
          </p:nvPr>
        </p:nvSpPr>
        <p:spPr>
          <a:xfrm>
            <a:off x="5905500" y="2867023"/>
            <a:ext cx="2879724" cy="3168651"/>
          </a:xfrm>
        </p:spPr>
        <p:txBody>
          <a:bodyPr/>
          <a:lstStyle/>
          <a:p>
            <a:pPr lvl="1"/>
            <a:r>
              <a:rPr lang="de-DE" altLang="de-DE" sz="1600" b="1" dirty="0">
                <a:sym typeface="Wingdings" pitchFamily="2" charset="2"/>
              </a:rPr>
              <a:t>Falls JA: </a:t>
            </a:r>
            <a:r>
              <a:rPr lang="de-DE" altLang="de-DE" sz="1600" dirty="0">
                <a:sym typeface="Wingdings" pitchFamily="2" charset="2"/>
              </a:rPr>
              <a:t>Gut, dann beziehen Sie doch auch die betriebliche Altersversorgung in Ihre Nachhaltigkeitsstrategie ein.</a:t>
            </a:r>
          </a:p>
          <a:p>
            <a:pPr lvl="1"/>
            <a:r>
              <a:rPr lang="de-DE" altLang="de-DE" sz="1600" b="1" dirty="0">
                <a:sym typeface="Wingdings" pitchFamily="2" charset="2"/>
              </a:rPr>
              <a:t>Falls NEIN: </a:t>
            </a:r>
            <a:r>
              <a:rPr lang="de-DE" altLang="de-DE" sz="1600" dirty="0">
                <a:sym typeface="Wingdings" pitchFamily="2" charset="2"/>
              </a:rPr>
              <a:t>Nutzen Sie die Gestaltung der bAV als ersten Schritt für eine Nachhaltigkeitsstrategie in Ihrem Unternehmen.</a:t>
            </a:r>
          </a:p>
        </p:txBody>
      </p:sp>
      <p:sp>
        <p:nvSpPr>
          <p:cNvPr id="6" name="Textplatzhalter 5"/>
          <p:cNvSpPr>
            <a:spLocks noGrp="1"/>
          </p:cNvSpPr>
          <p:nvPr>
            <p:ph type="body" sz="quarter" idx="18"/>
          </p:nvPr>
        </p:nvSpPr>
        <p:spPr/>
        <p:txBody>
          <a:bodyPr/>
          <a:lstStyle/>
          <a:p>
            <a:r>
              <a:rPr lang="de-DE" dirty="0"/>
              <a:t>4. </a:t>
            </a:r>
            <a:r>
              <a:rPr lang="de-DE" altLang="de-DE" dirty="0"/>
              <a:t>Die </a:t>
            </a:r>
            <a:r>
              <a:rPr lang="de-DE" altLang="de-DE" dirty="0" err="1"/>
              <a:t>GrüneRente</a:t>
            </a:r>
            <a:r>
              <a:rPr lang="de-DE" altLang="de-DE" dirty="0"/>
              <a:t> in der bAV</a:t>
            </a:r>
            <a:endParaRPr lang="de-DE" dirty="0"/>
          </a:p>
        </p:txBody>
      </p:sp>
      <p:sp>
        <p:nvSpPr>
          <p:cNvPr id="7" name="Datumsplatzhalter 6"/>
          <p:cNvSpPr>
            <a:spLocks noGrp="1"/>
          </p:cNvSpPr>
          <p:nvPr>
            <p:ph type="dt" sz="half" idx="21"/>
          </p:nvPr>
        </p:nvSpPr>
        <p:spPr/>
        <p:txBody>
          <a:bodyPr/>
          <a:lstStyle/>
          <a:p>
            <a:r>
              <a:rPr lang="de-DE"/>
              <a:t>01.01.2023</a:t>
            </a:r>
            <a:endParaRPr lang="de-DE" dirty="0"/>
          </a:p>
        </p:txBody>
      </p:sp>
      <p:sp>
        <p:nvSpPr>
          <p:cNvPr id="8" name="Fußzeilenplatzhalter 7"/>
          <p:cNvSpPr>
            <a:spLocks noGrp="1"/>
          </p:cNvSpPr>
          <p:nvPr>
            <p:ph type="ftr" sz="quarter" idx="22"/>
          </p:nvPr>
        </p:nvSpPr>
        <p:spPr/>
        <p:txBody>
          <a:bodyPr/>
          <a:lstStyle/>
          <a:p>
            <a:r>
              <a:rPr lang="de-DE"/>
              <a:t>Nachhaltigkeit in der betrieblichen Altersversorgung: bAV &amp; GrüneRente</a:t>
            </a:r>
            <a:endParaRPr lang="de-DE" dirty="0"/>
          </a:p>
        </p:txBody>
      </p:sp>
      <p:sp>
        <p:nvSpPr>
          <p:cNvPr id="9" name="Foliennummernplatzhalter 8"/>
          <p:cNvSpPr>
            <a:spLocks noGrp="1"/>
          </p:cNvSpPr>
          <p:nvPr>
            <p:ph type="sldNum" sz="quarter" idx="23"/>
          </p:nvPr>
        </p:nvSpPr>
        <p:spPr/>
        <p:txBody>
          <a:bodyPr/>
          <a:lstStyle/>
          <a:p>
            <a:fld id="{BFE8ADF1-837C-463F-9856-54C2D771B21B}" type="slidenum">
              <a:rPr lang="de-DE" smtClean="0"/>
              <a:pPr/>
              <a:t>57</a:t>
            </a:fld>
            <a:endParaRPr lang="de-DE" dirty="0"/>
          </a:p>
        </p:txBody>
      </p:sp>
      <p:sp>
        <p:nvSpPr>
          <p:cNvPr id="10" name="Textplatzhalter 9"/>
          <p:cNvSpPr>
            <a:spLocks noGrp="1"/>
          </p:cNvSpPr>
          <p:nvPr>
            <p:ph type="body" sz="quarter" idx="24"/>
          </p:nvPr>
        </p:nvSpPr>
        <p:spPr/>
        <p:txBody>
          <a:bodyPr/>
          <a:lstStyle/>
          <a:p>
            <a:endParaRPr lang="de-DE"/>
          </a:p>
        </p:txBody>
      </p:sp>
      <p:sp>
        <p:nvSpPr>
          <p:cNvPr id="11" name="Abgerundetes Rechteck 14"/>
          <p:cNvSpPr>
            <a:spLocks noChangeAspect="1"/>
          </p:cNvSpPr>
          <p:nvPr/>
        </p:nvSpPr>
        <p:spPr>
          <a:xfrm>
            <a:off x="352424" y="2867024"/>
            <a:ext cx="1188000" cy="1186258"/>
          </a:xfrm>
          <a:custGeom>
            <a:avLst/>
            <a:gdLst>
              <a:gd name="connsiteX0" fmla="*/ 0 w 1079860"/>
              <a:gd name="connsiteY0" fmla="*/ 113310 h 1080000"/>
              <a:gd name="connsiteX1" fmla="*/ 113310 w 1079860"/>
              <a:gd name="connsiteY1" fmla="*/ 0 h 1080000"/>
              <a:gd name="connsiteX2" fmla="*/ 966550 w 1079860"/>
              <a:gd name="connsiteY2" fmla="*/ 0 h 1080000"/>
              <a:gd name="connsiteX3" fmla="*/ 1079860 w 1079860"/>
              <a:gd name="connsiteY3" fmla="*/ 113310 h 1080000"/>
              <a:gd name="connsiteX4" fmla="*/ 1079860 w 1079860"/>
              <a:gd name="connsiteY4" fmla="*/ 966690 h 1080000"/>
              <a:gd name="connsiteX5" fmla="*/ 966550 w 1079860"/>
              <a:gd name="connsiteY5" fmla="*/ 1080000 h 1080000"/>
              <a:gd name="connsiteX6" fmla="*/ 113310 w 1079860"/>
              <a:gd name="connsiteY6" fmla="*/ 1080000 h 1080000"/>
              <a:gd name="connsiteX7" fmla="*/ 0 w 1079860"/>
              <a:gd name="connsiteY7" fmla="*/ 966690 h 1080000"/>
              <a:gd name="connsiteX8" fmla="*/ 0 w 1079860"/>
              <a:gd name="connsiteY8" fmla="*/ 113310 h 1080000"/>
              <a:gd name="connsiteX0" fmla="*/ 0 w 1079860"/>
              <a:gd name="connsiteY0" fmla="*/ 966690 h 1080000"/>
              <a:gd name="connsiteX1" fmla="*/ 113310 w 1079860"/>
              <a:gd name="connsiteY1" fmla="*/ 0 h 1080000"/>
              <a:gd name="connsiteX2" fmla="*/ 966550 w 1079860"/>
              <a:gd name="connsiteY2" fmla="*/ 0 h 1080000"/>
              <a:gd name="connsiteX3" fmla="*/ 1079860 w 1079860"/>
              <a:gd name="connsiteY3" fmla="*/ 113310 h 1080000"/>
              <a:gd name="connsiteX4" fmla="*/ 1079860 w 1079860"/>
              <a:gd name="connsiteY4" fmla="*/ 966690 h 1080000"/>
              <a:gd name="connsiteX5" fmla="*/ 966550 w 1079860"/>
              <a:gd name="connsiteY5" fmla="*/ 1080000 h 1080000"/>
              <a:gd name="connsiteX6" fmla="*/ 113310 w 1079860"/>
              <a:gd name="connsiteY6" fmla="*/ 1080000 h 1080000"/>
              <a:gd name="connsiteX7" fmla="*/ 0 w 1079860"/>
              <a:gd name="connsiteY7" fmla="*/ 966690 h 1080000"/>
              <a:gd name="connsiteX0" fmla="*/ 3371 w 1083231"/>
              <a:gd name="connsiteY0" fmla="*/ 969071 h 1082381"/>
              <a:gd name="connsiteX1" fmla="*/ 0 w 1083231"/>
              <a:gd name="connsiteY1" fmla="*/ 0 h 1082381"/>
              <a:gd name="connsiteX2" fmla="*/ 969921 w 1083231"/>
              <a:gd name="connsiteY2" fmla="*/ 2381 h 1082381"/>
              <a:gd name="connsiteX3" fmla="*/ 1083231 w 1083231"/>
              <a:gd name="connsiteY3" fmla="*/ 115691 h 1082381"/>
              <a:gd name="connsiteX4" fmla="*/ 1083231 w 1083231"/>
              <a:gd name="connsiteY4" fmla="*/ 969071 h 1082381"/>
              <a:gd name="connsiteX5" fmla="*/ 969921 w 1083231"/>
              <a:gd name="connsiteY5" fmla="*/ 1082381 h 1082381"/>
              <a:gd name="connsiteX6" fmla="*/ 116681 w 1083231"/>
              <a:gd name="connsiteY6" fmla="*/ 1082381 h 1082381"/>
              <a:gd name="connsiteX7" fmla="*/ 3371 w 1083231"/>
              <a:gd name="connsiteY7" fmla="*/ 969071 h 108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231" h="1082381">
                <a:moveTo>
                  <a:pt x="3371" y="969071"/>
                </a:moveTo>
                <a:cubicBezTo>
                  <a:pt x="2247" y="646047"/>
                  <a:pt x="1124" y="323024"/>
                  <a:pt x="0" y="0"/>
                </a:cubicBezTo>
                <a:lnTo>
                  <a:pt x="969921" y="2381"/>
                </a:lnTo>
                <a:cubicBezTo>
                  <a:pt x="1032500" y="2381"/>
                  <a:pt x="1083231" y="53112"/>
                  <a:pt x="1083231" y="115691"/>
                </a:cubicBezTo>
                <a:lnTo>
                  <a:pt x="1083231" y="969071"/>
                </a:lnTo>
                <a:cubicBezTo>
                  <a:pt x="1083231" y="1031650"/>
                  <a:pt x="1032500" y="1082381"/>
                  <a:pt x="969921" y="1082381"/>
                </a:cubicBezTo>
                <a:lnTo>
                  <a:pt x="116681" y="1082381"/>
                </a:lnTo>
                <a:cubicBezTo>
                  <a:pt x="54102" y="1082381"/>
                  <a:pt x="3371" y="1031650"/>
                  <a:pt x="3371" y="96907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sz="6000" b="1" dirty="0"/>
              <a:t>?</a:t>
            </a:r>
          </a:p>
        </p:txBody>
      </p:sp>
      <p:sp>
        <p:nvSpPr>
          <p:cNvPr id="12" name="Abgerundetes Rechteck 14"/>
          <p:cNvSpPr>
            <a:spLocks noChangeAspect="1"/>
          </p:cNvSpPr>
          <p:nvPr/>
        </p:nvSpPr>
        <p:spPr>
          <a:xfrm>
            <a:off x="4568824" y="2867024"/>
            <a:ext cx="1188000" cy="1184522"/>
          </a:xfrm>
          <a:custGeom>
            <a:avLst/>
            <a:gdLst>
              <a:gd name="connsiteX0" fmla="*/ 0 w 1079860"/>
              <a:gd name="connsiteY0" fmla="*/ 113310 h 1080000"/>
              <a:gd name="connsiteX1" fmla="*/ 113310 w 1079860"/>
              <a:gd name="connsiteY1" fmla="*/ 0 h 1080000"/>
              <a:gd name="connsiteX2" fmla="*/ 966550 w 1079860"/>
              <a:gd name="connsiteY2" fmla="*/ 0 h 1080000"/>
              <a:gd name="connsiteX3" fmla="*/ 1079860 w 1079860"/>
              <a:gd name="connsiteY3" fmla="*/ 113310 h 1080000"/>
              <a:gd name="connsiteX4" fmla="*/ 1079860 w 1079860"/>
              <a:gd name="connsiteY4" fmla="*/ 966690 h 1080000"/>
              <a:gd name="connsiteX5" fmla="*/ 966550 w 1079860"/>
              <a:gd name="connsiteY5" fmla="*/ 1080000 h 1080000"/>
              <a:gd name="connsiteX6" fmla="*/ 113310 w 1079860"/>
              <a:gd name="connsiteY6" fmla="*/ 1080000 h 1080000"/>
              <a:gd name="connsiteX7" fmla="*/ 0 w 1079860"/>
              <a:gd name="connsiteY7" fmla="*/ 966690 h 1080000"/>
              <a:gd name="connsiteX8" fmla="*/ 0 w 1079860"/>
              <a:gd name="connsiteY8" fmla="*/ 113310 h 1080000"/>
              <a:gd name="connsiteX0" fmla="*/ 0 w 1079860"/>
              <a:gd name="connsiteY0" fmla="*/ 966690 h 1080000"/>
              <a:gd name="connsiteX1" fmla="*/ 113310 w 1079860"/>
              <a:gd name="connsiteY1" fmla="*/ 0 h 1080000"/>
              <a:gd name="connsiteX2" fmla="*/ 966550 w 1079860"/>
              <a:gd name="connsiteY2" fmla="*/ 0 h 1080000"/>
              <a:gd name="connsiteX3" fmla="*/ 1079860 w 1079860"/>
              <a:gd name="connsiteY3" fmla="*/ 113310 h 1080000"/>
              <a:gd name="connsiteX4" fmla="*/ 1079860 w 1079860"/>
              <a:gd name="connsiteY4" fmla="*/ 966690 h 1080000"/>
              <a:gd name="connsiteX5" fmla="*/ 966550 w 1079860"/>
              <a:gd name="connsiteY5" fmla="*/ 1080000 h 1080000"/>
              <a:gd name="connsiteX6" fmla="*/ 113310 w 1079860"/>
              <a:gd name="connsiteY6" fmla="*/ 1080000 h 1080000"/>
              <a:gd name="connsiteX7" fmla="*/ 0 w 1079860"/>
              <a:gd name="connsiteY7" fmla="*/ 966690 h 1080000"/>
              <a:gd name="connsiteX0" fmla="*/ 3371 w 1083231"/>
              <a:gd name="connsiteY0" fmla="*/ 969071 h 1082381"/>
              <a:gd name="connsiteX1" fmla="*/ 0 w 1083231"/>
              <a:gd name="connsiteY1" fmla="*/ 0 h 1082381"/>
              <a:gd name="connsiteX2" fmla="*/ 969921 w 1083231"/>
              <a:gd name="connsiteY2" fmla="*/ 2381 h 1082381"/>
              <a:gd name="connsiteX3" fmla="*/ 1083231 w 1083231"/>
              <a:gd name="connsiteY3" fmla="*/ 115691 h 1082381"/>
              <a:gd name="connsiteX4" fmla="*/ 1083231 w 1083231"/>
              <a:gd name="connsiteY4" fmla="*/ 969071 h 1082381"/>
              <a:gd name="connsiteX5" fmla="*/ 969921 w 1083231"/>
              <a:gd name="connsiteY5" fmla="*/ 1082381 h 1082381"/>
              <a:gd name="connsiteX6" fmla="*/ 116681 w 1083231"/>
              <a:gd name="connsiteY6" fmla="*/ 1082381 h 1082381"/>
              <a:gd name="connsiteX7" fmla="*/ 3371 w 1083231"/>
              <a:gd name="connsiteY7" fmla="*/ 969071 h 108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231" h="1082381">
                <a:moveTo>
                  <a:pt x="3371" y="969071"/>
                </a:moveTo>
                <a:cubicBezTo>
                  <a:pt x="2247" y="646047"/>
                  <a:pt x="1124" y="323024"/>
                  <a:pt x="0" y="0"/>
                </a:cubicBezTo>
                <a:lnTo>
                  <a:pt x="969921" y="2381"/>
                </a:lnTo>
                <a:cubicBezTo>
                  <a:pt x="1032500" y="2381"/>
                  <a:pt x="1083231" y="53112"/>
                  <a:pt x="1083231" y="115691"/>
                </a:cubicBezTo>
                <a:lnTo>
                  <a:pt x="1083231" y="969071"/>
                </a:lnTo>
                <a:cubicBezTo>
                  <a:pt x="1083231" y="1031650"/>
                  <a:pt x="1032500" y="1082381"/>
                  <a:pt x="969921" y="1082381"/>
                </a:cubicBezTo>
                <a:lnTo>
                  <a:pt x="116681" y="1082381"/>
                </a:lnTo>
                <a:cubicBezTo>
                  <a:pt x="54102" y="1082381"/>
                  <a:pt x="3371" y="1031650"/>
                  <a:pt x="3371" y="96907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sz="6000" b="1" dirty="0"/>
              <a:t>!</a:t>
            </a:r>
          </a:p>
        </p:txBody>
      </p:sp>
    </p:spTree>
    <p:extLst>
      <p:ext uri="{BB962C8B-B14F-4D97-AF65-F5344CB8AC3E}">
        <p14:creationId xmlns:p14="http://schemas.microsoft.com/office/powerpoint/2010/main" val="4729122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Clevere Fragen als Türöffner</a:t>
            </a:r>
            <a:endParaRPr lang="de-DE" dirty="0"/>
          </a:p>
        </p:txBody>
      </p:sp>
      <p:sp>
        <p:nvSpPr>
          <p:cNvPr id="3" name="Textplatzhalter 2"/>
          <p:cNvSpPr>
            <a:spLocks noGrp="1"/>
          </p:cNvSpPr>
          <p:nvPr>
            <p:ph type="body" sz="quarter" idx="20"/>
          </p:nvPr>
        </p:nvSpPr>
        <p:spPr>
          <a:xfrm>
            <a:off x="358775" y="2087563"/>
            <a:ext cx="8426449" cy="523220"/>
          </a:xfrm>
        </p:spPr>
        <p:txBody>
          <a:bodyPr/>
          <a:lstStyle/>
          <a:p>
            <a:r>
              <a:rPr lang="de-DE" altLang="de-DE" dirty="0"/>
              <a:t>Positionieren Sie sich mit einfachen Fragen als verlässlicher Ansprechpartner mit wertvollen Hinweisen für die bAV.</a:t>
            </a:r>
          </a:p>
        </p:txBody>
      </p:sp>
      <p:sp>
        <p:nvSpPr>
          <p:cNvPr id="4" name="Textplatzhalter 3"/>
          <p:cNvSpPr>
            <a:spLocks noGrp="1"/>
          </p:cNvSpPr>
          <p:nvPr>
            <p:ph type="body" sz="quarter" idx="17"/>
          </p:nvPr>
        </p:nvSpPr>
        <p:spPr>
          <a:xfrm>
            <a:off x="1752599" y="2867023"/>
            <a:ext cx="2640013" cy="3168651"/>
          </a:xfrm>
        </p:spPr>
        <p:txBody>
          <a:bodyPr/>
          <a:lstStyle/>
          <a:p>
            <a:pPr marL="0" lvl="1" indent="0" eaLnBrk="1" hangingPunct="1">
              <a:spcBef>
                <a:spcPts val="1200"/>
              </a:spcBef>
              <a:buFontTx/>
              <a:buNone/>
            </a:pPr>
            <a:r>
              <a:rPr lang="de-DE" altLang="de-DE" sz="1600" b="1" dirty="0">
                <a:solidFill>
                  <a:schemeClr val="accent2"/>
                </a:solidFill>
              </a:rPr>
              <a:t>Berücksichtigen Sie auch die betriebliche Altersversorgung im Rahmen Ihrer Nachhaltigkeitsstrategie?</a:t>
            </a:r>
          </a:p>
        </p:txBody>
      </p:sp>
      <p:sp>
        <p:nvSpPr>
          <p:cNvPr id="5" name="Inhaltsplatzhalter 4"/>
          <p:cNvSpPr>
            <a:spLocks noGrp="1"/>
          </p:cNvSpPr>
          <p:nvPr>
            <p:ph sz="quarter" idx="19"/>
          </p:nvPr>
        </p:nvSpPr>
        <p:spPr>
          <a:xfrm>
            <a:off x="5905500" y="2867023"/>
            <a:ext cx="2879724" cy="3168651"/>
          </a:xfrm>
        </p:spPr>
        <p:txBody>
          <a:bodyPr/>
          <a:lstStyle/>
          <a:p>
            <a:pPr lvl="1"/>
            <a:r>
              <a:rPr lang="de-DE" altLang="de-DE" sz="1600" dirty="0">
                <a:sym typeface="Wingdings" pitchFamily="2" charset="2"/>
              </a:rPr>
              <a:t>Zeigen Sie die Lösungen zur konsequenten Umsetzung einer Nachhaltigkeits-strategie auf. Dazu zählt auch die Berücksichtigung der bAV.</a:t>
            </a:r>
          </a:p>
          <a:p>
            <a:pPr lvl="1"/>
            <a:r>
              <a:rPr lang="de-DE" altLang="de-DE" sz="1600" dirty="0">
                <a:sym typeface="Wingdings" pitchFamily="2" charset="2"/>
              </a:rPr>
              <a:t>Vermitteln Sie Arbeitgebern die Chancen und Möglichkeiten einer an nachhaltigen Kriterien ausgerichteten bAV.</a:t>
            </a:r>
          </a:p>
        </p:txBody>
      </p:sp>
      <p:sp>
        <p:nvSpPr>
          <p:cNvPr id="6" name="Textplatzhalter 5"/>
          <p:cNvSpPr>
            <a:spLocks noGrp="1"/>
          </p:cNvSpPr>
          <p:nvPr>
            <p:ph type="body" sz="quarter" idx="18"/>
          </p:nvPr>
        </p:nvSpPr>
        <p:spPr/>
        <p:txBody>
          <a:bodyPr/>
          <a:lstStyle/>
          <a:p>
            <a:r>
              <a:rPr lang="de-DE" dirty="0"/>
              <a:t>4. </a:t>
            </a:r>
            <a:r>
              <a:rPr lang="de-DE" altLang="de-DE" dirty="0"/>
              <a:t>Die </a:t>
            </a:r>
            <a:r>
              <a:rPr lang="de-DE" altLang="de-DE" dirty="0" err="1"/>
              <a:t>GrüneRente</a:t>
            </a:r>
            <a:r>
              <a:rPr lang="de-DE" altLang="de-DE" dirty="0"/>
              <a:t> in der bAV</a:t>
            </a:r>
            <a:endParaRPr lang="de-DE" dirty="0"/>
          </a:p>
        </p:txBody>
      </p:sp>
      <p:sp>
        <p:nvSpPr>
          <p:cNvPr id="7" name="Datumsplatzhalter 6"/>
          <p:cNvSpPr>
            <a:spLocks noGrp="1"/>
          </p:cNvSpPr>
          <p:nvPr>
            <p:ph type="dt" sz="half" idx="21"/>
          </p:nvPr>
        </p:nvSpPr>
        <p:spPr/>
        <p:txBody>
          <a:bodyPr/>
          <a:lstStyle/>
          <a:p>
            <a:r>
              <a:rPr lang="de-DE"/>
              <a:t>01.01.2023</a:t>
            </a:r>
            <a:endParaRPr lang="de-DE" dirty="0"/>
          </a:p>
        </p:txBody>
      </p:sp>
      <p:sp>
        <p:nvSpPr>
          <p:cNvPr id="8" name="Fußzeilenplatzhalter 7"/>
          <p:cNvSpPr>
            <a:spLocks noGrp="1"/>
          </p:cNvSpPr>
          <p:nvPr>
            <p:ph type="ftr" sz="quarter" idx="22"/>
          </p:nvPr>
        </p:nvSpPr>
        <p:spPr/>
        <p:txBody>
          <a:bodyPr/>
          <a:lstStyle/>
          <a:p>
            <a:r>
              <a:rPr lang="de-DE"/>
              <a:t>Nachhaltigkeit in der betrieblichen Altersversorgung: bAV &amp; GrüneRente</a:t>
            </a:r>
            <a:endParaRPr lang="de-DE" dirty="0"/>
          </a:p>
        </p:txBody>
      </p:sp>
      <p:sp>
        <p:nvSpPr>
          <p:cNvPr id="9" name="Foliennummernplatzhalter 8"/>
          <p:cNvSpPr>
            <a:spLocks noGrp="1"/>
          </p:cNvSpPr>
          <p:nvPr>
            <p:ph type="sldNum" sz="quarter" idx="23"/>
          </p:nvPr>
        </p:nvSpPr>
        <p:spPr/>
        <p:txBody>
          <a:bodyPr/>
          <a:lstStyle/>
          <a:p>
            <a:fld id="{BFE8ADF1-837C-463F-9856-54C2D771B21B}" type="slidenum">
              <a:rPr lang="de-DE" smtClean="0"/>
              <a:pPr/>
              <a:t>58</a:t>
            </a:fld>
            <a:endParaRPr lang="de-DE" dirty="0"/>
          </a:p>
        </p:txBody>
      </p:sp>
      <p:sp>
        <p:nvSpPr>
          <p:cNvPr id="10" name="Textplatzhalter 9"/>
          <p:cNvSpPr>
            <a:spLocks noGrp="1"/>
          </p:cNvSpPr>
          <p:nvPr>
            <p:ph type="body" sz="quarter" idx="24"/>
          </p:nvPr>
        </p:nvSpPr>
        <p:spPr/>
        <p:txBody>
          <a:bodyPr/>
          <a:lstStyle/>
          <a:p>
            <a:endParaRPr lang="de-DE"/>
          </a:p>
        </p:txBody>
      </p:sp>
      <p:sp>
        <p:nvSpPr>
          <p:cNvPr id="11" name="Abgerundetes Rechteck 14"/>
          <p:cNvSpPr>
            <a:spLocks noChangeAspect="1"/>
          </p:cNvSpPr>
          <p:nvPr/>
        </p:nvSpPr>
        <p:spPr>
          <a:xfrm>
            <a:off x="352424" y="2867024"/>
            <a:ext cx="1188000" cy="1186258"/>
          </a:xfrm>
          <a:custGeom>
            <a:avLst/>
            <a:gdLst>
              <a:gd name="connsiteX0" fmla="*/ 0 w 1079860"/>
              <a:gd name="connsiteY0" fmla="*/ 113310 h 1080000"/>
              <a:gd name="connsiteX1" fmla="*/ 113310 w 1079860"/>
              <a:gd name="connsiteY1" fmla="*/ 0 h 1080000"/>
              <a:gd name="connsiteX2" fmla="*/ 966550 w 1079860"/>
              <a:gd name="connsiteY2" fmla="*/ 0 h 1080000"/>
              <a:gd name="connsiteX3" fmla="*/ 1079860 w 1079860"/>
              <a:gd name="connsiteY3" fmla="*/ 113310 h 1080000"/>
              <a:gd name="connsiteX4" fmla="*/ 1079860 w 1079860"/>
              <a:gd name="connsiteY4" fmla="*/ 966690 h 1080000"/>
              <a:gd name="connsiteX5" fmla="*/ 966550 w 1079860"/>
              <a:gd name="connsiteY5" fmla="*/ 1080000 h 1080000"/>
              <a:gd name="connsiteX6" fmla="*/ 113310 w 1079860"/>
              <a:gd name="connsiteY6" fmla="*/ 1080000 h 1080000"/>
              <a:gd name="connsiteX7" fmla="*/ 0 w 1079860"/>
              <a:gd name="connsiteY7" fmla="*/ 966690 h 1080000"/>
              <a:gd name="connsiteX8" fmla="*/ 0 w 1079860"/>
              <a:gd name="connsiteY8" fmla="*/ 113310 h 1080000"/>
              <a:gd name="connsiteX0" fmla="*/ 0 w 1079860"/>
              <a:gd name="connsiteY0" fmla="*/ 966690 h 1080000"/>
              <a:gd name="connsiteX1" fmla="*/ 113310 w 1079860"/>
              <a:gd name="connsiteY1" fmla="*/ 0 h 1080000"/>
              <a:gd name="connsiteX2" fmla="*/ 966550 w 1079860"/>
              <a:gd name="connsiteY2" fmla="*/ 0 h 1080000"/>
              <a:gd name="connsiteX3" fmla="*/ 1079860 w 1079860"/>
              <a:gd name="connsiteY3" fmla="*/ 113310 h 1080000"/>
              <a:gd name="connsiteX4" fmla="*/ 1079860 w 1079860"/>
              <a:gd name="connsiteY4" fmla="*/ 966690 h 1080000"/>
              <a:gd name="connsiteX5" fmla="*/ 966550 w 1079860"/>
              <a:gd name="connsiteY5" fmla="*/ 1080000 h 1080000"/>
              <a:gd name="connsiteX6" fmla="*/ 113310 w 1079860"/>
              <a:gd name="connsiteY6" fmla="*/ 1080000 h 1080000"/>
              <a:gd name="connsiteX7" fmla="*/ 0 w 1079860"/>
              <a:gd name="connsiteY7" fmla="*/ 966690 h 1080000"/>
              <a:gd name="connsiteX0" fmla="*/ 3371 w 1083231"/>
              <a:gd name="connsiteY0" fmla="*/ 969071 h 1082381"/>
              <a:gd name="connsiteX1" fmla="*/ 0 w 1083231"/>
              <a:gd name="connsiteY1" fmla="*/ 0 h 1082381"/>
              <a:gd name="connsiteX2" fmla="*/ 969921 w 1083231"/>
              <a:gd name="connsiteY2" fmla="*/ 2381 h 1082381"/>
              <a:gd name="connsiteX3" fmla="*/ 1083231 w 1083231"/>
              <a:gd name="connsiteY3" fmla="*/ 115691 h 1082381"/>
              <a:gd name="connsiteX4" fmla="*/ 1083231 w 1083231"/>
              <a:gd name="connsiteY4" fmla="*/ 969071 h 1082381"/>
              <a:gd name="connsiteX5" fmla="*/ 969921 w 1083231"/>
              <a:gd name="connsiteY5" fmla="*/ 1082381 h 1082381"/>
              <a:gd name="connsiteX6" fmla="*/ 116681 w 1083231"/>
              <a:gd name="connsiteY6" fmla="*/ 1082381 h 1082381"/>
              <a:gd name="connsiteX7" fmla="*/ 3371 w 1083231"/>
              <a:gd name="connsiteY7" fmla="*/ 969071 h 108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231" h="1082381">
                <a:moveTo>
                  <a:pt x="3371" y="969071"/>
                </a:moveTo>
                <a:cubicBezTo>
                  <a:pt x="2247" y="646047"/>
                  <a:pt x="1124" y="323024"/>
                  <a:pt x="0" y="0"/>
                </a:cubicBezTo>
                <a:lnTo>
                  <a:pt x="969921" y="2381"/>
                </a:lnTo>
                <a:cubicBezTo>
                  <a:pt x="1032500" y="2381"/>
                  <a:pt x="1083231" y="53112"/>
                  <a:pt x="1083231" y="115691"/>
                </a:cubicBezTo>
                <a:lnTo>
                  <a:pt x="1083231" y="969071"/>
                </a:lnTo>
                <a:cubicBezTo>
                  <a:pt x="1083231" y="1031650"/>
                  <a:pt x="1032500" y="1082381"/>
                  <a:pt x="969921" y="1082381"/>
                </a:cubicBezTo>
                <a:lnTo>
                  <a:pt x="116681" y="1082381"/>
                </a:lnTo>
                <a:cubicBezTo>
                  <a:pt x="54102" y="1082381"/>
                  <a:pt x="3371" y="1031650"/>
                  <a:pt x="3371" y="96907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sz="6000" b="1" dirty="0"/>
              <a:t>?</a:t>
            </a:r>
          </a:p>
        </p:txBody>
      </p:sp>
      <p:sp>
        <p:nvSpPr>
          <p:cNvPr id="12" name="Abgerundetes Rechteck 14"/>
          <p:cNvSpPr>
            <a:spLocks noChangeAspect="1"/>
          </p:cNvSpPr>
          <p:nvPr/>
        </p:nvSpPr>
        <p:spPr>
          <a:xfrm>
            <a:off x="4568824" y="2867024"/>
            <a:ext cx="1188000" cy="1184522"/>
          </a:xfrm>
          <a:custGeom>
            <a:avLst/>
            <a:gdLst>
              <a:gd name="connsiteX0" fmla="*/ 0 w 1079860"/>
              <a:gd name="connsiteY0" fmla="*/ 113310 h 1080000"/>
              <a:gd name="connsiteX1" fmla="*/ 113310 w 1079860"/>
              <a:gd name="connsiteY1" fmla="*/ 0 h 1080000"/>
              <a:gd name="connsiteX2" fmla="*/ 966550 w 1079860"/>
              <a:gd name="connsiteY2" fmla="*/ 0 h 1080000"/>
              <a:gd name="connsiteX3" fmla="*/ 1079860 w 1079860"/>
              <a:gd name="connsiteY3" fmla="*/ 113310 h 1080000"/>
              <a:gd name="connsiteX4" fmla="*/ 1079860 w 1079860"/>
              <a:gd name="connsiteY4" fmla="*/ 966690 h 1080000"/>
              <a:gd name="connsiteX5" fmla="*/ 966550 w 1079860"/>
              <a:gd name="connsiteY5" fmla="*/ 1080000 h 1080000"/>
              <a:gd name="connsiteX6" fmla="*/ 113310 w 1079860"/>
              <a:gd name="connsiteY6" fmla="*/ 1080000 h 1080000"/>
              <a:gd name="connsiteX7" fmla="*/ 0 w 1079860"/>
              <a:gd name="connsiteY7" fmla="*/ 966690 h 1080000"/>
              <a:gd name="connsiteX8" fmla="*/ 0 w 1079860"/>
              <a:gd name="connsiteY8" fmla="*/ 113310 h 1080000"/>
              <a:gd name="connsiteX0" fmla="*/ 0 w 1079860"/>
              <a:gd name="connsiteY0" fmla="*/ 966690 h 1080000"/>
              <a:gd name="connsiteX1" fmla="*/ 113310 w 1079860"/>
              <a:gd name="connsiteY1" fmla="*/ 0 h 1080000"/>
              <a:gd name="connsiteX2" fmla="*/ 966550 w 1079860"/>
              <a:gd name="connsiteY2" fmla="*/ 0 h 1080000"/>
              <a:gd name="connsiteX3" fmla="*/ 1079860 w 1079860"/>
              <a:gd name="connsiteY3" fmla="*/ 113310 h 1080000"/>
              <a:gd name="connsiteX4" fmla="*/ 1079860 w 1079860"/>
              <a:gd name="connsiteY4" fmla="*/ 966690 h 1080000"/>
              <a:gd name="connsiteX5" fmla="*/ 966550 w 1079860"/>
              <a:gd name="connsiteY5" fmla="*/ 1080000 h 1080000"/>
              <a:gd name="connsiteX6" fmla="*/ 113310 w 1079860"/>
              <a:gd name="connsiteY6" fmla="*/ 1080000 h 1080000"/>
              <a:gd name="connsiteX7" fmla="*/ 0 w 1079860"/>
              <a:gd name="connsiteY7" fmla="*/ 966690 h 1080000"/>
              <a:gd name="connsiteX0" fmla="*/ 3371 w 1083231"/>
              <a:gd name="connsiteY0" fmla="*/ 969071 h 1082381"/>
              <a:gd name="connsiteX1" fmla="*/ 0 w 1083231"/>
              <a:gd name="connsiteY1" fmla="*/ 0 h 1082381"/>
              <a:gd name="connsiteX2" fmla="*/ 969921 w 1083231"/>
              <a:gd name="connsiteY2" fmla="*/ 2381 h 1082381"/>
              <a:gd name="connsiteX3" fmla="*/ 1083231 w 1083231"/>
              <a:gd name="connsiteY3" fmla="*/ 115691 h 1082381"/>
              <a:gd name="connsiteX4" fmla="*/ 1083231 w 1083231"/>
              <a:gd name="connsiteY4" fmla="*/ 969071 h 1082381"/>
              <a:gd name="connsiteX5" fmla="*/ 969921 w 1083231"/>
              <a:gd name="connsiteY5" fmla="*/ 1082381 h 1082381"/>
              <a:gd name="connsiteX6" fmla="*/ 116681 w 1083231"/>
              <a:gd name="connsiteY6" fmla="*/ 1082381 h 1082381"/>
              <a:gd name="connsiteX7" fmla="*/ 3371 w 1083231"/>
              <a:gd name="connsiteY7" fmla="*/ 969071 h 108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3231" h="1082381">
                <a:moveTo>
                  <a:pt x="3371" y="969071"/>
                </a:moveTo>
                <a:cubicBezTo>
                  <a:pt x="2247" y="646047"/>
                  <a:pt x="1124" y="323024"/>
                  <a:pt x="0" y="0"/>
                </a:cubicBezTo>
                <a:lnTo>
                  <a:pt x="969921" y="2381"/>
                </a:lnTo>
                <a:cubicBezTo>
                  <a:pt x="1032500" y="2381"/>
                  <a:pt x="1083231" y="53112"/>
                  <a:pt x="1083231" y="115691"/>
                </a:cubicBezTo>
                <a:lnTo>
                  <a:pt x="1083231" y="969071"/>
                </a:lnTo>
                <a:cubicBezTo>
                  <a:pt x="1083231" y="1031650"/>
                  <a:pt x="1032500" y="1082381"/>
                  <a:pt x="969921" y="1082381"/>
                </a:cubicBezTo>
                <a:lnTo>
                  <a:pt x="116681" y="1082381"/>
                </a:lnTo>
                <a:cubicBezTo>
                  <a:pt x="54102" y="1082381"/>
                  <a:pt x="3371" y="1031650"/>
                  <a:pt x="3371" y="96907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sz="6000" b="1" dirty="0"/>
              <a:t>!</a:t>
            </a:r>
          </a:p>
        </p:txBody>
      </p:sp>
    </p:spTree>
    <p:extLst>
      <p:ext uri="{BB962C8B-B14F-4D97-AF65-F5344CB8AC3E}">
        <p14:creationId xmlns:p14="http://schemas.microsoft.com/office/powerpoint/2010/main" val="17654035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Überzeugendes Argument für den Arbeitgeber: </a:t>
            </a:r>
            <a:br>
              <a:rPr lang="de-DE" altLang="de-DE" dirty="0"/>
            </a:br>
            <a:r>
              <a:rPr lang="de-DE" altLang="de-DE" dirty="0"/>
              <a:t>Unterlagen für die nachhaltige Positionierung</a:t>
            </a:r>
            <a:endParaRPr lang="de-DE" dirty="0"/>
          </a:p>
        </p:txBody>
      </p:sp>
      <p:sp>
        <p:nvSpPr>
          <p:cNvPr id="3" name="Textplatzhalter 2"/>
          <p:cNvSpPr>
            <a:spLocks noGrp="1"/>
          </p:cNvSpPr>
          <p:nvPr>
            <p:ph type="body" sz="quarter" idx="17"/>
          </p:nvPr>
        </p:nvSpPr>
        <p:spPr>
          <a:xfrm>
            <a:off x="358775" y="2087563"/>
            <a:ext cx="8426450" cy="523220"/>
          </a:xfrm>
        </p:spPr>
        <p:txBody>
          <a:bodyPr/>
          <a:lstStyle/>
          <a:p>
            <a:r>
              <a:rPr lang="de-DE" altLang="de-DE" dirty="0"/>
              <a:t>Geben Sie dem Arbeitgeber die Chance, sich nachhaltig zu präsentieren und dies auch zu dokumentieren – auf der eigenen Internetseite und beim Arbeitnehmer.</a:t>
            </a:r>
          </a:p>
        </p:txBody>
      </p:sp>
      <p:sp>
        <p:nvSpPr>
          <p:cNvPr id="5" name="Textplatzhalter 4"/>
          <p:cNvSpPr>
            <a:spLocks noGrp="1"/>
          </p:cNvSpPr>
          <p:nvPr>
            <p:ph type="body" sz="quarter" idx="18"/>
          </p:nvPr>
        </p:nvSpPr>
        <p:spPr/>
        <p:txBody>
          <a:bodyPr/>
          <a:lstStyle/>
          <a:p>
            <a:r>
              <a:rPr lang="de-DE" dirty="0"/>
              <a:t>4. </a:t>
            </a:r>
            <a:r>
              <a:rPr lang="de-DE" altLang="de-DE" dirty="0"/>
              <a:t>Die </a:t>
            </a:r>
            <a:r>
              <a:rPr lang="de-DE" altLang="de-DE" dirty="0" err="1"/>
              <a:t>GrüneRente</a:t>
            </a:r>
            <a:r>
              <a:rPr lang="de-DE" altLang="de-DE" dirty="0"/>
              <a:t> in der bAV</a:t>
            </a:r>
            <a:endParaRPr lang="de-DE" dirty="0"/>
          </a:p>
        </p:txBody>
      </p:sp>
      <p:sp>
        <p:nvSpPr>
          <p:cNvPr id="6" name="Datumsplatzhalter 5"/>
          <p:cNvSpPr>
            <a:spLocks noGrp="1"/>
          </p:cNvSpPr>
          <p:nvPr>
            <p:ph type="dt" sz="half" idx="20"/>
          </p:nvPr>
        </p:nvSpPr>
        <p:spPr/>
        <p:txBody>
          <a:bodyPr/>
          <a:lstStyle/>
          <a:p>
            <a:r>
              <a:rPr lang="de-DE"/>
              <a:t>01.01.2023</a:t>
            </a:r>
            <a:endParaRPr lang="de-DE" dirty="0"/>
          </a:p>
        </p:txBody>
      </p:sp>
      <p:sp>
        <p:nvSpPr>
          <p:cNvPr id="7" name="Fußzeilenplatzhalter 6"/>
          <p:cNvSpPr>
            <a:spLocks noGrp="1"/>
          </p:cNvSpPr>
          <p:nvPr>
            <p:ph type="ftr" sz="quarter" idx="21"/>
          </p:nvPr>
        </p:nvSpPr>
        <p:spPr/>
        <p:txBody>
          <a:bodyPr/>
          <a:lstStyle/>
          <a:p>
            <a:r>
              <a:rPr lang="de-DE"/>
              <a:t>Nachhaltigkeit in der betrieblichen Altersversorgung: bAV &amp; GrüneRente</a:t>
            </a:r>
            <a:endParaRPr lang="de-DE" dirty="0"/>
          </a:p>
        </p:txBody>
      </p:sp>
      <p:sp>
        <p:nvSpPr>
          <p:cNvPr id="8" name="Foliennummernplatzhalter 7"/>
          <p:cNvSpPr>
            <a:spLocks noGrp="1"/>
          </p:cNvSpPr>
          <p:nvPr>
            <p:ph type="sldNum" sz="quarter" idx="22"/>
          </p:nvPr>
        </p:nvSpPr>
        <p:spPr/>
        <p:txBody>
          <a:bodyPr/>
          <a:lstStyle/>
          <a:p>
            <a:fld id="{BFE8ADF1-837C-463F-9856-54C2D771B21B}" type="slidenum">
              <a:rPr lang="de-DE" smtClean="0"/>
              <a:pPr/>
              <a:t>59</a:t>
            </a:fld>
            <a:endParaRPr lang="de-DE" dirty="0"/>
          </a:p>
        </p:txBody>
      </p:sp>
      <p:sp>
        <p:nvSpPr>
          <p:cNvPr id="9" name="Textplatzhalter 8"/>
          <p:cNvSpPr>
            <a:spLocks noGrp="1"/>
          </p:cNvSpPr>
          <p:nvPr>
            <p:ph type="body" sz="quarter" idx="23"/>
          </p:nvPr>
        </p:nvSpPr>
        <p:spPr/>
        <p:txBody>
          <a:bodyPr/>
          <a:lstStyle/>
          <a:p>
            <a:endParaRPr lang="de-DE"/>
          </a:p>
        </p:txBody>
      </p:sp>
      <p:grpSp>
        <p:nvGrpSpPr>
          <p:cNvPr id="15" name="Gruppieren 14">
            <a:extLst>
              <a:ext uri="{FF2B5EF4-FFF2-40B4-BE49-F238E27FC236}">
                <a16:creationId xmlns:a16="http://schemas.microsoft.com/office/drawing/2014/main" id="{01D9EDEF-ECCE-4669-88AF-B7F88D46475C}"/>
              </a:ext>
            </a:extLst>
          </p:cNvPr>
          <p:cNvGrpSpPr/>
          <p:nvPr/>
        </p:nvGrpSpPr>
        <p:grpSpPr>
          <a:xfrm>
            <a:off x="3532188" y="2800350"/>
            <a:ext cx="1949450" cy="3276600"/>
            <a:chOff x="3532188" y="2800350"/>
            <a:chExt cx="1949450" cy="3276600"/>
          </a:xfrm>
        </p:grpSpPr>
        <p:pic>
          <p:nvPicPr>
            <p:cNvPr id="11" name="Picture 3"/>
            <p:cNvPicPr>
              <a:picLocks noChangeAspect="1" noChangeArrowheads="1"/>
            </p:cNvPicPr>
            <p:nvPr/>
          </p:nvPicPr>
          <p:blipFill rotWithShape="1">
            <a:blip r:embed="rId2"/>
            <a:srcRect/>
            <a:stretch/>
          </p:blipFill>
          <p:spPr bwMode="auto">
            <a:xfrm>
              <a:off x="3532188" y="2800350"/>
              <a:ext cx="1892300" cy="2735263"/>
            </a:xfrm>
            <a:prstGeom prst="rect">
              <a:avLst/>
            </a:prstGeom>
            <a:noFill/>
            <a:ln w="9525">
              <a:solidFill>
                <a:schemeClr val="accent5"/>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3" name="Rechteck 21"/>
            <p:cNvSpPr>
              <a:spLocks noChangeArrowheads="1"/>
            </p:cNvSpPr>
            <p:nvPr/>
          </p:nvSpPr>
          <p:spPr bwMode="auto">
            <a:xfrm>
              <a:off x="3533775" y="5614988"/>
              <a:ext cx="1947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800"/>
                </a:spcAft>
                <a:defRPr sz="1700">
                  <a:solidFill>
                    <a:schemeClr val="tx1"/>
                  </a:solidFill>
                  <a:latin typeface="Arial" charset="0"/>
                </a:defRPr>
              </a:lvl1pPr>
              <a:lvl2pPr marL="742950" indent="-285750">
                <a:spcBef>
                  <a:spcPts val="800"/>
                </a:spcBef>
                <a:buSzPct val="100000"/>
                <a:buBlip>
                  <a:blip r:embed="rId3"/>
                </a:buBlip>
                <a:defRPr sz="1700">
                  <a:solidFill>
                    <a:schemeClr val="tx1"/>
                  </a:solidFill>
                  <a:latin typeface="Arial" charset="0"/>
                </a:defRPr>
              </a:lvl2pPr>
              <a:lvl3pPr marL="1143000" indent="-228600">
                <a:spcBef>
                  <a:spcPts val="800"/>
                </a:spcBef>
                <a:buSzPct val="100000"/>
                <a:buFont typeface="Symbol" pitchFamily="18" charset="2"/>
                <a:buChar char="-"/>
                <a:defRPr sz="1700">
                  <a:solidFill>
                    <a:schemeClr val="tx1"/>
                  </a:solidFill>
                  <a:latin typeface="Arial" charset="0"/>
                </a:defRPr>
              </a:lvl3pPr>
              <a:lvl4pPr marL="1600200" indent="-228600">
                <a:spcBef>
                  <a:spcPts val="800"/>
                </a:spcBef>
                <a:buSzPct val="100000"/>
                <a:buBlip>
                  <a:blip r:embed="rId3"/>
                </a:buBlip>
                <a:defRPr sz="1700">
                  <a:solidFill>
                    <a:schemeClr val="tx1"/>
                  </a:solidFill>
                  <a:latin typeface="Arial" charset="0"/>
                </a:defRPr>
              </a:lvl4pPr>
              <a:lvl5pPr marL="2057400" indent="-228600">
                <a:spcBef>
                  <a:spcPts val="800"/>
                </a:spcBef>
                <a:buSzPct val="100000"/>
                <a:buBlip>
                  <a:blip r:embed="rId3"/>
                </a:buBlip>
                <a:defRPr sz="1700">
                  <a:solidFill>
                    <a:schemeClr val="tx1"/>
                  </a:solidFill>
                  <a:latin typeface="Arial" charset="0"/>
                </a:defRPr>
              </a:lvl5pPr>
              <a:lvl6pPr marL="2514600" indent="-228600" defTabSz="457200" eaLnBrk="0" fontAlgn="base" hangingPunct="0">
                <a:spcBef>
                  <a:spcPts val="800"/>
                </a:spcBef>
                <a:spcAft>
                  <a:spcPct val="0"/>
                </a:spcAft>
                <a:buSzPct val="100000"/>
                <a:buBlip>
                  <a:blip r:embed="rId3"/>
                </a:buBlip>
                <a:defRPr sz="1700">
                  <a:solidFill>
                    <a:schemeClr val="tx1"/>
                  </a:solidFill>
                  <a:latin typeface="Arial" charset="0"/>
                </a:defRPr>
              </a:lvl6pPr>
              <a:lvl7pPr marL="2971800" indent="-228600" defTabSz="457200" eaLnBrk="0" fontAlgn="base" hangingPunct="0">
                <a:spcBef>
                  <a:spcPts val="800"/>
                </a:spcBef>
                <a:spcAft>
                  <a:spcPct val="0"/>
                </a:spcAft>
                <a:buSzPct val="100000"/>
                <a:buBlip>
                  <a:blip r:embed="rId3"/>
                </a:buBlip>
                <a:defRPr sz="1700">
                  <a:solidFill>
                    <a:schemeClr val="tx1"/>
                  </a:solidFill>
                  <a:latin typeface="Arial" charset="0"/>
                </a:defRPr>
              </a:lvl7pPr>
              <a:lvl8pPr marL="3429000" indent="-228600" defTabSz="457200" eaLnBrk="0" fontAlgn="base" hangingPunct="0">
                <a:spcBef>
                  <a:spcPts val="800"/>
                </a:spcBef>
                <a:spcAft>
                  <a:spcPct val="0"/>
                </a:spcAft>
                <a:buSzPct val="100000"/>
                <a:buBlip>
                  <a:blip r:embed="rId3"/>
                </a:buBlip>
                <a:defRPr sz="1700">
                  <a:solidFill>
                    <a:schemeClr val="tx1"/>
                  </a:solidFill>
                  <a:latin typeface="Arial" charset="0"/>
                </a:defRPr>
              </a:lvl8pPr>
              <a:lvl9pPr marL="3886200" indent="-228600" defTabSz="457200" eaLnBrk="0" fontAlgn="base" hangingPunct="0">
                <a:spcBef>
                  <a:spcPts val="800"/>
                </a:spcBef>
                <a:spcAft>
                  <a:spcPct val="0"/>
                </a:spcAft>
                <a:buSzPct val="100000"/>
                <a:buBlip>
                  <a:blip r:embed="rId3"/>
                </a:buBlip>
                <a:defRPr sz="1700">
                  <a:solidFill>
                    <a:schemeClr val="tx1"/>
                  </a:solidFill>
                  <a:latin typeface="Arial" charset="0"/>
                </a:defRPr>
              </a:lvl9pPr>
            </a:lstStyle>
            <a:p>
              <a:pPr algn="ctr" eaLnBrk="1" hangingPunct="1">
                <a:spcBef>
                  <a:spcPct val="0"/>
                </a:spcBef>
                <a:spcAft>
                  <a:spcPct val="0"/>
                </a:spcAft>
              </a:pPr>
              <a:r>
                <a:rPr lang="de-DE" altLang="de-DE" sz="1200"/>
                <a:t>Urkunde für Kunden </a:t>
              </a:r>
              <a:br>
                <a:rPr lang="de-DE" altLang="de-DE" sz="1200"/>
              </a:br>
              <a:r>
                <a:rPr lang="de-DE" altLang="de-DE" sz="1200"/>
                <a:t>zu jedem Vertrag</a:t>
              </a:r>
            </a:p>
          </p:txBody>
        </p:sp>
      </p:grpSp>
      <p:grpSp>
        <p:nvGrpSpPr>
          <p:cNvPr id="4" name="Gruppieren 3">
            <a:extLst>
              <a:ext uri="{FF2B5EF4-FFF2-40B4-BE49-F238E27FC236}">
                <a16:creationId xmlns:a16="http://schemas.microsoft.com/office/drawing/2014/main" id="{4D0F9FE5-A97E-4DD2-B5AB-68F51DAA5F10}"/>
              </a:ext>
            </a:extLst>
          </p:cNvPr>
          <p:cNvGrpSpPr/>
          <p:nvPr/>
        </p:nvGrpSpPr>
        <p:grpSpPr>
          <a:xfrm>
            <a:off x="1252538" y="2800350"/>
            <a:ext cx="1949450" cy="3090863"/>
            <a:chOff x="1252538" y="2800350"/>
            <a:chExt cx="1949450" cy="3090863"/>
          </a:xfrm>
        </p:grpSpPr>
        <p:sp>
          <p:nvSpPr>
            <p:cNvPr id="12" name="Rechteck 12"/>
            <p:cNvSpPr>
              <a:spLocks noChangeArrowheads="1"/>
            </p:cNvSpPr>
            <p:nvPr/>
          </p:nvSpPr>
          <p:spPr bwMode="auto">
            <a:xfrm>
              <a:off x="1252538" y="5614988"/>
              <a:ext cx="1949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800"/>
                </a:spcAft>
                <a:defRPr sz="1700">
                  <a:solidFill>
                    <a:schemeClr val="tx1"/>
                  </a:solidFill>
                  <a:latin typeface="Arial" charset="0"/>
                </a:defRPr>
              </a:lvl1pPr>
              <a:lvl2pPr marL="742950" indent="-285750">
                <a:spcBef>
                  <a:spcPts val="800"/>
                </a:spcBef>
                <a:buSzPct val="100000"/>
                <a:buBlip>
                  <a:blip r:embed="rId3"/>
                </a:buBlip>
                <a:defRPr sz="1700">
                  <a:solidFill>
                    <a:schemeClr val="tx1"/>
                  </a:solidFill>
                  <a:latin typeface="Arial" charset="0"/>
                </a:defRPr>
              </a:lvl2pPr>
              <a:lvl3pPr marL="1143000" indent="-228600">
                <a:spcBef>
                  <a:spcPts val="800"/>
                </a:spcBef>
                <a:buSzPct val="100000"/>
                <a:buFont typeface="Symbol" pitchFamily="18" charset="2"/>
                <a:buChar char="-"/>
                <a:defRPr sz="1700">
                  <a:solidFill>
                    <a:schemeClr val="tx1"/>
                  </a:solidFill>
                  <a:latin typeface="Arial" charset="0"/>
                </a:defRPr>
              </a:lvl3pPr>
              <a:lvl4pPr marL="1600200" indent="-228600">
                <a:spcBef>
                  <a:spcPts val="800"/>
                </a:spcBef>
                <a:buSzPct val="100000"/>
                <a:buBlip>
                  <a:blip r:embed="rId3"/>
                </a:buBlip>
                <a:defRPr sz="1700">
                  <a:solidFill>
                    <a:schemeClr val="tx1"/>
                  </a:solidFill>
                  <a:latin typeface="Arial" charset="0"/>
                </a:defRPr>
              </a:lvl4pPr>
              <a:lvl5pPr marL="2057400" indent="-228600">
                <a:spcBef>
                  <a:spcPts val="800"/>
                </a:spcBef>
                <a:buSzPct val="100000"/>
                <a:buBlip>
                  <a:blip r:embed="rId3"/>
                </a:buBlip>
                <a:defRPr sz="1700">
                  <a:solidFill>
                    <a:schemeClr val="tx1"/>
                  </a:solidFill>
                  <a:latin typeface="Arial" charset="0"/>
                </a:defRPr>
              </a:lvl5pPr>
              <a:lvl6pPr marL="2514600" indent="-228600" defTabSz="457200" eaLnBrk="0" fontAlgn="base" hangingPunct="0">
                <a:spcBef>
                  <a:spcPts val="800"/>
                </a:spcBef>
                <a:spcAft>
                  <a:spcPct val="0"/>
                </a:spcAft>
                <a:buSzPct val="100000"/>
                <a:buBlip>
                  <a:blip r:embed="rId3"/>
                </a:buBlip>
                <a:defRPr sz="1700">
                  <a:solidFill>
                    <a:schemeClr val="tx1"/>
                  </a:solidFill>
                  <a:latin typeface="Arial" charset="0"/>
                </a:defRPr>
              </a:lvl6pPr>
              <a:lvl7pPr marL="2971800" indent="-228600" defTabSz="457200" eaLnBrk="0" fontAlgn="base" hangingPunct="0">
                <a:spcBef>
                  <a:spcPts val="800"/>
                </a:spcBef>
                <a:spcAft>
                  <a:spcPct val="0"/>
                </a:spcAft>
                <a:buSzPct val="100000"/>
                <a:buBlip>
                  <a:blip r:embed="rId3"/>
                </a:buBlip>
                <a:defRPr sz="1700">
                  <a:solidFill>
                    <a:schemeClr val="tx1"/>
                  </a:solidFill>
                  <a:latin typeface="Arial" charset="0"/>
                </a:defRPr>
              </a:lvl7pPr>
              <a:lvl8pPr marL="3429000" indent="-228600" defTabSz="457200" eaLnBrk="0" fontAlgn="base" hangingPunct="0">
                <a:spcBef>
                  <a:spcPts val="800"/>
                </a:spcBef>
                <a:spcAft>
                  <a:spcPct val="0"/>
                </a:spcAft>
                <a:buSzPct val="100000"/>
                <a:buBlip>
                  <a:blip r:embed="rId3"/>
                </a:buBlip>
                <a:defRPr sz="1700">
                  <a:solidFill>
                    <a:schemeClr val="tx1"/>
                  </a:solidFill>
                  <a:latin typeface="Arial" charset="0"/>
                </a:defRPr>
              </a:lvl8pPr>
              <a:lvl9pPr marL="3886200" indent="-228600" defTabSz="457200" eaLnBrk="0" fontAlgn="base" hangingPunct="0">
                <a:spcBef>
                  <a:spcPts val="800"/>
                </a:spcBef>
                <a:spcAft>
                  <a:spcPct val="0"/>
                </a:spcAft>
                <a:buSzPct val="100000"/>
                <a:buBlip>
                  <a:blip r:embed="rId3"/>
                </a:buBlip>
                <a:defRPr sz="1700">
                  <a:solidFill>
                    <a:schemeClr val="tx1"/>
                  </a:solidFill>
                  <a:latin typeface="Arial" charset="0"/>
                </a:defRPr>
              </a:lvl9pPr>
            </a:lstStyle>
            <a:p>
              <a:pPr algn="ctr" eaLnBrk="1" hangingPunct="1">
                <a:spcBef>
                  <a:spcPct val="0"/>
                </a:spcBef>
                <a:spcAft>
                  <a:spcPct val="0"/>
                </a:spcAft>
              </a:pPr>
              <a:r>
                <a:rPr lang="de-DE" altLang="de-DE" sz="1200" dirty="0"/>
                <a:t>Zertifikat für Arbeitgeber</a:t>
              </a:r>
            </a:p>
          </p:txBody>
        </p:sp>
        <p:pic>
          <p:nvPicPr>
            <p:cNvPr id="26" name="Grafik 25">
              <a:extLst>
                <a:ext uri="{FF2B5EF4-FFF2-40B4-BE49-F238E27FC236}">
                  <a16:creationId xmlns:a16="http://schemas.microsoft.com/office/drawing/2014/main" id="{9A79849B-EB04-469E-8CAE-503D5A7553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0030" y="2800350"/>
              <a:ext cx="1934466" cy="2736000"/>
            </a:xfrm>
            <a:prstGeom prst="rect">
              <a:avLst/>
            </a:prstGeom>
            <a:noFill/>
            <a:ln w="9525">
              <a:solidFill>
                <a:schemeClr val="accent5"/>
              </a:solidFill>
              <a:miter lim="800000"/>
              <a:headEnd/>
              <a:tailEnd/>
            </a:ln>
            <a:effectLst>
              <a:outerShdw blurRad="50800" dist="38100" dir="2700000" algn="tl" rotWithShape="0">
                <a:prstClr val="black">
                  <a:alpha val="40000"/>
                </a:prstClr>
              </a:outerShdw>
            </a:effectLst>
          </p:spPr>
        </p:pic>
      </p:grpSp>
      <p:grpSp>
        <p:nvGrpSpPr>
          <p:cNvPr id="20" name="Gruppieren 19">
            <a:extLst>
              <a:ext uri="{FF2B5EF4-FFF2-40B4-BE49-F238E27FC236}">
                <a16:creationId xmlns:a16="http://schemas.microsoft.com/office/drawing/2014/main" id="{6AE40E5B-358A-9F96-EC78-2307C8047B6D}"/>
              </a:ext>
            </a:extLst>
          </p:cNvPr>
          <p:cNvGrpSpPr/>
          <p:nvPr/>
        </p:nvGrpSpPr>
        <p:grpSpPr>
          <a:xfrm>
            <a:off x="5578475" y="2792730"/>
            <a:ext cx="2298700" cy="3284220"/>
            <a:chOff x="5578475" y="2792730"/>
            <a:chExt cx="2298700" cy="3284220"/>
          </a:xfrm>
        </p:grpSpPr>
        <p:sp>
          <p:nvSpPr>
            <p:cNvPr id="14" name="Rechteck 22"/>
            <p:cNvSpPr>
              <a:spLocks noChangeArrowheads="1"/>
            </p:cNvSpPr>
            <p:nvPr/>
          </p:nvSpPr>
          <p:spPr bwMode="auto">
            <a:xfrm>
              <a:off x="5578475" y="5614988"/>
              <a:ext cx="2298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800"/>
                </a:spcAft>
                <a:defRPr sz="1700">
                  <a:solidFill>
                    <a:schemeClr val="tx1"/>
                  </a:solidFill>
                  <a:latin typeface="Arial" charset="0"/>
                </a:defRPr>
              </a:lvl1pPr>
              <a:lvl2pPr marL="742950" indent="-285750">
                <a:spcBef>
                  <a:spcPts val="800"/>
                </a:spcBef>
                <a:buSzPct val="100000"/>
                <a:buBlip>
                  <a:blip r:embed="rId3"/>
                </a:buBlip>
                <a:defRPr sz="1700">
                  <a:solidFill>
                    <a:schemeClr val="tx1"/>
                  </a:solidFill>
                  <a:latin typeface="Arial" charset="0"/>
                </a:defRPr>
              </a:lvl2pPr>
              <a:lvl3pPr marL="1143000" indent="-228600">
                <a:spcBef>
                  <a:spcPts val="800"/>
                </a:spcBef>
                <a:buSzPct val="100000"/>
                <a:buFont typeface="Symbol" pitchFamily="18" charset="2"/>
                <a:buChar char="-"/>
                <a:defRPr sz="1700">
                  <a:solidFill>
                    <a:schemeClr val="tx1"/>
                  </a:solidFill>
                  <a:latin typeface="Arial" charset="0"/>
                </a:defRPr>
              </a:lvl3pPr>
              <a:lvl4pPr marL="1600200" indent="-228600">
                <a:spcBef>
                  <a:spcPts val="800"/>
                </a:spcBef>
                <a:buSzPct val="100000"/>
                <a:buBlip>
                  <a:blip r:embed="rId3"/>
                </a:buBlip>
                <a:defRPr sz="1700">
                  <a:solidFill>
                    <a:schemeClr val="tx1"/>
                  </a:solidFill>
                  <a:latin typeface="Arial" charset="0"/>
                </a:defRPr>
              </a:lvl4pPr>
              <a:lvl5pPr marL="2057400" indent="-228600">
                <a:spcBef>
                  <a:spcPts val="800"/>
                </a:spcBef>
                <a:buSzPct val="100000"/>
                <a:buBlip>
                  <a:blip r:embed="rId3"/>
                </a:buBlip>
                <a:defRPr sz="1700">
                  <a:solidFill>
                    <a:schemeClr val="tx1"/>
                  </a:solidFill>
                  <a:latin typeface="Arial" charset="0"/>
                </a:defRPr>
              </a:lvl5pPr>
              <a:lvl6pPr marL="2514600" indent="-228600" defTabSz="457200" eaLnBrk="0" fontAlgn="base" hangingPunct="0">
                <a:spcBef>
                  <a:spcPts val="800"/>
                </a:spcBef>
                <a:spcAft>
                  <a:spcPct val="0"/>
                </a:spcAft>
                <a:buSzPct val="100000"/>
                <a:buBlip>
                  <a:blip r:embed="rId3"/>
                </a:buBlip>
                <a:defRPr sz="1700">
                  <a:solidFill>
                    <a:schemeClr val="tx1"/>
                  </a:solidFill>
                  <a:latin typeface="Arial" charset="0"/>
                </a:defRPr>
              </a:lvl6pPr>
              <a:lvl7pPr marL="2971800" indent="-228600" defTabSz="457200" eaLnBrk="0" fontAlgn="base" hangingPunct="0">
                <a:spcBef>
                  <a:spcPts val="800"/>
                </a:spcBef>
                <a:spcAft>
                  <a:spcPct val="0"/>
                </a:spcAft>
                <a:buSzPct val="100000"/>
                <a:buBlip>
                  <a:blip r:embed="rId3"/>
                </a:buBlip>
                <a:defRPr sz="1700">
                  <a:solidFill>
                    <a:schemeClr val="tx1"/>
                  </a:solidFill>
                  <a:latin typeface="Arial" charset="0"/>
                </a:defRPr>
              </a:lvl7pPr>
              <a:lvl8pPr marL="3429000" indent="-228600" defTabSz="457200" eaLnBrk="0" fontAlgn="base" hangingPunct="0">
                <a:spcBef>
                  <a:spcPts val="800"/>
                </a:spcBef>
                <a:spcAft>
                  <a:spcPct val="0"/>
                </a:spcAft>
                <a:buSzPct val="100000"/>
                <a:buBlip>
                  <a:blip r:embed="rId3"/>
                </a:buBlip>
                <a:defRPr sz="1700">
                  <a:solidFill>
                    <a:schemeClr val="tx1"/>
                  </a:solidFill>
                  <a:latin typeface="Arial" charset="0"/>
                </a:defRPr>
              </a:lvl8pPr>
              <a:lvl9pPr marL="3886200" indent="-228600" defTabSz="457200" eaLnBrk="0" fontAlgn="base" hangingPunct="0">
                <a:spcBef>
                  <a:spcPts val="800"/>
                </a:spcBef>
                <a:spcAft>
                  <a:spcPct val="0"/>
                </a:spcAft>
                <a:buSzPct val="100000"/>
                <a:buBlip>
                  <a:blip r:embed="rId3"/>
                </a:buBlip>
                <a:defRPr sz="1700">
                  <a:solidFill>
                    <a:schemeClr val="tx1"/>
                  </a:solidFill>
                  <a:latin typeface="Arial" charset="0"/>
                </a:defRPr>
              </a:lvl9pPr>
            </a:lstStyle>
            <a:p>
              <a:pPr algn="ctr" eaLnBrk="1" hangingPunct="1">
                <a:spcBef>
                  <a:spcPct val="0"/>
                </a:spcBef>
                <a:spcAft>
                  <a:spcPct val="0"/>
                </a:spcAft>
              </a:pPr>
              <a:r>
                <a:rPr lang="de-DE" altLang="de-DE" sz="1200" dirty="0"/>
                <a:t>Anlagebericht</a:t>
              </a:r>
              <a:br>
                <a:rPr lang="de-DE" altLang="de-DE" sz="1200" dirty="0"/>
              </a:br>
              <a:r>
                <a:rPr lang="de-DE" altLang="de-DE" sz="1200" dirty="0"/>
                <a:t>www.stuttgarter.de/gruenerente</a:t>
              </a:r>
            </a:p>
          </p:txBody>
        </p:sp>
        <p:pic>
          <p:nvPicPr>
            <p:cNvPr id="19" name="Grafik 18">
              <a:extLst>
                <a:ext uri="{FF2B5EF4-FFF2-40B4-BE49-F238E27FC236}">
                  <a16:creationId xmlns:a16="http://schemas.microsoft.com/office/drawing/2014/main" id="{ED94AFEE-0910-7873-293F-6C97BA500F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4107" y="2792730"/>
              <a:ext cx="1934231" cy="2736000"/>
            </a:xfrm>
            <a:prstGeom prst="rect">
              <a:avLst/>
            </a:prstGeom>
            <a:noFill/>
            <a:ln w="9525">
              <a:solidFill>
                <a:schemeClr val="accent5"/>
              </a:solidFill>
              <a:miter lim="800000"/>
              <a:headEnd/>
              <a:tailEnd/>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624360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platzhalter 15">
            <a:extLst>
              <a:ext uri="{FF2B5EF4-FFF2-40B4-BE49-F238E27FC236}">
                <a16:creationId xmlns:a16="http://schemas.microsoft.com/office/drawing/2014/main" id="{C83BC9C0-99F7-F941-7E07-AB10D90DCF69}"/>
              </a:ext>
            </a:extLst>
          </p:cNvPr>
          <p:cNvSpPr>
            <a:spLocks noGrp="1"/>
          </p:cNvSpPr>
          <p:nvPr>
            <p:ph type="body" sz="quarter" idx="17"/>
          </p:nvPr>
        </p:nvSpPr>
        <p:spPr>
          <a:xfrm>
            <a:off x="358775" y="2087563"/>
            <a:ext cx="8426450" cy="215444"/>
          </a:xfrm>
        </p:spPr>
        <p:txBody>
          <a:bodyPr/>
          <a:lstStyle/>
          <a:p>
            <a:r>
              <a:rPr lang="de-DE" sz="1400" spc="-1" dirty="0">
                <a:ea typeface="DejaVu Sans"/>
              </a:rPr>
              <a:t>Anteil der Befragten, auf die folgende Aussagen zum Thema nachhaltige Mode zutreffen</a:t>
            </a:r>
          </a:p>
        </p:txBody>
      </p:sp>
      <p:sp>
        <p:nvSpPr>
          <p:cNvPr id="2" name="Titel 1"/>
          <p:cNvSpPr>
            <a:spLocks noGrp="1"/>
          </p:cNvSpPr>
          <p:nvPr>
            <p:ph type="title"/>
          </p:nvPr>
        </p:nvSpPr>
        <p:spPr/>
        <p:txBody>
          <a:bodyPr/>
          <a:lstStyle/>
          <a:p>
            <a:r>
              <a:rPr lang="de-DE" altLang="de-DE" dirty="0"/>
              <a:t>Nachhaltigkeit:</a:t>
            </a:r>
            <a:br>
              <a:rPr lang="de-DE" altLang="de-DE" dirty="0"/>
            </a:br>
            <a:r>
              <a:rPr lang="de-DE" altLang="de-DE" dirty="0"/>
              <a:t>Ein wichtiger Bestandteil des täglichen Lebens</a:t>
            </a:r>
            <a:endParaRPr lang="de-DE" dirty="0"/>
          </a:p>
        </p:txBody>
      </p:sp>
      <p:sp>
        <p:nvSpPr>
          <p:cNvPr id="11" name="Textplatzhalter 10"/>
          <p:cNvSpPr>
            <a:spLocks noGrp="1"/>
          </p:cNvSpPr>
          <p:nvPr>
            <p:ph type="body" sz="quarter" idx="23"/>
          </p:nvPr>
        </p:nvSpPr>
        <p:spPr/>
        <p:txBody>
          <a:bodyPr/>
          <a:lstStyle/>
          <a:p>
            <a:r>
              <a:rPr lang="de-DE" dirty="0"/>
              <a:t>Basis: 1.032 Befragte (ab 16 Jahren) in Deutschland; 15.-22.02.2021</a:t>
            </a:r>
            <a:br>
              <a:rPr lang="de-DE" dirty="0"/>
            </a:br>
            <a:r>
              <a:rPr lang="de-DE" dirty="0"/>
              <a:t>Quelle: Statista Global Consumer Survey</a:t>
            </a:r>
          </a:p>
        </p:txBody>
      </p:sp>
      <p:sp>
        <p:nvSpPr>
          <p:cNvPr id="12" name="Textplatzhalter 11"/>
          <p:cNvSpPr>
            <a:spLocks noGrp="1"/>
          </p:cNvSpPr>
          <p:nvPr>
            <p:ph type="body" sz="quarter" idx="24"/>
          </p:nvPr>
        </p:nvSpPr>
        <p:spPr/>
        <p:txBody>
          <a:bodyPr/>
          <a:lstStyle/>
          <a:p>
            <a:r>
              <a:rPr lang="de-DE" dirty="0"/>
              <a:t>Die Deutschen wollen nachhaltig leben.</a:t>
            </a:r>
          </a:p>
        </p:txBody>
      </p:sp>
      <p:sp>
        <p:nvSpPr>
          <p:cNvPr id="17" name="Textplatzhalter 16"/>
          <p:cNvSpPr>
            <a:spLocks noGrp="1"/>
          </p:cNvSpPr>
          <p:nvPr>
            <p:ph type="body" sz="quarter" idx="18"/>
          </p:nvPr>
        </p:nvSpPr>
        <p:spPr/>
        <p:txBody>
          <a:bodyPr/>
          <a:lstStyle/>
          <a:p>
            <a:r>
              <a:rPr lang="de-DE" dirty="0"/>
              <a:t>1. </a:t>
            </a:r>
            <a:r>
              <a:rPr lang="de-DE" altLang="de-DE" dirty="0"/>
              <a:t>Nachhaltigkeit liegt im Trend</a:t>
            </a:r>
            <a:endParaRPr lang="de-DE" dirty="0"/>
          </a:p>
        </p:txBody>
      </p:sp>
      <p:sp>
        <p:nvSpPr>
          <p:cNvPr id="6" name="Datumsplatzhalter 5"/>
          <p:cNvSpPr>
            <a:spLocks noGrp="1"/>
          </p:cNvSpPr>
          <p:nvPr>
            <p:ph type="dt" sz="half" idx="25"/>
          </p:nvPr>
        </p:nvSpPr>
        <p:spPr/>
        <p:txBody>
          <a:bodyPr/>
          <a:lstStyle/>
          <a:p>
            <a:r>
              <a:rPr lang="de-DE"/>
              <a:t>01.01.2023</a:t>
            </a:r>
            <a:endParaRPr lang="de-DE" dirty="0"/>
          </a:p>
        </p:txBody>
      </p:sp>
      <p:sp>
        <p:nvSpPr>
          <p:cNvPr id="7" name="Fußzeilenplatzhalter 6"/>
          <p:cNvSpPr>
            <a:spLocks noGrp="1"/>
          </p:cNvSpPr>
          <p:nvPr>
            <p:ph type="ftr" sz="quarter" idx="26"/>
          </p:nvPr>
        </p:nvSpPr>
        <p:spPr/>
        <p:txBody>
          <a:bodyPr/>
          <a:lstStyle/>
          <a:p>
            <a:r>
              <a:rPr lang="de-DE"/>
              <a:t>Nachhaltigkeit in der betrieblichen Altersversorgung: bAV &amp; GrüneRente</a:t>
            </a:r>
            <a:endParaRPr lang="de-DE" dirty="0"/>
          </a:p>
        </p:txBody>
      </p:sp>
      <p:sp>
        <p:nvSpPr>
          <p:cNvPr id="8" name="Foliennummernplatzhalter 7"/>
          <p:cNvSpPr>
            <a:spLocks noGrp="1"/>
          </p:cNvSpPr>
          <p:nvPr>
            <p:ph type="sldNum" sz="quarter" idx="27"/>
          </p:nvPr>
        </p:nvSpPr>
        <p:spPr/>
        <p:txBody>
          <a:bodyPr/>
          <a:lstStyle/>
          <a:p>
            <a:fld id="{BFE8ADF1-837C-463F-9856-54C2D771B21B}" type="slidenum">
              <a:rPr lang="de-DE" smtClean="0"/>
              <a:pPr/>
              <a:t>6</a:t>
            </a:fld>
            <a:endParaRPr lang="de-DE" dirty="0"/>
          </a:p>
        </p:txBody>
      </p:sp>
      <p:graphicFrame>
        <p:nvGraphicFramePr>
          <p:cNvPr id="13" name="Diagramm 12">
            <a:extLst>
              <a:ext uri="{FF2B5EF4-FFF2-40B4-BE49-F238E27FC236}">
                <a16:creationId xmlns:a16="http://schemas.microsoft.com/office/drawing/2014/main" id="{EC27BC10-EE6A-4DC2-837D-4E1938B7227C}"/>
              </a:ext>
            </a:extLst>
          </p:cNvPr>
          <p:cNvGraphicFramePr>
            <a:graphicFrameLocks noChangeAspect="1"/>
          </p:cNvGraphicFramePr>
          <p:nvPr>
            <p:extLst>
              <p:ext uri="{D42A27DB-BD31-4B8C-83A1-F6EECF244321}">
                <p14:modId xmlns:p14="http://schemas.microsoft.com/office/powerpoint/2010/main" val="1043468477"/>
              </p:ext>
            </p:extLst>
          </p:nvPr>
        </p:nvGraphicFramePr>
        <p:xfrm>
          <a:off x="4572000" y="2573202"/>
          <a:ext cx="4213222" cy="276397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feld 4">
            <a:extLst>
              <a:ext uri="{FF2B5EF4-FFF2-40B4-BE49-F238E27FC236}">
                <a16:creationId xmlns:a16="http://schemas.microsoft.com/office/drawing/2014/main" id="{E3623525-C22B-F04D-AC82-FA2182D4A357}"/>
              </a:ext>
            </a:extLst>
          </p:cNvPr>
          <p:cNvSpPr txBox="1"/>
          <p:nvPr/>
        </p:nvSpPr>
        <p:spPr>
          <a:xfrm>
            <a:off x="355601" y="2945731"/>
            <a:ext cx="4284000" cy="169277"/>
          </a:xfrm>
          <a:prstGeom prst="rect">
            <a:avLst/>
          </a:prstGeom>
          <a:noFill/>
        </p:spPr>
        <p:txBody>
          <a:bodyPr wrap="square" lIns="0" tIns="0" rIns="0" bIns="0">
            <a:spAutoFit/>
          </a:bodyPr>
          <a:lstStyle/>
          <a:p>
            <a:pPr algn="r"/>
            <a:r>
              <a:rPr lang="de-DE" sz="1100" b="0" i="0" u="none" strike="noStrike" baseline="0" dirty="0">
                <a:solidFill>
                  <a:srgbClr val="000000"/>
                </a:solidFill>
                <a:latin typeface="+mn-lt"/>
              </a:rPr>
              <a:t>Ich ziehe lokale Geschäfte dem Online-Handel vor</a:t>
            </a:r>
          </a:p>
        </p:txBody>
      </p:sp>
      <p:sp>
        <p:nvSpPr>
          <p:cNvPr id="16" name="Textfeld 15">
            <a:extLst>
              <a:ext uri="{FF2B5EF4-FFF2-40B4-BE49-F238E27FC236}">
                <a16:creationId xmlns:a16="http://schemas.microsoft.com/office/drawing/2014/main" id="{62A647D2-FDCD-5884-53EC-8E54363F37BF}"/>
              </a:ext>
            </a:extLst>
          </p:cNvPr>
          <p:cNvSpPr txBox="1"/>
          <p:nvPr/>
        </p:nvSpPr>
        <p:spPr>
          <a:xfrm>
            <a:off x="355601" y="3303167"/>
            <a:ext cx="4284000" cy="169277"/>
          </a:xfrm>
          <a:prstGeom prst="rect">
            <a:avLst/>
          </a:prstGeom>
          <a:noFill/>
        </p:spPr>
        <p:txBody>
          <a:bodyPr wrap="square" lIns="0" tIns="0" rIns="0" bIns="0">
            <a:spAutoFit/>
          </a:bodyPr>
          <a:lstStyle/>
          <a:p>
            <a:pPr algn="r"/>
            <a:r>
              <a:rPr lang="de-DE" sz="1100" b="0" i="0" u="none" strike="noStrike" baseline="0" dirty="0">
                <a:solidFill>
                  <a:srgbClr val="000000"/>
                </a:solidFill>
                <a:latin typeface="+mn-lt"/>
              </a:rPr>
              <a:t>Ich kaufe so wenig Modeartikel wie möglich</a:t>
            </a:r>
          </a:p>
        </p:txBody>
      </p:sp>
      <p:sp>
        <p:nvSpPr>
          <p:cNvPr id="20" name="Textfeld 19">
            <a:extLst>
              <a:ext uri="{FF2B5EF4-FFF2-40B4-BE49-F238E27FC236}">
                <a16:creationId xmlns:a16="http://schemas.microsoft.com/office/drawing/2014/main" id="{F5528E5A-6B95-9B70-C911-C1E3BD97222B}"/>
              </a:ext>
            </a:extLst>
          </p:cNvPr>
          <p:cNvSpPr txBox="1"/>
          <p:nvPr/>
        </p:nvSpPr>
        <p:spPr>
          <a:xfrm>
            <a:off x="355601" y="3660603"/>
            <a:ext cx="4284000" cy="169277"/>
          </a:xfrm>
          <a:prstGeom prst="rect">
            <a:avLst/>
          </a:prstGeom>
          <a:noFill/>
        </p:spPr>
        <p:txBody>
          <a:bodyPr wrap="square" lIns="0" tIns="0" rIns="0" bIns="0">
            <a:spAutoFit/>
          </a:bodyPr>
          <a:lstStyle/>
          <a:p>
            <a:pPr algn="r"/>
            <a:r>
              <a:rPr lang="de-DE" sz="1100" b="0" i="0" u="none" strike="noStrike" baseline="0" dirty="0">
                <a:solidFill>
                  <a:srgbClr val="000000"/>
                </a:solidFill>
                <a:latin typeface="+mn-lt"/>
              </a:rPr>
              <a:t>Ich repariere kaputte Modeartikel, statt sie zu ersetzen</a:t>
            </a:r>
          </a:p>
        </p:txBody>
      </p:sp>
      <p:sp>
        <p:nvSpPr>
          <p:cNvPr id="21" name="Textfeld 20">
            <a:extLst>
              <a:ext uri="{FF2B5EF4-FFF2-40B4-BE49-F238E27FC236}">
                <a16:creationId xmlns:a16="http://schemas.microsoft.com/office/drawing/2014/main" id="{4C710B70-6E61-6AEF-991E-DA9240B52FD5}"/>
              </a:ext>
            </a:extLst>
          </p:cNvPr>
          <p:cNvSpPr txBox="1"/>
          <p:nvPr/>
        </p:nvSpPr>
        <p:spPr>
          <a:xfrm>
            <a:off x="355601" y="4018039"/>
            <a:ext cx="4284000" cy="169277"/>
          </a:xfrm>
          <a:prstGeom prst="rect">
            <a:avLst/>
          </a:prstGeom>
          <a:noFill/>
        </p:spPr>
        <p:txBody>
          <a:bodyPr wrap="square" lIns="0" tIns="0" rIns="0" bIns="0">
            <a:spAutoFit/>
          </a:bodyPr>
          <a:lstStyle/>
          <a:p>
            <a:pPr algn="r"/>
            <a:r>
              <a:rPr lang="de-DE" sz="1100" b="0" i="0" u="none" strike="noStrike" baseline="0" dirty="0">
                <a:solidFill>
                  <a:srgbClr val="000000"/>
                </a:solidFill>
                <a:latin typeface="+mn-lt"/>
              </a:rPr>
              <a:t>Ich achte darauf, dass die Kleidung keine tierischen Produkte enthält</a:t>
            </a:r>
          </a:p>
        </p:txBody>
      </p:sp>
      <p:sp>
        <p:nvSpPr>
          <p:cNvPr id="22" name="Textfeld 21">
            <a:extLst>
              <a:ext uri="{FF2B5EF4-FFF2-40B4-BE49-F238E27FC236}">
                <a16:creationId xmlns:a16="http://schemas.microsoft.com/office/drawing/2014/main" id="{EA83078C-D019-6B77-46FD-BA24EF2690B6}"/>
              </a:ext>
            </a:extLst>
          </p:cNvPr>
          <p:cNvSpPr txBox="1"/>
          <p:nvPr/>
        </p:nvSpPr>
        <p:spPr>
          <a:xfrm>
            <a:off x="355601" y="4375475"/>
            <a:ext cx="4284000" cy="169277"/>
          </a:xfrm>
          <a:prstGeom prst="rect">
            <a:avLst/>
          </a:prstGeom>
          <a:noFill/>
        </p:spPr>
        <p:txBody>
          <a:bodyPr wrap="square" lIns="0" tIns="0" rIns="0" bIns="0">
            <a:spAutoFit/>
          </a:bodyPr>
          <a:lstStyle/>
          <a:p>
            <a:pPr algn="r"/>
            <a:r>
              <a:rPr lang="de-DE" sz="1100" b="0" i="0" u="none" strike="noStrike" baseline="0" dirty="0">
                <a:solidFill>
                  <a:srgbClr val="000000"/>
                </a:solidFill>
                <a:latin typeface="+mn-lt"/>
              </a:rPr>
              <a:t>Ich kaufe/trage mehr Second Hand-Artikel</a:t>
            </a:r>
          </a:p>
        </p:txBody>
      </p:sp>
      <p:sp>
        <p:nvSpPr>
          <p:cNvPr id="23" name="Textfeld 22">
            <a:extLst>
              <a:ext uri="{FF2B5EF4-FFF2-40B4-BE49-F238E27FC236}">
                <a16:creationId xmlns:a16="http://schemas.microsoft.com/office/drawing/2014/main" id="{16C5C949-0C94-FAB4-8474-D3ACD0A6CF51}"/>
              </a:ext>
            </a:extLst>
          </p:cNvPr>
          <p:cNvSpPr txBox="1"/>
          <p:nvPr/>
        </p:nvSpPr>
        <p:spPr>
          <a:xfrm>
            <a:off x="355601" y="4732911"/>
            <a:ext cx="4284000" cy="169277"/>
          </a:xfrm>
          <a:prstGeom prst="rect">
            <a:avLst/>
          </a:prstGeom>
          <a:noFill/>
        </p:spPr>
        <p:txBody>
          <a:bodyPr wrap="square" lIns="0" tIns="0" rIns="0" bIns="0">
            <a:spAutoFit/>
          </a:bodyPr>
          <a:lstStyle/>
          <a:p>
            <a:pPr algn="r"/>
            <a:r>
              <a:rPr lang="de-DE" sz="1100" b="0" i="0" u="none" strike="noStrike" baseline="0" dirty="0">
                <a:solidFill>
                  <a:srgbClr val="000000"/>
                </a:solidFill>
                <a:latin typeface="+mn-lt"/>
              </a:rPr>
              <a:t>Ich miete/tausche Modeartikel statt sie zu kaufen</a:t>
            </a:r>
          </a:p>
        </p:txBody>
      </p:sp>
      <p:sp>
        <p:nvSpPr>
          <p:cNvPr id="24" name="Textfeld 23">
            <a:extLst>
              <a:ext uri="{FF2B5EF4-FFF2-40B4-BE49-F238E27FC236}">
                <a16:creationId xmlns:a16="http://schemas.microsoft.com/office/drawing/2014/main" id="{1A62CBDE-4544-EDD2-4266-E3501D498683}"/>
              </a:ext>
            </a:extLst>
          </p:cNvPr>
          <p:cNvSpPr txBox="1"/>
          <p:nvPr/>
        </p:nvSpPr>
        <p:spPr>
          <a:xfrm>
            <a:off x="355601" y="5090348"/>
            <a:ext cx="4284000" cy="169277"/>
          </a:xfrm>
          <a:prstGeom prst="rect">
            <a:avLst/>
          </a:prstGeom>
          <a:noFill/>
        </p:spPr>
        <p:txBody>
          <a:bodyPr wrap="square" lIns="0" tIns="0" rIns="0" bIns="0">
            <a:spAutoFit/>
          </a:bodyPr>
          <a:lstStyle/>
          <a:p>
            <a:pPr algn="r"/>
            <a:r>
              <a:rPr lang="de-DE" sz="1100" b="0" i="0" u="none" strike="noStrike" baseline="0" dirty="0">
                <a:solidFill>
                  <a:srgbClr val="000000"/>
                </a:solidFill>
                <a:latin typeface="+mn-lt"/>
              </a:rPr>
              <a:t>Nichts davon</a:t>
            </a:r>
          </a:p>
        </p:txBody>
      </p:sp>
    </p:spTree>
    <p:extLst>
      <p:ext uri="{BB962C8B-B14F-4D97-AF65-F5344CB8AC3E}">
        <p14:creationId xmlns:p14="http://schemas.microsoft.com/office/powerpoint/2010/main" val="5877662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8"/>
          </p:nvPr>
        </p:nvSpPr>
        <p:spPr/>
        <p:txBody>
          <a:bodyPr/>
          <a:lstStyle/>
          <a:p>
            <a:endParaRPr lang="de-DE"/>
          </a:p>
        </p:txBody>
      </p:sp>
      <p:sp>
        <p:nvSpPr>
          <p:cNvPr id="3" name="Datumsplatzhalter 2"/>
          <p:cNvSpPr>
            <a:spLocks noGrp="1"/>
          </p:cNvSpPr>
          <p:nvPr>
            <p:ph type="dt" sz="half" idx="19"/>
          </p:nvPr>
        </p:nvSpPr>
        <p:spPr/>
        <p:txBody>
          <a:bodyPr/>
          <a:lstStyle/>
          <a:p>
            <a:r>
              <a:rPr lang="de-DE"/>
              <a:t>01.01.2023</a:t>
            </a:r>
            <a:endParaRPr lang="de-DE" dirty="0"/>
          </a:p>
        </p:txBody>
      </p:sp>
      <p:sp>
        <p:nvSpPr>
          <p:cNvPr id="4" name="Fußzeilenplatzhalter 3"/>
          <p:cNvSpPr>
            <a:spLocks noGrp="1"/>
          </p:cNvSpPr>
          <p:nvPr>
            <p:ph type="ftr" sz="quarter" idx="20"/>
          </p:nvPr>
        </p:nvSpPr>
        <p:spPr/>
        <p:txBody>
          <a:bodyPr/>
          <a:lstStyle/>
          <a:p>
            <a:r>
              <a:rPr lang="de-DE"/>
              <a:t>Nachhaltigkeit in der betrieblichen Altersversorgung: bAV &amp; GrüneRente</a:t>
            </a:r>
            <a:endParaRPr lang="de-DE" dirty="0"/>
          </a:p>
        </p:txBody>
      </p:sp>
      <p:sp>
        <p:nvSpPr>
          <p:cNvPr id="5" name="Foliennummernplatzhalter 4"/>
          <p:cNvSpPr>
            <a:spLocks noGrp="1"/>
          </p:cNvSpPr>
          <p:nvPr>
            <p:ph type="sldNum" sz="quarter" idx="21"/>
          </p:nvPr>
        </p:nvSpPr>
        <p:spPr/>
        <p:txBody>
          <a:bodyPr/>
          <a:lstStyle/>
          <a:p>
            <a:fld id="{BFE8ADF1-837C-463F-9856-54C2D771B21B}" type="slidenum">
              <a:rPr lang="de-DE" smtClean="0"/>
              <a:pPr/>
              <a:t>60</a:t>
            </a:fld>
            <a:endParaRPr lang="de-DE" dirty="0"/>
          </a:p>
        </p:txBody>
      </p:sp>
      <p:sp>
        <p:nvSpPr>
          <p:cNvPr id="6" name="Textplatzhalter 4"/>
          <p:cNvSpPr txBox="1">
            <a:spLocks/>
          </p:cNvSpPr>
          <p:nvPr/>
        </p:nvSpPr>
        <p:spPr>
          <a:xfrm>
            <a:off x="1439863" y="415925"/>
            <a:ext cx="5622925" cy="168275"/>
          </a:xfrm>
          <a:prstGeom prst="rect">
            <a:avLst/>
          </a:prstGeom>
        </p:spPr>
        <p:txBody>
          <a:bodyPr/>
          <a:lstStyle>
            <a:lvl1pPr marL="0" indent="0" algn="l" defTabSz="457200" rtl="0" eaLnBrk="0" fontAlgn="base" hangingPunct="0">
              <a:spcBef>
                <a:spcPts val="0"/>
              </a:spcBef>
              <a:spcAft>
                <a:spcPts val="1200"/>
              </a:spcAft>
              <a:defRPr lang="de-DE" sz="1700" b="1" kern="1200" dirty="0">
                <a:solidFill>
                  <a:schemeClr val="tx1"/>
                </a:solidFill>
                <a:latin typeface="+mn-lt"/>
                <a:ea typeface="+mn-ea"/>
                <a:cs typeface="+mn-cs"/>
              </a:defRPr>
            </a:lvl1pPr>
            <a:lvl2pPr marL="2698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altLang="de-DE" sz="1700" kern="1200" dirty="0" smtClean="0">
                <a:solidFill>
                  <a:schemeClr val="tx1"/>
                </a:solidFill>
                <a:latin typeface="+mn-lt"/>
                <a:ea typeface="+mn-ea"/>
                <a:cs typeface="+mn-cs"/>
              </a:defRPr>
            </a:lvl2pPr>
            <a:lvl3pPr marL="6254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3pPr>
            <a:lvl4pPr marL="107632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4pPr>
            <a:lvl5pPr marL="269875" indent="-269875" algn="l" defTabSz="457200" rtl="0" eaLnBrk="0" fontAlgn="base" hangingPunct="0">
              <a:spcBef>
                <a:spcPts val="0"/>
              </a:spcBef>
              <a:spcAft>
                <a:spcPts val="600"/>
              </a:spcAft>
              <a:buSzPct val="100000"/>
              <a:buBlip>
                <a:blip r:embed="rId2"/>
              </a:buBlip>
              <a:defRPr lang="de-DE" sz="17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altLang="de-DE"/>
              <a:t>4.	Die GrüneRente in der bAV</a:t>
            </a:r>
          </a:p>
        </p:txBody>
      </p:sp>
      <p:pic>
        <p:nvPicPr>
          <p:cNvPr id="7" name="Grafik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31992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Dokumentation der Entscheidung</a:t>
            </a:r>
            <a:br>
              <a:rPr lang="de-DE" altLang="de-DE" dirty="0"/>
            </a:br>
            <a:r>
              <a:rPr lang="de-DE" altLang="de-DE" dirty="0"/>
              <a:t>des Arbeitgebers</a:t>
            </a:r>
            <a:endParaRPr lang="de-DE" dirty="0"/>
          </a:p>
        </p:txBody>
      </p:sp>
      <p:sp>
        <p:nvSpPr>
          <p:cNvPr id="4" name="Textplatzhalter 3"/>
          <p:cNvSpPr>
            <a:spLocks noGrp="1"/>
          </p:cNvSpPr>
          <p:nvPr>
            <p:ph type="body" sz="quarter" idx="21"/>
          </p:nvPr>
        </p:nvSpPr>
        <p:spPr>
          <a:xfrm>
            <a:off x="358775" y="2087563"/>
            <a:ext cx="8426449" cy="523220"/>
          </a:xfrm>
        </p:spPr>
        <p:txBody>
          <a:bodyPr/>
          <a:lstStyle/>
          <a:p>
            <a:r>
              <a:rPr lang="de-DE" altLang="de-DE" dirty="0"/>
              <a:t>Dokumentieren Sie als Vermittler die Information und ggf. die Entscheidung des Arbeitgebers zu einer nachhaltig ausgerichteten betrieblichen Altersversorgung.</a:t>
            </a:r>
          </a:p>
        </p:txBody>
      </p:sp>
      <p:sp>
        <p:nvSpPr>
          <p:cNvPr id="5" name="Textplatzhalter 4"/>
          <p:cNvSpPr>
            <a:spLocks noGrp="1"/>
          </p:cNvSpPr>
          <p:nvPr>
            <p:ph type="body" sz="quarter" idx="23"/>
          </p:nvPr>
        </p:nvSpPr>
        <p:spPr/>
        <p:txBody>
          <a:bodyPr/>
          <a:lstStyle/>
          <a:p>
            <a:endParaRPr lang="de-DE"/>
          </a:p>
        </p:txBody>
      </p:sp>
      <p:sp>
        <p:nvSpPr>
          <p:cNvPr id="6" name="Textplatzhalter 5"/>
          <p:cNvSpPr>
            <a:spLocks noGrp="1"/>
          </p:cNvSpPr>
          <p:nvPr>
            <p:ph type="body" sz="quarter" idx="24"/>
          </p:nvPr>
        </p:nvSpPr>
        <p:spPr/>
        <p:txBody>
          <a:bodyPr/>
          <a:lstStyle/>
          <a:p>
            <a:r>
              <a:rPr lang="de-DE" b="1" dirty="0"/>
              <a:t>Nächster Schritt: </a:t>
            </a:r>
            <a:br>
              <a:rPr lang="de-DE" b="1" dirty="0"/>
            </a:br>
            <a:r>
              <a:rPr lang="de-DE" dirty="0"/>
              <a:t>Der Arbeitgeber lässt die Auswahlmöglichkeit durch die Arbeitnehmer zu.</a:t>
            </a:r>
          </a:p>
        </p:txBody>
      </p:sp>
      <p:sp>
        <p:nvSpPr>
          <p:cNvPr id="7" name="Textplatzhalter 6"/>
          <p:cNvSpPr>
            <a:spLocks noGrp="1"/>
          </p:cNvSpPr>
          <p:nvPr>
            <p:ph type="body" sz="quarter" idx="18"/>
          </p:nvPr>
        </p:nvSpPr>
        <p:spPr/>
        <p:txBody>
          <a:bodyPr/>
          <a:lstStyle/>
          <a:p>
            <a:r>
              <a:rPr lang="de-DE" dirty="0"/>
              <a:t>4. </a:t>
            </a:r>
            <a:r>
              <a:rPr lang="de-DE" altLang="de-DE" dirty="0"/>
              <a:t>Die </a:t>
            </a:r>
            <a:r>
              <a:rPr lang="de-DE" altLang="de-DE" dirty="0" err="1"/>
              <a:t>GrüneRente</a:t>
            </a:r>
            <a:r>
              <a:rPr lang="de-DE" altLang="de-DE" dirty="0"/>
              <a:t> in der bAV</a:t>
            </a:r>
            <a:endParaRPr lang="de-DE" dirty="0"/>
          </a:p>
        </p:txBody>
      </p:sp>
      <p:sp>
        <p:nvSpPr>
          <p:cNvPr id="8" name="Datumsplatzhalter 7"/>
          <p:cNvSpPr>
            <a:spLocks noGrp="1"/>
          </p:cNvSpPr>
          <p:nvPr>
            <p:ph type="dt" sz="half" idx="25"/>
          </p:nvPr>
        </p:nvSpPr>
        <p:spPr/>
        <p:txBody>
          <a:bodyPr/>
          <a:lstStyle/>
          <a:p>
            <a:r>
              <a:rPr lang="de-DE"/>
              <a:t>01.01.2023</a:t>
            </a:r>
            <a:endParaRPr lang="de-DE" dirty="0"/>
          </a:p>
        </p:txBody>
      </p:sp>
      <p:sp>
        <p:nvSpPr>
          <p:cNvPr id="9" name="Fußzeilenplatzhalter 8"/>
          <p:cNvSpPr>
            <a:spLocks noGrp="1"/>
          </p:cNvSpPr>
          <p:nvPr>
            <p:ph type="ftr" sz="quarter" idx="26"/>
          </p:nvPr>
        </p:nvSpPr>
        <p:spPr/>
        <p:txBody>
          <a:bodyPr/>
          <a:lstStyle/>
          <a:p>
            <a:r>
              <a:rPr lang="de-DE"/>
              <a:t>Nachhaltigkeit in der betrieblichen Altersversorgung: bAV &amp; GrüneRente</a:t>
            </a:r>
            <a:endParaRPr lang="de-DE" dirty="0"/>
          </a:p>
        </p:txBody>
      </p:sp>
      <p:sp>
        <p:nvSpPr>
          <p:cNvPr id="10" name="Foliennummernplatzhalter 9"/>
          <p:cNvSpPr>
            <a:spLocks noGrp="1"/>
          </p:cNvSpPr>
          <p:nvPr>
            <p:ph type="sldNum" sz="quarter" idx="27"/>
          </p:nvPr>
        </p:nvSpPr>
        <p:spPr/>
        <p:txBody>
          <a:bodyPr/>
          <a:lstStyle/>
          <a:p>
            <a:fld id="{BFE8ADF1-837C-463F-9856-54C2D771B21B}" type="slidenum">
              <a:rPr lang="de-DE" smtClean="0"/>
              <a:pPr/>
              <a:t>61</a:t>
            </a:fld>
            <a:endParaRPr lang="de-DE" dirty="0"/>
          </a:p>
        </p:txBody>
      </p:sp>
      <p:grpSp>
        <p:nvGrpSpPr>
          <p:cNvPr id="17" name="Gruppieren 16">
            <a:extLst>
              <a:ext uri="{FF2B5EF4-FFF2-40B4-BE49-F238E27FC236}">
                <a16:creationId xmlns:a16="http://schemas.microsoft.com/office/drawing/2014/main" id="{5C593BC9-EB2D-47C7-9098-262BB47F4B3E}"/>
              </a:ext>
            </a:extLst>
          </p:cNvPr>
          <p:cNvGrpSpPr/>
          <p:nvPr/>
        </p:nvGrpSpPr>
        <p:grpSpPr>
          <a:xfrm>
            <a:off x="1651681" y="2713121"/>
            <a:ext cx="5829678" cy="2552640"/>
            <a:chOff x="1651681" y="2713121"/>
            <a:chExt cx="5829678" cy="2552640"/>
          </a:xfrm>
        </p:grpSpPr>
        <p:sp>
          <p:nvSpPr>
            <p:cNvPr id="13" name="Rechteck 12">
              <a:extLst>
                <a:ext uri="{FF2B5EF4-FFF2-40B4-BE49-F238E27FC236}">
                  <a16:creationId xmlns:a16="http://schemas.microsoft.com/office/drawing/2014/main" id="{71AFC8AB-F9D6-458D-97E7-AD29A031F266}"/>
                </a:ext>
              </a:extLst>
            </p:cNvPr>
            <p:cNvSpPr/>
            <p:nvPr/>
          </p:nvSpPr>
          <p:spPr>
            <a:xfrm>
              <a:off x="1651681" y="2713121"/>
              <a:ext cx="5829678" cy="2552640"/>
            </a:xfrm>
            <a:prstGeom prst="rect">
              <a:avLst/>
            </a:prstGeom>
            <a:solidFill>
              <a:schemeClr val="bg1"/>
            </a:solidFill>
            <a:ln w="9525">
              <a:solidFill>
                <a:schemeClr val="accent5"/>
              </a:solidFill>
              <a:miter lim="800000"/>
              <a:headEnd/>
              <a:tailEn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pic>
          <p:nvPicPr>
            <p:cNvPr id="16" name="Grafik 15">
              <a:extLst>
                <a:ext uri="{FF2B5EF4-FFF2-40B4-BE49-F238E27FC236}">
                  <a16:creationId xmlns:a16="http://schemas.microsoft.com/office/drawing/2014/main" id="{8D7FB854-E6A4-442F-8FA2-ABC04DEF2B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8348" y="2756437"/>
              <a:ext cx="4571397" cy="2484000"/>
            </a:xfrm>
            <a:prstGeom prst="rect">
              <a:avLst/>
            </a:prstGeom>
          </p:spPr>
        </p:pic>
      </p:grpSp>
    </p:spTree>
    <p:extLst>
      <p:ext uri="{BB962C8B-B14F-4D97-AF65-F5344CB8AC3E}">
        <p14:creationId xmlns:p14="http://schemas.microsoft.com/office/powerpoint/2010/main" val="17877673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Wählen Sie als Vermittler aktiv die </a:t>
            </a:r>
            <a:r>
              <a:rPr lang="de-DE" altLang="de-DE" dirty="0" err="1"/>
              <a:t>GrüneRente</a:t>
            </a:r>
            <a:r>
              <a:rPr lang="de-DE" altLang="de-DE" dirty="0"/>
              <a:t> </a:t>
            </a:r>
            <a:br>
              <a:rPr lang="de-DE" altLang="de-DE" dirty="0"/>
            </a:br>
            <a:r>
              <a:rPr lang="de-DE" altLang="de-DE" dirty="0"/>
              <a:t>in der Tarifsoftware</a:t>
            </a:r>
            <a:endParaRPr lang="de-DE" dirty="0"/>
          </a:p>
        </p:txBody>
      </p:sp>
      <p:sp>
        <p:nvSpPr>
          <p:cNvPr id="3" name="Textplatzhalter 2"/>
          <p:cNvSpPr>
            <a:spLocks noGrp="1"/>
          </p:cNvSpPr>
          <p:nvPr>
            <p:ph type="body" sz="quarter" idx="18"/>
          </p:nvPr>
        </p:nvSpPr>
        <p:spPr/>
        <p:txBody>
          <a:bodyPr/>
          <a:lstStyle/>
          <a:p>
            <a:r>
              <a:rPr lang="de-DE" dirty="0"/>
              <a:t>4. </a:t>
            </a:r>
            <a:r>
              <a:rPr lang="de-DE" altLang="de-DE" dirty="0"/>
              <a:t>Die </a:t>
            </a:r>
            <a:r>
              <a:rPr lang="de-DE" altLang="de-DE" dirty="0" err="1"/>
              <a:t>GrüneRente</a:t>
            </a:r>
            <a:r>
              <a:rPr lang="de-DE" altLang="de-DE" dirty="0"/>
              <a:t> in der bAV</a:t>
            </a:r>
            <a:endParaRPr lang="de-DE" dirty="0"/>
          </a:p>
        </p:txBody>
      </p:sp>
      <p:sp>
        <p:nvSpPr>
          <p:cNvPr id="4" name="Datumsplatzhalter 3"/>
          <p:cNvSpPr>
            <a:spLocks noGrp="1"/>
          </p:cNvSpPr>
          <p:nvPr>
            <p:ph type="dt" sz="half" idx="19"/>
          </p:nvPr>
        </p:nvSpPr>
        <p:spPr/>
        <p:txBody>
          <a:bodyPr/>
          <a:lstStyle/>
          <a:p>
            <a:r>
              <a:rPr lang="de-DE"/>
              <a:t>01.01.2023</a:t>
            </a:r>
            <a:endParaRPr lang="de-DE" dirty="0"/>
          </a:p>
        </p:txBody>
      </p:sp>
      <p:sp>
        <p:nvSpPr>
          <p:cNvPr id="5" name="Fußzeilenplatzhalter 4"/>
          <p:cNvSpPr>
            <a:spLocks noGrp="1"/>
          </p:cNvSpPr>
          <p:nvPr>
            <p:ph type="ftr" sz="quarter" idx="20"/>
          </p:nvPr>
        </p:nvSpPr>
        <p:spPr/>
        <p:txBody>
          <a:bodyPr/>
          <a:lstStyle/>
          <a:p>
            <a:r>
              <a:rPr lang="de-DE"/>
              <a:t>Nachhaltigkeit in der betrieblichen Altersversorgung: bAV &amp; GrüneRente</a:t>
            </a:r>
            <a:endParaRPr lang="de-DE" dirty="0"/>
          </a:p>
        </p:txBody>
      </p:sp>
      <p:sp>
        <p:nvSpPr>
          <p:cNvPr id="6" name="Foliennummernplatzhalter 5"/>
          <p:cNvSpPr>
            <a:spLocks noGrp="1"/>
          </p:cNvSpPr>
          <p:nvPr>
            <p:ph type="sldNum" sz="quarter" idx="21"/>
          </p:nvPr>
        </p:nvSpPr>
        <p:spPr/>
        <p:txBody>
          <a:bodyPr/>
          <a:lstStyle/>
          <a:p>
            <a:fld id="{BFE8ADF1-837C-463F-9856-54C2D771B21B}" type="slidenum">
              <a:rPr lang="de-DE" smtClean="0"/>
              <a:pPr/>
              <a:t>62</a:t>
            </a:fld>
            <a:endParaRPr lang="de-DE" dirty="0"/>
          </a:p>
        </p:txBody>
      </p:sp>
      <p:sp>
        <p:nvSpPr>
          <p:cNvPr id="7" name="Textplatzhalter 6"/>
          <p:cNvSpPr>
            <a:spLocks noGrp="1"/>
          </p:cNvSpPr>
          <p:nvPr>
            <p:ph type="body" sz="quarter" idx="23"/>
          </p:nvPr>
        </p:nvSpPr>
        <p:spPr/>
        <p:txBody>
          <a:bodyPr/>
          <a:lstStyle/>
          <a:p>
            <a:endParaRPr lang="de-DE"/>
          </a:p>
        </p:txBody>
      </p:sp>
      <p:pic>
        <p:nvPicPr>
          <p:cNvPr id="13" name="Grafik 12">
            <a:extLst>
              <a:ext uri="{FF2B5EF4-FFF2-40B4-BE49-F238E27FC236}">
                <a16:creationId xmlns:a16="http://schemas.microsoft.com/office/drawing/2014/main" id="{9EE6D7AB-061C-4B9B-BEEA-52E7401FF4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4362" y="2052464"/>
            <a:ext cx="3897474" cy="3960000"/>
          </a:xfrm>
          <a:prstGeom prst="rect">
            <a:avLst/>
          </a:prstGeom>
          <a:noFill/>
          <a:ln w="9525">
            <a:solidFill>
              <a:schemeClr val="accent5"/>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309509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Dokumentation im Antrag</a:t>
            </a:r>
            <a:endParaRPr lang="de-DE" dirty="0"/>
          </a:p>
        </p:txBody>
      </p:sp>
      <p:sp>
        <p:nvSpPr>
          <p:cNvPr id="3" name="Textplatzhalter 2"/>
          <p:cNvSpPr>
            <a:spLocks noGrp="1"/>
          </p:cNvSpPr>
          <p:nvPr>
            <p:ph type="body" sz="quarter" idx="17"/>
          </p:nvPr>
        </p:nvSpPr>
        <p:spPr>
          <a:xfrm>
            <a:off x="358775" y="2087563"/>
            <a:ext cx="8426450" cy="523220"/>
          </a:xfrm>
        </p:spPr>
        <p:txBody>
          <a:bodyPr/>
          <a:lstStyle/>
          <a:p>
            <a:r>
              <a:rPr lang="de-DE" altLang="de-DE" dirty="0"/>
              <a:t>Dokumentieren Sie als Vermittler die Auswahl der </a:t>
            </a:r>
            <a:r>
              <a:rPr lang="de-DE" altLang="de-DE" dirty="0" err="1"/>
              <a:t>GrüneRente</a:t>
            </a:r>
            <a:r>
              <a:rPr lang="de-DE" altLang="de-DE" dirty="0"/>
              <a:t> bei der Beantragung.</a:t>
            </a:r>
          </a:p>
        </p:txBody>
      </p:sp>
      <p:sp>
        <p:nvSpPr>
          <p:cNvPr id="4" name="Textplatzhalter 3"/>
          <p:cNvSpPr>
            <a:spLocks noGrp="1"/>
          </p:cNvSpPr>
          <p:nvPr>
            <p:ph type="body" sz="quarter" idx="19"/>
          </p:nvPr>
        </p:nvSpPr>
        <p:spPr>
          <a:xfrm>
            <a:off x="358775" y="2783205"/>
            <a:ext cx="8426450" cy="3600449"/>
          </a:xfrm>
        </p:spPr>
        <p:txBody>
          <a:bodyPr/>
          <a:lstStyle/>
          <a:p>
            <a:pPr lvl="1"/>
            <a:r>
              <a:rPr lang="de-DE" altLang="de-DE" dirty="0"/>
              <a:t>Im Antrag bitte das Feld „</a:t>
            </a:r>
            <a:r>
              <a:rPr lang="de-DE" altLang="de-DE" dirty="0" err="1"/>
              <a:t>GrüneRente</a:t>
            </a:r>
            <a:r>
              <a:rPr lang="de-DE" altLang="de-DE" dirty="0"/>
              <a:t>“ ankreuzen</a:t>
            </a:r>
          </a:p>
          <a:p>
            <a:pPr lvl="1"/>
            <a:r>
              <a:rPr lang="de-DE" altLang="de-DE" dirty="0"/>
              <a:t>Wichtig für</a:t>
            </a:r>
          </a:p>
          <a:p>
            <a:pPr lvl="2">
              <a:spcBef>
                <a:spcPts val="0"/>
              </a:spcBef>
            </a:pPr>
            <a:r>
              <a:rPr lang="de-DE" altLang="de-DE" dirty="0"/>
              <a:t>das passende </a:t>
            </a:r>
            <a:r>
              <a:rPr lang="de-DE" altLang="de-DE" dirty="0" err="1"/>
              <a:t>Policenbegleitschreiben</a:t>
            </a:r>
            <a:endParaRPr lang="de-DE" altLang="de-DE" dirty="0"/>
          </a:p>
          <a:p>
            <a:pPr lvl="2">
              <a:spcBef>
                <a:spcPts val="0"/>
              </a:spcBef>
            </a:pPr>
            <a:r>
              <a:rPr lang="de-DE" altLang="de-DE" dirty="0"/>
              <a:t>Auswertungen für die Kapitalanlage</a:t>
            </a:r>
          </a:p>
        </p:txBody>
      </p:sp>
      <p:sp>
        <p:nvSpPr>
          <p:cNvPr id="5" name="Textplatzhalter 4"/>
          <p:cNvSpPr>
            <a:spLocks noGrp="1"/>
          </p:cNvSpPr>
          <p:nvPr>
            <p:ph type="body" sz="quarter" idx="18"/>
          </p:nvPr>
        </p:nvSpPr>
        <p:spPr/>
        <p:txBody>
          <a:bodyPr/>
          <a:lstStyle/>
          <a:p>
            <a:r>
              <a:rPr lang="de-DE" dirty="0"/>
              <a:t>4. </a:t>
            </a:r>
            <a:r>
              <a:rPr lang="de-DE" altLang="de-DE" dirty="0"/>
              <a:t>Die </a:t>
            </a:r>
            <a:r>
              <a:rPr lang="de-DE" altLang="de-DE" dirty="0" err="1"/>
              <a:t>GrüneRente</a:t>
            </a:r>
            <a:r>
              <a:rPr lang="de-DE" altLang="de-DE" dirty="0"/>
              <a:t> in der bAV</a:t>
            </a:r>
            <a:endParaRPr lang="de-DE" dirty="0"/>
          </a:p>
        </p:txBody>
      </p:sp>
      <p:sp>
        <p:nvSpPr>
          <p:cNvPr id="6" name="Datumsplatzhalter 5"/>
          <p:cNvSpPr>
            <a:spLocks noGrp="1"/>
          </p:cNvSpPr>
          <p:nvPr>
            <p:ph type="dt" sz="half" idx="20"/>
          </p:nvPr>
        </p:nvSpPr>
        <p:spPr/>
        <p:txBody>
          <a:bodyPr/>
          <a:lstStyle/>
          <a:p>
            <a:r>
              <a:rPr lang="de-DE"/>
              <a:t>01.01.2023</a:t>
            </a:r>
            <a:endParaRPr lang="de-DE" dirty="0"/>
          </a:p>
        </p:txBody>
      </p:sp>
      <p:sp>
        <p:nvSpPr>
          <p:cNvPr id="7" name="Fußzeilenplatzhalter 6"/>
          <p:cNvSpPr>
            <a:spLocks noGrp="1"/>
          </p:cNvSpPr>
          <p:nvPr>
            <p:ph type="ftr" sz="quarter" idx="21"/>
          </p:nvPr>
        </p:nvSpPr>
        <p:spPr/>
        <p:txBody>
          <a:bodyPr/>
          <a:lstStyle/>
          <a:p>
            <a:r>
              <a:rPr lang="de-DE"/>
              <a:t>Nachhaltigkeit in der betrieblichen Altersversorgung: bAV &amp; GrüneRente</a:t>
            </a:r>
            <a:endParaRPr lang="de-DE" dirty="0"/>
          </a:p>
        </p:txBody>
      </p:sp>
      <p:sp>
        <p:nvSpPr>
          <p:cNvPr id="8" name="Foliennummernplatzhalter 7"/>
          <p:cNvSpPr>
            <a:spLocks noGrp="1"/>
          </p:cNvSpPr>
          <p:nvPr>
            <p:ph type="sldNum" sz="quarter" idx="22"/>
          </p:nvPr>
        </p:nvSpPr>
        <p:spPr/>
        <p:txBody>
          <a:bodyPr/>
          <a:lstStyle/>
          <a:p>
            <a:fld id="{BFE8ADF1-837C-463F-9856-54C2D771B21B}" type="slidenum">
              <a:rPr lang="de-DE" smtClean="0"/>
              <a:pPr/>
              <a:t>63</a:t>
            </a:fld>
            <a:endParaRPr lang="de-DE" dirty="0"/>
          </a:p>
        </p:txBody>
      </p:sp>
      <p:sp>
        <p:nvSpPr>
          <p:cNvPr id="9" name="Textplatzhalter 8"/>
          <p:cNvSpPr>
            <a:spLocks noGrp="1"/>
          </p:cNvSpPr>
          <p:nvPr>
            <p:ph type="body" sz="quarter" idx="23"/>
          </p:nvPr>
        </p:nvSpPr>
        <p:spPr/>
        <p:txBody>
          <a:bodyPr/>
          <a:lstStyle/>
          <a:p>
            <a:endParaRPr lang="de-DE"/>
          </a:p>
        </p:txBody>
      </p:sp>
    </p:spTree>
    <p:extLst>
      <p:ext uri="{BB962C8B-B14F-4D97-AF65-F5344CB8AC3E}">
        <p14:creationId xmlns:p14="http://schemas.microsoft.com/office/powerpoint/2010/main" val="35429113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Dokumente für Arbeitnehmer</a:t>
            </a:r>
            <a:endParaRPr lang="de-DE" dirty="0"/>
          </a:p>
        </p:txBody>
      </p:sp>
      <p:sp>
        <p:nvSpPr>
          <p:cNvPr id="3" name="Textplatzhalter 2"/>
          <p:cNvSpPr>
            <a:spLocks noGrp="1"/>
          </p:cNvSpPr>
          <p:nvPr>
            <p:ph type="body" sz="quarter" idx="17"/>
          </p:nvPr>
        </p:nvSpPr>
        <p:spPr>
          <a:xfrm>
            <a:off x="358775" y="2087563"/>
            <a:ext cx="8426450" cy="261610"/>
          </a:xfrm>
        </p:spPr>
        <p:txBody>
          <a:bodyPr/>
          <a:lstStyle/>
          <a:p>
            <a:r>
              <a:rPr lang="de-DE" altLang="de-DE" dirty="0"/>
              <a:t>So erkennen Arbeitnehmer die </a:t>
            </a:r>
            <a:r>
              <a:rPr lang="de-DE" altLang="de-DE" dirty="0" err="1"/>
              <a:t>GrüneRente</a:t>
            </a:r>
            <a:r>
              <a:rPr lang="de-DE" altLang="de-DE" dirty="0"/>
              <a:t>.</a:t>
            </a:r>
          </a:p>
        </p:txBody>
      </p:sp>
      <p:sp>
        <p:nvSpPr>
          <p:cNvPr id="5" name="Textplatzhalter 4"/>
          <p:cNvSpPr>
            <a:spLocks noGrp="1"/>
          </p:cNvSpPr>
          <p:nvPr>
            <p:ph type="body" sz="quarter" idx="18"/>
          </p:nvPr>
        </p:nvSpPr>
        <p:spPr/>
        <p:txBody>
          <a:bodyPr/>
          <a:lstStyle/>
          <a:p>
            <a:r>
              <a:rPr lang="de-DE" dirty="0"/>
              <a:t>4. </a:t>
            </a:r>
            <a:r>
              <a:rPr lang="de-DE" altLang="de-DE" dirty="0"/>
              <a:t>Die </a:t>
            </a:r>
            <a:r>
              <a:rPr lang="de-DE" altLang="de-DE" dirty="0" err="1"/>
              <a:t>GrüneRente</a:t>
            </a:r>
            <a:r>
              <a:rPr lang="de-DE" altLang="de-DE" dirty="0"/>
              <a:t> in der bAV</a:t>
            </a:r>
            <a:endParaRPr lang="de-DE" dirty="0"/>
          </a:p>
        </p:txBody>
      </p:sp>
      <p:sp>
        <p:nvSpPr>
          <p:cNvPr id="6" name="Datumsplatzhalter 5"/>
          <p:cNvSpPr>
            <a:spLocks noGrp="1"/>
          </p:cNvSpPr>
          <p:nvPr>
            <p:ph type="dt" sz="half" idx="20"/>
          </p:nvPr>
        </p:nvSpPr>
        <p:spPr/>
        <p:txBody>
          <a:bodyPr/>
          <a:lstStyle/>
          <a:p>
            <a:r>
              <a:rPr lang="de-DE"/>
              <a:t>01.01.2023</a:t>
            </a:r>
            <a:endParaRPr lang="de-DE" dirty="0"/>
          </a:p>
        </p:txBody>
      </p:sp>
      <p:sp>
        <p:nvSpPr>
          <p:cNvPr id="7" name="Fußzeilenplatzhalter 6"/>
          <p:cNvSpPr>
            <a:spLocks noGrp="1"/>
          </p:cNvSpPr>
          <p:nvPr>
            <p:ph type="ftr" sz="quarter" idx="21"/>
          </p:nvPr>
        </p:nvSpPr>
        <p:spPr/>
        <p:txBody>
          <a:bodyPr/>
          <a:lstStyle/>
          <a:p>
            <a:r>
              <a:rPr lang="de-DE"/>
              <a:t>Nachhaltigkeit in der betrieblichen Altersversorgung: bAV &amp; GrüneRente</a:t>
            </a:r>
            <a:endParaRPr lang="de-DE" dirty="0"/>
          </a:p>
        </p:txBody>
      </p:sp>
      <p:sp>
        <p:nvSpPr>
          <p:cNvPr id="8" name="Foliennummernplatzhalter 7"/>
          <p:cNvSpPr>
            <a:spLocks noGrp="1"/>
          </p:cNvSpPr>
          <p:nvPr>
            <p:ph type="sldNum" sz="quarter" idx="22"/>
          </p:nvPr>
        </p:nvSpPr>
        <p:spPr/>
        <p:txBody>
          <a:bodyPr/>
          <a:lstStyle/>
          <a:p>
            <a:fld id="{BFE8ADF1-837C-463F-9856-54C2D771B21B}" type="slidenum">
              <a:rPr lang="de-DE" smtClean="0"/>
              <a:pPr/>
              <a:t>64</a:t>
            </a:fld>
            <a:endParaRPr lang="de-DE" dirty="0"/>
          </a:p>
        </p:txBody>
      </p:sp>
      <p:sp>
        <p:nvSpPr>
          <p:cNvPr id="9" name="Textplatzhalter 8"/>
          <p:cNvSpPr>
            <a:spLocks noGrp="1"/>
          </p:cNvSpPr>
          <p:nvPr>
            <p:ph type="body" sz="quarter" idx="23"/>
          </p:nvPr>
        </p:nvSpPr>
        <p:spPr/>
        <p:txBody>
          <a:bodyPr/>
          <a:lstStyle/>
          <a:p>
            <a:endParaRPr lang="de-DE"/>
          </a:p>
        </p:txBody>
      </p:sp>
      <p:grpSp>
        <p:nvGrpSpPr>
          <p:cNvPr id="25" name="Gruppieren 24">
            <a:extLst>
              <a:ext uri="{FF2B5EF4-FFF2-40B4-BE49-F238E27FC236}">
                <a16:creationId xmlns:a16="http://schemas.microsoft.com/office/drawing/2014/main" id="{0965EE46-2369-4A3A-AF2B-23E7EE7A23D8}"/>
              </a:ext>
            </a:extLst>
          </p:cNvPr>
          <p:cNvGrpSpPr/>
          <p:nvPr/>
        </p:nvGrpSpPr>
        <p:grpSpPr>
          <a:xfrm>
            <a:off x="1065213" y="2605418"/>
            <a:ext cx="7005954" cy="3509632"/>
            <a:chOff x="1065213" y="2605418"/>
            <a:chExt cx="7005954" cy="3509632"/>
          </a:xfrm>
        </p:grpSpPr>
        <p:grpSp>
          <p:nvGrpSpPr>
            <p:cNvPr id="10" name="Gruppieren 10"/>
            <p:cNvGrpSpPr>
              <a:grpSpLocks/>
            </p:cNvGrpSpPr>
            <p:nvPr/>
          </p:nvGrpSpPr>
          <p:grpSpPr bwMode="auto">
            <a:xfrm>
              <a:off x="1065213" y="2616200"/>
              <a:ext cx="2005012" cy="3313113"/>
              <a:chOff x="1175048" y="2667324"/>
              <a:chExt cx="2005373" cy="3313314"/>
            </a:xfrm>
          </p:grpSpPr>
          <p:sp>
            <p:nvSpPr>
              <p:cNvPr id="11" name="Rechteck 17"/>
              <p:cNvSpPr>
                <a:spLocks noChangeArrowheads="1"/>
              </p:cNvSpPr>
              <p:nvPr/>
            </p:nvSpPr>
            <p:spPr bwMode="auto">
              <a:xfrm>
                <a:off x="1203422" y="5703639"/>
                <a:ext cx="1948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800"/>
                  </a:spcAft>
                  <a:defRPr sz="1700">
                    <a:solidFill>
                      <a:schemeClr val="tx1"/>
                    </a:solidFill>
                    <a:latin typeface="Arial" charset="0"/>
                  </a:defRPr>
                </a:lvl1pPr>
                <a:lvl2pPr marL="742950" indent="-285750">
                  <a:spcBef>
                    <a:spcPts val="800"/>
                  </a:spcBef>
                  <a:buSzPct val="100000"/>
                  <a:buBlip>
                    <a:blip r:embed="rId2"/>
                  </a:buBlip>
                  <a:defRPr sz="1700">
                    <a:solidFill>
                      <a:schemeClr val="tx1"/>
                    </a:solidFill>
                    <a:latin typeface="Arial" charset="0"/>
                  </a:defRPr>
                </a:lvl2pPr>
                <a:lvl3pPr marL="1143000" indent="-228600">
                  <a:spcBef>
                    <a:spcPts val="800"/>
                  </a:spcBef>
                  <a:buSzPct val="100000"/>
                  <a:buFont typeface="Symbol" pitchFamily="18" charset="2"/>
                  <a:buChar char="-"/>
                  <a:defRPr sz="1700">
                    <a:solidFill>
                      <a:schemeClr val="tx1"/>
                    </a:solidFill>
                    <a:latin typeface="Arial" charset="0"/>
                  </a:defRPr>
                </a:lvl3pPr>
                <a:lvl4pPr marL="1600200" indent="-228600">
                  <a:spcBef>
                    <a:spcPts val="800"/>
                  </a:spcBef>
                  <a:buSzPct val="100000"/>
                  <a:buBlip>
                    <a:blip r:embed="rId2"/>
                  </a:buBlip>
                  <a:defRPr sz="1700">
                    <a:solidFill>
                      <a:schemeClr val="tx1"/>
                    </a:solidFill>
                    <a:latin typeface="Arial" charset="0"/>
                  </a:defRPr>
                </a:lvl4pPr>
                <a:lvl5pPr marL="2057400" indent="-228600">
                  <a:spcBef>
                    <a:spcPts val="800"/>
                  </a:spcBef>
                  <a:buSzPct val="100000"/>
                  <a:buBlip>
                    <a:blip r:embed="rId2"/>
                  </a:buBlip>
                  <a:defRPr sz="1700">
                    <a:solidFill>
                      <a:schemeClr val="tx1"/>
                    </a:solidFill>
                    <a:latin typeface="Arial"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charset="0"/>
                  </a:defRPr>
                </a:lvl9pPr>
              </a:lstStyle>
              <a:p>
                <a:pPr algn="ctr" eaLnBrk="1" hangingPunct="1">
                  <a:spcBef>
                    <a:spcPct val="0"/>
                  </a:spcBef>
                  <a:spcAft>
                    <a:spcPct val="0"/>
                  </a:spcAft>
                </a:pPr>
                <a:r>
                  <a:rPr lang="de-DE" altLang="de-DE" sz="1200"/>
                  <a:t>Policenbegleitschreiben</a:t>
                </a:r>
              </a:p>
            </p:txBody>
          </p:sp>
          <p:pic>
            <p:nvPicPr>
              <p:cNvPr id="12" name="Picture 2"/>
              <p:cNvPicPr>
                <a:picLocks noChangeAspect="1" noChangeArrowheads="1"/>
              </p:cNvPicPr>
              <p:nvPr/>
            </p:nvPicPr>
            <p:blipFill>
              <a:blip r:embed="rId3"/>
              <a:srcRect/>
              <a:stretch>
                <a:fillRect/>
              </a:stretch>
            </p:blipFill>
            <p:spPr bwMode="auto">
              <a:xfrm>
                <a:off x="1175048" y="2667324"/>
                <a:ext cx="2005373" cy="2957692"/>
              </a:xfrm>
              <a:prstGeom prst="rect">
                <a:avLst/>
              </a:prstGeom>
              <a:noFill/>
              <a:ln w="9525">
                <a:solidFill>
                  <a:schemeClr val="accent5"/>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pSp>
        <p:grpSp>
          <p:nvGrpSpPr>
            <p:cNvPr id="13" name="Gruppieren 12"/>
            <p:cNvGrpSpPr>
              <a:grpSpLocks/>
            </p:cNvGrpSpPr>
            <p:nvPr/>
          </p:nvGrpSpPr>
          <p:grpSpPr bwMode="auto">
            <a:xfrm>
              <a:off x="3476625" y="2616200"/>
              <a:ext cx="2089150" cy="3498850"/>
              <a:chOff x="3601298" y="2667324"/>
              <a:chExt cx="2088712" cy="3497980"/>
            </a:xfrm>
          </p:grpSpPr>
          <p:pic>
            <p:nvPicPr>
              <p:cNvPr id="14" name="Picture 3"/>
              <p:cNvPicPr>
                <a:picLocks noChangeAspect="1" noChangeArrowheads="1"/>
              </p:cNvPicPr>
              <p:nvPr/>
            </p:nvPicPr>
            <p:blipFill rotWithShape="1">
              <a:blip r:embed="rId4"/>
              <a:srcRect/>
              <a:stretch/>
            </p:blipFill>
            <p:spPr bwMode="auto">
              <a:xfrm>
                <a:off x="3601298" y="2667324"/>
                <a:ext cx="2088712" cy="2958364"/>
              </a:xfrm>
              <a:prstGeom prst="rect">
                <a:avLst/>
              </a:prstGeom>
              <a:noFill/>
              <a:ln w="9525">
                <a:solidFill>
                  <a:schemeClr val="accent5"/>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5" name="Rechteck 20"/>
              <p:cNvSpPr>
                <a:spLocks noChangeArrowheads="1"/>
              </p:cNvSpPr>
              <p:nvPr/>
            </p:nvSpPr>
            <p:spPr bwMode="auto">
              <a:xfrm>
                <a:off x="3671342" y="5703639"/>
                <a:ext cx="1948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800"/>
                  </a:spcAft>
                  <a:defRPr sz="1700">
                    <a:solidFill>
                      <a:schemeClr val="tx1"/>
                    </a:solidFill>
                    <a:latin typeface="Arial" charset="0"/>
                  </a:defRPr>
                </a:lvl1pPr>
                <a:lvl2pPr marL="742950" indent="-285750">
                  <a:spcBef>
                    <a:spcPts val="800"/>
                  </a:spcBef>
                  <a:buSzPct val="100000"/>
                  <a:buBlip>
                    <a:blip r:embed="rId2"/>
                  </a:buBlip>
                  <a:defRPr sz="1700">
                    <a:solidFill>
                      <a:schemeClr val="tx1"/>
                    </a:solidFill>
                    <a:latin typeface="Arial" charset="0"/>
                  </a:defRPr>
                </a:lvl2pPr>
                <a:lvl3pPr marL="1143000" indent="-228600">
                  <a:spcBef>
                    <a:spcPts val="800"/>
                  </a:spcBef>
                  <a:buSzPct val="100000"/>
                  <a:buFont typeface="Symbol" pitchFamily="18" charset="2"/>
                  <a:buChar char="-"/>
                  <a:defRPr sz="1700">
                    <a:solidFill>
                      <a:schemeClr val="tx1"/>
                    </a:solidFill>
                    <a:latin typeface="Arial" charset="0"/>
                  </a:defRPr>
                </a:lvl3pPr>
                <a:lvl4pPr marL="1600200" indent="-228600">
                  <a:spcBef>
                    <a:spcPts val="800"/>
                  </a:spcBef>
                  <a:buSzPct val="100000"/>
                  <a:buBlip>
                    <a:blip r:embed="rId2"/>
                  </a:buBlip>
                  <a:defRPr sz="1700">
                    <a:solidFill>
                      <a:schemeClr val="tx1"/>
                    </a:solidFill>
                    <a:latin typeface="Arial" charset="0"/>
                  </a:defRPr>
                </a:lvl4pPr>
                <a:lvl5pPr marL="2057400" indent="-228600">
                  <a:spcBef>
                    <a:spcPts val="800"/>
                  </a:spcBef>
                  <a:buSzPct val="100000"/>
                  <a:buBlip>
                    <a:blip r:embed="rId2"/>
                  </a:buBlip>
                  <a:defRPr sz="1700">
                    <a:solidFill>
                      <a:schemeClr val="tx1"/>
                    </a:solidFill>
                    <a:latin typeface="Arial"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charset="0"/>
                  </a:defRPr>
                </a:lvl9pPr>
              </a:lstStyle>
              <a:p>
                <a:pPr algn="ctr" eaLnBrk="1" hangingPunct="1">
                  <a:spcBef>
                    <a:spcPct val="0"/>
                  </a:spcBef>
                  <a:spcAft>
                    <a:spcPct val="0"/>
                  </a:spcAft>
                </a:pPr>
                <a:r>
                  <a:rPr lang="de-DE" altLang="de-DE" sz="1200"/>
                  <a:t>Urkunde für Kunden zu jedem Vertrag</a:t>
                </a:r>
              </a:p>
            </p:txBody>
          </p:sp>
        </p:grpSp>
        <p:grpSp>
          <p:nvGrpSpPr>
            <p:cNvPr id="24" name="Gruppieren 23">
              <a:extLst>
                <a:ext uri="{FF2B5EF4-FFF2-40B4-BE49-F238E27FC236}">
                  <a16:creationId xmlns:a16="http://schemas.microsoft.com/office/drawing/2014/main" id="{5A62CFE0-0C78-48D8-85EA-6379A7F706DD}"/>
                </a:ext>
              </a:extLst>
            </p:cNvPr>
            <p:cNvGrpSpPr/>
            <p:nvPr/>
          </p:nvGrpSpPr>
          <p:grpSpPr>
            <a:xfrm>
              <a:off x="5978548" y="2605418"/>
              <a:ext cx="2092619" cy="3323895"/>
              <a:chOff x="5978548" y="2605418"/>
              <a:chExt cx="2092619" cy="3323895"/>
            </a:xfrm>
          </p:grpSpPr>
          <p:sp>
            <p:nvSpPr>
              <p:cNvPr id="18" name="Rechteck 22"/>
              <p:cNvSpPr>
                <a:spLocks noChangeArrowheads="1"/>
              </p:cNvSpPr>
              <p:nvPr/>
            </p:nvSpPr>
            <p:spPr bwMode="auto">
              <a:xfrm>
                <a:off x="6039290" y="5652331"/>
                <a:ext cx="1948559" cy="27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800"/>
                  </a:spcAft>
                  <a:defRPr sz="1700">
                    <a:solidFill>
                      <a:schemeClr val="tx1"/>
                    </a:solidFill>
                    <a:latin typeface="Arial" charset="0"/>
                  </a:defRPr>
                </a:lvl1pPr>
                <a:lvl2pPr marL="742950" indent="-285750">
                  <a:spcBef>
                    <a:spcPts val="800"/>
                  </a:spcBef>
                  <a:buSzPct val="100000"/>
                  <a:buBlip>
                    <a:blip r:embed="rId2"/>
                  </a:buBlip>
                  <a:defRPr sz="1700">
                    <a:solidFill>
                      <a:schemeClr val="tx1"/>
                    </a:solidFill>
                    <a:latin typeface="Arial" charset="0"/>
                  </a:defRPr>
                </a:lvl2pPr>
                <a:lvl3pPr marL="1143000" indent="-228600">
                  <a:spcBef>
                    <a:spcPts val="800"/>
                  </a:spcBef>
                  <a:buSzPct val="100000"/>
                  <a:buFont typeface="Symbol" pitchFamily="18" charset="2"/>
                  <a:buChar char="-"/>
                  <a:defRPr sz="1700">
                    <a:solidFill>
                      <a:schemeClr val="tx1"/>
                    </a:solidFill>
                    <a:latin typeface="Arial" charset="0"/>
                  </a:defRPr>
                </a:lvl3pPr>
                <a:lvl4pPr marL="1600200" indent="-228600">
                  <a:spcBef>
                    <a:spcPts val="800"/>
                  </a:spcBef>
                  <a:buSzPct val="100000"/>
                  <a:buBlip>
                    <a:blip r:embed="rId2"/>
                  </a:buBlip>
                  <a:defRPr sz="1700">
                    <a:solidFill>
                      <a:schemeClr val="tx1"/>
                    </a:solidFill>
                    <a:latin typeface="Arial" charset="0"/>
                  </a:defRPr>
                </a:lvl4pPr>
                <a:lvl5pPr marL="2057400" indent="-228600">
                  <a:spcBef>
                    <a:spcPts val="800"/>
                  </a:spcBef>
                  <a:buSzPct val="100000"/>
                  <a:buBlip>
                    <a:blip r:embed="rId2"/>
                  </a:buBlip>
                  <a:defRPr sz="1700">
                    <a:solidFill>
                      <a:schemeClr val="tx1"/>
                    </a:solidFill>
                    <a:latin typeface="Arial"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charset="0"/>
                  </a:defRPr>
                </a:lvl9pPr>
              </a:lstStyle>
              <a:p>
                <a:pPr algn="ctr" eaLnBrk="1" hangingPunct="1">
                  <a:spcBef>
                    <a:spcPct val="0"/>
                  </a:spcBef>
                  <a:spcAft>
                    <a:spcPct val="0"/>
                  </a:spcAft>
                </a:pPr>
                <a:r>
                  <a:rPr lang="de-DE" altLang="de-DE" sz="1200"/>
                  <a:t>Policendeckblatt</a:t>
                </a:r>
              </a:p>
            </p:txBody>
          </p:sp>
          <p:pic>
            <p:nvPicPr>
              <p:cNvPr id="23" name="Grafik 22">
                <a:extLst>
                  <a:ext uri="{FF2B5EF4-FFF2-40B4-BE49-F238E27FC236}">
                    <a16:creationId xmlns:a16="http://schemas.microsoft.com/office/drawing/2014/main" id="{85A85105-29BF-4521-AB4D-724A071183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8548" y="2605418"/>
                <a:ext cx="2092619" cy="2959200"/>
              </a:xfrm>
              <a:prstGeom prst="rect">
                <a:avLst/>
              </a:prstGeom>
              <a:noFill/>
              <a:ln w="9525">
                <a:solidFill>
                  <a:schemeClr val="accent5"/>
                </a:solidFill>
                <a:miter lim="800000"/>
                <a:headEnd/>
                <a:tailEnd/>
              </a:ln>
              <a:effectLst>
                <a:outerShdw blurRad="50800" dist="38100" dir="2700000" algn="tl" rotWithShape="0">
                  <a:prstClr val="black">
                    <a:alpha val="40000"/>
                  </a:prstClr>
                </a:outerShdw>
              </a:effectLst>
            </p:spPr>
          </p:pic>
        </p:grpSp>
      </p:grpSp>
    </p:spTree>
    <p:extLst>
      <p:ext uri="{BB962C8B-B14F-4D97-AF65-F5344CB8AC3E}">
        <p14:creationId xmlns:p14="http://schemas.microsoft.com/office/powerpoint/2010/main" val="26347955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Formel für nachhaltige Unternehmensstrategie: </a:t>
            </a:r>
            <a:br>
              <a:rPr lang="de-DE" altLang="de-DE" dirty="0"/>
            </a:br>
            <a:r>
              <a:rPr lang="de-DE" altLang="de-DE" dirty="0"/>
              <a:t>bAV + </a:t>
            </a:r>
            <a:r>
              <a:rPr lang="de-DE" altLang="de-DE" dirty="0" err="1"/>
              <a:t>GrüneRente</a:t>
            </a:r>
            <a:r>
              <a:rPr lang="de-DE" altLang="de-DE" dirty="0"/>
              <a:t> + Stuttgarter</a:t>
            </a:r>
            <a:endParaRPr lang="de-DE" dirty="0"/>
          </a:p>
        </p:txBody>
      </p:sp>
      <p:sp>
        <p:nvSpPr>
          <p:cNvPr id="29" name="Textplatzhalter 28"/>
          <p:cNvSpPr>
            <a:spLocks noGrp="1"/>
          </p:cNvSpPr>
          <p:nvPr>
            <p:ph type="body" sz="quarter" idx="17"/>
          </p:nvPr>
        </p:nvSpPr>
        <p:spPr/>
        <p:txBody>
          <a:bodyPr/>
          <a:lstStyle/>
          <a:p>
            <a:endParaRPr lang="de-DE"/>
          </a:p>
        </p:txBody>
      </p:sp>
      <p:sp>
        <p:nvSpPr>
          <p:cNvPr id="30" name="Textplatzhalter 29"/>
          <p:cNvSpPr>
            <a:spLocks noGrp="1"/>
          </p:cNvSpPr>
          <p:nvPr>
            <p:ph type="body" sz="quarter" idx="19"/>
          </p:nvPr>
        </p:nvSpPr>
        <p:spPr/>
        <p:txBody>
          <a:bodyPr/>
          <a:lstStyle/>
          <a:p>
            <a:pPr marL="233363" lvl="1" indent="-233363">
              <a:tabLst>
                <a:tab pos="1792288" algn="l"/>
                <a:tab pos="2244725" algn="l"/>
              </a:tabLst>
            </a:pPr>
            <a:r>
              <a:rPr lang="de-DE" altLang="de-DE" b="1" dirty="0"/>
              <a:t>bAV	=	</a:t>
            </a:r>
            <a:r>
              <a:rPr lang="de-DE" altLang="de-DE" b="1" dirty="0">
                <a:solidFill>
                  <a:schemeClr val="accent2"/>
                </a:solidFill>
              </a:rPr>
              <a:t>nachhaltig, sozial</a:t>
            </a:r>
          </a:p>
          <a:p>
            <a:pPr marL="233363" lvl="1" indent="-233363">
              <a:tabLst>
                <a:tab pos="1792288" algn="l"/>
                <a:tab pos="2244725" algn="l"/>
              </a:tabLst>
            </a:pPr>
            <a:endParaRPr lang="de-DE" altLang="de-DE" sz="1200" b="1" dirty="0"/>
          </a:p>
          <a:p>
            <a:pPr marL="233363" lvl="1" indent="-233363">
              <a:tabLst>
                <a:tab pos="1792288" algn="l"/>
                <a:tab pos="2244725" algn="l"/>
              </a:tabLst>
            </a:pPr>
            <a:r>
              <a:rPr lang="de-DE" altLang="de-DE" b="1" dirty="0" err="1"/>
              <a:t>GrüneRente</a:t>
            </a:r>
            <a:r>
              <a:rPr lang="de-DE" altLang="de-DE" b="1" dirty="0"/>
              <a:t>	=	</a:t>
            </a:r>
            <a:r>
              <a:rPr lang="de-DE" altLang="de-DE" b="1" dirty="0">
                <a:solidFill>
                  <a:schemeClr val="accent2"/>
                </a:solidFill>
              </a:rPr>
              <a:t>nachhaltig, sozial, ökologisch</a:t>
            </a:r>
          </a:p>
          <a:p>
            <a:pPr>
              <a:spcBef>
                <a:spcPct val="0"/>
              </a:spcBef>
              <a:tabLst>
                <a:tab pos="1792288" algn="l"/>
                <a:tab pos="2244725" algn="l"/>
              </a:tabLst>
            </a:pPr>
            <a:endParaRPr lang="de-DE" altLang="de-DE" sz="1200" dirty="0">
              <a:solidFill>
                <a:schemeClr val="accent2"/>
              </a:solidFill>
            </a:endParaRPr>
          </a:p>
          <a:p>
            <a:pPr marL="233363" lvl="1" indent="-233363">
              <a:tabLst>
                <a:tab pos="1792288" algn="l"/>
                <a:tab pos="2244725" algn="l"/>
              </a:tabLst>
            </a:pPr>
            <a:r>
              <a:rPr lang="de-DE" altLang="de-DE" b="1" dirty="0"/>
              <a:t>Stuttgarter	=	</a:t>
            </a:r>
            <a:r>
              <a:rPr lang="de-DE" altLang="de-DE" b="1" dirty="0">
                <a:solidFill>
                  <a:schemeClr val="accent2"/>
                </a:solidFill>
              </a:rPr>
              <a:t>seit über 100 Jahren </a:t>
            </a:r>
            <a:r>
              <a:rPr lang="de-DE" altLang="de-DE" b="1" dirty="0" err="1">
                <a:solidFill>
                  <a:schemeClr val="accent2"/>
                </a:solidFill>
              </a:rPr>
              <a:t>VVaG</a:t>
            </a:r>
            <a:r>
              <a:rPr lang="de-DE" altLang="de-DE" b="1" dirty="0">
                <a:solidFill>
                  <a:schemeClr val="accent2"/>
                </a:solidFill>
              </a:rPr>
              <a:t>; </a:t>
            </a:r>
            <a:br>
              <a:rPr lang="de-DE" altLang="de-DE" b="1" dirty="0">
                <a:solidFill>
                  <a:schemeClr val="accent2"/>
                </a:solidFill>
              </a:rPr>
            </a:br>
            <a:r>
              <a:rPr lang="de-DE" altLang="de-DE" b="1" dirty="0">
                <a:solidFill>
                  <a:schemeClr val="accent2"/>
                </a:solidFill>
              </a:rPr>
              <a:t>		nachhaltig, sozial, ökologisch</a:t>
            </a:r>
            <a:endParaRPr lang="de-DE" altLang="de-DE" dirty="0">
              <a:solidFill>
                <a:schemeClr val="accent2"/>
              </a:solidFill>
            </a:endParaRPr>
          </a:p>
        </p:txBody>
      </p:sp>
      <p:sp>
        <p:nvSpPr>
          <p:cNvPr id="5" name="Textplatzhalter 4"/>
          <p:cNvSpPr>
            <a:spLocks noGrp="1"/>
          </p:cNvSpPr>
          <p:nvPr>
            <p:ph type="body" sz="quarter" idx="18"/>
          </p:nvPr>
        </p:nvSpPr>
        <p:spPr/>
        <p:txBody>
          <a:bodyPr/>
          <a:lstStyle/>
          <a:p>
            <a:r>
              <a:rPr lang="de-DE" dirty="0"/>
              <a:t>4. </a:t>
            </a:r>
            <a:r>
              <a:rPr lang="de-DE" altLang="de-DE" dirty="0"/>
              <a:t>Die </a:t>
            </a:r>
            <a:r>
              <a:rPr lang="de-DE" altLang="de-DE" dirty="0" err="1"/>
              <a:t>GrüneRente</a:t>
            </a:r>
            <a:r>
              <a:rPr lang="de-DE" altLang="de-DE" dirty="0"/>
              <a:t> in der bAV</a:t>
            </a:r>
            <a:endParaRPr lang="de-DE" dirty="0"/>
          </a:p>
        </p:txBody>
      </p:sp>
      <p:sp>
        <p:nvSpPr>
          <p:cNvPr id="6" name="Datumsplatzhalter 5"/>
          <p:cNvSpPr>
            <a:spLocks noGrp="1"/>
          </p:cNvSpPr>
          <p:nvPr>
            <p:ph type="dt" sz="half" idx="20"/>
          </p:nvPr>
        </p:nvSpPr>
        <p:spPr/>
        <p:txBody>
          <a:bodyPr/>
          <a:lstStyle/>
          <a:p>
            <a:r>
              <a:rPr lang="de-DE"/>
              <a:t>01.01.2023</a:t>
            </a:r>
            <a:endParaRPr lang="de-DE" dirty="0"/>
          </a:p>
        </p:txBody>
      </p:sp>
      <p:sp>
        <p:nvSpPr>
          <p:cNvPr id="7" name="Fußzeilenplatzhalter 6"/>
          <p:cNvSpPr>
            <a:spLocks noGrp="1"/>
          </p:cNvSpPr>
          <p:nvPr>
            <p:ph type="ftr" sz="quarter" idx="21"/>
          </p:nvPr>
        </p:nvSpPr>
        <p:spPr/>
        <p:txBody>
          <a:bodyPr/>
          <a:lstStyle/>
          <a:p>
            <a:r>
              <a:rPr lang="de-DE"/>
              <a:t>Nachhaltigkeit in der betrieblichen Altersversorgung: bAV &amp; GrüneRente</a:t>
            </a:r>
            <a:endParaRPr lang="de-DE" dirty="0"/>
          </a:p>
        </p:txBody>
      </p:sp>
      <p:sp>
        <p:nvSpPr>
          <p:cNvPr id="8" name="Foliennummernplatzhalter 7"/>
          <p:cNvSpPr>
            <a:spLocks noGrp="1"/>
          </p:cNvSpPr>
          <p:nvPr>
            <p:ph type="sldNum" sz="quarter" idx="22"/>
          </p:nvPr>
        </p:nvSpPr>
        <p:spPr/>
        <p:txBody>
          <a:bodyPr/>
          <a:lstStyle/>
          <a:p>
            <a:fld id="{BFE8ADF1-837C-463F-9856-54C2D771B21B}" type="slidenum">
              <a:rPr lang="de-DE" smtClean="0"/>
              <a:pPr/>
              <a:t>65</a:t>
            </a:fld>
            <a:endParaRPr lang="de-DE" dirty="0"/>
          </a:p>
        </p:txBody>
      </p:sp>
      <p:sp>
        <p:nvSpPr>
          <p:cNvPr id="31" name="Textplatzhalter 30"/>
          <p:cNvSpPr>
            <a:spLocks noGrp="1"/>
          </p:cNvSpPr>
          <p:nvPr>
            <p:ph type="body" sz="quarter" idx="23"/>
          </p:nvPr>
        </p:nvSpPr>
        <p:spPr/>
        <p:txBody>
          <a:bodyPr/>
          <a:lstStyle/>
          <a:p>
            <a:endParaRPr lang="de-DE" dirty="0"/>
          </a:p>
        </p:txBody>
      </p:sp>
      <p:pic>
        <p:nvPicPr>
          <p:cNvPr id="21" name="Grafik 10"/>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84863" y="3268663"/>
            <a:ext cx="12604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Grafik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74272" y="3197543"/>
            <a:ext cx="1382400" cy="432000"/>
          </a:xfrm>
          <a:prstGeom prst="rect">
            <a:avLst/>
          </a:prstGeom>
        </p:spPr>
      </p:pic>
      <p:pic>
        <p:nvPicPr>
          <p:cNvPr id="4" name="Grafik 3">
            <a:extLst>
              <a:ext uri="{FF2B5EF4-FFF2-40B4-BE49-F238E27FC236}">
                <a16:creationId xmlns:a16="http://schemas.microsoft.com/office/drawing/2014/main" id="{7D0206BA-9EC7-07F8-628D-9C719E3B08F4}"/>
              </a:ext>
            </a:extLst>
          </p:cNvPr>
          <p:cNvPicPr>
            <a:picLocks noChangeAspect="1"/>
          </p:cNvPicPr>
          <p:nvPr/>
        </p:nvPicPr>
        <p:blipFill>
          <a:blip r:embed="rId4"/>
          <a:stretch>
            <a:fillRect/>
          </a:stretch>
        </p:blipFill>
        <p:spPr>
          <a:xfrm>
            <a:off x="2576980" y="4806718"/>
            <a:ext cx="3990040" cy="1152000"/>
          </a:xfrm>
          <a:prstGeom prst="rect">
            <a:avLst/>
          </a:prstGeom>
        </p:spPr>
      </p:pic>
    </p:spTree>
    <p:extLst>
      <p:ext uri="{BB962C8B-B14F-4D97-AF65-F5344CB8AC3E}">
        <p14:creationId xmlns:p14="http://schemas.microsoft.com/office/powerpoint/2010/main" val="12722923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Die stärksten Argumente der </a:t>
            </a:r>
            <a:r>
              <a:rPr lang="de-DE" altLang="de-DE" dirty="0" err="1"/>
              <a:t>GrüneRente</a:t>
            </a:r>
            <a:r>
              <a:rPr lang="de-DE" altLang="de-DE" dirty="0"/>
              <a:t> </a:t>
            </a:r>
            <a:br>
              <a:rPr lang="de-DE" altLang="de-DE" dirty="0"/>
            </a:br>
            <a:r>
              <a:rPr lang="de-DE" altLang="de-DE" dirty="0"/>
              <a:t>in der bAV</a:t>
            </a:r>
            <a:endParaRPr lang="de-DE" dirty="0"/>
          </a:p>
        </p:txBody>
      </p:sp>
      <p:sp>
        <p:nvSpPr>
          <p:cNvPr id="3" name="Textplatzhalter 2"/>
          <p:cNvSpPr>
            <a:spLocks noGrp="1"/>
          </p:cNvSpPr>
          <p:nvPr>
            <p:ph type="body" sz="quarter" idx="17"/>
          </p:nvPr>
        </p:nvSpPr>
        <p:spPr>
          <a:xfrm>
            <a:off x="358775" y="2087563"/>
            <a:ext cx="8426450" cy="261610"/>
          </a:xfrm>
        </p:spPr>
        <p:txBody>
          <a:bodyPr/>
          <a:lstStyle/>
          <a:p>
            <a:r>
              <a:rPr lang="de-DE" altLang="de-DE" dirty="0"/>
              <a:t>Das zeichnet die </a:t>
            </a:r>
            <a:r>
              <a:rPr lang="de-DE" altLang="de-DE" dirty="0" err="1"/>
              <a:t>GrüneRente</a:t>
            </a:r>
            <a:r>
              <a:rPr lang="de-DE" altLang="de-DE" dirty="0"/>
              <a:t> in der bAV aus:</a:t>
            </a:r>
          </a:p>
        </p:txBody>
      </p:sp>
      <p:sp>
        <p:nvSpPr>
          <p:cNvPr id="4" name="Textplatzhalter 3"/>
          <p:cNvSpPr>
            <a:spLocks noGrp="1"/>
          </p:cNvSpPr>
          <p:nvPr>
            <p:ph type="body" sz="quarter" idx="19"/>
          </p:nvPr>
        </p:nvSpPr>
        <p:spPr>
          <a:xfrm>
            <a:off x="358775" y="2600325"/>
            <a:ext cx="8426450" cy="3600449"/>
          </a:xfrm>
        </p:spPr>
        <p:txBody>
          <a:bodyPr/>
          <a:lstStyle/>
          <a:p>
            <a:pPr marL="233363" lvl="1" indent="-233363"/>
            <a:r>
              <a:rPr lang="de-DE" altLang="de-DE" dirty="0"/>
              <a:t>Tarife zur Altersversorgung mit garantierter Verzinsung, </a:t>
            </a:r>
            <a:br>
              <a:rPr lang="de-DE" altLang="de-DE" dirty="0"/>
            </a:br>
            <a:r>
              <a:rPr lang="de-DE" altLang="de-DE" dirty="0"/>
              <a:t>Indexbeteiligung bzw. </a:t>
            </a:r>
            <a:r>
              <a:rPr lang="de-DE" altLang="de-DE"/>
              <a:t>fondsgebundene </a:t>
            </a:r>
            <a:r>
              <a:rPr lang="de-DE" altLang="de-DE" dirty="0"/>
              <a:t>Tarife mit Garantie.</a:t>
            </a:r>
          </a:p>
          <a:p>
            <a:pPr marL="233363" lvl="1" indent="-233363"/>
            <a:r>
              <a:rPr lang="de-DE" altLang="de-DE" dirty="0"/>
              <a:t>Als Direktversicherung (klassisch, mit Indexbeteiligung oder fondsgebunden) und </a:t>
            </a:r>
            <a:br>
              <a:rPr lang="de-DE" altLang="de-DE" dirty="0"/>
            </a:br>
            <a:r>
              <a:rPr lang="de-DE" altLang="de-DE" dirty="0"/>
              <a:t>als Rückdeckungsversicherung (klassisch oder mit Indexbeteiligung) für Unterstützungskassen-Lösungen und Pensionszusagen mit bekannten </a:t>
            </a:r>
            <a:r>
              <a:rPr lang="de-DE" altLang="de-DE" dirty="0" err="1"/>
              <a:t>Produktflexibilitäten</a:t>
            </a:r>
            <a:r>
              <a:rPr lang="de-DE" altLang="de-DE" dirty="0"/>
              <a:t> verfügbar</a:t>
            </a:r>
          </a:p>
          <a:p>
            <a:pPr marL="233363" lvl="1" indent="-233363"/>
            <a:r>
              <a:rPr lang="de-DE" altLang="de-DE" dirty="0"/>
              <a:t>Keine zusätzlichen Kosten für Arbeitgeber/Arbeitnehmer</a:t>
            </a:r>
          </a:p>
          <a:p>
            <a:pPr marL="233363" lvl="1" indent="-233363"/>
            <a:r>
              <a:rPr lang="de-DE" altLang="de-DE" dirty="0"/>
              <a:t>Branchenunabhängiges Konzept</a:t>
            </a:r>
          </a:p>
          <a:p>
            <a:pPr marL="233363" lvl="1" indent="-233363"/>
            <a:r>
              <a:rPr lang="de-DE" altLang="de-DE" dirty="0"/>
              <a:t>Arbeitgeberunabhängiges Konzept (bei Wechsel des Arbeitgebers können Arbeitnehmer mit Zustimmung des neuen Arbeitgebers die </a:t>
            </a:r>
            <a:r>
              <a:rPr lang="de-DE" altLang="de-DE" dirty="0" err="1"/>
              <a:t>GrüneRente</a:t>
            </a:r>
            <a:r>
              <a:rPr lang="de-DE" altLang="de-DE" dirty="0"/>
              <a:t> „mitnehmen“)</a:t>
            </a:r>
          </a:p>
        </p:txBody>
      </p:sp>
      <p:sp>
        <p:nvSpPr>
          <p:cNvPr id="5" name="Textplatzhalter 4"/>
          <p:cNvSpPr>
            <a:spLocks noGrp="1"/>
          </p:cNvSpPr>
          <p:nvPr>
            <p:ph type="body" sz="quarter" idx="18"/>
          </p:nvPr>
        </p:nvSpPr>
        <p:spPr/>
        <p:txBody>
          <a:bodyPr/>
          <a:lstStyle/>
          <a:p>
            <a:r>
              <a:rPr lang="de-DE" dirty="0"/>
              <a:t>4. </a:t>
            </a:r>
            <a:r>
              <a:rPr lang="de-DE" altLang="de-DE" dirty="0"/>
              <a:t>Die </a:t>
            </a:r>
            <a:r>
              <a:rPr lang="de-DE" altLang="de-DE" dirty="0" err="1"/>
              <a:t>GrüneRente</a:t>
            </a:r>
            <a:r>
              <a:rPr lang="de-DE" altLang="de-DE" dirty="0"/>
              <a:t> in der bAV</a:t>
            </a:r>
            <a:endParaRPr lang="de-DE" dirty="0"/>
          </a:p>
        </p:txBody>
      </p:sp>
      <p:sp>
        <p:nvSpPr>
          <p:cNvPr id="6" name="Datumsplatzhalter 5"/>
          <p:cNvSpPr>
            <a:spLocks noGrp="1"/>
          </p:cNvSpPr>
          <p:nvPr>
            <p:ph type="dt" sz="half" idx="20"/>
          </p:nvPr>
        </p:nvSpPr>
        <p:spPr/>
        <p:txBody>
          <a:bodyPr/>
          <a:lstStyle/>
          <a:p>
            <a:r>
              <a:rPr lang="de-DE"/>
              <a:t>01.01.2023</a:t>
            </a:r>
            <a:endParaRPr lang="de-DE" dirty="0"/>
          </a:p>
        </p:txBody>
      </p:sp>
      <p:sp>
        <p:nvSpPr>
          <p:cNvPr id="7" name="Fußzeilenplatzhalter 6"/>
          <p:cNvSpPr>
            <a:spLocks noGrp="1"/>
          </p:cNvSpPr>
          <p:nvPr>
            <p:ph type="ftr" sz="quarter" idx="21"/>
          </p:nvPr>
        </p:nvSpPr>
        <p:spPr/>
        <p:txBody>
          <a:bodyPr/>
          <a:lstStyle/>
          <a:p>
            <a:r>
              <a:rPr lang="de-DE"/>
              <a:t>Nachhaltigkeit in der betrieblichen Altersversorgung: bAV &amp; GrüneRente</a:t>
            </a:r>
            <a:endParaRPr lang="de-DE" dirty="0"/>
          </a:p>
        </p:txBody>
      </p:sp>
      <p:sp>
        <p:nvSpPr>
          <p:cNvPr id="8" name="Foliennummernplatzhalter 7"/>
          <p:cNvSpPr>
            <a:spLocks noGrp="1"/>
          </p:cNvSpPr>
          <p:nvPr>
            <p:ph type="sldNum" sz="quarter" idx="22"/>
          </p:nvPr>
        </p:nvSpPr>
        <p:spPr/>
        <p:txBody>
          <a:bodyPr/>
          <a:lstStyle/>
          <a:p>
            <a:fld id="{BFE8ADF1-837C-463F-9856-54C2D771B21B}" type="slidenum">
              <a:rPr lang="de-DE" smtClean="0"/>
              <a:pPr/>
              <a:t>66</a:t>
            </a:fld>
            <a:endParaRPr lang="de-DE" dirty="0"/>
          </a:p>
        </p:txBody>
      </p:sp>
      <p:sp>
        <p:nvSpPr>
          <p:cNvPr id="9" name="Textplatzhalter 8"/>
          <p:cNvSpPr>
            <a:spLocks noGrp="1"/>
          </p:cNvSpPr>
          <p:nvPr>
            <p:ph type="body" sz="quarter" idx="23"/>
          </p:nvPr>
        </p:nvSpPr>
        <p:spPr/>
        <p:txBody>
          <a:bodyPr/>
          <a:lstStyle/>
          <a:p>
            <a:endParaRPr lang="de-DE"/>
          </a:p>
        </p:txBody>
      </p:sp>
      <p:pic>
        <p:nvPicPr>
          <p:cNvPr id="10" name="Grafik 1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81688" y="2079625"/>
            <a:ext cx="288131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83498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Die stärksten Argumente der </a:t>
            </a:r>
            <a:r>
              <a:rPr lang="de-DE" altLang="de-DE" dirty="0" err="1"/>
              <a:t>GrüneRente</a:t>
            </a:r>
            <a:r>
              <a:rPr lang="de-DE" altLang="de-DE" dirty="0"/>
              <a:t> </a:t>
            </a:r>
            <a:br>
              <a:rPr lang="de-DE" altLang="de-DE" dirty="0"/>
            </a:br>
            <a:r>
              <a:rPr lang="de-DE" altLang="de-DE" dirty="0"/>
              <a:t>in der bAV</a:t>
            </a:r>
            <a:endParaRPr lang="de-DE" dirty="0"/>
          </a:p>
        </p:txBody>
      </p:sp>
      <p:sp>
        <p:nvSpPr>
          <p:cNvPr id="3" name="Textplatzhalter 2"/>
          <p:cNvSpPr>
            <a:spLocks noGrp="1"/>
          </p:cNvSpPr>
          <p:nvPr>
            <p:ph type="body" sz="quarter" idx="17"/>
          </p:nvPr>
        </p:nvSpPr>
        <p:spPr>
          <a:xfrm>
            <a:off x="358775" y="2087563"/>
            <a:ext cx="8426450" cy="261610"/>
          </a:xfrm>
        </p:spPr>
        <p:txBody>
          <a:bodyPr/>
          <a:lstStyle/>
          <a:p>
            <a:r>
              <a:rPr lang="de-DE" altLang="de-DE" dirty="0"/>
              <a:t>Das zeichnet die </a:t>
            </a:r>
            <a:r>
              <a:rPr lang="de-DE" altLang="de-DE" dirty="0" err="1"/>
              <a:t>GrüneRente</a:t>
            </a:r>
            <a:r>
              <a:rPr lang="de-DE" altLang="de-DE" dirty="0"/>
              <a:t> in der bAV aus:</a:t>
            </a:r>
          </a:p>
        </p:txBody>
      </p:sp>
      <p:sp>
        <p:nvSpPr>
          <p:cNvPr id="4" name="Textplatzhalter 3"/>
          <p:cNvSpPr>
            <a:spLocks noGrp="1"/>
          </p:cNvSpPr>
          <p:nvPr>
            <p:ph type="body" sz="quarter" idx="19"/>
          </p:nvPr>
        </p:nvSpPr>
        <p:spPr>
          <a:xfrm>
            <a:off x="358775" y="2600325"/>
            <a:ext cx="5788025" cy="3600449"/>
          </a:xfrm>
        </p:spPr>
        <p:txBody>
          <a:bodyPr>
            <a:normAutofit/>
          </a:bodyPr>
          <a:lstStyle/>
          <a:p>
            <a:pPr marL="233363" lvl="1" indent="-233363"/>
            <a:r>
              <a:rPr lang="de-DE" altLang="de-DE" dirty="0"/>
              <a:t>Für Unternehmen aller Größen möglich</a:t>
            </a:r>
          </a:p>
          <a:p>
            <a:pPr marL="233363" lvl="1" indent="-233363"/>
            <a:r>
              <a:rPr lang="de-DE" altLang="de-DE" dirty="0"/>
              <a:t>Stuttgarter Lebensversicherung a.G. als Produktgeber: </a:t>
            </a:r>
            <a:br>
              <a:rPr lang="de-DE" altLang="de-DE" dirty="0"/>
            </a:br>
            <a:r>
              <a:rPr lang="de-DE" altLang="de-DE" dirty="0"/>
              <a:t>d. h.</a:t>
            </a:r>
          </a:p>
          <a:p>
            <a:pPr lvl="2"/>
            <a:r>
              <a:rPr lang="de-DE" altLang="de-DE" dirty="0"/>
              <a:t>Starke und solide Finanz- und Unternehmenskennzahlen</a:t>
            </a:r>
          </a:p>
          <a:p>
            <a:pPr lvl="2"/>
            <a:r>
              <a:rPr lang="de-DE" altLang="de-DE" dirty="0"/>
              <a:t>Versicherungsverein auf Gegenseitigkeit: besonders kundenfreundlich, denn mit dieser Rechtsform müssen keine Aktionärsinteressen bedient werden</a:t>
            </a:r>
          </a:p>
          <a:p>
            <a:pPr marL="233363" lvl="1" indent="-233363"/>
            <a:r>
              <a:rPr lang="de-DE" altLang="de-DE"/>
              <a:t>Jährlicher </a:t>
            </a:r>
            <a:r>
              <a:rPr lang="de-DE" altLang="de-DE" dirty="0"/>
              <a:t>Anlagebericht sichert Transparenz</a:t>
            </a:r>
            <a:br>
              <a:rPr lang="de-DE" altLang="de-DE" dirty="0"/>
            </a:br>
            <a:r>
              <a:rPr lang="de-DE" altLang="de-DE" dirty="0"/>
              <a:t>(unter www.stuttgarter.de/gruenerente)</a:t>
            </a:r>
          </a:p>
        </p:txBody>
      </p:sp>
      <p:sp>
        <p:nvSpPr>
          <p:cNvPr id="5" name="Textplatzhalter 4"/>
          <p:cNvSpPr>
            <a:spLocks noGrp="1"/>
          </p:cNvSpPr>
          <p:nvPr>
            <p:ph type="body" sz="quarter" idx="18"/>
          </p:nvPr>
        </p:nvSpPr>
        <p:spPr/>
        <p:txBody>
          <a:bodyPr/>
          <a:lstStyle/>
          <a:p>
            <a:r>
              <a:rPr lang="de-DE" dirty="0"/>
              <a:t>4. </a:t>
            </a:r>
            <a:r>
              <a:rPr lang="de-DE" altLang="de-DE" dirty="0"/>
              <a:t>Die </a:t>
            </a:r>
            <a:r>
              <a:rPr lang="de-DE" altLang="de-DE" dirty="0" err="1"/>
              <a:t>GrüneRente</a:t>
            </a:r>
            <a:r>
              <a:rPr lang="de-DE" altLang="de-DE" dirty="0"/>
              <a:t> in der bAV</a:t>
            </a:r>
            <a:endParaRPr lang="de-DE" dirty="0"/>
          </a:p>
        </p:txBody>
      </p:sp>
      <p:sp>
        <p:nvSpPr>
          <p:cNvPr id="6" name="Datumsplatzhalter 5"/>
          <p:cNvSpPr>
            <a:spLocks noGrp="1"/>
          </p:cNvSpPr>
          <p:nvPr>
            <p:ph type="dt" sz="half" idx="20"/>
          </p:nvPr>
        </p:nvSpPr>
        <p:spPr/>
        <p:txBody>
          <a:bodyPr/>
          <a:lstStyle/>
          <a:p>
            <a:r>
              <a:rPr lang="de-DE"/>
              <a:t>01.01.2023</a:t>
            </a:r>
            <a:endParaRPr lang="de-DE" dirty="0"/>
          </a:p>
        </p:txBody>
      </p:sp>
      <p:sp>
        <p:nvSpPr>
          <p:cNvPr id="7" name="Fußzeilenplatzhalter 6"/>
          <p:cNvSpPr>
            <a:spLocks noGrp="1"/>
          </p:cNvSpPr>
          <p:nvPr>
            <p:ph type="ftr" sz="quarter" idx="21"/>
          </p:nvPr>
        </p:nvSpPr>
        <p:spPr/>
        <p:txBody>
          <a:bodyPr/>
          <a:lstStyle/>
          <a:p>
            <a:r>
              <a:rPr lang="de-DE"/>
              <a:t>Nachhaltigkeit in der betrieblichen Altersversorgung: bAV &amp; GrüneRente</a:t>
            </a:r>
            <a:endParaRPr lang="de-DE" dirty="0"/>
          </a:p>
        </p:txBody>
      </p:sp>
      <p:sp>
        <p:nvSpPr>
          <p:cNvPr id="8" name="Foliennummernplatzhalter 7"/>
          <p:cNvSpPr>
            <a:spLocks noGrp="1"/>
          </p:cNvSpPr>
          <p:nvPr>
            <p:ph type="sldNum" sz="quarter" idx="22"/>
          </p:nvPr>
        </p:nvSpPr>
        <p:spPr/>
        <p:txBody>
          <a:bodyPr/>
          <a:lstStyle/>
          <a:p>
            <a:fld id="{BFE8ADF1-837C-463F-9856-54C2D771B21B}" type="slidenum">
              <a:rPr lang="de-DE" smtClean="0"/>
              <a:pPr/>
              <a:t>67</a:t>
            </a:fld>
            <a:endParaRPr lang="de-DE" dirty="0"/>
          </a:p>
        </p:txBody>
      </p:sp>
      <p:sp>
        <p:nvSpPr>
          <p:cNvPr id="9" name="Textplatzhalter 8"/>
          <p:cNvSpPr>
            <a:spLocks noGrp="1"/>
          </p:cNvSpPr>
          <p:nvPr>
            <p:ph type="body" sz="quarter" idx="23"/>
          </p:nvPr>
        </p:nvSpPr>
        <p:spPr/>
        <p:txBody>
          <a:bodyPr/>
          <a:lstStyle/>
          <a:p>
            <a:endParaRPr lang="de-DE"/>
          </a:p>
        </p:txBody>
      </p:sp>
      <p:pic>
        <p:nvPicPr>
          <p:cNvPr id="10" name="Grafik 1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81688" y="2079625"/>
            <a:ext cx="288131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7963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11701"/>
            <a:ext cx="9144000" cy="6046299"/>
          </a:xfrm>
          <a:prstGeom prst="rect">
            <a:avLst/>
          </a:prstGeom>
        </p:spPr>
      </p:pic>
      <p:sp>
        <p:nvSpPr>
          <p:cNvPr id="6"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5" name="Textplatzhalter 4"/>
          <p:cNvSpPr>
            <a:spLocks noGrp="1"/>
          </p:cNvSpPr>
          <p:nvPr>
            <p:ph type="body" sz="quarter" idx="10"/>
          </p:nvPr>
        </p:nvSpPr>
        <p:spPr/>
        <p:txBody>
          <a:bodyPr/>
          <a:lstStyle/>
          <a:p>
            <a:r>
              <a:rPr lang="de-DE" dirty="0"/>
              <a:t>5.</a:t>
            </a:r>
          </a:p>
        </p:txBody>
      </p:sp>
      <p:sp>
        <p:nvSpPr>
          <p:cNvPr id="7" name="Abgerundetes Rechteck 18"/>
          <p:cNvSpPr/>
          <p:nvPr/>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itel 2"/>
          <p:cNvSpPr>
            <a:spLocks noGrp="1"/>
          </p:cNvSpPr>
          <p:nvPr>
            <p:ph type="title"/>
          </p:nvPr>
        </p:nvSpPr>
        <p:spPr>
          <a:xfrm>
            <a:off x="1848668" y="4840181"/>
            <a:ext cx="5725839" cy="812016"/>
          </a:xfrm>
        </p:spPr>
        <p:txBody>
          <a:bodyPr/>
          <a:lstStyle/>
          <a:p>
            <a:r>
              <a:rPr lang="de-DE" altLang="de-DE" dirty="0"/>
              <a:t>Die Stuttgarter Vertriebsunterstützung</a:t>
            </a:r>
            <a:endParaRPr lang="de-DE" dirty="0"/>
          </a:p>
        </p:txBody>
      </p:sp>
    </p:spTree>
    <p:extLst>
      <p:ext uri="{BB962C8B-B14F-4D97-AF65-F5344CB8AC3E}">
        <p14:creationId xmlns:p14="http://schemas.microsoft.com/office/powerpoint/2010/main" val="20407897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altLang="de-DE" dirty="0">
                <a:solidFill>
                  <a:srgbClr val="009EDF"/>
                </a:solidFill>
              </a:rPr>
              <a:t>Vertriebsunterstützung und Verkaufshilfen zum Thema „Nachhaltigkeit in der bAV“</a:t>
            </a:r>
            <a:endParaRPr lang="de-DE" dirty="0"/>
          </a:p>
        </p:txBody>
      </p:sp>
      <p:sp>
        <p:nvSpPr>
          <p:cNvPr id="11" name="Textplatzhalter 10"/>
          <p:cNvSpPr>
            <a:spLocks noGrp="1"/>
          </p:cNvSpPr>
          <p:nvPr>
            <p:ph type="body" sz="quarter" idx="18"/>
          </p:nvPr>
        </p:nvSpPr>
        <p:spPr/>
        <p:txBody>
          <a:bodyPr/>
          <a:lstStyle/>
          <a:p>
            <a:r>
              <a:rPr lang="de-DE" dirty="0"/>
              <a:t>5. </a:t>
            </a:r>
            <a:r>
              <a:rPr lang="de-DE" altLang="de-DE" dirty="0"/>
              <a:t>Die Stuttgarter Vertriebsunterstützung</a:t>
            </a:r>
            <a:endParaRPr lang="de-DE" dirty="0"/>
          </a:p>
        </p:txBody>
      </p:sp>
      <p:sp>
        <p:nvSpPr>
          <p:cNvPr id="6" name="Datumsplatzhalter 5"/>
          <p:cNvSpPr>
            <a:spLocks noGrp="1"/>
          </p:cNvSpPr>
          <p:nvPr>
            <p:ph type="dt" sz="half" idx="19"/>
          </p:nvPr>
        </p:nvSpPr>
        <p:spPr/>
        <p:txBody>
          <a:bodyPr/>
          <a:lstStyle/>
          <a:p>
            <a:r>
              <a:rPr lang="de-DE"/>
              <a:t>01.01.2023</a:t>
            </a:r>
            <a:endParaRPr lang="de-DE" dirty="0"/>
          </a:p>
        </p:txBody>
      </p:sp>
      <p:sp>
        <p:nvSpPr>
          <p:cNvPr id="7" name="Fußzeilenplatzhalter 6"/>
          <p:cNvSpPr>
            <a:spLocks noGrp="1"/>
          </p:cNvSpPr>
          <p:nvPr>
            <p:ph type="ftr" sz="quarter" idx="20"/>
          </p:nvPr>
        </p:nvSpPr>
        <p:spPr/>
        <p:txBody>
          <a:bodyPr/>
          <a:lstStyle/>
          <a:p>
            <a:r>
              <a:rPr lang="de-DE"/>
              <a:t>Nachhaltigkeit in der betrieblichen Altersversorgung: bAV &amp; GrüneRente</a:t>
            </a:r>
            <a:endParaRPr lang="de-DE" dirty="0"/>
          </a:p>
        </p:txBody>
      </p:sp>
      <p:sp>
        <p:nvSpPr>
          <p:cNvPr id="8" name="Foliennummernplatzhalter 7"/>
          <p:cNvSpPr>
            <a:spLocks noGrp="1"/>
          </p:cNvSpPr>
          <p:nvPr>
            <p:ph type="sldNum" sz="quarter" idx="21"/>
          </p:nvPr>
        </p:nvSpPr>
        <p:spPr/>
        <p:txBody>
          <a:bodyPr/>
          <a:lstStyle/>
          <a:p>
            <a:fld id="{BFE8ADF1-837C-463F-9856-54C2D771B21B}" type="slidenum">
              <a:rPr lang="de-DE" smtClean="0"/>
              <a:pPr/>
              <a:t>69</a:t>
            </a:fld>
            <a:endParaRPr lang="de-DE" dirty="0"/>
          </a:p>
        </p:txBody>
      </p:sp>
      <p:sp>
        <p:nvSpPr>
          <p:cNvPr id="12" name="Textplatzhalter 11"/>
          <p:cNvSpPr>
            <a:spLocks noGrp="1"/>
          </p:cNvSpPr>
          <p:nvPr>
            <p:ph type="body" sz="quarter" idx="23"/>
          </p:nvPr>
        </p:nvSpPr>
        <p:spPr/>
        <p:txBody>
          <a:bodyPr/>
          <a:lstStyle/>
          <a:p>
            <a:endParaRPr lang="de-DE"/>
          </a:p>
        </p:txBody>
      </p:sp>
      <p:pic>
        <p:nvPicPr>
          <p:cNvPr id="13" name="Picture 4"/>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6250" y="2251075"/>
            <a:ext cx="3095625" cy="896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Abgerundetes Rechteck 9"/>
          <p:cNvSpPr/>
          <p:nvPr/>
        </p:nvSpPr>
        <p:spPr>
          <a:xfrm>
            <a:off x="4005263" y="2878138"/>
            <a:ext cx="4643437" cy="2195512"/>
          </a:xfrm>
          <a:custGeom>
            <a:avLst/>
            <a:gdLst>
              <a:gd name="connsiteX0" fmla="*/ 0 w 4824536"/>
              <a:gd name="connsiteY0" fmla="*/ 76449 h 2582726"/>
              <a:gd name="connsiteX1" fmla="*/ 76449 w 4824536"/>
              <a:gd name="connsiteY1" fmla="*/ 0 h 2582726"/>
              <a:gd name="connsiteX2" fmla="*/ 4748087 w 4824536"/>
              <a:gd name="connsiteY2" fmla="*/ 0 h 2582726"/>
              <a:gd name="connsiteX3" fmla="*/ 4824536 w 4824536"/>
              <a:gd name="connsiteY3" fmla="*/ 76449 h 2582726"/>
              <a:gd name="connsiteX4" fmla="*/ 4824536 w 4824536"/>
              <a:gd name="connsiteY4" fmla="*/ 2506277 h 2582726"/>
              <a:gd name="connsiteX5" fmla="*/ 4748087 w 4824536"/>
              <a:gd name="connsiteY5" fmla="*/ 2582726 h 2582726"/>
              <a:gd name="connsiteX6" fmla="*/ 76449 w 4824536"/>
              <a:gd name="connsiteY6" fmla="*/ 2582726 h 2582726"/>
              <a:gd name="connsiteX7" fmla="*/ 0 w 4824536"/>
              <a:gd name="connsiteY7" fmla="*/ 2506277 h 2582726"/>
              <a:gd name="connsiteX8" fmla="*/ 0 w 4824536"/>
              <a:gd name="connsiteY8" fmla="*/ 76449 h 2582726"/>
              <a:gd name="connsiteX0" fmla="*/ 0 w 4824536"/>
              <a:gd name="connsiteY0" fmla="*/ 2506277 h 2582726"/>
              <a:gd name="connsiteX1" fmla="*/ 76449 w 4824536"/>
              <a:gd name="connsiteY1" fmla="*/ 0 h 2582726"/>
              <a:gd name="connsiteX2" fmla="*/ 4748087 w 4824536"/>
              <a:gd name="connsiteY2" fmla="*/ 0 h 2582726"/>
              <a:gd name="connsiteX3" fmla="*/ 4824536 w 4824536"/>
              <a:gd name="connsiteY3" fmla="*/ 76449 h 2582726"/>
              <a:gd name="connsiteX4" fmla="*/ 4824536 w 4824536"/>
              <a:gd name="connsiteY4" fmla="*/ 2506277 h 2582726"/>
              <a:gd name="connsiteX5" fmla="*/ 4748087 w 4824536"/>
              <a:gd name="connsiteY5" fmla="*/ 2582726 h 2582726"/>
              <a:gd name="connsiteX6" fmla="*/ 76449 w 4824536"/>
              <a:gd name="connsiteY6" fmla="*/ 2582726 h 2582726"/>
              <a:gd name="connsiteX7" fmla="*/ 0 w 4824536"/>
              <a:gd name="connsiteY7" fmla="*/ 2506277 h 2582726"/>
              <a:gd name="connsiteX0" fmla="*/ 6894 w 4831430"/>
              <a:gd name="connsiteY0" fmla="*/ 2506277 h 2582726"/>
              <a:gd name="connsiteX1" fmla="*/ 0 w 4831430"/>
              <a:gd name="connsiteY1" fmla="*/ 7144 h 2582726"/>
              <a:gd name="connsiteX2" fmla="*/ 4754981 w 4831430"/>
              <a:gd name="connsiteY2" fmla="*/ 0 h 2582726"/>
              <a:gd name="connsiteX3" fmla="*/ 4831430 w 4831430"/>
              <a:gd name="connsiteY3" fmla="*/ 76449 h 2582726"/>
              <a:gd name="connsiteX4" fmla="*/ 4831430 w 4831430"/>
              <a:gd name="connsiteY4" fmla="*/ 2506277 h 2582726"/>
              <a:gd name="connsiteX5" fmla="*/ 4754981 w 4831430"/>
              <a:gd name="connsiteY5" fmla="*/ 2582726 h 2582726"/>
              <a:gd name="connsiteX6" fmla="*/ 83343 w 4831430"/>
              <a:gd name="connsiteY6" fmla="*/ 2582726 h 2582726"/>
              <a:gd name="connsiteX7" fmla="*/ 6894 w 4831430"/>
              <a:gd name="connsiteY7" fmla="*/ 2506277 h 258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1430" h="2582726">
                <a:moveTo>
                  <a:pt x="6894" y="2506277"/>
                </a:moveTo>
                <a:lnTo>
                  <a:pt x="0" y="7144"/>
                </a:lnTo>
                <a:lnTo>
                  <a:pt x="4754981" y="0"/>
                </a:lnTo>
                <a:cubicBezTo>
                  <a:pt x="4797203" y="0"/>
                  <a:pt x="4831430" y="34227"/>
                  <a:pt x="4831430" y="76449"/>
                </a:cubicBezTo>
                <a:lnTo>
                  <a:pt x="4831430" y="2506277"/>
                </a:lnTo>
                <a:cubicBezTo>
                  <a:pt x="4831430" y="2548499"/>
                  <a:pt x="4797203" y="2582726"/>
                  <a:pt x="4754981" y="2582726"/>
                </a:cubicBezTo>
                <a:lnTo>
                  <a:pt x="83343" y="2582726"/>
                </a:lnTo>
                <a:cubicBezTo>
                  <a:pt x="41121" y="2582726"/>
                  <a:pt x="6894" y="2548499"/>
                  <a:pt x="6894" y="2506277"/>
                </a:cubicBezTo>
                <a:close/>
              </a:path>
            </a:pathLst>
          </a:custGeom>
          <a:noFill/>
          <a:ln w="28575">
            <a:solidFill>
              <a:srgbClr val="00749F"/>
            </a:solidFill>
          </a:ln>
          <a:effectLst/>
        </p:spPr>
        <p:style>
          <a:lnRef idx="1">
            <a:schemeClr val="accent1"/>
          </a:lnRef>
          <a:fillRef idx="3">
            <a:schemeClr val="accent1"/>
          </a:fillRef>
          <a:effectRef idx="2">
            <a:schemeClr val="accent1"/>
          </a:effectRef>
          <a:fontRef idx="minor">
            <a:schemeClr val="lt1"/>
          </a:fontRef>
        </p:style>
        <p:txBody>
          <a:bodyPr lIns="216000" tIns="288000" rIns="144000" bIns="144000"/>
          <a:lstStyle/>
          <a:p>
            <a:pPr eaLnBrk="1" fontAlgn="auto" hangingPunct="1">
              <a:spcBef>
                <a:spcPts val="0"/>
              </a:spcBef>
              <a:spcAft>
                <a:spcPts val="0"/>
              </a:spcAft>
              <a:defRPr/>
            </a:pPr>
            <a:r>
              <a:rPr lang="de-DE" sz="1400" b="1" dirty="0">
                <a:solidFill>
                  <a:schemeClr val="tx2"/>
                </a:solidFill>
              </a:rPr>
              <a:t>Ihre Verkaufshilfen und Vorlagen: </a:t>
            </a:r>
          </a:p>
          <a:p>
            <a:pPr marL="285750" indent="-193675" eaLnBrk="1" fontAlgn="auto" hangingPunct="1">
              <a:spcBef>
                <a:spcPts val="300"/>
              </a:spcBef>
              <a:spcAft>
                <a:spcPts val="0"/>
              </a:spcAft>
              <a:buSzPct val="150000"/>
              <a:buFont typeface="Arial" pitchFamily="34" charset="0"/>
              <a:buChar char="•"/>
              <a:defRPr/>
            </a:pPr>
            <a:r>
              <a:rPr lang="de-DE" sz="1400" dirty="0">
                <a:solidFill>
                  <a:schemeClr val="accent1"/>
                </a:solidFill>
              </a:rPr>
              <a:t>SIS-Blatt </a:t>
            </a:r>
            <a:r>
              <a:rPr lang="de-DE" sz="1400" dirty="0" err="1">
                <a:solidFill>
                  <a:schemeClr val="accent1"/>
                </a:solidFill>
              </a:rPr>
              <a:t>bAV</a:t>
            </a:r>
            <a:r>
              <a:rPr lang="de-DE" sz="1400" dirty="0">
                <a:solidFill>
                  <a:schemeClr val="accent1"/>
                </a:solidFill>
              </a:rPr>
              <a:t> und </a:t>
            </a:r>
            <a:r>
              <a:rPr lang="de-DE" sz="1400" dirty="0" err="1">
                <a:solidFill>
                  <a:schemeClr val="accent1"/>
                </a:solidFill>
              </a:rPr>
              <a:t>GrüneRente</a:t>
            </a:r>
            <a:endParaRPr lang="de-DE" sz="1400" dirty="0">
              <a:solidFill>
                <a:schemeClr val="accent1"/>
              </a:solidFill>
            </a:endParaRPr>
          </a:p>
          <a:p>
            <a:pPr marL="285750" indent="-193675" eaLnBrk="1" fontAlgn="auto" hangingPunct="1">
              <a:spcBef>
                <a:spcPts val="300"/>
              </a:spcBef>
              <a:spcAft>
                <a:spcPts val="0"/>
              </a:spcAft>
              <a:buSzPct val="150000"/>
              <a:buFont typeface="Arial" pitchFamily="34" charset="0"/>
              <a:buChar char="•"/>
              <a:defRPr/>
            </a:pPr>
            <a:r>
              <a:rPr lang="de-DE" sz="1400" dirty="0">
                <a:solidFill>
                  <a:schemeClr val="accent1"/>
                </a:solidFill>
              </a:rPr>
              <a:t>SIS-Blatt Nachhaltige Kapitalanlagen</a:t>
            </a:r>
          </a:p>
          <a:p>
            <a:pPr marL="285750" indent="-193675" eaLnBrk="1" fontAlgn="auto" hangingPunct="1">
              <a:spcBef>
                <a:spcPts val="300"/>
              </a:spcBef>
              <a:spcAft>
                <a:spcPts val="0"/>
              </a:spcAft>
              <a:buSzPct val="150000"/>
              <a:buFont typeface="Arial" pitchFamily="34" charset="0"/>
              <a:buChar char="•"/>
              <a:defRPr/>
            </a:pPr>
            <a:r>
              <a:rPr lang="de-DE" sz="1400" dirty="0">
                <a:solidFill>
                  <a:schemeClr val="accent1"/>
                </a:solidFill>
              </a:rPr>
              <a:t>Individualisierbare Kurzpräsentation Arbeitgeber</a:t>
            </a:r>
          </a:p>
          <a:p>
            <a:pPr marL="285750" indent="-193675" eaLnBrk="1" fontAlgn="auto" hangingPunct="1">
              <a:spcBef>
                <a:spcPts val="300"/>
              </a:spcBef>
              <a:spcAft>
                <a:spcPts val="0"/>
              </a:spcAft>
              <a:buSzPct val="150000"/>
              <a:buFont typeface="Arial" pitchFamily="34" charset="0"/>
              <a:buChar char="•"/>
              <a:defRPr/>
            </a:pPr>
            <a:r>
              <a:rPr lang="de-DE" sz="1400" dirty="0">
                <a:solidFill>
                  <a:schemeClr val="accent1"/>
                </a:solidFill>
              </a:rPr>
              <a:t>Zertifikat für Arbeitgeber</a:t>
            </a:r>
          </a:p>
          <a:p>
            <a:pPr marL="285750" indent="-193675" eaLnBrk="1" fontAlgn="auto" hangingPunct="1">
              <a:spcBef>
                <a:spcPts val="300"/>
              </a:spcBef>
              <a:spcAft>
                <a:spcPts val="0"/>
              </a:spcAft>
              <a:buSzPct val="150000"/>
              <a:buFont typeface="Arial" pitchFamily="34" charset="0"/>
              <a:buChar char="•"/>
              <a:defRPr/>
            </a:pPr>
            <a:r>
              <a:rPr lang="de-DE" sz="1400" dirty="0">
                <a:solidFill>
                  <a:schemeClr val="accent1"/>
                </a:solidFill>
              </a:rPr>
              <a:t>Individualisierbare Kurzpräsentation Arbeitnehmer</a:t>
            </a:r>
          </a:p>
          <a:p>
            <a:pPr marL="285750" indent="-193675" eaLnBrk="1" fontAlgn="auto" hangingPunct="1">
              <a:spcBef>
                <a:spcPts val="300"/>
              </a:spcBef>
              <a:spcAft>
                <a:spcPts val="0"/>
              </a:spcAft>
              <a:buSzPct val="150000"/>
              <a:buFont typeface="Arial" pitchFamily="34" charset="0"/>
              <a:buChar char="•"/>
              <a:defRPr/>
            </a:pPr>
            <a:r>
              <a:rPr lang="de-DE" sz="1400" dirty="0">
                <a:solidFill>
                  <a:schemeClr val="accent1"/>
                </a:solidFill>
              </a:rPr>
              <a:t>Urkunde für Arbeitnehmer</a:t>
            </a:r>
          </a:p>
        </p:txBody>
      </p:sp>
      <p:sp>
        <p:nvSpPr>
          <p:cNvPr id="15" name="Abgerundetes Rechteck 14"/>
          <p:cNvSpPr/>
          <p:nvPr/>
        </p:nvSpPr>
        <p:spPr>
          <a:xfrm rot="21360000">
            <a:off x="3670300" y="2457450"/>
            <a:ext cx="2447925" cy="398463"/>
          </a:xfrm>
          <a:prstGeom prst="roundRect">
            <a:avLst/>
          </a:prstGeom>
          <a:solidFill>
            <a:schemeClr val="accent6"/>
          </a:solidFill>
          <a:ln w="38100">
            <a:solidFill>
              <a:schemeClr val="bg1"/>
            </a:solidFill>
          </a:ln>
          <a:effectLst>
            <a:outerShdw blurRad="50800" dist="38100" dir="2700000" algn="tl" rotWithShape="0">
              <a:prstClr val="black">
                <a:alpha val="40000"/>
              </a:prstClr>
            </a:outerShdw>
          </a:effectLst>
        </p:spPr>
        <p:txBody>
          <a:bodyPr lIns="72000" tIns="72000" rIns="72000" bIns="72000" anchor="ctr">
            <a:spAutoFit/>
          </a:bodyPr>
          <a:lstStyle/>
          <a:p>
            <a:pPr eaLnBrk="1" fontAlgn="auto" hangingPunct="1">
              <a:spcBef>
                <a:spcPts val="0"/>
              </a:spcBef>
              <a:spcAft>
                <a:spcPts val="0"/>
              </a:spcAft>
              <a:defRPr/>
            </a:pPr>
            <a:r>
              <a:rPr lang="de-DE" sz="1400" b="1" dirty="0">
                <a:solidFill>
                  <a:schemeClr val="bg1"/>
                </a:solidFill>
                <a:latin typeface="+mn-lt"/>
                <a:cs typeface="+mn-cs"/>
              </a:rPr>
              <a:t>Die </a:t>
            </a:r>
            <a:r>
              <a:rPr lang="de-DE" sz="1400" b="1" dirty="0" err="1">
                <a:solidFill>
                  <a:schemeClr val="bg1"/>
                </a:solidFill>
                <a:latin typeface="+mn-lt"/>
                <a:cs typeface="+mn-cs"/>
              </a:rPr>
              <a:t>GrüneRente</a:t>
            </a:r>
            <a:r>
              <a:rPr lang="de-DE" sz="1400" b="1" dirty="0">
                <a:solidFill>
                  <a:schemeClr val="bg1"/>
                </a:solidFill>
                <a:latin typeface="+mn-lt"/>
                <a:cs typeface="+mn-cs"/>
              </a:rPr>
              <a:t> in der </a:t>
            </a:r>
            <a:r>
              <a:rPr lang="de-DE" sz="1400" b="1" dirty="0" err="1">
                <a:solidFill>
                  <a:schemeClr val="bg1"/>
                </a:solidFill>
                <a:latin typeface="+mn-lt"/>
                <a:cs typeface="+mn-cs"/>
              </a:rPr>
              <a:t>bAV</a:t>
            </a:r>
            <a:endParaRPr lang="de-DE" sz="1400" b="1" dirty="0">
              <a:solidFill>
                <a:schemeClr val="bg1"/>
              </a:solidFill>
              <a:latin typeface="+mn-lt"/>
              <a:cs typeface="+mn-cs"/>
            </a:endParaRPr>
          </a:p>
        </p:txBody>
      </p:sp>
    </p:spTree>
    <p:extLst>
      <p:ext uri="{BB962C8B-B14F-4D97-AF65-F5344CB8AC3E}">
        <p14:creationId xmlns:p14="http://schemas.microsoft.com/office/powerpoint/2010/main" val="2840601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8"/>
          </p:nvPr>
        </p:nvSpPr>
        <p:spPr/>
        <p:txBody>
          <a:bodyPr/>
          <a:lstStyle/>
          <a:p>
            <a:endParaRPr lang="de-DE"/>
          </a:p>
        </p:txBody>
      </p:sp>
      <p:sp>
        <p:nvSpPr>
          <p:cNvPr id="3" name="Datumsplatzhalter 2"/>
          <p:cNvSpPr>
            <a:spLocks noGrp="1"/>
          </p:cNvSpPr>
          <p:nvPr>
            <p:ph type="dt" sz="half" idx="19"/>
          </p:nvPr>
        </p:nvSpPr>
        <p:spPr/>
        <p:txBody>
          <a:bodyPr/>
          <a:lstStyle/>
          <a:p>
            <a:r>
              <a:rPr lang="de-DE"/>
              <a:t>01.01.2023</a:t>
            </a:r>
            <a:endParaRPr lang="de-DE" dirty="0"/>
          </a:p>
        </p:txBody>
      </p:sp>
      <p:sp>
        <p:nvSpPr>
          <p:cNvPr id="4" name="Fußzeilenplatzhalter 3"/>
          <p:cNvSpPr>
            <a:spLocks noGrp="1"/>
          </p:cNvSpPr>
          <p:nvPr>
            <p:ph type="ftr" sz="quarter" idx="20"/>
          </p:nvPr>
        </p:nvSpPr>
        <p:spPr/>
        <p:txBody>
          <a:bodyPr/>
          <a:lstStyle/>
          <a:p>
            <a:r>
              <a:rPr lang="de-DE"/>
              <a:t>Nachhaltigkeit in der betrieblichen Altersversorgung: bAV &amp; GrüneRente</a:t>
            </a:r>
            <a:endParaRPr lang="de-DE" dirty="0"/>
          </a:p>
        </p:txBody>
      </p:sp>
      <p:sp>
        <p:nvSpPr>
          <p:cNvPr id="5" name="Foliennummernplatzhalter 4"/>
          <p:cNvSpPr>
            <a:spLocks noGrp="1"/>
          </p:cNvSpPr>
          <p:nvPr>
            <p:ph type="sldNum" sz="quarter" idx="21"/>
          </p:nvPr>
        </p:nvSpPr>
        <p:spPr/>
        <p:txBody>
          <a:bodyPr/>
          <a:lstStyle/>
          <a:p>
            <a:fld id="{BFE8ADF1-837C-463F-9856-54C2D771B21B}" type="slidenum">
              <a:rPr lang="de-DE" smtClean="0"/>
              <a:pPr/>
              <a:t>7</a:t>
            </a:fld>
            <a:endParaRPr lang="de-DE" dirty="0"/>
          </a:p>
        </p:txBody>
      </p:sp>
      <p:pic>
        <p:nvPicPr>
          <p:cNvPr id="6" name="Grafik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5131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8"/>
          <p:cNvSpPr/>
          <p:nvPr/>
        </p:nvSpPr>
        <p:spPr>
          <a:xfrm>
            <a:off x="1828261" y="2600325"/>
            <a:ext cx="5487478" cy="1646096"/>
          </a:xfrm>
          <a:custGeom>
            <a:avLst/>
            <a:gdLst>
              <a:gd name="connsiteX0" fmla="*/ 0 w 5485640"/>
              <a:gd name="connsiteY0" fmla="*/ 151424 h 1646096"/>
              <a:gd name="connsiteX1" fmla="*/ 151424 w 5485640"/>
              <a:gd name="connsiteY1" fmla="*/ 0 h 1646096"/>
              <a:gd name="connsiteX2" fmla="*/ 5334216 w 5485640"/>
              <a:gd name="connsiteY2" fmla="*/ 0 h 1646096"/>
              <a:gd name="connsiteX3" fmla="*/ 5485640 w 5485640"/>
              <a:gd name="connsiteY3" fmla="*/ 151424 h 1646096"/>
              <a:gd name="connsiteX4" fmla="*/ 5485640 w 5485640"/>
              <a:gd name="connsiteY4" fmla="*/ 1494672 h 1646096"/>
              <a:gd name="connsiteX5" fmla="*/ 5334216 w 5485640"/>
              <a:gd name="connsiteY5" fmla="*/ 1646096 h 1646096"/>
              <a:gd name="connsiteX6" fmla="*/ 151424 w 5485640"/>
              <a:gd name="connsiteY6" fmla="*/ 1646096 h 1646096"/>
              <a:gd name="connsiteX7" fmla="*/ 0 w 5485640"/>
              <a:gd name="connsiteY7" fmla="*/ 1494672 h 1646096"/>
              <a:gd name="connsiteX8" fmla="*/ 0 w 5485640"/>
              <a:gd name="connsiteY8" fmla="*/ 151424 h 1646096"/>
              <a:gd name="connsiteX0" fmla="*/ 0 w 5485640"/>
              <a:gd name="connsiteY0" fmla="*/ 1494672 h 1646096"/>
              <a:gd name="connsiteX1" fmla="*/ 151424 w 5485640"/>
              <a:gd name="connsiteY1" fmla="*/ 0 h 1646096"/>
              <a:gd name="connsiteX2" fmla="*/ 5334216 w 5485640"/>
              <a:gd name="connsiteY2" fmla="*/ 0 h 1646096"/>
              <a:gd name="connsiteX3" fmla="*/ 5485640 w 5485640"/>
              <a:gd name="connsiteY3" fmla="*/ 151424 h 1646096"/>
              <a:gd name="connsiteX4" fmla="*/ 5485640 w 5485640"/>
              <a:gd name="connsiteY4" fmla="*/ 1494672 h 1646096"/>
              <a:gd name="connsiteX5" fmla="*/ 5334216 w 5485640"/>
              <a:gd name="connsiteY5" fmla="*/ 1646096 h 1646096"/>
              <a:gd name="connsiteX6" fmla="*/ 151424 w 5485640"/>
              <a:gd name="connsiteY6" fmla="*/ 1646096 h 1646096"/>
              <a:gd name="connsiteX7" fmla="*/ 0 w 5485640"/>
              <a:gd name="connsiteY7" fmla="*/ 1494672 h 1646096"/>
              <a:gd name="connsiteX0" fmla="*/ 0 w 5485640"/>
              <a:gd name="connsiteY0" fmla="*/ 1494672 h 1646096"/>
              <a:gd name="connsiteX1" fmla="*/ 2618 w 5485640"/>
              <a:gd name="connsiteY1" fmla="*/ 4313 h 1646096"/>
              <a:gd name="connsiteX2" fmla="*/ 5334216 w 5485640"/>
              <a:gd name="connsiteY2" fmla="*/ 0 h 1646096"/>
              <a:gd name="connsiteX3" fmla="*/ 5485640 w 5485640"/>
              <a:gd name="connsiteY3" fmla="*/ 151424 h 1646096"/>
              <a:gd name="connsiteX4" fmla="*/ 5485640 w 5485640"/>
              <a:gd name="connsiteY4" fmla="*/ 1494672 h 1646096"/>
              <a:gd name="connsiteX5" fmla="*/ 5334216 w 5485640"/>
              <a:gd name="connsiteY5" fmla="*/ 1646096 h 1646096"/>
              <a:gd name="connsiteX6" fmla="*/ 151424 w 5485640"/>
              <a:gd name="connsiteY6" fmla="*/ 1646096 h 1646096"/>
              <a:gd name="connsiteX7" fmla="*/ 0 w 5485640"/>
              <a:gd name="connsiteY7" fmla="*/ 1494672 h 1646096"/>
              <a:gd name="connsiteX0" fmla="*/ 1838 w 5487478"/>
              <a:gd name="connsiteY0" fmla="*/ 1494672 h 1646096"/>
              <a:gd name="connsiteX1" fmla="*/ 143 w 5487478"/>
              <a:gd name="connsiteY1" fmla="*/ 2157 h 1646096"/>
              <a:gd name="connsiteX2" fmla="*/ 5336054 w 5487478"/>
              <a:gd name="connsiteY2" fmla="*/ 0 h 1646096"/>
              <a:gd name="connsiteX3" fmla="*/ 5487478 w 5487478"/>
              <a:gd name="connsiteY3" fmla="*/ 151424 h 1646096"/>
              <a:gd name="connsiteX4" fmla="*/ 5487478 w 5487478"/>
              <a:gd name="connsiteY4" fmla="*/ 1494672 h 1646096"/>
              <a:gd name="connsiteX5" fmla="*/ 5336054 w 5487478"/>
              <a:gd name="connsiteY5" fmla="*/ 1646096 h 1646096"/>
              <a:gd name="connsiteX6" fmla="*/ 153262 w 5487478"/>
              <a:gd name="connsiteY6" fmla="*/ 1646096 h 1646096"/>
              <a:gd name="connsiteX7" fmla="*/ 1838 w 5487478"/>
              <a:gd name="connsiteY7" fmla="*/ 1494672 h 164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7478" h="1646096">
                <a:moveTo>
                  <a:pt x="1838" y="1494672"/>
                </a:moveTo>
                <a:cubicBezTo>
                  <a:pt x="2711" y="997886"/>
                  <a:pt x="-730" y="498943"/>
                  <a:pt x="143" y="2157"/>
                </a:cubicBezTo>
                <a:lnTo>
                  <a:pt x="5336054" y="0"/>
                </a:lnTo>
                <a:cubicBezTo>
                  <a:pt x="5419683" y="0"/>
                  <a:pt x="5487478" y="67795"/>
                  <a:pt x="5487478" y="151424"/>
                </a:cubicBezTo>
                <a:lnTo>
                  <a:pt x="5487478" y="1494672"/>
                </a:lnTo>
                <a:cubicBezTo>
                  <a:pt x="5487478" y="1578301"/>
                  <a:pt x="5419683" y="1646096"/>
                  <a:pt x="5336054" y="1646096"/>
                </a:cubicBezTo>
                <a:lnTo>
                  <a:pt x="153262" y="1646096"/>
                </a:lnTo>
                <a:cubicBezTo>
                  <a:pt x="69633" y="1646096"/>
                  <a:pt x="1838" y="1578301"/>
                  <a:pt x="1838" y="1494672"/>
                </a:cubicBezTo>
                <a:close/>
              </a:path>
            </a:pathLst>
          </a:custGeom>
          <a:solidFill>
            <a:srgbClr val="FFFFFF">
              <a:alpha val="50000"/>
            </a:srgb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0" lang="de-DE" sz="3200" b="1" i="0" u="none" strike="noStrike" kern="1200" cap="none" spc="0" normalizeH="0" baseline="0" noProof="0" dirty="0">
                <a:ln>
                  <a:noFill/>
                </a:ln>
                <a:solidFill>
                  <a:srgbClr val="009EE0"/>
                </a:solidFill>
                <a:effectLst/>
                <a:uLnTx/>
                <a:uFillTx/>
                <a:latin typeface="+mn-lt"/>
                <a:ea typeface="+mj-ea"/>
                <a:cs typeface="+mj-cs"/>
              </a:rPr>
              <a:t>Vielen Dank für</a:t>
            </a:r>
            <a:br>
              <a:rPr kumimoji="0" lang="de-DE" sz="3200" b="1" i="0" u="none" strike="noStrike" kern="1200" cap="none" spc="0" normalizeH="0" baseline="0" noProof="0" dirty="0">
                <a:ln>
                  <a:noFill/>
                </a:ln>
                <a:solidFill>
                  <a:srgbClr val="009EE0"/>
                </a:solidFill>
                <a:effectLst/>
                <a:uLnTx/>
                <a:uFillTx/>
                <a:latin typeface="+mn-lt"/>
                <a:ea typeface="+mj-ea"/>
                <a:cs typeface="+mj-cs"/>
              </a:rPr>
            </a:br>
            <a:r>
              <a:rPr kumimoji="0" lang="de-DE" sz="3200" b="1" i="0" u="none" strike="noStrike" kern="1200" cap="none" spc="0" normalizeH="0" baseline="0" noProof="0" dirty="0">
                <a:ln>
                  <a:noFill/>
                </a:ln>
                <a:solidFill>
                  <a:srgbClr val="009EE0"/>
                </a:solidFill>
                <a:effectLst/>
                <a:uLnTx/>
                <a:uFillTx/>
                <a:latin typeface="+mn-lt"/>
                <a:ea typeface="+mj-ea"/>
                <a:cs typeface="+mj-cs"/>
              </a:rPr>
              <a:t>Ihre Aufmerksamkeit.</a:t>
            </a:r>
            <a:endParaRPr lang="de-DE" sz="2400" dirty="0"/>
          </a:p>
        </p:txBody>
      </p:sp>
    </p:spTree>
    <p:extLst>
      <p:ext uri="{BB962C8B-B14F-4D97-AF65-F5344CB8AC3E}">
        <p14:creationId xmlns:p14="http://schemas.microsoft.com/office/powerpoint/2010/main" val="19372341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4"/>
          <p:cNvSpPr txBox="1">
            <a:spLocks/>
          </p:cNvSpPr>
          <p:nvPr/>
        </p:nvSpPr>
        <p:spPr bwMode="auto">
          <a:xfrm>
            <a:off x="358775" y="3302892"/>
            <a:ext cx="5954713" cy="225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spcBef>
                <a:spcPts val="1600"/>
              </a:spcBef>
              <a:tabLst>
                <a:tab pos="268288" algn="l"/>
              </a:tabLst>
              <a:defRPr sz="1700">
                <a:solidFill>
                  <a:schemeClr val="tx1"/>
                </a:solidFill>
                <a:latin typeface="Arial" panose="020B0604020202020204" pitchFamily="34" charset="0"/>
              </a:defRPr>
            </a:lvl1pPr>
            <a:lvl2pPr marL="742950" indent="-285750">
              <a:spcBef>
                <a:spcPts val="1600"/>
              </a:spcBef>
              <a:buSzPct val="100000"/>
              <a:buBlip>
                <a:blip r:embed="rId2"/>
              </a:buBlip>
              <a:tabLst>
                <a:tab pos="268288" algn="l"/>
              </a:tabLst>
              <a:defRPr sz="1700">
                <a:solidFill>
                  <a:schemeClr val="tx1"/>
                </a:solidFill>
                <a:latin typeface="Arial" panose="020B0604020202020204" pitchFamily="34" charset="0"/>
              </a:defRPr>
            </a:lvl2pPr>
            <a:lvl3pPr marL="1143000" indent="-228600">
              <a:spcBef>
                <a:spcPts val="1600"/>
              </a:spcBef>
              <a:buSzPct val="100000"/>
              <a:buBlip>
                <a:blip r:embed="rId2"/>
              </a:buBlip>
              <a:tabLst>
                <a:tab pos="268288" algn="l"/>
              </a:tabLst>
              <a:defRPr sz="1700">
                <a:solidFill>
                  <a:schemeClr val="tx1"/>
                </a:solidFill>
                <a:latin typeface="Arial" panose="020B0604020202020204" pitchFamily="34" charset="0"/>
              </a:defRPr>
            </a:lvl3pPr>
            <a:lvl4pPr marL="1600200" indent="-228600">
              <a:spcBef>
                <a:spcPts val="1600"/>
              </a:spcBef>
              <a:buSzPct val="100000"/>
              <a:buBlip>
                <a:blip r:embed="rId2"/>
              </a:buBlip>
              <a:tabLst>
                <a:tab pos="268288" algn="l"/>
              </a:tabLst>
              <a:defRPr sz="1700">
                <a:solidFill>
                  <a:schemeClr val="tx1"/>
                </a:solidFill>
                <a:latin typeface="Arial" panose="020B0604020202020204" pitchFamily="34" charset="0"/>
              </a:defRPr>
            </a:lvl4pPr>
            <a:lvl5pPr marL="2057400" indent="-228600">
              <a:spcBef>
                <a:spcPts val="1600"/>
              </a:spcBef>
              <a:buSzPct val="100000"/>
              <a:buBlip>
                <a:blip r:embed="rId2"/>
              </a:buBlip>
              <a:tabLst>
                <a:tab pos="268288" algn="l"/>
              </a:tabLst>
              <a:defRPr sz="1700">
                <a:solidFill>
                  <a:schemeClr val="tx1"/>
                </a:solidFill>
                <a:latin typeface="Arial" panose="020B0604020202020204" pitchFamily="34" charset="0"/>
              </a:defRPr>
            </a:lvl5pPr>
            <a:lvl6pPr marL="2514600" indent="-228600" defTabSz="457200" eaLnBrk="0" fontAlgn="base" hangingPunct="0">
              <a:spcBef>
                <a:spcPts val="1600"/>
              </a:spcBef>
              <a:spcAft>
                <a:spcPct val="0"/>
              </a:spcAft>
              <a:buSzPct val="100000"/>
              <a:buBlip>
                <a:blip r:embed="rId2"/>
              </a:buBlip>
              <a:tabLst>
                <a:tab pos="268288" algn="l"/>
              </a:tabLst>
              <a:defRPr sz="1700">
                <a:solidFill>
                  <a:schemeClr val="tx1"/>
                </a:solidFill>
                <a:latin typeface="Arial" panose="020B0604020202020204" pitchFamily="34" charset="0"/>
              </a:defRPr>
            </a:lvl6pPr>
            <a:lvl7pPr marL="2971800" indent="-228600" defTabSz="457200" eaLnBrk="0" fontAlgn="base" hangingPunct="0">
              <a:spcBef>
                <a:spcPts val="1600"/>
              </a:spcBef>
              <a:spcAft>
                <a:spcPct val="0"/>
              </a:spcAft>
              <a:buSzPct val="100000"/>
              <a:buBlip>
                <a:blip r:embed="rId2"/>
              </a:buBlip>
              <a:tabLst>
                <a:tab pos="268288" algn="l"/>
              </a:tabLst>
              <a:defRPr sz="1700">
                <a:solidFill>
                  <a:schemeClr val="tx1"/>
                </a:solidFill>
                <a:latin typeface="Arial" panose="020B0604020202020204" pitchFamily="34" charset="0"/>
              </a:defRPr>
            </a:lvl7pPr>
            <a:lvl8pPr marL="3429000" indent="-228600" defTabSz="457200" eaLnBrk="0" fontAlgn="base" hangingPunct="0">
              <a:spcBef>
                <a:spcPts val="1600"/>
              </a:spcBef>
              <a:spcAft>
                <a:spcPct val="0"/>
              </a:spcAft>
              <a:buSzPct val="100000"/>
              <a:buBlip>
                <a:blip r:embed="rId2"/>
              </a:buBlip>
              <a:tabLst>
                <a:tab pos="268288" algn="l"/>
              </a:tabLst>
              <a:defRPr sz="1700">
                <a:solidFill>
                  <a:schemeClr val="tx1"/>
                </a:solidFill>
                <a:latin typeface="Arial" panose="020B0604020202020204" pitchFamily="34" charset="0"/>
              </a:defRPr>
            </a:lvl8pPr>
            <a:lvl9pPr marL="3886200" indent="-228600" defTabSz="457200" eaLnBrk="0" fontAlgn="base" hangingPunct="0">
              <a:spcBef>
                <a:spcPts val="1600"/>
              </a:spcBef>
              <a:spcAft>
                <a:spcPct val="0"/>
              </a:spcAft>
              <a:buSzPct val="100000"/>
              <a:buBlip>
                <a:blip r:embed="rId2"/>
              </a:buBlip>
              <a:tabLst>
                <a:tab pos="268288" algn="l"/>
              </a:tabLst>
              <a:defRPr sz="1700">
                <a:solidFill>
                  <a:schemeClr val="tx1"/>
                </a:solidFill>
                <a:latin typeface="Arial" panose="020B0604020202020204" pitchFamily="34" charset="0"/>
              </a:defRPr>
            </a:lvl9pPr>
          </a:lstStyle>
          <a:p>
            <a:pPr eaLnBrk="1" hangingPunct="1"/>
            <a:r>
              <a:rPr lang="de-DE" altLang="de-DE" sz="1000" dirty="0"/>
              <a:t>Die Ihnen überlassenen Unterlagen basieren auf Beurteilungen und rechtlichen Einschätzungen der </a:t>
            </a:r>
            <a:br>
              <a:rPr lang="de-DE" altLang="de-DE" sz="1000" dirty="0"/>
            </a:br>
            <a:r>
              <a:rPr lang="de-DE" altLang="de-DE" sz="1000" dirty="0"/>
              <a:t>Stuttgarter Vorsorge-Management GmbH zum Zeitpunkt der Erstellung der Unterlagen. </a:t>
            </a:r>
            <a:br>
              <a:rPr lang="de-DE" altLang="de-DE" sz="1000" dirty="0"/>
            </a:br>
            <a:r>
              <a:rPr lang="de-DE" altLang="de-DE" sz="1000" dirty="0"/>
              <a:t>Die Unterlagen dienen ausschließlich zu Informationszwecken und ersetzen keine individuelle Beratung.</a:t>
            </a:r>
            <a:br>
              <a:rPr lang="de-DE" altLang="de-DE" sz="1000" dirty="0"/>
            </a:br>
            <a:r>
              <a:rPr lang="de-DE" altLang="de-DE" sz="1000" dirty="0"/>
              <a:t>Eine Gewähr für die Richtigkeit und Vollständigkeit kann nicht übernommen werden. Durch die Überlassung der Unterlagen wird eine Haftung gegenüber dem Empfänger, Teilnehmer oder Dritten </a:t>
            </a:r>
            <a:br>
              <a:rPr lang="de-DE" altLang="de-DE" sz="1000" dirty="0"/>
            </a:br>
            <a:r>
              <a:rPr lang="de-DE" altLang="de-DE" sz="1000" dirty="0"/>
              <a:t>nicht begründet.</a:t>
            </a:r>
          </a:p>
          <a:p>
            <a:pPr eaLnBrk="1" hangingPunct="1"/>
            <a:r>
              <a:rPr lang="de-DE" altLang="de-DE" sz="1000" b="1" dirty="0"/>
              <a:t>Copyright </a:t>
            </a:r>
            <a:r>
              <a:rPr lang="de-DE" altLang="de-DE" sz="1000" b="1" dirty="0" err="1"/>
              <a:t>by</a:t>
            </a:r>
            <a:r>
              <a:rPr lang="de-DE" altLang="de-DE" sz="1000" b="1" dirty="0"/>
              <a:t> Stuttgarter Vorsorge-Management GmbH</a:t>
            </a:r>
            <a:r>
              <a:rPr lang="de-DE" altLang="de-DE" sz="1000" dirty="0"/>
              <a:t>. </a:t>
            </a:r>
            <a:br>
              <a:rPr lang="de-DE" altLang="de-DE" sz="1000" dirty="0"/>
            </a:br>
            <a:r>
              <a:rPr lang="de-DE" altLang="de-DE" sz="1000" dirty="0"/>
              <a:t>Alle Rechte vorbehalten. Jedes Veräußern, Verleihen oder sonstiges Verbreiten, auch auszugsweise, bedarf der Zustimmung der Stuttgarter Vorsorge-Management GmbH.</a:t>
            </a:r>
          </a:p>
          <a:p>
            <a:pPr eaLnBrk="1" hangingPunct="1"/>
            <a:r>
              <a:rPr lang="de-DE" altLang="de-DE" sz="1000" dirty="0"/>
              <a:t>Es handelt sich um eine Werbemitteilung. Bei den Beschreibungen handelt es sich um verkürzte, unverbindliche Darstellungen. </a:t>
            </a:r>
            <a:br>
              <a:rPr lang="de-DE" altLang="de-DE" sz="1000" dirty="0"/>
            </a:br>
            <a:r>
              <a:rPr lang="de-DE" altLang="de-DE" sz="1000" dirty="0"/>
              <a:t>Maßgeblich sind ausschließlich die Tarifbestimmungen und die Versicherungsbedingungen.</a:t>
            </a:r>
          </a:p>
        </p:txBody>
      </p:sp>
    </p:spTree>
    <p:extLst>
      <p:ext uri="{BB962C8B-B14F-4D97-AF65-F5344CB8AC3E}">
        <p14:creationId xmlns:p14="http://schemas.microsoft.com/office/powerpoint/2010/main" val="17840094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8"/>
          <p:cNvSpPr/>
          <p:nvPr/>
        </p:nvSpPr>
        <p:spPr>
          <a:xfrm>
            <a:off x="1826577" y="1418541"/>
            <a:ext cx="5487478" cy="4464273"/>
          </a:xfrm>
          <a:prstGeom prst="roundRect">
            <a:avLst>
              <a:gd name="adj" fmla="val 3920"/>
            </a:avLst>
          </a:prstGeom>
          <a:solidFill>
            <a:srgbClr val="FFFFFF">
              <a:alpha val="50000"/>
            </a:srgbClr>
          </a:solidFill>
          <a:ln w="9525">
            <a:noFill/>
          </a:ln>
          <a:effectLst/>
        </p:spPr>
        <p:style>
          <a:lnRef idx="1">
            <a:schemeClr val="accent1"/>
          </a:lnRef>
          <a:fillRef idx="3">
            <a:schemeClr val="accent1"/>
          </a:fillRef>
          <a:effectRef idx="2">
            <a:schemeClr val="accent1"/>
          </a:effectRef>
          <a:fontRef idx="minor">
            <a:schemeClr val="lt1"/>
          </a:fontRef>
        </p:style>
        <p:txBody>
          <a:bodyPr lIns="648000" tIns="252000" rIns="648000" rtlCol="0" anchor="t"/>
          <a:lstStyle/>
          <a:p>
            <a:pPr algn="l"/>
            <a:r>
              <a:rPr kumimoji="0" lang="de-DE" sz="3200" b="1" i="0" u="none" strike="noStrike" kern="1200" cap="none" spc="0" normalizeH="0" baseline="0" noProof="0" dirty="0">
                <a:ln>
                  <a:noFill/>
                </a:ln>
                <a:solidFill>
                  <a:srgbClr val="009EE0"/>
                </a:solidFill>
                <a:effectLst/>
                <a:uLnTx/>
                <a:uFillTx/>
                <a:latin typeface="+mn-lt"/>
                <a:ea typeface="+mj-ea"/>
                <a:cs typeface="+mj-cs"/>
              </a:rPr>
              <a:t>Kontakt</a:t>
            </a:r>
          </a:p>
          <a:p>
            <a:pPr algn="l">
              <a:spcBef>
                <a:spcPts val="1800"/>
              </a:spcBef>
            </a:pPr>
            <a:r>
              <a:rPr kumimoji="0" lang="de-DE" sz="1500" b="0" i="0" u="none" strike="noStrike" kern="1200" cap="none" spc="0" normalizeH="0" baseline="0" noProof="0" dirty="0">
                <a:ln>
                  <a:noFill/>
                </a:ln>
                <a:solidFill>
                  <a:schemeClr val="tx2"/>
                </a:solidFill>
                <a:effectLst/>
                <a:uLnTx/>
                <a:uFillTx/>
                <a:latin typeface="+mn-lt"/>
                <a:ea typeface="+mj-ea"/>
                <a:cs typeface="+mj-cs"/>
              </a:rPr>
              <a:t>Fragen &amp; Wünsche zur </a:t>
            </a:r>
            <a:r>
              <a:rPr kumimoji="0" lang="de-DE" sz="1500" b="0" i="0" u="none" strike="noStrike" kern="1200" cap="none" spc="0" normalizeH="0" baseline="0" noProof="0" dirty="0" err="1">
                <a:ln>
                  <a:noFill/>
                </a:ln>
                <a:solidFill>
                  <a:schemeClr val="tx2"/>
                </a:solidFill>
                <a:effectLst/>
                <a:uLnTx/>
                <a:uFillTx/>
                <a:latin typeface="+mn-lt"/>
                <a:ea typeface="+mj-ea"/>
                <a:cs typeface="+mj-cs"/>
              </a:rPr>
              <a:t>bAV</a:t>
            </a:r>
            <a:r>
              <a:rPr kumimoji="0" lang="de-DE" sz="1500" b="0" i="0" u="none" strike="noStrike" kern="1200" cap="none" spc="0" normalizeH="0" baseline="0" noProof="0" dirty="0">
                <a:ln>
                  <a:noFill/>
                </a:ln>
                <a:solidFill>
                  <a:schemeClr val="tx2"/>
                </a:solidFill>
                <a:effectLst/>
                <a:uLnTx/>
                <a:uFillTx/>
                <a:latin typeface="+mn-lt"/>
                <a:ea typeface="+mj-ea"/>
                <a:cs typeface="+mj-cs"/>
              </a:rPr>
              <a:t> in Ihrem und für</a:t>
            </a:r>
          </a:p>
          <a:p>
            <a:pPr algn="l"/>
            <a:r>
              <a:rPr kumimoji="0" lang="de-DE" sz="1500" b="0" i="0" u="none" strike="noStrike" kern="1200" cap="none" spc="0" normalizeH="0" baseline="0" noProof="0" dirty="0">
                <a:ln>
                  <a:noFill/>
                </a:ln>
                <a:solidFill>
                  <a:schemeClr val="tx2"/>
                </a:solidFill>
                <a:effectLst/>
                <a:uLnTx/>
                <a:uFillTx/>
                <a:latin typeface="+mn-lt"/>
                <a:ea typeface="+mj-ea"/>
                <a:cs typeface="+mj-cs"/>
              </a:rPr>
              <a:t>Ihr Unternehmen? Ich informiere Sie gern.</a:t>
            </a:r>
          </a:p>
          <a:p>
            <a:pPr>
              <a:lnSpc>
                <a:spcPct val="110000"/>
              </a:lnSpc>
              <a:spcBef>
                <a:spcPts val="2400"/>
              </a:spcBef>
            </a:pPr>
            <a:r>
              <a:rPr lang="de-DE" sz="1500" b="1" dirty="0">
                <a:solidFill>
                  <a:schemeClr val="tx1"/>
                </a:solidFill>
              </a:rPr>
              <a:t>Martin Mustermaklerbetreuer</a:t>
            </a:r>
          </a:p>
          <a:p>
            <a:pPr>
              <a:lnSpc>
                <a:spcPct val="110000"/>
              </a:lnSpc>
            </a:pPr>
            <a:r>
              <a:rPr lang="de-DE" sz="1500" dirty="0">
                <a:solidFill>
                  <a:schemeClr val="tx1"/>
                </a:solidFill>
              </a:rPr>
              <a:t>Musterstraße 100</a:t>
            </a:r>
          </a:p>
          <a:p>
            <a:pPr>
              <a:lnSpc>
                <a:spcPct val="110000"/>
              </a:lnSpc>
            </a:pPr>
            <a:r>
              <a:rPr lang="de-DE" sz="1500" dirty="0">
                <a:solidFill>
                  <a:schemeClr val="tx1"/>
                </a:solidFill>
              </a:rPr>
              <a:t>10000 Musterstadt</a:t>
            </a:r>
          </a:p>
          <a:p>
            <a:pPr>
              <a:lnSpc>
                <a:spcPct val="110000"/>
              </a:lnSpc>
              <a:spcBef>
                <a:spcPts val="600"/>
              </a:spcBef>
            </a:pPr>
            <a:r>
              <a:rPr lang="de-DE" sz="1500" dirty="0">
                <a:solidFill>
                  <a:schemeClr val="tx1"/>
                </a:solidFill>
              </a:rPr>
              <a:t>Telefon 0123 4567890</a:t>
            </a:r>
          </a:p>
          <a:p>
            <a:pPr>
              <a:lnSpc>
                <a:spcPct val="110000"/>
              </a:lnSpc>
            </a:pPr>
            <a:r>
              <a:rPr lang="de-DE" sz="1500" dirty="0">
                <a:solidFill>
                  <a:schemeClr val="tx1"/>
                </a:solidFill>
              </a:rPr>
              <a:t>Telefax 0123 4567890</a:t>
            </a:r>
          </a:p>
          <a:p>
            <a:pPr>
              <a:lnSpc>
                <a:spcPct val="110000"/>
              </a:lnSpc>
            </a:pPr>
            <a:r>
              <a:rPr lang="de-DE" sz="1500" dirty="0">
                <a:solidFill>
                  <a:schemeClr val="tx1"/>
                </a:solidFill>
              </a:rPr>
              <a:t>Mobil 0123 4567890</a:t>
            </a:r>
          </a:p>
          <a:p>
            <a:pPr>
              <a:lnSpc>
                <a:spcPct val="110000"/>
              </a:lnSpc>
              <a:spcBef>
                <a:spcPts val="600"/>
              </a:spcBef>
            </a:pPr>
            <a:r>
              <a:rPr lang="de-DE" sz="1500" dirty="0">
                <a:solidFill>
                  <a:schemeClr val="tx1"/>
                </a:solidFill>
              </a:rPr>
              <a:t>martin-mustermaklerbetreuer@stuttgarter.de</a:t>
            </a:r>
          </a:p>
          <a:p>
            <a:pPr>
              <a:lnSpc>
                <a:spcPct val="110000"/>
              </a:lnSpc>
            </a:pPr>
            <a:r>
              <a:rPr lang="de-DE" sz="1500" dirty="0">
                <a:solidFill>
                  <a:schemeClr val="tx1"/>
                </a:solidFill>
              </a:rPr>
              <a:t>www.stuttgarter.de</a:t>
            </a:r>
          </a:p>
        </p:txBody>
      </p:sp>
    </p:spTree>
    <p:extLst>
      <p:ext uri="{BB962C8B-B14F-4D97-AF65-F5344CB8AC3E}">
        <p14:creationId xmlns:p14="http://schemas.microsoft.com/office/powerpoint/2010/main" val="4158795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2400" dirty="0"/>
              <a:t>Nachhaltigkeit auf jedem Dach</a:t>
            </a:r>
            <a:endParaRPr lang="de-DE" sz="2500" dirty="0"/>
          </a:p>
        </p:txBody>
      </p:sp>
      <p:sp>
        <p:nvSpPr>
          <p:cNvPr id="3" name="Textplatzhalter 2"/>
          <p:cNvSpPr>
            <a:spLocks noGrp="1"/>
          </p:cNvSpPr>
          <p:nvPr>
            <p:ph type="body" sz="quarter" idx="17"/>
          </p:nvPr>
        </p:nvSpPr>
        <p:spPr>
          <a:xfrm>
            <a:off x="358775" y="2074863"/>
            <a:ext cx="8426450" cy="523220"/>
          </a:xfrm>
        </p:spPr>
        <p:txBody>
          <a:bodyPr/>
          <a:lstStyle/>
          <a:p>
            <a:r>
              <a:rPr lang="de-DE" altLang="de-DE" dirty="0"/>
              <a:t>Bruttostromerzeugung aus erneuerbaren Energien in Deutschland </a:t>
            </a:r>
            <a:br>
              <a:rPr lang="de-DE" altLang="de-DE" dirty="0"/>
            </a:br>
            <a:r>
              <a:rPr lang="de-DE" altLang="de-DE" dirty="0"/>
              <a:t>in den Jahren 1990 bis 2021 (in Terawattstunden)</a:t>
            </a:r>
            <a:endParaRPr lang="de-DE" altLang="de-DE" b="0" dirty="0"/>
          </a:p>
        </p:txBody>
      </p:sp>
      <p:sp>
        <p:nvSpPr>
          <p:cNvPr id="14" name="Textplatzhalter 13"/>
          <p:cNvSpPr>
            <a:spLocks noGrp="1"/>
          </p:cNvSpPr>
          <p:nvPr>
            <p:ph type="body" sz="quarter" idx="18"/>
          </p:nvPr>
        </p:nvSpPr>
        <p:spPr/>
        <p:txBody>
          <a:bodyPr/>
          <a:lstStyle/>
          <a:p>
            <a:r>
              <a:rPr lang="de-DE" dirty="0"/>
              <a:t>1. </a:t>
            </a:r>
            <a:r>
              <a:rPr lang="de-DE" altLang="de-DE" dirty="0"/>
              <a:t>Nachhaltigkeit liegt im Trend</a:t>
            </a:r>
            <a:endParaRPr lang="de-DE" dirty="0"/>
          </a:p>
        </p:txBody>
      </p:sp>
      <p:sp>
        <p:nvSpPr>
          <p:cNvPr id="4" name="Datumsplatzhalter 3"/>
          <p:cNvSpPr>
            <a:spLocks noGrp="1"/>
          </p:cNvSpPr>
          <p:nvPr>
            <p:ph type="dt" sz="half" idx="20"/>
          </p:nvPr>
        </p:nvSpPr>
        <p:spPr/>
        <p:txBody>
          <a:bodyPr/>
          <a:lstStyle/>
          <a:p>
            <a:r>
              <a:rPr lang="de-DE"/>
              <a:t>01.01.2023</a:t>
            </a:r>
            <a:endParaRPr lang="de-DE" dirty="0"/>
          </a:p>
        </p:txBody>
      </p:sp>
      <p:sp>
        <p:nvSpPr>
          <p:cNvPr id="5" name="Fußzeilenplatzhalter 4"/>
          <p:cNvSpPr>
            <a:spLocks noGrp="1"/>
          </p:cNvSpPr>
          <p:nvPr>
            <p:ph type="ftr" sz="quarter" idx="21"/>
          </p:nvPr>
        </p:nvSpPr>
        <p:spPr/>
        <p:txBody>
          <a:bodyPr/>
          <a:lstStyle/>
          <a:p>
            <a:r>
              <a:rPr lang="de-DE"/>
              <a:t>Nachhaltigkeit in der betrieblichen Altersversorgung: bAV &amp; GrüneRente</a:t>
            </a:r>
            <a:endParaRPr lang="de-DE" dirty="0"/>
          </a:p>
        </p:txBody>
      </p:sp>
      <p:sp>
        <p:nvSpPr>
          <p:cNvPr id="6" name="Foliennummernplatzhalter 5"/>
          <p:cNvSpPr>
            <a:spLocks noGrp="1"/>
          </p:cNvSpPr>
          <p:nvPr>
            <p:ph type="sldNum" sz="quarter" idx="22"/>
          </p:nvPr>
        </p:nvSpPr>
        <p:spPr/>
        <p:txBody>
          <a:bodyPr/>
          <a:lstStyle/>
          <a:p>
            <a:fld id="{BFE8ADF1-837C-463F-9856-54C2D771B21B}" type="slidenum">
              <a:rPr lang="de-DE" smtClean="0"/>
              <a:pPr/>
              <a:t>8</a:t>
            </a:fld>
            <a:endParaRPr lang="de-DE" dirty="0"/>
          </a:p>
        </p:txBody>
      </p:sp>
      <p:sp>
        <p:nvSpPr>
          <p:cNvPr id="16" name="Textplatzhalter 15"/>
          <p:cNvSpPr>
            <a:spLocks noGrp="1"/>
          </p:cNvSpPr>
          <p:nvPr>
            <p:ph type="body" sz="quarter" idx="23"/>
          </p:nvPr>
        </p:nvSpPr>
        <p:spPr>
          <a:xfrm>
            <a:off x="359808" y="6181539"/>
            <a:ext cx="8425416" cy="107722"/>
          </a:xfrm>
        </p:spPr>
        <p:txBody>
          <a:bodyPr/>
          <a:lstStyle/>
          <a:p>
            <a:r>
              <a:rPr lang="de-DE" altLang="de-DE" dirty="0">
                <a:solidFill>
                  <a:schemeClr val="accent5"/>
                </a:solidFill>
              </a:rPr>
              <a:t>Quelle: Umwelt Bundesamt - Erneuerbare Energien in Zahlen, Stand: 14.3.2022</a:t>
            </a:r>
          </a:p>
        </p:txBody>
      </p:sp>
      <p:sp>
        <p:nvSpPr>
          <p:cNvPr id="7" name="Textfeld 6"/>
          <p:cNvSpPr txBox="1"/>
          <p:nvPr/>
        </p:nvSpPr>
        <p:spPr>
          <a:xfrm>
            <a:off x="5468419" y="2523120"/>
            <a:ext cx="3137646" cy="636567"/>
          </a:xfrm>
          <a:prstGeom prst="rect">
            <a:avLst/>
          </a:prstGeom>
          <a:noFill/>
        </p:spPr>
        <p:txBody>
          <a:bodyPr wrap="none" lIns="0" tIns="0" rIns="0" bIns="0" rtlCol="0">
            <a:noAutofit/>
          </a:bodyPr>
          <a:lstStyle/>
          <a:p>
            <a:pPr algn="r"/>
            <a:r>
              <a:rPr lang="de-DE" sz="1400" b="1" dirty="0"/>
              <a:t>Anteil 2021 = 41 %</a:t>
            </a:r>
          </a:p>
          <a:p>
            <a:pPr algn="r"/>
            <a:r>
              <a:rPr lang="de-DE" sz="1400" dirty="0"/>
              <a:t>der gesamten Stromerzeugung</a:t>
            </a:r>
          </a:p>
        </p:txBody>
      </p:sp>
      <p:graphicFrame>
        <p:nvGraphicFramePr>
          <p:cNvPr id="13" name="Objekt 2">
            <a:extLst>
              <a:ext uri="{FF2B5EF4-FFF2-40B4-BE49-F238E27FC236}">
                <a16:creationId xmlns:a16="http://schemas.microsoft.com/office/drawing/2014/main" id="{8142A5EC-5E7E-4171-9FFA-63FB25F5BA82}"/>
              </a:ext>
            </a:extLst>
          </p:cNvPr>
          <p:cNvGraphicFramePr>
            <a:graphicFrameLocks noGrp="1"/>
          </p:cNvGraphicFramePr>
          <p:nvPr>
            <p:extLst>
              <p:ext uri="{D42A27DB-BD31-4B8C-83A1-F6EECF244321}">
                <p14:modId xmlns:p14="http://schemas.microsoft.com/office/powerpoint/2010/main" val="3317701964"/>
              </p:ext>
            </p:extLst>
          </p:nvPr>
        </p:nvGraphicFramePr>
        <p:xfrm>
          <a:off x="363443" y="2923522"/>
          <a:ext cx="8293100" cy="32400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4023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Die Bedeutung nachhaltigen Wirkens steigt</a:t>
            </a:r>
            <a:endParaRPr lang="de-DE" dirty="0"/>
          </a:p>
        </p:txBody>
      </p:sp>
      <p:sp>
        <p:nvSpPr>
          <p:cNvPr id="3" name="Textplatzhalter 2"/>
          <p:cNvSpPr>
            <a:spLocks noGrp="1"/>
          </p:cNvSpPr>
          <p:nvPr>
            <p:ph type="body" sz="quarter" idx="17"/>
          </p:nvPr>
        </p:nvSpPr>
        <p:spPr/>
        <p:txBody>
          <a:bodyPr/>
          <a:lstStyle/>
          <a:p>
            <a:r>
              <a:rPr lang="de-DE" dirty="0"/>
              <a:t>Die Anzahl der Ökostrom-Kunden hat sich seit 2010 mehr als verdreifacht.</a:t>
            </a:r>
          </a:p>
        </p:txBody>
      </p:sp>
      <p:sp>
        <p:nvSpPr>
          <p:cNvPr id="17" name="Textplatzhalter 16"/>
          <p:cNvSpPr>
            <a:spLocks noGrp="1"/>
          </p:cNvSpPr>
          <p:nvPr>
            <p:ph type="body" sz="quarter" idx="19"/>
          </p:nvPr>
        </p:nvSpPr>
        <p:spPr>
          <a:xfrm>
            <a:off x="358775" y="2511426"/>
            <a:ext cx="8426450" cy="288926"/>
          </a:xfrm>
        </p:spPr>
        <p:txBody>
          <a:bodyPr>
            <a:normAutofit/>
          </a:bodyPr>
          <a:lstStyle/>
          <a:p>
            <a:r>
              <a:rPr lang="de-DE" sz="1400" b="0" dirty="0"/>
              <a:t>Bevölkerung in Deutschland nach Bezug von Ökostrom von 2010 bis 2019 in Millionen</a:t>
            </a:r>
          </a:p>
        </p:txBody>
      </p:sp>
      <p:sp>
        <p:nvSpPr>
          <p:cNvPr id="14" name="Textplatzhalter 13"/>
          <p:cNvSpPr>
            <a:spLocks noGrp="1"/>
          </p:cNvSpPr>
          <p:nvPr>
            <p:ph type="body" sz="quarter" idx="18"/>
          </p:nvPr>
        </p:nvSpPr>
        <p:spPr/>
        <p:txBody>
          <a:bodyPr/>
          <a:lstStyle/>
          <a:p>
            <a:r>
              <a:rPr lang="de-DE"/>
              <a:t>1. </a:t>
            </a:r>
            <a:r>
              <a:rPr lang="de-DE" altLang="de-DE"/>
              <a:t>Nachhaltigkeit liegt im Trend</a:t>
            </a:r>
            <a:endParaRPr lang="de-DE" dirty="0"/>
          </a:p>
        </p:txBody>
      </p:sp>
      <p:sp>
        <p:nvSpPr>
          <p:cNvPr id="4" name="Datumsplatzhalter 3"/>
          <p:cNvSpPr>
            <a:spLocks noGrp="1"/>
          </p:cNvSpPr>
          <p:nvPr>
            <p:ph type="dt" sz="half" idx="20"/>
          </p:nvPr>
        </p:nvSpPr>
        <p:spPr/>
        <p:txBody>
          <a:bodyPr/>
          <a:lstStyle/>
          <a:p>
            <a:r>
              <a:rPr lang="de-DE"/>
              <a:t>01.01.2023</a:t>
            </a:r>
            <a:endParaRPr lang="de-DE" dirty="0"/>
          </a:p>
        </p:txBody>
      </p:sp>
      <p:sp>
        <p:nvSpPr>
          <p:cNvPr id="5" name="Fußzeilenplatzhalter 4"/>
          <p:cNvSpPr>
            <a:spLocks noGrp="1"/>
          </p:cNvSpPr>
          <p:nvPr>
            <p:ph type="ftr" sz="quarter" idx="21"/>
          </p:nvPr>
        </p:nvSpPr>
        <p:spPr/>
        <p:txBody>
          <a:bodyPr/>
          <a:lstStyle/>
          <a:p>
            <a:r>
              <a:rPr lang="de-DE"/>
              <a:t>Nachhaltigkeit in der betrieblichen Altersversorgung: bAV &amp; GrüneRente</a:t>
            </a:r>
            <a:endParaRPr lang="de-DE" dirty="0"/>
          </a:p>
        </p:txBody>
      </p:sp>
      <p:sp>
        <p:nvSpPr>
          <p:cNvPr id="6" name="Foliennummernplatzhalter 5"/>
          <p:cNvSpPr>
            <a:spLocks noGrp="1"/>
          </p:cNvSpPr>
          <p:nvPr>
            <p:ph type="sldNum" sz="quarter" idx="22"/>
          </p:nvPr>
        </p:nvSpPr>
        <p:spPr/>
        <p:txBody>
          <a:bodyPr/>
          <a:lstStyle/>
          <a:p>
            <a:fld id="{BFE8ADF1-837C-463F-9856-54C2D771B21B}" type="slidenum">
              <a:rPr lang="de-DE" smtClean="0"/>
              <a:pPr/>
              <a:t>9</a:t>
            </a:fld>
            <a:endParaRPr lang="de-DE" dirty="0"/>
          </a:p>
        </p:txBody>
      </p:sp>
      <p:sp>
        <p:nvSpPr>
          <p:cNvPr id="16" name="Textplatzhalter 15"/>
          <p:cNvSpPr>
            <a:spLocks noGrp="1"/>
          </p:cNvSpPr>
          <p:nvPr>
            <p:ph type="body" sz="quarter" idx="23"/>
          </p:nvPr>
        </p:nvSpPr>
        <p:spPr/>
        <p:txBody>
          <a:bodyPr/>
          <a:lstStyle/>
          <a:p>
            <a:r>
              <a:rPr lang="de-DE" altLang="de-DE" dirty="0"/>
              <a:t>Quelle: Statista 2020</a:t>
            </a:r>
          </a:p>
        </p:txBody>
      </p:sp>
      <p:graphicFrame>
        <p:nvGraphicFramePr>
          <p:cNvPr id="10" name="Inhaltsplatzhalter 10"/>
          <p:cNvGraphicFramePr>
            <a:graphicFrameLocks/>
          </p:cNvGraphicFramePr>
          <p:nvPr>
            <p:extLst>
              <p:ext uri="{D42A27DB-BD31-4B8C-83A1-F6EECF244321}">
                <p14:modId xmlns:p14="http://schemas.microsoft.com/office/powerpoint/2010/main" val="1028352126"/>
              </p:ext>
            </p:extLst>
          </p:nvPr>
        </p:nvGraphicFramePr>
        <p:xfrm>
          <a:off x="419100" y="2889251"/>
          <a:ext cx="8280400" cy="30241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07541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e Stuttgarter_PP_Template_09.12.2011_vs_04">
  <a:themeElements>
    <a:clrScheme name="Benutzerdefiniert 1">
      <a:dk1>
        <a:sysClr val="windowText" lastClr="000000"/>
      </a:dk1>
      <a:lt1>
        <a:sysClr val="window" lastClr="FFFFFF"/>
      </a:lt1>
      <a:dk2>
        <a:srgbClr val="009EE0"/>
      </a:dk2>
      <a:lt2>
        <a:srgbClr val="000000"/>
      </a:lt2>
      <a:accent1>
        <a:srgbClr val="000000"/>
      </a:accent1>
      <a:accent2>
        <a:srgbClr val="00A0E1"/>
      </a:accent2>
      <a:accent3>
        <a:srgbClr val="99D9F9"/>
      </a:accent3>
      <a:accent4>
        <a:srgbClr val="68838B"/>
      </a:accent4>
      <a:accent5>
        <a:srgbClr val="B3B3B3"/>
      </a:accent5>
      <a:accent6>
        <a:srgbClr val="F58200"/>
      </a:accent6>
      <a:hlink>
        <a:srgbClr val="000000"/>
      </a:hlink>
      <a:folHlink>
        <a:srgbClr val="000000"/>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defRPr dirty="0" smtClean="0"/>
        </a:defPPr>
      </a:lstStyle>
    </a:tx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4344</Words>
  <Application>Microsoft Office PowerPoint</Application>
  <PresentationFormat>Bildschirmpräsentation (4:3)</PresentationFormat>
  <Paragraphs>633</Paragraphs>
  <Slides>72</Slides>
  <Notes>0</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72</vt:i4>
      </vt:variant>
    </vt:vector>
  </HeadingPairs>
  <TitlesOfParts>
    <vt:vector size="77" baseType="lpstr">
      <vt:lpstr>Arial</vt:lpstr>
      <vt:lpstr>Arial Narrow</vt:lpstr>
      <vt:lpstr>Symbol</vt:lpstr>
      <vt:lpstr>Die Stuttgarter_PP_Template_09.12.2011_vs_04</vt:lpstr>
      <vt:lpstr>think-cell Folie</vt:lpstr>
      <vt:lpstr>Nachhaltigkeit in der betrieblichen Altersversorgung: bAV &amp; GrüneRente</vt:lpstr>
      <vt:lpstr>Inhalt</vt:lpstr>
      <vt:lpstr>Nachhaltigkeit liegt im Trend</vt:lpstr>
      <vt:lpstr>Was ist Nachhaltigkeit?</vt:lpstr>
      <vt:lpstr>Nachhaltigkeit:  Das bedeutet Nachhaltigkeit für die Deutschen</vt:lpstr>
      <vt:lpstr>Nachhaltigkeit: Ein wichtiger Bestandteil des täglichen Lebens</vt:lpstr>
      <vt:lpstr>PowerPoint-Präsentation</vt:lpstr>
      <vt:lpstr>Nachhaltigkeit auf jedem Dach</vt:lpstr>
      <vt:lpstr>Die Bedeutung nachhaltigen Wirkens steigt</vt:lpstr>
      <vt:lpstr>Ethisch korrekte Produkte werden immer beliebter</vt:lpstr>
      <vt:lpstr>PowerPoint-Präsentation</vt:lpstr>
      <vt:lpstr>LOHAS: Attraktive Zielgruppe</vt:lpstr>
      <vt:lpstr>Initiative für bewusstes Leben und Glücksbesinnung</vt:lpstr>
      <vt:lpstr>LOHAS:  Zielgruppe mit großer Reichweite</vt:lpstr>
      <vt:lpstr>Gehören Sie auch zu den „LOHAS“?  Kennen Sie „LOHAS“?</vt:lpstr>
      <vt:lpstr>Ein LOHAS stellt sich vor - Demografie</vt:lpstr>
      <vt:lpstr>Ein LOHAS stellt sich vor ...</vt:lpstr>
      <vt:lpstr>Nachhaltigkeit als Kaufkriterium wird wichtiger</vt:lpstr>
      <vt:lpstr>Nachhaltige Geldanlagen – großes Potenzial</vt:lpstr>
      <vt:lpstr>Nachhaltiges Wirtschaften – Megatrend CSR</vt:lpstr>
      <vt:lpstr>Made in Germany –  Corporate Social Responsibility (CSR)</vt:lpstr>
      <vt:lpstr>Unternehmen setzen verstärkt auf Nachhaltigkeit</vt:lpstr>
      <vt:lpstr>Nachhaltigkeit in Unternehmen –  die „Großen“ machen es vor</vt:lpstr>
      <vt:lpstr>Nachhaltigkeit in Unternehmen –  die „Großen“ machen es vor</vt:lpstr>
      <vt:lpstr>Nachhaltigkeit in Unternehmen –  die „Großen“ machen es vor</vt:lpstr>
      <vt:lpstr>Nachhaltigkeit in Unternehmen –  der Mittelstand folgt</vt:lpstr>
      <vt:lpstr>Nachhaltigkeit in Unternehmen –  der Mittelstand folgt</vt:lpstr>
      <vt:lpstr>Nachhaltiges Engagement erhält Anerkennung  und Unterstützung </vt:lpstr>
      <vt:lpstr>Auszeichnung für nachhaltige Verantwortung:  Der deutsche CSR-Preis der Bundesregierung</vt:lpstr>
      <vt:lpstr>Soziale Verantwortung unternehmerisch leben bedeutet auch bAV</vt:lpstr>
      <vt:lpstr>Soziale Verantwortung unternehmerisch leben: bAV</vt:lpstr>
      <vt:lpstr>Soziale Verantwortung unternehmerisch leben: bAV</vt:lpstr>
      <vt:lpstr>Der demographische Wandel macht soziale Verantwortung Ihres Arbeitgebers notwendig</vt:lpstr>
      <vt:lpstr>Doppelter politischer Auftrag für Ihr Unternehmen</vt:lpstr>
      <vt:lpstr>Demographie 3.0:  Nachhaltigkeit ist bei Mitarbeitern Trumpf</vt:lpstr>
      <vt:lpstr>bAV ist eine soziale Frage,  denn die gesetzliche Rente sinkt</vt:lpstr>
      <vt:lpstr>Veränderte Rahmenbedingungen: Die „neuen“ Bausteine jedes bAV-Konzepts</vt:lpstr>
      <vt:lpstr>bAV als Win-win-Situation  für Arbeitgeber und Arbeitnehmer</vt:lpstr>
      <vt:lpstr>Der Weg zum neuen Standard in der bAV </vt:lpstr>
      <vt:lpstr>Eine durchdachte und sichere bAV-Architektur im Detail</vt:lpstr>
      <vt:lpstr>Zusammenfassung</vt:lpstr>
      <vt:lpstr>Die Messlatte für CSR im Unternehmen</vt:lpstr>
      <vt:lpstr>Die GrüneRente</vt:lpstr>
      <vt:lpstr>Von der nachhaltigen bAV zum nachhaltigem bAV-Konzept</vt:lpstr>
      <vt:lpstr>Die GrüneRente der Stuttgarter </vt:lpstr>
      <vt:lpstr>GrüneRente – Funktionsweise (klassische Tarife)</vt:lpstr>
      <vt:lpstr>Anlagekonzept</vt:lpstr>
      <vt:lpstr>Sichtbarer Mehrwert für Arbeitgeber und Arbeitnehmer</vt:lpstr>
      <vt:lpstr>Die GrüneRente punktet zusätzlich</vt:lpstr>
      <vt:lpstr>Leistungsstarker Partner –  von Experten mehrfach besiegelt </vt:lpstr>
      <vt:lpstr>Die GrüneRente in der bAV</vt:lpstr>
      <vt:lpstr>Tipps für Ihr erfolgreiches Kundengespräch</vt:lpstr>
      <vt:lpstr>Tipps für Ihr erfolgreiches Kundengespräch</vt:lpstr>
      <vt:lpstr>Tipps für Ihr erfolgreiches Kundengespräch</vt:lpstr>
      <vt:lpstr>Tipps für Ihr erfolgreiches Kundengespräch</vt:lpstr>
      <vt:lpstr>Tipps für Ihr erfolgreiches Kundengespräch</vt:lpstr>
      <vt:lpstr>Clevere Fragen als Türöffner</vt:lpstr>
      <vt:lpstr>Clevere Fragen als Türöffner</vt:lpstr>
      <vt:lpstr>Überzeugendes Argument für den Arbeitgeber:  Unterlagen für die nachhaltige Positionierung</vt:lpstr>
      <vt:lpstr>PowerPoint-Präsentation</vt:lpstr>
      <vt:lpstr>Dokumentation der Entscheidung des Arbeitgebers</vt:lpstr>
      <vt:lpstr>Wählen Sie als Vermittler aktiv die GrüneRente  in der Tarifsoftware</vt:lpstr>
      <vt:lpstr>Dokumentation im Antrag</vt:lpstr>
      <vt:lpstr>Dokumente für Arbeitnehmer</vt:lpstr>
      <vt:lpstr>Formel für nachhaltige Unternehmensstrategie:  bAV + GrüneRente + Stuttgarter</vt:lpstr>
      <vt:lpstr>Die stärksten Argumente der GrüneRente  in der bAV</vt:lpstr>
      <vt:lpstr>Die stärksten Argumente der GrüneRente  in der bAV</vt:lpstr>
      <vt:lpstr>Die Stuttgarter Vertriebsunterstützung</vt:lpstr>
      <vt:lpstr>Vertriebsunterstützung und Verkaufshilfen zum Thema „Nachhaltigkeit in der bAV“</vt:lpstr>
      <vt:lpstr>PowerPoint-Präsentation</vt:lpstr>
      <vt:lpstr>PowerPoint-Präsentation</vt:lpstr>
      <vt:lpstr>PowerPoint-Präsentation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praesentation-gp-bav-und-gruene-rente</dc:title>
  <dc:creator>Stuttgarter Vorsorge-Management GmbH</dc:creator>
  <cp:lastModifiedBy>Volker Stelzl</cp:lastModifiedBy>
  <cp:revision>558</cp:revision>
  <cp:lastPrinted>2013-12-18T08:24:00Z</cp:lastPrinted>
  <dcterms:created xsi:type="dcterms:W3CDTF">2011-12-30T14:46:55Z</dcterms:created>
  <dcterms:modified xsi:type="dcterms:W3CDTF">2022-12-22T09:58:20Z</dcterms:modified>
</cp:coreProperties>
</file>