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301" r:id="rId2"/>
    <p:sldId id="302" r:id="rId3"/>
    <p:sldId id="303" r:id="rId4"/>
    <p:sldId id="304" r:id="rId5"/>
    <p:sldId id="348" r:id="rId6"/>
    <p:sldId id="349" r:id="rId7"/>
    <p:sldId id="350" r:id="rId8"/>
    <p:sldId id="351" r:id="rId9"/>
    <p:sldId id="352" r:id="rId10"/>
    <p:sldId id="310" r:id="rId11"/>
    <p:sldId id="311" r:id="rId12"/>
    <p:sldId id="312" r:id="rId13"/>
    <p:sldId id="313" r:id="rId14"/>
    <p:sldId id="314" r:id="rId15"/>
    <p:sldId id="353" r:id="rId16"/>
    <p:sldId id="354" r:id="rId17"/>
    <p:sldId id="355" r:id="rId18"/>
    <p:sldId id="318" r:id="rId19"/>
    <p:sldId id="356" r:id="rId20"/>
    <p:sldId id="357" r:id="rId21"/>
    <p:sldId id="358" r:id="rId22"/>
    <p:sldId id="360" r:id="rId23"/>
    <p:sldId id="361" r:id="rId24"/>
    <p:sldId id="362" r:id="rId25"/>
    <p:sldId id="363" r:id="rId26"/>
    <p:sldId id="329" r:id="rId27"/>
    <p:sldId id="330" r:id="rId28"/>
    <p:sldId id="331" r:id="rId29"/>
    <p:sldId id="332" r:id="rId30"/>
    <p:sldId id="333" r:id="rId31"/>
    <p:sldId id="364" r:id="rId32"/>
    <p:sldId id="335" r:id="rId33"/>
    <p:sldId id="336" r:id="rId34"/>
    <p:sldId id="365" r:id="rId35"/>
    <p:sldId id="373" r:id="rId36"/>
    <p:sldId id="339" r:id="rId37"/>
    <p:sldId id="340" r:id="rId38"/>
    <p:sldId id="370" r:id="rId39"/>
    <p:sldId id="372" r:id="rId40"/>
    <p:sldId id="343" r:id="rId41"/>
    <p:sldId id="344" r:id="rId42"/>
    <p:sldId id="366" r:id="rId43"/>
    <p:sldId id="367" r:id="rId44"/>
    <p:sldId id="368" r:id="rId45"/>
  </p:sldIdLst>
  <p:sldSz cx="9144000" cy="6858000" type="screen4x3"/>
  <p:notesSz cx="7099300" cy="10234613"/>
  <p:custDataLst>
    <p:tags r:id="rId48"/>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1525" userDrawn="1">
          <p15:clr>
            <a:srgbClr val="A4A3A4"/>
          </p15:clr>
        </p15:guide>
        <p15:guide id="3" pos="2880">
          <p15:clr>
            <a:srgbClr val="A4A3A4"/>
          </p15:clr>
        </p15:guide>
        <p15:guide id="4" pos="2291">
          <p15:clr>
            <a:srgbClr val="A4A3A4"/>
          </p15:clr>
        </p15:guide>
        <p15:guide id="5" orient="horz" pos="1784">
          <p15:clr>
            <a:srgbClr val="A4A3A4"/>
          </p15:clr>
        </p15:guide>
        <p15:guide id="6" orient="horz" pos="2750" userDrawn="1">
          <p15:clr>
            <a:srgbClr val="A4A3A4"/>
          </p15:clr>
        </p15:guide>
        <p15:guide id="7" pos="226" userDrawn="1">
          <p15:clr>
            <a:srgbClr val="A4A3A4"/>
          </p15:clr>
        </p15:guide>
        <p15:guide id="8" pos="553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0000"/>
    <a:srgbClr val="FFFFFF"/>
    <a:srgbClr val="F0F0F0"/>
    <a:srgbClr val="C3C3C3"/>
    <a:srgbClr val="646464"/>
    <a:srgbClr val="E1E1E1"/>
    <a:srgbClr val="00749F"/>
    <a:srgbClr val="00A6E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5" autoAdjust="0"/>
    <p:restoredTop sz="89116" autoAdjust="0"/>
  </p:normalViewPr>
  <p:slideViewPr>
    <p:cSldViewPr snapToGrid="0" snapToObjects="1" showGuides="1">
      <p:cViewPr varScale="1">
        <p:scale>
          <a:sx n="155" d="100"/>
          <a:sy n="155" d="100"/>
        </p:scale>
        <p:origin x="2336" y="200"/>
      </p:cViewPr>
      <p:guideLst>
        <p:guide orient="horz" pos="2160"/>
        <p:guide orient="horz" pos="1525"/>
        <p:guide pos="2880"/>
        <p:guide pos="2291"/>
        <p:guide orient="horz" pos="1784"/>
        <p:guide orient="horz" pos="2750"/>
        <p:guide pos="226"/>
        <p:guide pos="5534"/>
      </p:guideLst>
    </p:cSldViewPr>
  </p:slideViewPr>
  <p:notesTextViewPr>
    <p:cViewPr>
      <p:scale>
        <a:sx n="100" d="100"/>
        <a:sy n="100" d="100"/>
      </p:scale>
      <p:origin x="0" y="0"/>
    </p:cViewPr>
  </p:notesTextViewPr>
  <p:sorterViewPr>
    <p:cViewPr>
      <p:scale>
        <a:sx n="100" d="100"/>
        <a:sy n="100" d="100"/>
      </p:scale>
      <p:origin x="0" y="8346"/>
    </p:cViewPr>
  </p:sorterViewPr>
  <p:notesViewPr>
    <p:cSldViewPr snapToGrid="0" snapToObjects="1" showGuides="1">
      <p:cViewPr varScale="1">
        <p:scale>
          <a:sx n="97" d="100"/>
          <a:sy n="97" d="100"/>
        </p:scale>
        <p:origin x="4679" y="109"/>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36384715714219"/>
          <c:y val="0.18805730129465734"/>
          <c:w val="0.45409642046277954"/>
          <c:h val="0.77008906170829872"/>
        </c:manualLayout>
      </c:layout>
      <c:doughnutChart>
        <c:varyColors val="1"/>
        <c:ser>
          <c:idx val="0"/>
          <c:order val="0"/>
          <c:tx>
            <c:strRef>
              <c:f>Tabelle1!$B$1</c:f>
              <c:strCache>
                <c:ptCount val="1"/>
                <c:pt idx="0">
                  <c:v>Spalte1</c:v>
                </c:pt>
              </c:strCache>
            </c:strRef>
          </c:tx>
          <c:spPr>
            <a:solidFill>
              <a:schemeClr val="accent5"/>
            </a:solidFill>
          </c:spPr>
          <c:dPt>
            <c:idx val="0"/>
            <c:bubble3D val="0"/>
            <c:spPr>
              <a:solidFill>
                <a:schemeClr val="tx2"/>
              </a:solidFill>
            </c:spPr>
            <c:extLst>
              <c:ext xmlns:c16="http://schemas.microsoft.com/office/drawing/2014/chart" uri="{C3380CC4-5D6E-409C-BE32-E72D297353CC}">
                <c16:uniqueId val="{00000001-2F6E-4556-B018-901F05A8CEDD}"/>
              </c:ext>
            </c:extLst>
          </c:dPt>
          <c:dPt>
            <c:idx val="1"/>
            <c:bubble3D val="0"/>
            <c:spPr>
              <a:solidFill>
                <a:srgbClr val="00749F"/>
              </a:solidFill>
            </c:spPr>
            <c:extLst>
              <c:ext xmlns:c16="http://schemas.microsoft.com/office/drawing/2014/chart" uri="{C3380CC4-5D6E-409C-BE32-E72D297353CC}">
                <c16:uniqueId val="{00000003-2F6E-4556-B018-901F05A8CEDD}"/>
              </c:ext>
            </c:extLst>
          </c:dPt>
          <c:dLbls>
            <c:dLbl>
              <c:idx val="0"/>
              <c:layout>
                <c:manualLayout>
                  <c:x val="-0.21165644171779141"/>
                  <c:y val="-0.163812429316510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6E-4556-B018-901F05A8CEDD}"/>
                </c:ext>
              </c:extLst>
            </c:dLbl>
            <c:dLbl>
              <c:idx val="1"/>
              <c:layout>
                <c:manualLayout>
                  <c:x val="0.2561348485580407"/>
                  <c:y val="3.9169269204258617E-2"/>
                </c:manualLayout>
              </c:layout>
              <c:numFmt formatCode="0%" sourceLinked="0"/>
              <c:spPr>
                <a:noFill/>
                <a:ln>
                  <a:noFill/>
                </a:ln>
                <a:effectLst/>
              </c:spPr>
              <c:txPr>
                <a:bodyPr wrap="square" lIns="38100" tIns="19050" rIns="38100" bIns="19050" anchor="ctr">
                  <a:noAutofit/>
                </a:bodyPr>
                <a:lstStyle/>
                <a:p>
                  <a:pPr>
                    <a:defRPr sz="1400" b="1">
                      <a:latin typeface="+mn-lt"/>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0.1258282208588957"/>
                      <c:h val="0.12187561098079067"/>
                    </c:manualLayout>
                  </c15:layout>
                </c:ext>
                <c:ext xmlns:c16="http://schemas.microsoft.com/office/drawing/2014/chart" uri="{C3380CC4-5D6E-409C-BE32-E72D297353CC}">
                  <c16:uniqueId val="{00000003-2F6E-4556-B018-901F05A8CEDD}"/>
                </c:ext>
              </c:extLst>
            </c:dLbl>
            <c:dLbl>
              <c:idx val="2"/>
              <c:layout>
                <c:manualLayout>
                  <c:x val="0.15030674846625766"/>
                  <c:y val="-1.123507813187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6E-4556-B018-901F05A8CEDD}"/>
                </c:ext>
              </c:extLst>
            </c:dLbl>
            <c:numFmt formatCode="0%" sourceLinked="0"/>
            <c:spPr>
              <a:noFill/>
              <a:ln>
                <a:noFill/>
              </a:ln>
              <a:effectLst/>
            </c:spPr>
            <c:txPr>
              <a:bodyPr wrap="square" lIns="38100" tIns="19050" rIns="38100" bIns="19050" anchor="ctr">
                <a:spAutoFit/>
              </a:bodyPr>
              <a:lstStyle/>
              <a:p>
                <a:pPr>
                  <a:defRPr sz="1400" b="1">
                    <a:latin typeface="+mn-lt"/>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Tabelle1!$A$2:$A$4</c:f>
              <c:strCache>
                <c:ptCount val="3"/>
                <c:pt idx="0">
                  <c:v>Ja, sehr wichtig</c:v>
                </c:pt>
                <c:pt idx="1">
                  <c:v>Ja, aber nicht so wichtig</c:v>
                </c:pt>
                <c:pt idx="2">
                  <c:v>Nein</c:v>
                </c:pt>
              </c:strCache>
            </c:strRef>
          </c:cat>
          <c:val>
            <c:numRef>
              <c:f>Tabelle1!$B$2:$B$4</c:f>
              <c:numCache>
                <c:formatCode>0.0%</c:formatCode>
                <c:ptCount val="3"/>
                <c:pt idx="0">
                  <c:v>0.39</c:v>
                </c:pt>
                <c:pt idx="1">
                  <c:v>0.39</c:v>
                </c:pt>
                <c:pt idx="2">
                  <c:v>0.22</c:v>
                </c:pt>
              </c:numCache>
            </c:numRef>
          </c:val>
          <c:extLst>
            <c:ext xmlns:c16="http://schemas.microsoft.com/office/drawing/2014/chart" uri="{C3380CC4-5D6E-409C-BE32-E72D297353CC}">
              <c16:uniqueId val="{00000005-2F6E-4556-B018-901F05A8CEDD}"/>
            </c:ext>
          </c:extLst>
        </c:ser>
        <c:dLbls>
          <c:showLegendKey val="0"/>
          <c:showVal val="0"/>
          <c:showCatName val="0"/>
          <c:showSerName val="0"/>
          <c:showPercent val="0"/>
          <c:showBubbleSize val="0"/>
          <c:showLeaderLines val="1"/>
        </c:dLbls>
        <c:firstSliceAng val="173"/>
        <c:holeSize val="75"/>
      </c:doughnutChart>
      <c:spPr>
        <a:noFill/>
        <a:ln w="25323">
          <a:noFill/>
        </a:ln>
      </c:spPr>
    </c:plotArea>
    <c:plotVisOnly val="1"/>
    <c:dispBlanksAs val="zero"/>
    <c:showDLblsOverMax val="0"/>
  </c:chart>
  <c:txPr>
    <a:bodyPr/>
    <a:lstStyle/>
    <a:p>
      <a:pPr>
        <a:defRPr sz="1192">
          <a:solidFill>
            <a:schemeClr val="tx1"/>
          </a:solidFill>
          <a:latin typeface="Arial Narrow" pitchFamily="34" charset="0"/>
        </a:defRPr>
      </a:pPr>
      <a:endParaRPr lang="de-D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8458885150418"/>
          <c:y val="9.8931118023663792E-2"/>
          <c:w val="0.58331510788985008"/>
          <c:h val="0.89924748923547437"/>
        </c:manualLayout>
      </c:layout>
      <c:barChart>
        <c:barDir val="bar"/>
        <c:grouping val="stacked"/>
        <c:varyColors val="0"/>
        <c:ser>
          <c:idx val="0"/>
          <c:order val="0"/>
          <c:tx>
            <c:strRef>
              <c:f>Tabelle1!$B$1</c:f>
              <c:strCache>
                <c:ptCount val="1"/>
                <c:pt idx="0">
                  <c:v>eher groß</c:v>
                </c:pt>
              </c:strCache>
            </c:strRef>
          </c:tx>
          <c:spPr>
            <a:solidFill>
              <a:srgbClr val="00A0E1"/>
            </a:solidFill>
          </c:spPr>
          <c:invertIfNegative val="0"/>
          <c:dPt>
            <c:idx val="0"/>
            <c:invertIfNegative val="0"/>
            <c:bubble3D val="0"/>
            <c:extLst>
              <c:ext xmlns:c16="http://schemas.microsoft.com/office/drawing/2014/chart" uri="{C3380CC4-5D6E-409C-BE32-E72D297353CC}">
                <c16:uniqueId val="{00000000-97C2-4DEC-AD1E-4A14CFAE2A08}"/>
              </c:ext>
            </c:extLst>
          </c:dPt>
          <c:dPt>
            <c:idx val="5"/>
            <c:invertIfNegative val="0"/>
            <c:bubble3D val="0"/>
            <c:extLst>
              <c:ext xmlns:c16="http://schemas.microsoft.com/office/drawing/2014/chart" uri="{C3380CC4-5D6E-409C-BE32-E72D297353CC}">
                <c16:uniqueId val="{00000001-97C2-4DEC-AD1E-4A14CFAE2A08}"/>
              </c:ext>
            </c:extLst>
          </c:dPt>
          <c:dLbls>
            <c:spPr>
              <a:noFill/>
              <a:ln>
                <a:noFill/>
              </a:ln>
              <a:effectLst/>
            </c:spPr>
            <c:txPr>
              <a:bodyPr wrap="square" lIns="38100" tIns="19050" rIns="38100" bIns="19050" anchor="ctr">
                <a:spAutoFit/>
              </a:bodyPr>
              <a:lstStyle/>
              <a:p>
                <a:pPr>
                  <a:defRPr sz="1000" b="1"/>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Tabelle1!$A$2:$A$14</c:f>
              <c:strCache>
                <c:ptCount val="13"/>
                <c:pt idx="0">
                  <c:v>Fachkräftemangel</c:v>
                </c:pt>
                <c:pt idx="1">
                  <c:v>Hohe bzw. stark schwankende Rohstoffpreise</c:v>
                </c:pt>
                <c:pt idx="2">
                  <c:v>Schutz der IT (z.B. vor Hackerangriffen)</c:v>
                </c:pt>
                <c:pt idx="3">
                  <c:v>Hohe bzw. stark schwankende Energiepreise</c:v>
                </c:pt>
                <c:pt idx="4">
                  <c:v>Weitere Verstärkung der Pandemie</c:v>
                </c:pt>
                <c:pt idx="5">
                  <c:v>Schwache Konjunkturentwicklung</c:v>
                </c:pt>
                <c:pt idx="6">
                  <c:v>Zunehmender Wettbewerb</c:v>
                </c:pt>
                <c:pt idx="7">
                  <c:v>Know-how-Klau/Industriespionage</c:v>
                </c:pt>
                <c:pt idx="8">
                  <c:v>Inflation</c:v>
                </c:pt>
                <c:pt idx="9">
                  <c:v>Geopolitische Spannungen und Kriege</c:v>
                </c:pt>
                <c:pt idx="10">
                  <c:v>Schwieriger Zugang zu Finanzierugsmitteln</c:v>
                </c:pt>
                <c:pt idx="11">
                  <c:v>Währungsschwankungen</c:v>
                </c:pt>
                <c:pt idx="12">
                  <c:v>Ungelöste Unternehmensnachfolge</c:v>
                </c:pt>
              </c:strCache>
            </c:strRef>
          </c:cat>
          <c:val>
            <c:numRef>
              <c:f>Tabelle1!$B$2:$B$14</c:f>
              <c:numCache>
                <c:formatCode>0%</c:formatCode>
                <c:ptCount val="13"/>
                <c:pt idx="0">
                  <c:v>0.52</c:v>
                </c:pt>
                <c:pt idx="1">
                  <c:v>0.39</c:v>
                </c:pt>
                <c:pt idx="2">
                  <c:v>0.4</c:v>
                </c:pt>
                <c:pt idx="3">
                  <c:v>0.43</c:v>
                </c:pt>
                <c:pt idx="4">
                  <c:v>0.38</c:v>
                </c:pt>
                <c:pt idx="5">
                  <c:v>0.37</c:v>
                </c:pt>
                <c:pt idx="6">
                  <c:v>0.36</c:v>
                </c:pt>
                <c:pt idx="7">
                  <c:v>0.27</c:v>
                </c:pt>
                <c:pt idx="8">
                  <c:v>0.32</c:v>
                </c:pt>
                <c:pt idx="9">
                  <c:v>0.18</c:v>
                </c:pt>
                <c:pt idx="10">
                  <c:v>0.12</c:v>
                </c:pt>
                <c:pt idx="11">
                  <c:v>0.13</c:v>
                </c:pt>
                <c:pt idx="12">
                  <c:v>0.03</c:v>
                </c:pt>
              </c:numCache>
            </c:numRef>
          </c:val>
          <c:extLst>
            <c:ext xmlns:c16="http://schemas.microsoft.com/office/drawing/2014/chart" uri="{C3380CC4-5D6E-409C-BE32-E72D297353CC}">
              <c16:uniqueId val="{00000002-97C2-4DEC-AD1E-4A14CFAE2A08}"/>
            </c:ext>
          </c:extLst>
        </c:ser>
        <c:ser>
          <c:idx val="1"/>
          <c:order val="1"/>
          <c:tx>
            <c:strRef>
              <c:f>Tabelle1!$C$1</c:f>
              <c:strCache>
                <c:ptCount val="1"/>
                <c:pt idx="0">
                  <c:v>sehr groß</c:v>
                </c:pt>
              </c:strCache>
            </c:strRef>
          </c:tx>
          <c:spPr>
            <a:solidFill>
              <a:srgbClr val="0076A8"/>
            </a:solidFill>
          </c:spPr>
          <c:invertIfNegative val="0"/>
          <c:dLbls>
            <c:spPr>
              <a:noFill/>
              <a:ln>
                <a:noFill/>
              </a:ln>
              <a:effectLst/>
            </c:spPr>
            <c:txPr>
              <a:bodyPr wrap="square" lIns="38100" tIns="19050" rIns="38100" bIns="19050" anchor="ctr">
                <a:spAutoFit/>
              </a:bodyPr>
              <a:lstStyle/>
              <a:p>
                <a:pPr>
                  <a:defRPr sz="1000" b="1">
                    <a:solidFill>
                      <a:srgbClr val="F0F0F0"/>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Tabelle1!$A$2:$A$14</c:f>
              <c:strCache>
                <c:ptCount val="13"/>
                <c:pt idx="0">
                  <c:v>Fachkräftemangel</c:v>
                </c:pt>
                <c:pt idx="1">
                  <c:v>Hohe bzw. stark schwankende Rohstoffpreise</c:v>
                </c:pt>
                <c:pt idx="2">
                  <c:v>Schutz der IT (z.B. vor Hackerangriffen)</c:v>
                </c:pt>
                <c:pt idx="3">
                  <c:v>Hohe bzw. stark schwankende Energiepreise</c:v>
                </c:pt>
                <c:pt idx="4">
                  <c:v>Weitere Verstärkung der Pandemie</c:v>
                </c:pt>
                <c:pt idx="5">
                  <c:v>Schwache Konjunkturentwicklung</c:v>
                </c:pt>
                <c:pt idx="6">
                  <c:v>Zunehmender Wettbewerb</c:v>
                </c:pt>
                <c:pt idx="7">
                  <c:v>Know-how-Klau/Industriespionage</c:v>
                </c:pt>
                <c:pt idx="8">
                  <c:v>Inflation</c:v>
                </c:pt>
                <c:pt idx="9">
                  <c:v>Geopolitische Spannungen und Kriege</c:v>
                </c:pt>
                <c:pt idx="10">
                  <c:v>Schwieriger Zugang zu Finanzierugsmitteln</c:v>
                </c:pt>
                <c:pt idx="11">
                  <c:v>Währungsschwankungen</c:v>
                </c:pt>
                <c:pt idx="12">
                  <c:v>Ungelöste Unternehmensnachfolge</c:v>
                </c:pt>
              </c:strCache>
            </c:strRef>
          </c:cat>
          <c:val>
            <c:numRef>
              <c:f>Tabelle1!$C$2:$C$14</c:f>
              <c:numCache>
                <c:formatCode>0%</c:formatCode>
                <c:ptCount val="13"/>
                <c:pt idx="0">
                  <c:v>0.15</c:v>
                </c:pt>
                <c:pt idx="1">
                  <c:v>0.24</c:v>
                </c:pt>
                <c:pt idx="2">
                  <c:v>0.21</c:v>
                </c:pt>
                <c:pt idx="3">
                  <c:v>0.17</c:v>
                </c:pt>
                <c:pt idx="4">
                  <c:v>0.16</c:v>
                </c:pt>
                <c:pt idx="5">
                  <c:v>0.14000000000000001</c:v>
                </c:pt>
                <c:pt idx="6">
                  <c:v>7.0000000000000007E-2</c:v>
                </c:pt>
                <c:pt idx="7">
                  <c:v>0.1</c:v>
                </c:pt>
                <c:pt idx="8">
                  <c:v>0.04</c:v>
                </c:pt>
                <c:pt idx="9">
                  <c:v>0.02</c:v>
                </c:pt>
                <c:pt idx="10">
                  <c:v>0.03</c:v>
                </c:pt>
                <c:pt idx="11">
                  <c:v>0.01</c:v>
                </c:pt>
                <c:pt idx="12">
                  <c:v>0.01</c:v>
                </c:pt>
              </c:numCache>
            </c:numRef>
          </c:val>
          <c:extLst>
            <c:ext xmlns:c16="http://schemas.microsoft.com/office/drawing/2014/chart" uri="{C3380CC4-5D6E-409C-BE32-E72D297353CC}">
              <c16:uniqueId val="{00000003-97C2-4DEC-AD1E-4A14CFAE2A08}"/>
            </c:ext>
          </c:extLst>
        </c:ser>
        <c:ser>
          <c:idx val="2"/>
          <c:order val="2"/>
          <c:tx>
            <c:strRef>
              <c:f>Tabelle1!$D$1</c:f>
              <c:strCache>
                <c:ptCount val="1"/>
                <c:pt idx="0">
                  <c:v>Spalte1</c:v>
                </c:pt>
              </c:strCache>
            </c:strRef>
          </c:tx>
          <c:spPr>
            <a:noFill/>
          </c:spPr>
          <c:invertIfNegative val="0"/>
          <c:dLbls>
            <c:delete val="1"/>
          </c:dLbls>
          <c:cat>
            <c:strRef>
              <c:f>Tabelle1!$A$2:$A$14</c:f>
              <c:strCache>
                <c:ptCount val="13"/>
                <c:pt idx="0">
                  <c:v>Fachkräftemangel</c:v>
                </c:pt>
                <c:pt idx="1">
                  <c:v>Hohe bzw. stark schwankende Rohstoffpreise</c:v>
                </c:pt>
                <c:pt idx="2">
                  <c:v>Schutz der IT (z.B. vor Hackerangriffen)</c:v>
                </c:pt>
                <c:pt idx="3">
                  <c:v>Hohe bzw. stark schwankende Energiepreise</c:v>
                </c:pt>
                <c:pt idx="4">
                  <c:v>Weitere Verstärkung der Pandemie</c:v>
                </c:pt>
                <c:pt idx="5">
                  <c:v>Schwache Konjunkturentwicklung</c:v>
                </c:pt>
                <c:pt idx="6">
                  <c:v>Zunehmender Wettbewerb</c:v>
                </c:pt>
                <c:pt idx="7">
                  <c:v>Know-how-Klau/Industriespionage</c:v>
                </c:pt>
                <c:pt idx="8">
                  <c:v>Inflation</c:v>
                </c:pt>
                <c:pt idx="9">
                  <c:v>Geopolitische Spannungen und Kriege</c:v>
                </c:pt>
                <c:pt idx="10">
                  <c:v>Schwieriger Zugang zu Finanzierugsmitteln</c:v>
                </c:pt>
                <c:pt idx="11">
                  <c:v>Währungsschwankungen</c:v>
                </c:pt>
                <c:pt idx="12">
                  <c:v>Ungelöste Unternehmensnachfolge</c:v>
                </c:pt>
              </c:strCache>
            </c:strRef>
          </c:cat>
          <c:val>
            <c:numRef>
              <c:f>Tabelle1!$D$2:$D$14</c:f>
              <c:numCache>
                <c:formatCode>0%</c:formatCode>
                <c:ptCount val="13"/>
                <c:pt idx="0">
                  <c:v>0.67</c:v>
                </c:pt>
                <c:pt idx="1">
                  <c:v>0.63</c:v>
                </c:pt>
                <c:pt idx="2">
                  <c:v>0.61</c:v>
                </c:pt>
                <c:pt idx="3">
                  <c:v>0.6</c:v>
                </c:pt>
                <c:pt idx="4">
                  <c:v>0.54</c:v>
                </c:pt>
                <c:pt idx="5">
                  <c:v>0.51</c:v>
                </c:pt>
                <c:pt idx="6">
                  <c:v>0.43</c:v>
                </c:pt>
                <c:pt idx="7">
                  <c:v>0.37</c:v>
                </c:pt>
                <c:pt idx="8">
                  <c:v>0.36</c:v>
                </c:pt>
                <c:pt idx="9">
                  <c:v>0.19999999999999998</c:v>
                </c:pt>
                <c:pt idx="10">
                  <c:v>0.15</c:v>
                </c:pt>
                <c:pt idx="11">
                  <c:v>0.14000000000000001</c:v>
                </c:pt>
                <c:pt idx="12">
                  <c:v>7.0000000000000007E-2</c:v>
                </c:pt>
              </c:numCache>
            </c:numRef>
          </c:val>
          <c:extLst>
            <c:ext xmlns:c16="http://schemas.microsoft.com/office/drawing/2014/chart" uri="{C3380CC4-5D6E-409C-BE32-E72D297353CC}">
              <c16:uniqueId val="{00000004-97C2-4DEC-AD1E-4A14CFAE2A08}"/>
            </c:ext>
          </c:extLst>
        </c:ser>
        <c:dLbls>
          <c:dLblPos val="ctr"/>
          <c:showLegendKey val="0"/>
          <c:showVal val="1"/>
          <c:showCatName val="0"/>
          <c:showSerName val="0"/>
          <c:showPercent val="0"/>
          <c:showBubbleSize val="0"/>
        </c:dLbls>
        <c:gapWidth val="25"/>
        <c:overlap val="100"/>
        <c:axId val="217113600"/>
        <c:axId val="158251776"/>
      </c:barChart>
      <c:catAx>
        <c:axId val="217113600"/>
        <c:scaling>
          <c:orientation val="maxMin"/>
        </c:scaling>
        <c:delete val="0"/>
        <c:axPos val="l"/>
        <c:numFmt formatCode="General" sourceLinked="1"/>
        <c:majorTickMark val="out"/>
        <c:minorTickMark val="none"/>
        <c:tickLblPos val="nextTo"/>
        <c:txPr>
          <a:bodyPr/>
          <a:lstStyle/>
          <a:p>
            <a:pPr>
              <a:defRPr sz="1000"/>
            </a:pPr>
            <a:endParaRPr lang="de-DE"/>
          </a:p>
        </c:txPr>
        <c:crossAx val="158251776"/>
        <c:crosses val="autoZero"/>
        <c:auto val="1"/>
        <c:lblAlgn val="ctr"/>
        <c:lblOffset val="100"/>
        <c:noMultiLvlLbl val="0"/>
      </c:catAx>
      <c:valAx>
        <c:axId val="158251776"/>
        <c:scaling>
          <c:orientation val="minMax"/>
          <c:max val="0.73000000000000009"/>
          <c:min val="0"/>
        </c:scaling>
        <c:delete val="0"/>
        <c:axPos val="t"/>
        <c:majorGridlines>
          <c:spPr>
            <a:ln w="9345">
              <a:solidFill>
                <a:schemeClr val="accent5"/>
              </a:solidFill>
            </a:ln>
          </c:spPr>
        </c:majorGridlines>
        <c:numFmt formatCode="0%" sourceLinked="1"/>
        <c:majorTickMark val="out"/>
        <c:minorTickMark val="none"/>
        <c:tickLblPos val="nextTo"/>
        <c:spPr>
          <a:noFill/>
          <a:ln>
            <a:noFill/>
          </a:ln>
        </c:spPr>
        <c:txPr>
          <a:bodyPr/>
          <a:lstStyle/>
          <a:p>
            <a:pPr>
              <a:defRPr>
                <a:solidFill>
                  <a:srgbClr val="F0F0F0"/>
                </a:solidFill>
              </a:defRPr>
            </a:pPr>
            <a:endParaRPr lang="de-DE"/>
          </a:p>
        </c:txPr>
        <c:crossAx val="217113600"/>
        <c:crosses val="autoZero"/>
        <c:crossBetween val="between"/>
      </c:valAx>
      <c:spPr>
        <a:noFill/>
        <a:ln w="25290">
          <a:noFill/>
        </a:ln>
      </c:spPr>
    </c:plotArea>
    <c:legend>
      <c:legendPos val="b"/>
      <c:legendEntry>
        <c:idx val="2"/>
        <c:delete val="1"/>
      </c:legendEntry>
      <c:layout>
        <c:manualLayout>
          <c:xMode val="edge"/>
          <c:yMode val="edge"/>
          <c:x val="0.73469192097548186"/>
          <c:y val="0.88019751225719778"/>
          <c:w val="0.24043321749228702"/>
          <c:h val="9.526762974354526E-2"/>
        </c:manualLayout>
      </c:layout>
      <c:overlay val="0"/>
      <c:spPr>
        <a:solidFill>
          <a:srgbClr val="F0F0F0"/>
        </a:solidFill>
      </c:spPr>
      <c:txPr>
        <a:bodyPr/>
        <a:lstStyle/>
        <a:p>
          <a:pPr>
            <a:defRPr sz="1050"/>
          </a:pPr>
          <a:endParaRPr lang="de-DE"/>
        </a:p>
      </c:txPr>
    </c:legend>
    <c:plotVisOnly val="1"/>
    <c:dispBlanksAs val="gap"/>
    <c:showDLblsOverMax val="0"/>
  </c:chart>
  <c:spPr>
    <a:ln>
      <a:noFill/>
    </a:ln>
  </c:spPr>
  <c:txPr>
    <a:bodyPr/>
    <a:lstStyle/>
    <a:p>
      <a:pPr>
        <a:defRPr sz="1178">
          <a:solidFill>
            <a:schemeClr val="tx1"/>
          </a:solidFill>
          <a:latin typeface="Arial Narrow" pitchFamily="34" charset="0"/>
        </a:defRPr>
      </a:pPr>
      <a:endParaRPr lang="de-D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0.00254</cdr:y>
    </cdr:from>
    <cdr:to>
      <cdr:x>1</cdr:x>
      <cdr:y>0.15382</cdr:y>
    </cdr:to>
    <cdr:sp macro="" textlink="">
      <cdr:nvSpPr>
        <cdr:cNvPr id="2" name="Textfeld 1"/>
        <cdr:cNvSpPr txBox="1"/>
      </cdr:nvSpPr>
      <cdr:spPr>
        <a:xfrm xmlns:a="http://schemas.openxmlformats.org/drawingml/2006/main">
          <a:off x="0" y="6197"/>
          <a:ext cx="4140200" cy="369332"/>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r>
            <a:rPr lang="de-DE" sz="1200" b="1" dirty="0"/>
            <a:t>Beachtung von arbeitgeberfinanzierter </a:t>
          </a:r>
          <a:r>
            <a:rPr lang="de-DE" sz="1200" b="1" dirty="0" err="1"/>
            <a:t>bAV</a:t>
          </a:r>
          <a:r>
            <a:rPr lang="de-DE" sz="1200" b="1" dirty="0"/>
            <a:t> </a:t>
          </a:r>
          <a:br>
            <a:rPr lang="de-DE" sz="1200" b="1" dirty="0"/>
          </a:br>
          <a:r>
            <a:rPr lang="de-DE" sz="1200" b="1" dirty="0"/>
            <a:t>beim Jobwechsel</a:t>
          </a:r>
        </a:p>
      </cdr:txBody>
    </cdr:sp>
  </cdr:relSizeAnchor>
</c:userShapes>
</file>

<file path=ppt/drawings/drawing2.xml><?xml version="1.0" encoding="utf-8"?>
<c:userShapes xmlns:c="http://schemas.openxmlformats.org/drawingml/2006/chart">
  <cdr:relSizeAnchor xmlns:cdr="http://schemas.openxmlformats.org/drawingml/2006/chartDrawing">
    <cdr:from>
      <cdr:x>0.91284</cdr:x>
      <cdr:y>0.10575</cdr:y>
    </cdr:from>
    <cdr:to>
      <cdr:x>1</cdr:x>
      <cdr:y>0.21433</cdr:y>
    </cdr:to>
    <cdr:sp macro="" textlink="">
      <cdr:nvSpPr>
        <cdr:cNvPr id="2" name="Textfeld 1">
          <a:extLst xmlns:a="http://schemas.openxmlformats.org/drawingml/2006/main">
            <a:ext uri="{FF2B5EF4-FFF2-40B4-BE49-F238E27FC236}">
              <a16:creationId xmlns:a16="http://schemas.microsoft.com/office/drawing/2014/main" id="{C1BB54C3-161C-E5F3-7979-1B6172E44224}"/>
            </a:ext>
          </a:extLst>
        </cdr:cNvPr>
        <cdr:cNvSpPr txBox="1"/>
      </cdr:nvSpPr>
      <cdr:spPr>
        <a:xfrm xmlns:a="http://schemas.openxmlformats.org/drawingml/2006/main">
          <a:off x="5655748" y="299744"/>
          <a:ext cx="540000" cy="307777"/>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67% (54%)</a:t>
          </a:r>
        </a:p>
      </cdr:txBody>
    </cdr:sp>
  </cdr:relSizeAnchor>
  <cdr:relSizeAnchor xmlns:cdr="http://schemas.openxmlformats.org/drawingml/2006/chartDrawing">
    <cdr:from>
      <cdr:x>0.87966</cdr:x>
      <cdr:y>0.17488</cdr:y>
    </cdr:from>
    <cdr:to>
      <cdr:x>0.97135</cdr:x>
      <cdr:y>0.28346</cdr:y>
    </cdr:to>
    <cdr:sp macro="" textlink="">
      <cdr:nvSpPr>
        <cdr:cNvPr id="3" name="Textfeld 2">
          <a:extLst xmlns:a="http://schemas.openxmlformats.org/drawingml/2006/main">
            <a:ext uri="{FF2B5EF4-FFF2-40B4-BE49-F238E27FC236}">
              <a16:creationId xmlns:a16="http://schemas.microsoft.com/office/drawing/2014/main" id="{7D7AEEF0-D8F9-ACA9-4E44-2BDD38E192CF}"/>
            </a:ext>
          </a:extLst>
        </cdr:cNvPr>
        <cdr:cNvSpPr txBox="1"/>
      </cdr:nvSpPr>
      <cdr:spPr>
        <a:xfrm xmlns:a="http://schemas.openxmlformats.org/drawingml/2006/main">
          <a:off x="5526426" y="495690"/>
          <a:ext cx="576000" cy="307777"/>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63% (38%)</a:t>
          </a:r>
        </a:p>
      </cdr:txBody>
    </cdr:sp>
  </cdr:relSizeAnchor>
  <cdr:relSizeAnchor xmlns:cdr="http://schemas.openxmlformats.org/drawingml/2006/chartDrawing">
    <cdr:from>
      <cdr:x>0.86564</cdr:x>
      <cdr:y>0.24401</cdr:y>
    </cdr:from>
    <cdr:to>
      <cdr:x>0.95732</cdr:x>
      <cdr:y>0.2983</cdr:y>
    </cdr:to>
    <cdr:sp macro="" textlink="">
      <cdr:nvSpPr>
        <cdr:cNvPr id="4" name="Textfeld 3">
          <a:extLst xmlns:a="http://schemas.openxmlformats.org/drawingml/2006/main">
            <a:ext uri="{FF2B5EF4-FFF2-40B4-BE49-F238E27FC236}">
              <a16:creationId xmlns:a16="http://schemas.microsoft.com/office/drawing/2014/main" id="{4C3AE356-A5C2-7844-B20D-7B9409B0BB45}"/>
            </a:ext>
          </a:extLst>
        </cdr:cNvPr>
        <cdr:cNvSpPr txBox="1"/>
      </cdr:nvSpPr>
      <cdr:spPr>
        <a:xfrm xmlns:a="http://schemas.openxmlformats.org/drawingml/2006/main">
          <a:off x="5438298" y="691636"/>
          <a:ext cx="576000" cy="153883"/>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61% (50%)</a:t>
          </a:r>
        </a:p>
      </cdr:txBody>
    </cdr:sp>
  </cdr:relSizeAnchor>
  <cdr:relSizeAnchor xmlns:cdr="http://schemas.openxmlformats.org/drawingml/2006/chartDrawing">
    <cdr:from>
      <cdr:x>0.86001</cdr:x>
      <cdr:y>0.31314</cdr:y>
    </cdr:from>
    <cdr:to>
      <cdr:x>0.95169</cdr:x>
      <cdr:y>0.36743</cdr:y>
    </cdr:to>
    <cdr:sp macro="" textlink="">
      <cdr:nvSpPr>
        <cdr:cNvPr id="5" name="Textfeld 4">
          <a:extLst xmlns:a="http://schemas.openxmlformats.org/drawingml/2006/main">
            <a:ext uri="{FF2B5EF4-FFF2-40B4-BE49-F238E27FC236}">
              <a16:creationId xmlns:a16="http://schemas.microsoft.com/office/drawing/2014/main" id="{84CD541F-956B-D516-5B66-2B601B883150}"/>
            </a:ext>
          </a:extLst>
        </cdr:cNvPr>
        <cdr:cNvSpPr txBox="1"/>
      </cdr:nvSpPr>
      <cdr:spPr>
        <a:xfrm xmlns:a="http://schemas.openxmlformats.org/drawingml/2006/main">
          <a:off x="5402935" y="887582"/>
          <a:ext cx="576000" cy="153883"/>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60% (27%)</a:t>
          </a:r>
        </a:p>
      </cdr:txBody>
    </cdr:sp>
  </cdr:relSizeAnchor>
  <cdr:relSizeAnchor xmlns:cdr="http://schemas.openxmlformats.org/drawingml/2006/chartDrawing">
    <cdr:from>
      <cdr:x>0.80973</cdr:x>
      <cdr:y>0.38227</cdr:y>
    </cdr:from>
    <cdr:to>
      <cdr:x>0.90142</cdr:x>
      <cdr:y>0.43656</cdr:y>
    </cdr:to>
    <cdr:sp macro="" textlink="">
      <cdr:nvSpPr>
        <cdr:cNvPr id="6" name="Textfeld 5">
          <a:extLst xmlns:a="http://schemas.openxmlformats.org/drawingml/2006/main">
            <a:ext uri="{FF2B5EF4-FFF2-40B4-BE49-F238E27FC236}">
              <a16:creationId xmlns:a16="http://schemas.microsoft.com/office/drawing/2014/main" id="{58385C4F-70C9-5940-BCF7-73B2E9FC016C}"/>
            </a:ext>
          </a:extLst>
        </cdr:cNvPr>
        <cdr:cNvSpPr txBox="1"/>
      </cdr:nvSpPr>
      <cdr:spPr>
        <a:xfrm xmlns:a="http://schemas.openxmlformats.org/drawingml/2006/main">
          <a:off x="5087093" y="1083528"/>
          <a:ext cx="576000" cy="153883"/>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54% (</a:t>
          </a:r>
          <a:r>
            <a:rPr lang="de-DE" sz="1000" b="1" dirty="0" err="1">
              <a:latin typeface="Arial Narrow" panose="020B0606020202030204" pitchFamily="34" charset="0"/>
            </a:rPr>
            <a:t>n.a</a:t>
          </a:r>
          <a:r>
            <a:rPr lang="de-DE" sz="1000" b="1" dirty="0">
              <a:latin typeface="Arial Narrow" panose="020B0606020202030204" pitchFamily="34" charset="0"/>
            </a:rPr>
            <a:t>.)</a:t>
          </a:r>
        </a:p>
      </cdr:txBody>
    </cdr:sp>
  </cdr:relSizeAnchor>
  <cdr:relSizeAnchor xmlns:cdr="http://schemas.openxmlformats.org/drawingml/2006/chartDrawing">
    <cdr:from>
      <cdr:x>0.78485</cdr:x>
      <cdr:y>0.45139</cdr:y>
    </cdr:from>
    <cdr:to>
      <cdr:x>0.87653</cdr:x>
      <cdr:y>0.50569</cdr:y>
    </cdr:to>
    <cdr:sp macro="" textlink="">
      <cdr:nvSpPr>
        <cdr:cNvPr id="7" name="Textfeld 6">
          <a:extLst xmlns:a="http://schemas.openxmlformats.org/drawingml/2006/main">
            <a:ext uri="{FF2B5EF4-FFF2-40B4-BE49-F238E27FC236}">
              <a16:creationId xmlns:a16="http://schemas.microsoft.com/office/drawing/2014/main" id="{45A732A4-5605-93E0-C476-14A75D659E8C}"/>
            </a:ext>
          </a:extLst>
        </cdr:cNvPr>
        <cdr:cNvSpPr txBox="1"/>
      </cdr:nvSpPr>
      <cdr:spPr>
        <a:xfrm xmlns:a="http://schemas.openxmlformats.org/drawingml/2006/main">
          <a:off x="4930741" y="1279446"/>
          <a:ext cx="576000" cy="153911"/>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51% (51%)</a:t>
          </a:r>
        </a:p>
      </cdr:txBody>
    </cdr:sp>
  </cdr:relSizeAnchor>
  <cdr:relSizeAnchor xmlns:cdr="http://schemas.openxmlformats.org/drawingml/2006/chartDrawing">
    <cdr:from>
      <cdr:x>0.72379</cdr:x>
      <cdr:y>0.52052</cdr:y>
    </cdr:from>
    <cdr:to>
      <cdr:x>0.81548</cdr:x>
      <cdr:y>0.57481</cdr:y>
    </cdr:to>
    <cdr:sp macro="" textlink="">
      <cdr:nvSpPr>
        <cdr:cNvPr id="8" name="Textfeld 7">
          <a:extLst xmlns:a="http://schemas.openxmlformats.org/drawingml/2006/main">
            <a:ext uri="{FF2B5EF4-FFF2-40B4-BE49-F238E27FC236}">
              <a16:creationId xmlns:a16="http://schemas.microsoft.com/office/drawing/2014/main" id="{5598EABB-5E90-DCE3-E246-511A71FFD6B6}"/>
            </a:ext>
          </a:extLst>
        </cdr:cNvPr>
        <cdr:cNvSpPr txBox="1"/>
      </cdr:nvSpPr>
      <cdr:spPr>
        <a:xfrm xmlns:a="http://schemas.openxmlformats.org/drawingml/2006/main">
          <a:off x="4547173" y="1475392"/>
          <a:ext cx="576000" cy="153882"/>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43% (40%)</a:t>
          </a:r>
        </a:p>
      </cdr:txBody>
    </cdr:sp>
  </cdr:relSizeAnchor>
  <cdr:relSizeAnchor xmlns:cdr="http://schemas.openxmlformats.org/drawingml/2006/chartDrawing">
    <cdr:from>
      <cdr:x>0.6731</cdr:x>
      <cdr:y>0.58965</cdr:y>
    </cdr:from>
    <cdr:to>
      <cdr:x>0.76478</cdr:x>
      <cdr:y>0.64394</cdr:y>
    </cdr:to>
    <cdr:sp macro="" textlink="">
      <cdr:nvSpPr>
        <cdr:cNvPr id="9" name="Textfeld 8">
          <a:extLst xmlns:a="http://schemas.openxmlformats.org/drawingml/2006/main">
            <a:ext uri="{FF2B5EF4-FFF2-40B4-BE49-F238E27FC236}">
              <a16:creationId xmlns:a16="http://schemas.microsoft.com/office/drawing/2014/main" id="{6BC2E7CB-0156-9725-5E73-1443FEAF7366}"/>
            </a:ext>
          </a:extLst>
        </cdr:cNvPr>
        <cdr:cNvSpPr txBox="1"/>
      </cdr:nvSpPr>
      <cdr:spPr>
        <a:xfrm xmlns:a="http://schemas.openxmlformats.org/drawingml/2006/main">
          <a:off x="4228680" y="1671338"/>
          <a:ext cx="576000" cy="153882"/>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37% (27%)</a:t>
          </a:r>
        </a:p>
      </cdr:txBody>
    </cdr:sp>
  </cdr:relSizeAnchor>
  <cdr:relSizeAnchor xmlns:cdr="http://schemas.openxmlformats.org/drawingml/2006/chartDrawing">
    <cdr:from>
      <cdr:x>0.66564</cdr:x>
      <cdr:y>0.65878</cdr:y>
    </cdr:from>
    <cdr:to>
      <cdr:x>0.75732</cdr:x>
      <cdr:y>0.71307</cdr:y>
    </cdr:to>
    <cdr:sp macro="" textlink="">
      <cdr:nvSpPr>
        <cdr:cNvPr id="10" name="Textfeld 9">
          <a:extLst xmlns:a="http://schemas.openxmlformats.org/drawingml/2006/main">
            <a:ext uri="{FF2B5EF4-FFF2-40B4-BE49-F238E27FC236}">
              <a16:creationId xmlns:a16="http://schemas.microsoft.com/office/drawing/2014/main" id="{B6B798A8-708C-780C-DFEF-8D4D09EDD7F8}"/>
            </a:ext>
          </a:extLst>
        </cdr:cNvPr>
        <cdr:cNvSpPr txBox="1"/>
      </cdr:nvSpPr>
      <cdr:spPr>
        <a:xfrm xmlns:a="http://schemas.openxmlformats.org/drawingml/2006/main">
          <a:off x="4181814" y="1867284"/>
          <a:ext cx="576000" cy="153882"/>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36% (16%)</a:t>
          </a:r>
        </a:p>
      </cdr:txBody>
    </cdr:sp>
  </cdr:relSizeAnchor>
  <cdr:relSizeAnchor xmlns:cdr="http://schemas.openxmlformats.org/drawingml/2006/chartDrawing">
    <cdr:from>
      <cdr:x>0.53695</cdr:x>
      <cdr:y>0.72791</cdr:y>
    </cdr:from>
    <cdr:to>
      <cdr:x>0.62863</cdr:x>
      <cdr:y>0.7822</cdr:y>
    </cdr:to>
    <cdr:sp macro="" textlink="">
      <cdr:nvSpPr>
        <cdr:cNvPr id="11" name="Textfeld 10">
          <a:extLst xmlns:a="http://schemas.openxmlformats.org/drawingml/2006/main">
            <a:ext uri="{FF2B5EF4-FFF2-40B4-BE49-F238E27FC236}">
              <a16:creationId xmlns:a16="http://schemas.microsoft.com/office/drawing/2014/main" id="{022B14B3-6F8A-D090-8BB0-FB7D1F589E5B}"/>
            </a:ext>
          </a:extLst>
        </cdr:cNvPr>
        <cdr:cNvSpPr txBox="1"/>
      </cdr:nvSpPr>
      <cdr:spPr>
        <a:xfrm xmlns:a="http://schemas.openxmlformats.org/drawingml/2006/main">
          <a:off x="3373346" y="2063230"/>
          <a:ext cx="576000" cy="153882"/>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20% (13%)</a:t>
          </a:r>
        </a:p>
      </cdr:txBody>
    </cdr:sp>
  </cdr:relSizeAnchor>
  <cdr:relSizeAnchor xmlns:cdr="http://schemas.openxmlformats.org/drawingml/2006/chartDrawing">
    <cdr:from>
      <cdr:x>0.49669</cdr:x>
      <cdr:y>0.79703</cdr:y>
    </cdr:from>
    <cdr:to>
      <cdr:x>0.58838</cdr:x>
      <cdr:y>0.85133</cdr:y>
    </cdr:to>
    <cdr:sp macro="" textlink="">
      <cdr:nvSpPr>
        <cdr:cNvPr id="12" name="Textfeld 11">
          <a:extLst xmlns:a="http://schemas.openxmlformats.org/drawingml/2006/main">
            <a:ext uri="{FF2B5EF4-FFF2-40B4-BE49-F238E27FC236}">
              <a16:creationId xmlns:a16="http://schemas.microsoft.com/office/drawing/2014/main" id="{251A2FFB-B20D-06F1-DB4A-77412404314A}"/>
            </a:ext>
          </a:extLst>
        </cdr:cNvPr>
        <cdr:cNvSpPr txBox="1"/>
      </cdr:nvSpPr>
      <cdr:spPr>
        <a:xfrm xmlns:a="http://schemas.openxmlformats.org/drawingml/2006/main">
          <a:off x="3120444" y="2259147"/>
          <a:ext cx="576000" cy="153911"/>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15% (12%)</a:t>
          </a:r>
        </a:p>
      </cdr:txBody>
    </cdr:sp>
  </cdr:relSizeAnchor>
  <cdr:relSizeAnchor xmlns:cdr="http://schemas.openxmlformats.org/drawingml/2006/chartDrawing">
    <cdr:from>
      <cdr:x>0.48882</cdr:x>
      <cdr:y>0.86616</cdr:y>
    </cdr:from>
    <cdr:to>
      <cdr:x>0.5805</cdr:x>
      <cdr:y>0.92045</cdr:y>
    </cdr:to>
    <cdr:sp macro="" textlink="">
      <cdr:nvSpPr>
        <cdr:cNvPr id="13" name="Textfeld 12">
          <a:extLst xmlns:a="http://schemas.openxmlformats.org/drawingml/2006/main">
            <a:ext uri="{FF2B5EF4-FFF2-40B4-BE49-F238E27FC236}">
              <a16:creationId xmlns:a16="http://schemas.microsoft.com/office/drawing/2014/main" id="{9BE6C5CF-18B2-021F-AF89-1314C7F94486}"/>
            </a:ext>
          </a:extLst>
        </cdr:cNvPr>
        <cdr:cNvSpPr txBox="1"/>
      </cdr:nvSpPr>
      <cdr:spPr>
        <a:xfrm xmlns:a="http://schemas.openxmlformats.org/drawingml/2006/main">
          <a:off x="3070965" y="2455093"/>
          <a:ext cx="576000" cy="153883"/>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14% (10%)</a:t>
          </a:r>
        </a:p>
      </cdr:txBody>
    </cdr:sp>
  </cdr:relSizeAnchor>
  <cdr:relSizeAnchor xmlns:cdr="http://schemas.openxmlformats.org/drawingml/2006/chartDrawing">
    <cdr:from>
      <cdr:x>0.40991</cdr:x>
      <cdr:y>0.93529</cdr:y>
    </cdr:from>
    <cdr:to>
      <cdr:x>0.50159</cdr:x>
      <cdr:y>0.98958</cdr:y>
    </cdr:to>
    <cdr:sp macro="" textlink="">
      <cdr:nvSpPr>
        <cdr:cNvPr id="14" name="Textfeld 13">
          <a:extLst xmlns:a="http://schemas.openxmlformats.org/drawingml/2006/main">
            <a:ext uri="{FF2B5EF4-FFF2-40B4-BE49-F238E27FC236}">
              <a16:creationId xmlns:a16="http://schemas.microsoft.com/office/drawing/2014/main" id="{F923112E-F19D-3768-0B03-B20EABBD9F87}"/>
            </a:ext>
          </a:extLst>
        </cdr:cNvPr>
        <cdr:cNvSpPr txBox="1"/>
      </cdr:nvSpPr>
      <cdr:spPr>
        <a:xfrm xmlns:a="http://schemas.openxmlformats.org/drawingml/2006/main">
          <a:off x="2575229" y="2651039"/>
          <a:ext cx="576000" cy="153883"/>
        </a:xfrm>
        <a:prstGeom xmlns:a="http://schemas.openxmlformats.org/drawingml/2006/main" prst="rect">
          <a:avLst/>
        </a:prstGeom>
        <a:solidFill xmlns:a="http://schemas.openxmlformats.org/drawingml/2006/main">
          <a:srgbClr val="F0F0F0"/>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r>
            <a:rPr lang="de-DE" sz="1000" b="1" dirty="0">
              <a:latin typeface="Arial Narrow" panose="020B0606020202030204" pitchFamily="34" charset="0"/>
            </a:rPr>
            <a:t>4% (3%)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000">
                <a:latin typeface="Arial" pitchFamily="34" charset="0"/>
                <a:cs typeface="Arial" pitchFamily="34" charset="0"/>
              </a:defRPr>
            </a:lvl1pPr>
          </a:lstStyle>
          <a:p>
            <a:pPr>
              <a:defRPr/>
            </a:pPr>
            <a:r>
              <a:rPr lang="de-DE"/>
              <a:t>01.01.2014</a:t>
            </a:r>
            <a:endParaRPr lang="de-DE" sz="110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r>
              <a:rPr lang="de-DE"/>
              <a:t>Präsentation Geschäftspartner </a:t>
            </a:r>
            <a:r>
              <a:rPr lang="de-DE" err="1"/>
              <a:t>bAV</a:t>
            </a:r>
            <a:r>
              <a:rPr lang="de-DE"/>
              <a:t> - Teil 2</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000"/>
            </a:lvl1pPr>
          </a:lstStyle>
          <a:p>
            <a:pPr>
              <a:defRPr/>
            </a:pPr>
            <a:fld id="{5FA18FEF-D25D-4F08-ABF5-3CC5EC2D488C}" type="slidenum">
              <a:rPr lang="de-DE" altLang="de-DE"/>
              <a:pPr>
                <a:defRPr/>
              </a:pPr>
              <a:t>‹Nr.›</a:t>
            </a:fld>
            <a:endParaRPr lang="de-DE" altLang="de-DE" sz="1100"/>
          </a:p>
        </p:txBody>
      </p:sp>
    </p:spTree>
    <p:extLst>
      <p:ext uri="{BB962C8B-B14F-4D97-AF65-F5344CB8AC3E}">
        <p14:creationId xmlns:p14="http://schemas.microsoft.com/office/powerpoint/2010/main" val="7402023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Arial" panose="020B0604020202020204" pitchFamily="34" charset="0"/>
                <a:cs typeface="+mn-cs"/>
              </a:defRPr>
            </a:lvl1pPr>
          </a:lstStyle>
          <a:p>
            <a:pPr>
              <a:defRPr/>
            </a:pPr>
            <a:r>
              <a:rPr lang="de-DE"/>
              <a:t>01.01.2014</a:t>
            </a:r>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sym typeface="Arial" panose="020B0604020202020204" pitchFamily="34" charset="0"/>
            </a:endParaRPr>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sym typeface="Arial" panose="020B0604020202020204" pitchFamily="34" charset="0"/>
              </a:rPr>
              <a:t>Mastertextformat bearbeiten</a:t>
            </a:r>
          </a:p>
          <a:p>
            <a:pPr lvl="1"/>
            <a:r>
              <a:rPr lang="de-DE" noProof="0">
                <a:sym typeface="Arial" panose="020B0604020202020204" pitchFamily="34" charset="0"/>
              </a:rPr>
              <a:t>Zweite Ebene</a:t>
            </a:r>
          </a:p>
          <a:p>
            <a:pPr lvl="2"/>
            <a:r>
              <a:rPr lang="de-DE" noProof="0">
                <a:sym typeface="Arial" panose="020B0604020202020204" pitchFamily="34" charset="0"/>
              </a:rPr>
              <a:t>Dritte Ebene</a:t>
            </a:r>
          </a:p>
          <a:p>
            <a:pPr lvl="3"/>
            <a:r>
              <a:rPr lang="de-DE" noProof="0">
                <a:sym typeface="Arial" panose="020B0604020202020204" pitchFamily="34" charset="0"/>
              </a:rPr>
              <a:t>Vierte Ebene</a:t>
            </a:r>
          </a:p>
          <a:p>
            <a:pPr lvl="4"/>
            <a:r>
              <a:rPr lang="de-DE" noProof="0">
                <a:sym typeface="Arial" panose="020B0604020202020204" pitchFamily="34" charset="0"/>
              </a:rPr>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17DEB09B-7A34-47B6-A734-33AE6AFABC85}" type="slidenum">
              <a:rPr lang="de-DE" altLang="de-DE"/>
              <a:pPr>
                <a:defRPr/>
              </a:pPr>
              <a:t>‹Nr.›</a:t>
            </a:fld>
            <a:endParaRPr lang="de-DE" altLang="de-DE"/>
          </a:p>
        </p:txBody>
      </p:sp>
    </p:spTree>
    <p:extLst>
      <p:ext uri="{BB962C8B-B14F-4D97-AF65-F5344CB8AC3E}">
        <p14:creationId xmlns:p14="http://schemas.microsoft.com/office/powerpoint/2010/main" val="1148456811"/>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4" name="Datumsplatzhalter 3"/>
          <p:cNvSpPr>
            <a:spLocks noGrp="1"/>
          </p:cNvSpPr>
          <p:nvPr>
            <p:ph type="dt" sz="quarter" idx="1"/>
          </p:nvPr>
        </p:nvSpPr>
        <p:spPr/>
        <p:txBody>
          <a:bodyPr/>
          <a:lstStyle/>
          <a:p>
            <a:pPr>
              <a:defRPr/>
            </a:pPr>
            <a:r>
              <a:rPr lang="de-DE"/>
              <a:t>01.01.2014</a:t>
            </a:r>
          </a:p>
        </p:txBody>
      </p:sp>
      <p:sp>
        <p:nvSpPr>
          <p:cNvPr id="5" name="Fußzeilenplatzhalter 4"/>
          <p:cNvSpPr>
            <a:spLocks noGrp="1"/>
          </p:cNvSpPr>
          <p:nvPr>
            <p:ph type="ftr" sz="quarter" idx="4"/>
          </p:nvPr>
        </p:nvSpPr>
        <p:spPr>
          <a:xfrm>
            <a:off x="0" y="9721850"/>
            <a:ext cx="3922713" cy="511175"/>
          </a:xfrm>
        </p:spPr>
        <p:txBody>
          <a:bodyPr/>
          <a:lstStyle/>
          <a:p>
            <a:pPr>
              <a:defRPr/>
            </a:pPr>
            <a:r>
              <a:rPr lang="de-DE" dirty="0"/>
              <a:t>Präsentation Arbeitgeber </a:t>
            </a:r>
            <a:r>
              <a:rPr lang="de-DE" dirty="0" err="1"/>
              <a:t>bAV</a:t>
            </a:r>
            <a:r>
              <a:rPr lang="de-DE" dirty="0"/>
              <a:t>-Erstgespräch</a:t>
            </a:r>
          </a:p>
        </p:txBody>
      </p:sp>
      <p:sp>
        <p:nvSpPr>
          <p:cNvPr id="12294"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5AD957-4CE6-4080-A184-4F39F9BBC6D8}" type="slidenum">
              <a:rPr lang="de-DE" altLang="de-DE" sz="1300" smtClean="0"/>
              <a:pPr>
                <a:spcBef>
                  <a:spcPct val="0"/>
                </a:spcBef>
              </a:pPr>
              <a:t>5</a:t>
            </a:fld>
            <a:endParaRPr lang="de-DE" altLang="de-DE" sz="1300"/>
          </a:p>
        </p:txBody>
      </p:sp>
    </p:spTree>
    <p:extLst>
      <p:ext uri="{BB962C8B-B14F-4D97-AF65-F5344CB8AC3E}">
        <p14:creationId xmlns:p14="http://schemas.microsoft.com/office/powerpoint/2010/main" val="266015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4" name="Datumsplatzhalter 3"/>
          <p:cNvSpPr>
            <a:spLocks noGrp="1"/>
          </p:cNvSpPr>
          <p:nvPr>
            <p:ph type="dt" sz="quarter" idx="1"/>
          </p:nvPr>
        </p:nvSpPr>
        <p:spPr/>
        <p:txBody>
          <a:bodyPr/>
          <a:lstStyle/>
          <a:p>
            <a:pPr>
              <a:defRPr/>
            </a:pPr>
            <a:r>
              <a:rPr lang="de-DE"/>
              <a:t>01.01.2014</a:t>
            </a:r>
          </a:p>
        </p:txBody>
      </p:sp>
      <p:sp>
        <p:nvSpPr>
          <p:cNvPr id="5" name="Fußzeilenplatzhalter 4"/>
          <p:cNvSpPr>
            <a:spLocks noGrp="1"/>
          </p:cNvSpPr>
          <p:nvPr>
            <p:ph type="ftr" sz="quarter" idx="4"/>
          </p:nvPr>
        </p:nvSpPr>
        <p:spPr>
          <a:xfrm>
            <a:off x="0" y="9721850"/>
            <a:ext cx="3922713" cy="511175"/>
          </a:xfrm>
        </p:spPr>
        <p:txBody>
          <a:bodyPr/>
          <a:lstStyle/>
          <a:p>
            <a:pPr>
              <a:defRPr/>
            </a:pPr>
            <a:r>
              <a:rPr lang="de-DE" dirty="0"/>
              <a:t>Präsentation Arbeitgeber </a:t>
            </a:r>
            <a:r>
              <a:rPr lang="de-DE" dirty="0" err="1"/>
              <a:t>bAV</a:t>
            </a:r>
            <a:r>
              <a:rPr lang="de-DE" dirty="0"/>
              <a:t>-Erstgespräch</a:t>
            </a:r>
          </a:p>
        </p:txBody>
      </p:sp>
      <p:sp>
        <p:nvSpPr>
          <p:cNvPr id="12294" name="Foliennummernplatzhalt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5AD957-4CE6-4080-A184-4F39F9BBC6D8}" type="slidenum">
              <a:rPr lang="de-DE" altLang="de-DE" sz="1300" smtClean="0"/>
              <a:pPr>
                <a:spcBef>
                  <a:spcPct val="0"/>
                </a:spcBef>
              </a:pPr>
              <a:t>7</a:t>
            </a:fld>
            <a:endParaRPr lang="de-DE" altLang="de-DE" sz="13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01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2050"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29"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Tree>
    <p:extLst>
      <p:ext uri="{BB962C8B-B14F-4D97-AF65-F5344CB8AC3E}">
        <p14:creationId xmlns:p14="http://schemas.microsoft.com/office/powerpoint/2010/main" val="183898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261610"/>
          </a:xfrm>
          <a:prstGeom prst="rect">
            <a:avLst/>
          </a:prstGeom>
        </p:spPr>
        <p:txBody>
          <a:bodyPr>
            <a:spAutoFit/>
          </a:bodyPr>
          <a:lstStyle>
            <a:lvl1pPr marL="0" indent="0">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2" name="Textplatzhalter 12"/>
          <p:cNvSpPr>
            <a:spLocks noGrp="1"/>
          </p:cNvSpPr>
          <p:nvPr>
            <p:ph type="body" sz="quarter" idx="19" hasCustomPrompt="1"/>
          </p:nvPr>
        </p:nvSpPr>
        <p:spPr>
          <a:xfrm>
            <a:off x="358775" y="2600325"/>
            <a:ext cx="8426450" cy="3600449"/>
          </a:xfrm>
          <a:prstGeom prst="rect">
            <a:avLst/>
          </a:prstGeom>
        </p:spPr>
        <p:txBody>
          <a:bodyPr/>
          <a:lstStyle>
            <a:lvl1pPr marL="0" indent="0">
              <a:defRPr sz="1700"/>
            </a:lvl1pPr>
            <a:lvl2pPr>
              <a:defRPr sz="1700"/>
            </a:lvl2pPr>
            <a:lvl3pPr marL="630238" indent="-269875">
              <a:buClr>
                <a:schemeClr val="tx2"/>
              </a:buClr>
              <a:buSzPct val="100000"/>
              <a:buFont typeface="Arial" panose="020B0604020202020204" pitchFamily="34" charset="0"/>
              <a:buChar char="●"/>
              <a:defRPr sz="1700"/>
            </a:lvl3pPr>
          </a:lstStyle>
          <a:p>
            <a:pPr lvl="1"/>
            <a:r>
              <a:rPr lang="de-DE" dirty="0"/>
              <a:t>Zweite Ebene</a:t>
            </a:r>
          </a:p>
          <a:p>
            <a:pPr lvl="2"/>
            <a:r>
              <a:rPr lang="de-DE" dirty="0"/>
              <a:t>Dritte Ebene</a:t>
            </a:r>
          </a:p>
        </p:txBody>
      </p:sp>
      <p:sp>
        <p:nvSpPr>
          <p:cNvPr id="16" name="Textplatzhalter 15"/>
          <p:cNvSpPr>
            <a:spLocks noGrp="1"/>
          </p:cNvSpPr>
          <p:nvPr>
            <p:ph type="body" sz="quarter" idx="18"/>
          </p:nvPr>
        </p:nvSpPr>
        <p:spPr>
          <a:xfrm>
            <a:off x="3176" y="304782"/>
            <a:ext cx="6535647" cy="504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0"/>
          </p:nvPr>
        </p:nvSpPr>
        <p:spPr/>
        <p:txBody>
          <a:bodyPr/>
          <a:lstStyle/>
          <a:p>
            <a:r>
              <a:rPr lang="de-DE"/>
              <a:t>01.01.2023</a:t>
            </a:r>
            <a:endParaRPr lang="de-DE" dirty="0"/>
          </a:p>
        </p:txBody>
      </p:sp>
      <p:sp>
        <p:nvSpPr>
          <p:cNvPr id="4" name="Fußzeilenplatzhalter 3"/>
          <p:cNvSpPr>
            <a:spLocks noGrp="1"/>
          </p:cNvSpPr>
          <p:nvPr>
            <p:ph type="ftr" sz="quarter" idx="21"/>
          </p:nvPr>
        </p:nvSpPr>
        <p:spPr/>
        <p:txBody>
          <a:bodyPr/>
          <a:lstStyle/>
          <a:p>
            <a:r>
              <a:rPr lang="de-DE"/>
              <a:t>Soziale Verantwortung und Nachhaltigkeit: Ihr Konzept für die Umsetzung der betrieblichen Altersversorgung</a:t>
            </a:r>
            <a:endParaRPr lang="de-DE" dirty="0"/>
          </a:p>
        </p:txBody>
      </p:sp>
      <p:sp>
        <p:nvSpPr>
          <p:cNvPr id="5" name="Foliennummernplatzhalter 4"/>
          <p:cNvSpPr>
            <a:spLocks noGrp="1"/>
          </p:cNvSpPr>
          <p:nvPr>
            <p:ph type="sldNum" sz="quarter" idx="22"/>
          </p:nvPr>
        </p:nvSpPr>
        <p:spPr/>
        <p:txBody>
          <a:bodyPr/>
          <a:lstStyle/>
          <a:p>
            <a:fld id="{BFE8ADF1-837C-463F-9856-54C2D771B21B}" type="slidenum">
              <a:rPr lang="de-DE" smtClean="0"/>
              <a:pPr/>
              <a:t>‹Nr.›</a:t>
            </a:fld>
            <a:endParaRPr lang="de-DE" dirty="0"/>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7584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20"/>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3" name="Textplatzhalter 12"/>
          <p:cNvSpPr>
            <a:spLocks noGrp="1"/>
          </p:cNvSpPr>
          <p:nvPr>
            <p:ph type="body" sz="quarter" idx="17" hasCustomPrompt="1"/>
          </p:nvPr>
        </p:nvSpPr>
        <p:spPr>
          <a:xfrm>
            <a:off x="358775" y="2600325"/>
            <a:ext cx="4033838"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Inhaltsplatzhalter 2"/>
          <p:cNvSpPr>
            <a:spLocks noGrp="1"/>
          </p:cNvSpPr>
          <p:nvPr>
            <p:ph sz="quarter" idx="19" hasCustomPrompt="1"/>
          </p:nvPr>
        </p:nvSpPr>
        <p:spPr>
          <a:xfrm>
            <a:off x="4751388" y="2600325"/>
            <a:ext cx="4033837"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304782"/>
            <a:ext cx="6535647" cy="504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1"/>
          </p:nvPr>
        </p:nvSpPr>
        <p:spPr/>
        <p:txBody>
          <a:bodyPr/>
          <a:lstStyle/>
          <a:p>
            <a:r>
              <a:rPr lang="de-DE"/>
              <a:t>01.01.2023</a:t>
            </a:r>
            <a:endParaRPr lang="de-DE" dirty="0"/>
          </a:p>
        </p:txBody>
      </p:sp>
      <p:sp>
        <p:nvSpPr>
          <p:cNvPr id="5" name="Fußzeilenplatzhalter 4"/>
          <p:cNvSpPr>
            <a:spLocks noGrp="1"/>
          </p:cNvSpPr>
          <p:nvPr>
            <p:ph type="ftr" sz="quarter" idx="22"/>
          </p:nvPr>
        </p:nvSpPr>
        <p:spPr/>
        <p:txBody>
          <a:bodyPr/>
          <a:lstStyle/>
          <a:p>
            <a:r>
              <a:rPr lang="de-DE"/>
              <a:t>Soziale Verantwortung und Nachhaltigkeit: Ihr Konzept für die Umsetzung der betrieblichen Altersversorgung</a:t>
            </a:r>
            <a:endParaRPr lang="de-DE" dirty="0"/>
          </a:p>
        </p:txBody>
      </p:sp>
      <p:sp>
        <p:nvSpPr>
          <p:cNvPr id="6" name="Foliennummernplatzhalter 5"/>
          <p:cNvSpPr>
            <a:spLocks noGrp="1"/>
          </p:cNvSpPr>
          <p:nvPr>
            <p:ph type="sldNum" sz="quarter" idx="23"/>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4"/>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918613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sz="quarter" idx="19"/>
          </p:nvPr>
        </p:nvSpPr>
        <p:spPr>
          <a:xfrm>
            <a:off x="358776" y="2087563"/>
            <a:ext cx="4033838" cy="4113211"/>
          </a:xfrm>
        </p:spPr>
        <p:txBody>
          <a:bodyPr/>
          <a:lstStyle>
            <a:lvl1pPr>
              <a:spcAft>
                <a:spcPts val="1100"/>
              </a:spcAft>
              <a:defRPr/>
            </a:lvl1pPr>
          </a:lstStyle>
          <a:p>
            <a:pPr lvl="0"/>
            <a:r>
              <a:rPr lang="de-DE" dirty="0"/>
              <a:t>Formatvorlagen des Textmasters bearbeiten</a:t>
            </a:r>
          </a:p>
        </p:txBody>
      </p:sp>
      <p:sp>
        <p:nvSpPr>
          <p:cNvPr id="16" name="Textplatzhalter 2"/>
          <p:cNvSpPr>
            <a:spLocks noGrp="1"/>
          </p:cNvSpPr>
          <p:nvPr>
            <p:ph type="body" sz="quarter" idx="20"/>
          </p:nvPr>
        </p:nvSpPr>
        <p:spPr>
          <a:xfrm>
            <a:off x="4751388" y="2087563"/>
            <a:ext cx="4033838" cy="4113211"/>
          </a:xfrm>
        </p:spPr>
        <p:txBody>
          <a:bodyPr/>
          <a:lstStyle/>
          <a:p>
            <a:pPr lvl="0"/>
            <a:r>
              <a:rPr lang="de-DE" dirty="0"/>
              <a:t>Formatvorlagen des Textmasters bearbeiten</a:t>
            </a:r>
          </a:p>
        </p:txBody>
      </p:sp>
      <p:sp>
        <p:nvSpPr>
          <p:cNvPr id="13" name="Textplatzhalter 2"/>
          <p:cNvSpPr>
            <a:spLocks noGrp="1"/>
          </p:cNvSpPr>
          <p:nvPr>
            <p:ph type="body" sz="quarter" idx="21" hasCustomPrompt="1"/>
          </p:nvPr>
        </p:nvSpPr>
        <p:spPr>
          <a:xfrm>
            <a:off x="358776"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Textplatzhalter 2"/>
          <p:cNvSpPr>
            <a:spLocks noGrp="1"/>
          </p:cNvSpPr>
          <p:nvPr>
            <p:ph type="body" sz="quarter" idx="22" hasCustomPrompt="1"/>
          </p:nvPr>
        </p:nvSpPr>
        <p:spPr>
          <a:xfrm>
            <a:off x="4751388" y="2600326"/>
            <a:ext cx="4033838" cy="3600450"/>
          </a:xfr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304782"/>
            <a:ext cx="6535647" cy="504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3"/>
          </p:nvPr>
        </p:nvSpPr>
        <p:spPr/>
        <p:txBody>
          <a:bodyPr/>
          <a:lstStyle/>
          <a:p>
            <a:r>
              <a:rPr lang="de-DE"/>
              <a:t>01.01.2023</a:t>
            </a:r>
            <a:endParaRPr lang="de-DE" dirty="0"/>
          </a:p>
        </p:txBody>
      </p:sp>
      <p:sp>
        <p:nvSpPr>
          <p:cNvPr id="5" name="Fußzeilenplatzhalter 4"/>
          <p:cNvSpPr>
            <a:spLocks noGrp="1"/>
          </p:cNvSpPr>
          <p:nvPr>
            <p:ph type="ftr" sz="quarter" idx="24"/>
          </p:nvPr>
        </p:nvSpPr>
        <p:spPr/>
        <p:txBody>
          <a:bodyPr/>
          <a:lstStyle/>
          <a:p>
            <a:r>
              <a:rPr lang="de-DE"/>
              <a:t>Soziale Verantwortung und Nachhaltigkeit: Ihr Konzept für die Umsetzung der betrieblichen Altersversorgung</a:t>
            </a:r>
            <a:endParaRPr lang="de-DE" dirty="0"/>
          </a:p>
        </p:txBody>
      </p:sp>
      <p:sp>
        <p:nvSpPr>
          <p:cNvPr id="6" name="Foliennummernplatzhalter 5"/>
          <p:cNvSpPr>
            <a:spLocks noGrp="1"/>
          </p:cNvSpPr>
          <p:nvPr>
            <p:ph type="sldNum" sz="quarter" idx="25"/>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6"/>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4929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4" y="2600325"/>
            <a:ext cx="8426449" cy="29527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9" name="Textplatzhalter 15"/>
          <p:cNvSpPr>
            <a:spLocks noGrp="1"/>
          </p:cNvSpPr>
          <p:nvPr>
            <p:ph type="body" sz="quarter" idx="18"/>
          </p:nvPr>
        </p:nvSpPr>
        <p:spPr>
          <a:xfrm>
            <a:off x="3176" y="304782"/>
            <a:ext cx="6535647" cy="504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01.01.2023</a:t>
            </a:r>
            <a:endParaRPr lang="de-DE" dirty="0"/>
          </a:p>
        </p:txBody>
      </p:sp>
      <p:sp>
        <p:nvSpPr>
          <p:cNvPr id="4" name="Fußzeilenplatzhalter 3"/>
          <p:cNvSpPr>
            <a:spLocks noGrp="1"/>
          </p:cNvSpPr>
          <p:nvPr>
            <p:ph type="ftr" sz="quarter" idx="26"/>
          </p:nvPr>
        </p:nvSpPr>
        <p:spPr/>
        <p:txBody>
          <a:bodyPr/>
          <a:lstStyle/>
          <a:p>
            <a:r>
              <a:rPr lang="de-DE"/>
              <a:t>Soziale Verantwortung und Nachhaltigkeit: Ihr Konzept für die Umsetzung der betrieblichen Altersversorgung</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281266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3" name="Inhaltsplatzhalter 2"/>
          <p:cNvSpPr>
            <a:spLocks noGrp="1"/>
          </p:cNvSpPr>
          <p:nvPr>
            <p:ph sz="quarter" idx="19" hasCustomPrompt="1"/>
          </p:nvPr>
        </p:nvSpPr>
        <p:spPr>
          <a:xfrm>
            <a:off x="4751388" y="2600325"/>
            <a:ext cx="4033837"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9" name="Textplatzhalter 15"/>
          <p:cNvSpPr>
            <a:spLocks noGrp="1"/>
          </p:cNvSpPr>
          <p:nvPr>
            <p:ph type="body" sz="quarter" idx="18"/>
          </p:nvPr>
        </p:nvSpPr>
        <p:spPr>
          <a:xfrm>
            <a:off x="3176" y="304782"/>
            <a:ext cx="6535647" cy="504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5"/>
          </p:nvPr>
        </p:nvSpPr>
        <p:spPr/>
        <p:txBody>
          <a:bodyPr/>
          <a:lstStyle/>
          <a:p>
            <a:r>
              <a:rPr lang="de-DE"/>
              <a:t>01.01.2023</a:t>
            </a:r>
            <a:endParaRPr lang="de-DE" dirty="0"/>
          </a:p>
        </p:txBody>
      </p:sp>
      <p:sp>
        <p:nvSpPr>
          <p:cNvPr id="5" name="Fußzeilenplatzhalter 4"/>
          <p:cNvSpPr>
            <a:spLocks noGrp="1"/>
          </p:cNvSpPr>
          <p:nvPr>
            <p:ph type="ftr" sz="quarter" idx="26"/>
          </p:nvPr>
        </p:nvSpPr>
        <p:spPr/>
        <p:txBody>
          <a:bodyPr/>
          <a:lstStyle/>
          <a:p>
            <a:r>
              <a:rPr lang="de-DE"/>
              <a:t>Soziale Verantwortung und Nachhaltigkeit: Ihr Konzept für die Umsetzung der betrieblichen Altersversorgung</a:t>
            </a:r>
            <a:endParaRPr lang="de-DE" dirty="0"/>
          </a:p>
        </p:txBody>
      </p:sp>
      <p:sp>
        <p:nvSpPr>
          <p:cNvPr id="6" name="Foliennummernplatzhalter 5"/>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030636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Text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p:nvPr>
        </p:nvSpPr>
        <p:spPr>
          <a:xfrm>
            <a:off x="358775"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4" name="Textplatzhalter 12"/>
          <p:cNvSpPr>
            <a:spLocks noGrp="1"/>
          </p:cNvSpPr>
          <p:nvPr>
            <p:ph type="body" sz="quarter" idx="20"/>
          </p:nvPr>
        </p:nvSpPr>
        <p:spPr>
          <a:xfrm>
            <a:off x="4751387" y="2087563"/>
            <a:ext cx="4033838" cy="512762"/>
          </a:xfrm>
          <a:prstGeom prst="rect">
            <a:avLst/>
          </a:prstGeom>
        </p:spPr>
        <p:txBody>
          <a:bodyPr/>
          <a:lstStyle>
            <a:lvl1pPr>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5" name="Textplatzhalter 12"/>
          <p:cNvSpPr>
            <a:spLocks noGrp="1"/>
          </p:cNvSpPr>
          <p:nvPr>
            <p:ph type="body" sz="quarter" idx="21"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6" name="Textplatzhalter 12"/>
          <p:cNvSpPr>
            <a:spLocks noGrp="1"/>
          </p:cNvSpPr>
          <p:nvPr>
            <p:ph type="body" sz="quarter" idx="22" hasCustomPrompt="1"/>
          </p:nvPr>
        </p:nvSpPr>
        <p:spPr>
          <a:xfrm>
            <a:off x="4751387"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pic>
        <p:nvPicPr>
          <p:cNvPr id="18" name="Grafik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9808" y="5448291"/>
            <a:ext cx="396000" cy="396000"/>
          </a:xfrm>
          <a:prstGeom prst="rect">
            <a:avLst/>
          </a:prstGeom>
        </p:spPr>
      </p:pic>
      <p:sp>
        <p:nvSpPr>
          <p:cNvPr id="19"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20"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2" name="Textplatzhalter 15"/>
          <p:cNvSpPr>
            <a:spLocks noGrp="1"/>
          </p:cNvSpPr>
          <p:nvPr>
            <p:ph type="body" sz="quarter" idx="18"/>
          </p:nvPr>
        </p:nvSpPr>
        <p:spPr>
          <a:xfrm>
            <a:off x="3176" y="304782"/>
            <a:ext cx="6535647" cy="504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01.01.2023</a:t>
            </a:r>
            <a:endParaRPr lang="de-DE" dirty="0"/>
          </a:p>
        </p:txBody>
      </p:sp>
      <p:sp>
        <p:nvSpPr>
          <p:cNvPr id="4" name="Fußzeilenplatzhalter 3"/>
          <p:cNvSpPr>
            <a:spLocks noGrp="1"/>
          </p:cNvSpPr>
          <p:nvPr>
            <p:ph type="ftr" sz="quarter" idx="26"/>
          </p:nvPr>
        </p:nvSpPr>
        <p:spPr/>
        <p:txBody>
          <a:bodyPr/>
          <a:lstStyle/>
          <a:p>
            <a:r>
              <a:rPr lang="de-DE"/>
              <a:t>Soziale Verantwortung und Nachhaltigkeit: Ihr Konzept für die Umsetzung der betrieblichen Altersversorgung</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00594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4113212"/>
          </a:xfrm>
          <a:prstGeom prst="rect">
            <a:avLst/>
          </a:prstGeom>
        </p:spPr>
        <p:txBody>
          <a:bodyPr/>
          <a:lstStyle>
            <a:lvl1pPr marL="285750" indent="-285750">
              <a:spcBef>
                <a:spcPts val="1200"/>
              </a:spcBef>
              <a:spcAft>
                <a:spcPts val="1200"/>
              </a:spcAft>
              <a:buClr>
                <a:schemeClr val="tx2"/>
              </a:buClr>
              <a:buSzPct val="100000"/>
              <a:buFont typeface="Arial" panose="020B0604020202020204" pitchFamily="34" charset="0"/>
              <a:buChar char="●"/>
              <a:defRPr sz="1700" b="0"/>
            </a:lvl1pPr>
            <a:lvl2pPr marL="625475" indent="-269875">
              <a:defRPr sz="1700"/>
            </a:lvl2pPr>
            <a:lvl3pPr marL="985838" indent="-269875">
              <a:buSzPct val="80000"/>
              <a:buFontTx/>
              <a:buBlip>
                <a:blip r:embed="rId2"/>
              </a:buBlip>
              <a:defRPr sz="1700"/>
            </a:lvl3pPr>
          </a:lstStyle>
          <a:p>
            <a:pPr lvl="0"/>
            <a:r>
              <a:rPr lang="de-DE" dirty="0"/>
              <a:t>Formatvorlagen des Textmasters bearbeiten</a:t>
            </a:r>
          </a:p>
        </p:txBody>
      </p:sp>
      <p:sp>
        <p:nvSpPr>
          <p:cNvPr id="16" name="Textplatzhalter 15"/>
          <p:cNvSpPr>
            <a:spLocks noGrp="1"/>
          </p:cNvSpPr>
          <p:nvPr>
            <p:ph type="body" sz="quarter" idx="18"/>
          </p:nvPr>
        </p:nvSpPr>
        <p:spPr>
          <a:xfrm>
            <a:off x="3176" y="304782"/>
            <a:ext cx="6535647" cy="504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Soziale Verantwortung und Nachhaltigkeit: Ihr Konzept für die Umsetzung der betrieblichen Altersversorgung</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535857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er, grauer Hintergrund">
    <p:spTree>
      <p:nvGrpSpPr>
        <p:cNvPr id="1" name=""/>
        <p:cNvGrpSpPr/>
        <p:nvPr/>
      </p:nvGrpSpPr>
      <p:grpSpPr>
        <a:xfrm>
          <a:off x="0" y="0"/>
          <a:ext cx="0" cy="0"/>
          <a:chOff x="0" y="0"/>
          <a:chExt cx="0" cy="0"/>
        </a:xfrm>
      </p:grpSpPr>
      <p:sp>
        <p:nvSpPr>
          <p:cNvPr id="4" name="Rechteck 3"/>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762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03 (Vermittler: nur Text)">
    <p:spTree>
      <p:nvGrpSpPr>
        <p:cNvPr id="1" name=""/>
        <p:cNvGrpSpPr/>
        <p:nvPr/>
      </p:nvGrpSpPr>
      <p:grpSpPr>
        <a:xfrm>
          <a:off x="0" y="0"/>
          <a:ext cx="0" cy="0"/>
          <a:chOff x="0" y="0"/>
          <a:chExt cx="0" cy="0"/>
        </a:xfrm>
      </p:grpSpPr>
      <p:sp>
        <p:nvSpPr>
          <p:cNvPr id="15" name="Rechteck 1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Abgerundetes Rechteck 18"/>
          <p:cNvSpPr/>
          <p:nvPr userDrawn="1"/>
        </p:nvSpPr>
        <p:spPr>
          <a:xfrm>
            <a:off x="802382" y="2086421"/>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Auf der gleichen Seite des Rechtecks liegende Ecken abrunden 19"/>
          <p:cNvSpPr/>
          <p:nvPr userDrawn="1"/>
        </p:nvSpPr>
        <p:spPr>
          <a:xfrm>
            <a:off x="802250" y="4334732"/>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no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30" name="Titel 12"/>
          <p:cNvSpPr>
            <a:spLocks noGrp="1"/>
          </p:cNvSpPr>
          <p:nvPr>
            <p:ph type="title"/>
          </p:nvPr>
        </p:nvSpPr>
        <p:spPr>
          <a:xfrm>
            <a:off x="1331974" y="2425341"/>
            <a:ext cx="6300000" cy="1000274"/>
          </a:xfrm>
        </p:spPr>
        <p:txBody>
          <a:bodyPr/>
          <a:lstStyle>
            <a:lvl1pPr>
              <a:defRPr sz="3200"/>
            </a:lvl1pPr>
          </a:lstStyle>
          <a:p>
            <a:r>
              <a:rPr lang="de-DE" dirty="0"/>
              <a:t>Titelmasterformat durch Klicken bearbeiten</a:t>
            </a:r>
          </a:p>
        </p:txBody>
      </p:sp>
      <p:sp>
        <p:nvSpPr>
          <p:cNvPr id="31" name="Textplatzhalter 8"/>
          <p:cNvSpPr>
            <a:spLocks noGrp="1"/>
          </p:cNvSpPr>
          <p:nvPr>
            <p:ph type="body" sz="quarter" idx="10"/>
          </p:nvPr>
        </p:nvSpPr>
        <p:spPr>
          <a:xfrm>
            <a:off x="1331973" y="433473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4"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Arbeitgeber</a:t>
            </a:r>
          </a:p>
        </p:txBody>
      </p:sp>
      <p:sp>
        <p:nvSpPr>
          <p:cNvPr id="16" name="Untertitel 2"/>
          <p:cNvSpPr>
            <a:spLocks noGrp="1"/>
          </p:cNvSpPr>
          <p:nvPr>
            <p:ph type="subTitle" idx="1"/>
          </p:nvPr>
        </p:nvSpPr>
        <p:spPr>
          <a:xfrm>
            <a:off x="1331973" y="340625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grpSp>
        <p:nvGrpSpPr>
          <p:cNvPr id="18" name="Gruppieren 17">
            <a:extLst>
              <a:ext uri="{FF2B5EF4-FFF2-40B4-BE49-F238E27FC236}">
                <a16:creationId xmlns:a16="http://schemas.microsoft.com/office/drawing/2014/main" id="{67806DAB-5C43-46FC-974F-DB2965203224}"/>
              </a:ext>
            </a:extLst>
          </p:cNvPr>
          <p:cNvGrpSpPr>
            <a:grpSpLocks noChangeAspect="1"/>
          </p:cNvGrpSpPr>
          <p:nvPr userDrawn="1"/>
        </p:nvGrpSpPr>
        <p:grpSpPr>
          <a:xfrm>
            <a:off x="6606808" y="3175"/>
            <a:ext cx="2334883" cy="1423059"/>
            <a:chOff x="3864634" y="3175"/>
            <a:chExt cx="2334883" cy="1423059"/>
          </a:xfrm>
        </p:grpSpPr>
        <p:sp>
          <p:nvSpPr>
            <p:cNvPr id="19" name="Abgerundetes Rechteck 2">
              <a:extLst>
                <a:ext uri="{FF2B5EF4-FFF2-40B4-BE49-F238E27FC236}">
                  <a16:creationId xmlns:a16="http://schemas.microsoft.com/office/drawing/2014/main" id="{1986FE60-4E1F-4283-9D6A-39B4BBD3D800}"/>
                </a:ext>
              </a:extLst>
            </p:cNvPr>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16C051A-B9A3-4ABA-A4B5-D2BD297C7D79}"/>
                </a:ext>
              </a:extLst>
            </p:cNvPr>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Tree>
    <p:extLst>
      <p:ext uri="{BB962C8B-B14F-4D97-AF65-F5344CB8AC3E}">
        <p14:creationId xmlns:p14="http://schemas.microsoft.com/office/powerpoint/2010/main" val="31672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04 (Vermittler: Text &amp; Bild)">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9" y="800100"/>
            <a:ext cx="9149987" cy="6071008"/>
          </a:xfrm>
          <a:prstGeom prst="rect">
            <a:avLst/>
          </a:prstGeom>
        </p:spPr>
      </p:pic>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bgerundetes Rechteck 18"/>
          <p:cNvSpPr/>
          <p:nvPr userDrawn="1"/>
        </p:nvSpPr>
        <p:spPr>
          <a:xfrm>
            <a:off x="802382" y="3281772"/>
            <a:ext cx="7112770" cy="2193843"/>
          </a:xfrm>
          <a:custGeom>
            <a:avLst/>
            <a:gdLst>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0 w 7110000"/>
              <a:gd name="connsiteY0" fmla="*/ 124469 h 2196000"/>
              <a:gd name="connsiteX1" fmla="*/ 124469 w 7110000"/>
              <a:gd name="connsiteY1" fmla="*/ 0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8" fmla="*/ 0 w 7110000"/>
              <a:gd name="connsiteY8" fmla="*/ 124469 h 2196000"/>
              <a:gd name="connsiteX0" fmla="*/ 27698 w 7137698"/>
              <a:gd name="connsiteY0" fmla="*/ 192979 h 2264510"/>
              <a:gd name="connsiteX1" fmla="*/ 31397 w 7137698"/>
              <a:gd name="connsiteY1" fmla="*/ 70666 h 2264510"/>
              <a:gd name="connsiteX2" fmla="*/ 7013229 w 7137698"/>
              <a:gd name="connsiteY2" fmla="*/ 68510 h 2264510"/>
              <a:gd name="connsiteX3" fmla="*/ 7137698 w 7137698"/>
              <a:gd name="connsiteY3" fmla="*/ 192979 h 2264510"/>
              <a:gd name="connsiteX4" fmla="*/ 7137698 w 7137698"/>
              <a:gd name="connsiteY4" fmla="*/ 2140041 h 2264510"/>
              <a:gd name="connsiteX5" fmla="*/ 7013229 w 7137698"/>
              <a:gd name="connsiteY5" fmla="*/ 2264510 h 2264510"/>
              <a:gd name="connsiteX6" fmla="*/ 152167 w 7137698"/>
              <a:gd name="connsiteY6" fmla="*/ 2264510 h 2264510"/>
              <a:gd name="connsiteX7" fmla="*/ 27698 w 7137698"/>
              <a:gd name="connsiteY7" fmla="*/ 2140041 h 2264510"/>
              <a:gd name="connsiteX8" fmla="*/ 27698 w 7137698"/>
              <a:gd name="connsiteY8" fmla="*/ 192979 h 2264510"/>
              <a:gd name="connsiteX0" fmla="*/ 519224 w 7629224"/>
              <a:gd name="connsiteY0" fmla="*/ 2071531 h 2196000"/>
              <a:gd name="connsiteX1" fmla="*/ 522923 w 7629224"/>
              <a:gd name="connsiteY1" fmla="*/ 2156 h 2196000"/>
              <a:gd name="connsiteX2" fmla="*/ 7504755 w 7629224"/>
              <a:gd name="connsiteY2" fmla="*/ 0 h 2196000"/>
              <a:gd name="connsiteX3" fmla="*/ 7629224 w 7629224"/>
              <a:gd name="connsiteY3" fmla="*/ 124469 h 2196000"/>
              <a:gd name="connsiteX4" fmla="*/ 7629224 w 7629224"/>
              <a:gd name="connsiteY4" fmla="*/ 2071531 h 2196000"/>
              <a:gd name="connsiteX5" fmla="*/ 7504755 w 7629224"/>
              <a:gd name="connsiteY5" fmla="*/ 2196000 h 2196000"/>
              <a:gd name="connsiteX6" fmla="*/ 643693 w 7629224"/>
              <a:gd name="connsiteY6" fmla="*/ 2196000 h 2196000"/>
              <a:gd name="connsiteX7" fmla="*/ 519224 w 7629224"/>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124469 w 7110000"/>
              <a:gd name="connsiteY6" fmla="*/ 2196000 h 2196000"/>
              <a:gd name="connsiteX7" fmla="*/ 0 w 7110000"/>
              <a:gd name="connsiteY7" fmla="*/ 2071531 h 2196000"/>
              <a:gd name="connsiteX0" fmla="*/ 0 w 7110000"/>
              <a:gd name="connsiteY0" fmla="*/ 207153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07153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7110000 w 7110000"/>
              <a:gd name="connsiteY4" fmla="*/ 2071531 h 2196000"/>
              <a:gd name="connsiteX5" fmla="*/ 6985531 w 7110000"/>
              <a:gd name="connsiteY5" fmla="*/ 2196000 h 2196000"/>
              <a:gd name="connsiteX6" fmla="*/ 0 w 7110000"/>
              <a:gd name="connsiteY6" fmla="*/ 2192301 h 2196000"/>
              <a:gd name="connsiteX0" fmla="*/ 0 w 7110000"/>
              <a:gd name="connsiteY0" fmla="*/ 2192301 h 2196000"/>
              <a:gd name="connsiteX1" fmla="*/ 3699 w 7110000"/>
              <a:gd name="connsiteY1" fmla="*/ 2156 h 2196000"/>
              <a:gd name="connsiteX2" fmla="*/ 6985531 w 7110000"/>
              <a:gd name="connsiteY2" fmla="*/ 0 h 2196000"/>
              <a:gd name="connsiteX3" fmla="*/ 7110000 w 7110000"/>
              <a:gd name="connsiteY3" fmla="*/ 124469 h 2196000"/>
              <a:gd name="connsiteX4" fmla="*/ 6985531 w 7110000"/>
              <a:gd name="connsiteY4" fmla="*/ 2196000 h 2196000"/>
              <a:gd name="connsiteX5" fmla="*/ 0 w 7110000"/>
              <a:gd name="connsiteY5" fmla="*/ 2192301 h 2196000"/>
              <a:gd name="connsiteX0" fmla="*/ 0 w 7112770"/>
              <a:gd name="connsiteY0" fmla="*/ 2192301 h 2193843"/>
              <a:gd name="connsiteX1" fmla="*/ 3699 w 7112770"/>
              <a:gd name="connsiteY1" fmla="*/ 2156 h 2193843"/>
              <a:gd name="connsiteX2" fmla="*/ 6985531 w 7112770"/>
              <a:gd name="connsiteY2" fmla="*/ 0 h 2193843"/>
              <a:gd name="connsiteX3" fmla="*/ 7110000 w 7112770"/>
              <a:gd name="connsiteY3" fmla="*/ 124469 h 2193843"/>
              <a:gd name="connsiteX4" fmla="*/ 7112770 w 7112770"/>
              <a:gd name="connsiteY4" fmla="*/ 2193843 h 2193843"/>
              <a:gd name="connsiteX5" fmla="*/ 0 w 7112770"/>
              <a:gd name="connsiteY5" fmla="*/ 2192301 h 21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2770" h="2193843">
                <a:moveTo>
                  <a:pt x="0" y="2192301"/>
                </a:moveTo>
                <a:lnTo>
                  <a:pt x="3699" y="2156"/>
                </a:lnTo>
                <a:lnTo>
                  <a:pt x="6985531" y="0"/>
                </a:lnTo>
                <a:cubicBezTo>
                  <a:pt x="7054273" y="0"/>
                  <a:pt x="7110000" y="55727"/>
                  <a:pt x="7110000" y="124469"/>
                </a:cubicBezTo>
                <a:cubicBezTo>
                  <a:pt x="7110923" y="814260"/>
                  <a:pt x="7111847" y="1504052"/>
                  <a:pt x="7112770" y="2193843"/>
                </a:cubicBezTo>
                <a:lnTo>
                  <a:pt x="0" y="2192301"/>
                </a:lnTo>
                <a:close/>
              </a:path>
            </a:pathLst>
          </a:custGeom>
          <a:solidFill>
            <a:srgbClr val="FFFFFF">
              <a:alpha val="6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Auf der gleichen Seite des Rechtecks liegende Ecken abrunden 19"/>
          <p:cNvSpPr/>
          <p:nvPr userDrawn="1"/>
        </p:nvSpPr>
        <p:spPr>
          <a:xfrm>
            <a:off x="802250" y="5530083"/>
            <a:ext cx="7113007" cy="813078"/>
          </a:xfrm>
          <a:custGeom>
            <a:avLst/>
            <a:gdLst>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0 w 7110000"/>
              <a:gd name="connsiteY7" fmla="*/ 135015 h 810071"/>
              <a:gd name="connsiteX8" fmla="*/ 135015 w 7110000"/>
              <a:gd name="connsiteY8" fmla="*/ 0 h 810071"/>
              <a:gd name="connsiteX0" fmla="*/ 135015 w 7110000"/>
              <a:gd name="connsiteY0" fmla="*/ 0 h 810071"/>
              <a:gd name="connsiteX1" fmla="*/ 6974985 w 7110000"/>
              <a:gd name="connsiteY1" fmla="*/ 0 h 810071"/>
              <a:gd name="connsiteX2" fmla="*/ 7110000 w 7110000"/>
              <a:gd name="connsiteY2" fmla="*/ 135015 h 810071"/>
              <a:gd name="connsiteX3" fmla="*/ 7110000 w 7110000"/>
              <a:gd name="connsiteY3" fmla="*/ 689298 h 810071"/>
              <a:gd name="connsiteX4" fmla="*/ 6989227 w 7110000"/>
              <a:gd name="connsiteY4" fmla="*/ 810071 h 810071"/>
              <a:gd name="connsiteX5" fmla="*/ 120773 w 7110000"/>
              <a:gd name="connsiteY5" fmla="*/ 810071 h 810071"/>
              <a:gd name="connsiteX6" fmla="*/ 0 w 7110000"/>
              <a:gd name="connsiteY6" fmla="*/ 689298 h 810071"/>
              <a:gd name="connsiteX7" fmla="*/ 135015 w 7110000"/>
              <a:gd name="connsiteY7" fmla="*/ 0 h 810071"/>
              <a:gd name="connsiteX0" fmla="*/ 0 w 7110132"/>
              <a:gd name="connsiteY0" fmla="*/ 0 h 812947"/>
              <a:gd name="connsiteX1" fmla="*/ 6975117 w 7110132"/>
              <a:gd name="connsiteY1" fmla="*/ 2876 h 812947"/>
              <a:gd name="connsiteX2" fmla="*/ 7110132 w 7110132"/>
              <a:gd name="connsiteY2" fmla="*/ 137891 h 812947"/>
              <a:gd name="connsiteX3" fmla="*/ 7110132 w 7110132"/>
              <a:gd name="connsiteY3" fmla="*/ 692174 h 812947"/>
              <a:gd name="connsiteX4" fmla="*/ 6989359 w 7110132"/>
              <a:gd name="connsiteY4" fmla="*/ 812947 h 812947"/>
              <a:gd name="connsiteX5" fmla="*/ 120905 w 7110132"/>
              <a:gd name="connsiteY5" fmla="*/ 812947 h 812947"/>
              <a:gd name="connsiteX6" fmla="*/ 132 w 7110132"/>
              <a:gd name="connsiteY6" fmla="*/ 692174 h 812947"/>
              <a:gd name="connsiteX7" fmla="*/ 0 w 7110132"/>
              <a:gd name="connsiteY7" fmla="*/ 0 h 812947"/>
              <a:gd name="connsiteX0" fmla="*/ 0 w 7110132"/>
              <a:gd name="connsiteY0" fmla="*/ 0 h 812947"/>
              <a:gd name="connsiteX1" fmla="*/ 7110132 w 7110132"/>
              <a:gd name="connsiteY1" fmla="*/ 137891 h 812947"/>
              <a:gd name="connsiteX2" fmla="*/ 7110132 w 7110132"/>
              <a:gd name="connsiteY2" fmla="*/ 692174 h 812947"/>
              <a:gd name="connsiteX3" fmla="*/ 6989359 w 7110132"/>
              <a:gd name="connsiteY3" fmla="*/ 812947 h 812947"/>
              <a:gd name="connsiteX4" fmla="*/ 120905 w 7110132"/>
              <a:gd name="connsiteY4" fmla="*/ 812947 h 812947"/>
              <a:gd name="connsiteX5" fmla="*/ 132 w 7110132"/>
              <a:gd name="connsiteY5" fmla="*/ 692174 h 812947"/>
              <a:gd name="connsiteX6" fmla="*/ 0 w 7110132"/>
              <a:gd name="connsiteY6" fmla="*/ 0 h 812947"/>
              <a:gd name="connsiteX0" fmla="*/ 0 w 7113007"/>
              <a:gd name="connsiteY0" fmla="*/ 131 h 813078"/>
              <a:gd name="connsiteX1" fmla="*/ 7113007 w 7113007"/>
              <a:gd name="connsiteY1" fmla="*/ 0 h 813078"/>
              <a:gd name="connsiteX2" fmla="*/ 7110132 w 7113007"/>
              <a:gd name="connsiteY2" fmla="*/ 692305 h 813078"/>
              <a:gd name="connsiteX3" fmla="*/ 6989359 w 7113007"/>
              <a:gd name="connsiteY3" fmla="*/ 813078 h 813078"/>
              <a:gd name="connsiteX4" fmla="*/ 120905 w 7113007"/>
              <a:gd name="connsiteY4" fmla="*/ 813078 h 813078"/>
              <a:gd name="connsiteX5" fmla="*/ 132 w 7113007"/>
              <a:gd name="connsiteY5" fmla="*/ 692305 h 813078"/>
              <a:gd name="connsiteX6" fmla="*/ 0 w 7113007"/>
              <a:gd name="connsiteY6" fmla="*/ 131 h 8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13007" h="813078">
                <a:moveTo>
                  <a:pt x="0" y="131"/>
                </a:moveTo>
                <a:lnTo>
                  <a:pt x="7113007" y="0"/>
                </a:lnTo>
                <a:cubicBezTo>
                  <a:pt x="7112049" y="230768"/>
                  <a:pt x="7111090" y="461537"/>
                  <a:pt x="7110132" y="692305"/>
                </a:cubicBezTo>
                <a:cubicBezTo>
                  <a:pt x="7110132" y="759006"/>
                  <a:pt x="7056060" y="813078"/>
                  <a:pt x="6989359" y="813078"/>
                </a:cubicBezTo>
                <a:lnTo>
                  <a:pt x="120905" y="813078"/>
                </a:lnTo>
                <a:cubicBezTo>
                  <a:pt x="54204" y="813078"/>
                  <a:pt x="132" y="759006"/>
                  <a:pt x="132" y="692305"/>
                </a:cubicBezTo>
                <a:lnTo>
                  <a:pt x="0" y="131"/>
                </a:lnTo>
                <a:close/>
              </a:path>
            </a:pathLst>
          </a:custGeom>
          <a:solidFill>
            <a:srgbClr val="FFFFFF">
              <a:alpha val="85098"/>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a:p>
        </p:txBody>
      </p:sp>
      <p:sp>
        <p:nvSpPr>
          <p:cNvPr id="13" name="Titel 12"/>
          <p:cNvSpPr>
            <a:spLocks noGrp="1"/>
          </p:cNvSpPr>
          <p:nvPr>
            <p:ph type="title"/>
          </p:nvPr>
        </p:nvSpPr>
        <p:spPr>
          <a:xfrm>
            <a:off x="1331974" y="3620692"/>
            <a:ext cx="6300000" cy="1000274"/>
          </a:xfrm>
        </p:spPr>
        <p:txBody>
          <a:bodyPr/>
          <a:lstStyle>
            <a:lvl1pPr>
              <a:defRPr sz="3200"/>
            </a:lvl1pPr>
          </a:lstStyle>
          <a:p>
            <a:r>
              <a:rPr lang="de-DE" dirty="0"/>
              <a:t>Titelmasterformat durch Klicken bearbeiten</a:t>
            </a:r>
          </a:p>
        </p:txBody>
      </p:sp>
      <p:sp>
        <p:nvSpPr>
          <p:cNvPr id="9" name="Textplatzhalter 8"/>
          <p:cNvSpPr>
            <a:spLocks noGrp="1"/>
          </p:cNvSpPr>
          <p:nvPr>
            <p:ph type="body" sz="quarter" idx="10"/>
          </p:nvPr>
        </p:nvSpPr>
        <p:spPr>
          <a:xfrm>
            <a:off x="1331973" y="5530083"/>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6"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Arbeitgeber</a:t>
            </a:r>
          </a:p>
        </p:txBody>
      </p:sp>
      <p:grpSp>
        <p:nvGrpSpPr>
          <p:cNvPr id="11" name="Gruppieren 10"/>
          <p:cNvGrpSpPr>
            <a:grpSpLocks noChangeAspect="1"/>
          </p:cNvGrpSpPr>
          <p:nvPr userDrawn="1"/>
        </p:nvGrpSpPr>
        <p:grpSpPr>
          <a:xfrm>
            <a:off x="6606808" y="3175"/>
            <a:ext cx="2334883" cy="1423059"/>
            <a:chOff x="3864634" y="3175"/>
            <a:chExt cx="2334883" cy="1423059"/>
          </a:xfrm>
        </p:grpSpPr>
        <p:sp>
          <p:nvSpPr>
            <p:cNvPr id="12" name="Abgerundetes Rechteck 11"/>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
        <p:nvSpPr>
          <p:cNvPr id="17" name="Untertitel 2"/>
          <p:cNvSpPr>
            <a:spLocks noGrp="1"/>
          </p:cNvSpPr>
          <p:nvPr>
            <p:ph type="subTitle" idx="1"/>
          </p:nvPr>
        </p:nvSpPr>
        <p:spPr>
          <a:xfrm>
            <a:off x="1331973" y="4601603"/>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54835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2" name="Rechteck 11"/>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itel 10"/>
          <p:cNvSpPr>
            <a:spLocks noGrp="1"/>
          </p:cNvSpPr>
          <p:nvPr userDrawn="1">
            <p:ph type="title" hasCustomPrompt="1"/>
          </p:nvPr>
        </p:nvSpPr>
        <p:spPr>
          <a:xfrm>
            <a:off x="1439863" y="1733721"/>
            <a:ext cx="6282137" cy="500137"/>
          </a:xfrm>
        </p:spPr>
        <p:txBody>
          <a:bodyPr/>
          <a:lstStyle>
            <a:lvl1pPr marL="396000">
              <a:defRPr sz="3200"/>
            </a:lvl1pPr>
          </a:lstStyle>
          <a:p>
            <a:r>
              <a:rPr lang="de-DE" dirty="0"/>
              <a:t>Inhalt</a:t>
            </a:r>
          </a:p>
        </p:txBody>
      </p:sp>
      <p:sp>
        <p:nvSpPr>
          <p:cNvPr id="13" name="Textplatzhalter 12"/>
          <p:cNvSpPr>
            <a:spLocks noGrp="1"/>
          </p:cNvSpPr>
          <p:nvPr userDrawn="1">
            <p:ph type="body" sz="quarter" idx="17"/>
          </p:nvPr>
        </p:nvSpPr>
        <p:spPr>
          <a:xfrm>
            <a:off x="1439862" y="2600325"/>
            <a:ext cx="6282137" cy="3600450"/>
          </a:xfrm>
          <a:prstGeom prst="rect">
            <a:avLst/>
          </a:prstGeom>
        </p:spPr>
        <p:txBody>
          <a:bodyPr/>
          <a:lstStyle>
            <a:lvl1pPr marL="414000" indent="-414000">
              <a:spcBef>
                <a:spcPts val="1200"/>
              </a:spcBef>
              <a:buClr>
                <a:schemeClr val="tx2"/>
              </a:buClr>
              <a:buFont typeface="+mj-lt"/>
              <a:buAutoNum type="arabicPeriod"/>
              <a:defRPr sz="2000" b="0"/>
            </a:lvl1pPr>
          </a:lstStyle>
          <a:p>
            <a:pPr lvl="0"/>
            <a:endParaRPr lang="de-DE" dirty="0"/>
          </a:p>
        </p:txBody>
      </p:sp>
    </p:spTree>
    <p:extLst>
      <p:ext uri="{BB962C8B-B14F-4D97-AF65-F5344CB8AC3E}">
        <p14:creationId xmlns:p14="http://schemas.microsoft.com/office/powerpoint/2010/main" val="13378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bschnitt (1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812016"/>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377839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30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bschnitt (2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193198"/>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34732933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bschnitt (3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4" name="Abgerundetes Rechteck 18"/>
          <p:cNvSpPr/>
          <p:nvPr userDrawn="1"/>
        </p:nvSpPr>
        <p:spPr>
          <a:xfrm>
            <a:off x="1103506" y="4840181"/>
            <a:ext cx="6921557" cy="1604958"/>
          </a:xfrm>
          <a:custGeom>
            <a:avLst/>
            <a:gdLst>
              <a:gd name="connsiteX0" fmla="*/ 0 w 6921557"/>
              <a:gd name="connsiteY0" fmla="*/ 267498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8" fmla="*/ 0 w 6921557"/>
              <a:gd name="connsiteY8" fmla="*/ 267498 h 1604958"/>
              <a:gd name="connsiteX0" fmla="*/ 0 w 6921557"/>
              <a:gd name="connsiteY0" fmla="*/ 1337460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0" fmla="*/ 0 w 6921557"/>
              <a:gd name="connsiteY0" fmla="*/ 1337460 h 1604958"/>
              <a:gd name="connsiteX1" fmla="*/ 2954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57" h="1604958">
                <a:moveTo>
                  <a:pt x="0" y="1337460"/>
                </a:moveTo>
                <a:cubicBezTo>
                  <a:pt x="985" y="891640"/>
                  <a:pt x="1969" y="445820"/>
                  <a:pt x="2954" y="0"/>
                </a:cubicBezTo>
                <a:lnTo>
                  <a:pt x="6654059" y="0"/>
                </a:lnTo>
                <a:cubicBezTo>
                  <a:pt x="6801794" y="0"/>
                  <a:pt x="6921557" y="119763"/>
                  <a:pt x="6921557" y="267498"/>
                </a:cubicBezTo>
                <a:lnTo>
                  <a:pt x="6921557" y="1337460"/>
                </a:lnTo>
                <a:cubicBezTo>
                  <a:pt x="6921557" y="1485195"/>
                  <a:pt x="6801794" y="1604958"/>
                  <a:pt x="6654059" y="1604958"/>
                </a:cubicBezTo>
                <a:lnTo>
                  <a:pt x="267498" y="1604958"/>
                </a:lnTo>
                <a:cubicBezTo>
                  <a:pt x="119763" y="1604958"/>
                  <a:pt x="0" y="1485195"/>
                  <a:pt x="0" y="1337460"/>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600657"/>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13441500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0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6" name="Textplatzhalter 15"/>
          <p:cNvSpPr>
            <a:spLocks noGrp="1"/>
          </p:cNvSpPr>
          <p:nvPr>
            <p:ph type="body" sz="quarter" idx="18"/>
          </p:nvPr>
        </p:nvSpPr>
        <p:spPr>
          <a:xfrm>
            <a:off x="3176" y="304782"/>
            <a:ext cx="6535647" cy="504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Soziale Verantwortung und Nachhaltigkeit: Ihr Konzept für die Umsetzung der betrieblichen Altersversorgung</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516596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6" name="Textplatzhalter 15"/>
          <p:cNvSpPr>
            <a:spLocks noGrp="1"/>
          </p:cNvSpPr>
          <p:nvPr>
            <p:ph type="body" sz="quarter" idx="18"/>
          </p:nvPr>
        </p:nvSpPr>
        <p:spPr>
          <a:xfrm>
            <a:off x="3176" y="304782"/>
            <a:ext cx="6535647" cy="504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Soziale Verantwortung und Nachhaltigkeit: Ihr Konzept für die Umsetzung der betrieblichen Altersversorgung</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1273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userDrawn="1"/>
        </p:nvSpPr>
        <p:spPr>
          <a:xfrm>
            <a:off x="0" y="6462000"/>
            <a:ext cx="9144000" cy="3960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026" name="Objekt 1" hidden="1"/>
          <p:cNvGraphicFramePr>
            <a:graphicFrameLocks noChangeAspect="1"/>
          </p:cNvGraphicFramePr>
          <p:nvPr userDrawn="1">
            <p:custDataLst>
              <p:tags r:id="rId1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20" imgW="216" imgH="216" progId="TCLayout.ActiveDocument.1">
                  <p:embed/>
                </p:oleObj>
              </mc:Choice>
              <mc:Fallback>
                <p:oleObj name="think-cell Folie" r:id="rId20" imgW="216" imgH="216" progId="TCLayout.ActiveDocument.1">
                  <p:embed/>
                  <p:pic>
                    <p:nvPicPr>
                      <p:cNvPr id="0" name="Objekt 1"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elplatzhalter 1"/>
          <p:cNvSpPr>
            <a:spLocks noGrp="1"/>
          </p:cNvSpPr>
          <p:nvPr userDrawn="1">
            <p:ph type="title"/>
          </p:nvPr>
        </p:nvSpPr>
        <p:spPr bwMode="auto">
          <a:xfrm>
            <a:off x="358775" y="1042814"/>
            <a:ext cx="842645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endParaRPr lang="de-DE" altLang="de-DE" dirty="0"/>
          </a:p>
        </p:txBody>
      </p:sp>
      <p:sp>
        <p:nvSpPr>
          <p:cNvPr id="7" name="Datumsplatzhalter 6"/>
          <p:cNvSpPr>
            <a:spLocks noGrp="1"/>
          </p:cNvSpPr>
          <p:nvPr userDrawn="1">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01.01.2023</a:t>
            </a:r>
            <a:endParaRPr lang="de-DE" dirty="0"/>
          </a:p>
        </p:txBody>
      </p:sp>
      <p:sp>
        <p:nvSpPr>
          <p:cNvPr id="9" name="Foliennummernplatzhalter 8"/>
          <p:cNvSpPr>
            <a:spLocks noGrp="1"/>
          </p:cNvSpPr>
          <p:nvPr userDrawn="1">
            <p:ph type="sldNum" sz="quarter" idx="4"/>
          </p:nvPr>
        </p:nvSpPr>
        <p:spPr>
          <a:xfrm>
            <a:off x="8280412" y="6462000"/>
            <a:ext cx="863588" cy="396000"/>
          </a:xfrm>
          <a:prstGeom prst="rect">
            <a:avLst/>
          </a:prstGeom>
        </p:spPr>
        <p:txBody>
          <a:bodyPr vert="horz" lIns="91440" tIns="45720" rIns="360000" bIns="45720" rtlCol="0" anchor="ctr"/>
          <a:lstStyle>
            <a:lvl1pPr algn="r">
              <a:defRPr sz="1000">
                <a:solidFill>
                  <a:srgbClr val="646464"/>
                </a:solidFill>
              </a:defRPr>
            </a:lvl1pPr>
          </a:lstStyle>
          <a:p>
            <a:fld id="{BFE8ADF1-837C-463F-9856-54C2D771B21B}" type="slidenum">
              <a:rPr lang="de-DE" smtClean="0"/>
              <a:pPr/>
              <a:t>‹Nr.›</a:t>
            </a:fld>
            <a:endParaRPr lang="de-DE" dirty="0"/>
          </a:p>
        </p:txBody>
      </p:sp>
      <p:sp>
        <p:nvSpPr>
          <p:cNvPr id="19" name="Datumsplatzhalter 6"/>
          <p:cNvSpPr txBox="1">
            <a:spLocks/>
          </p:cNvSpPr>
          <p:nvPr userDrawn="1"/>
        </p:nvSpPr>
        <p:spPr>
          <a:xfrm>
            <a:off x="1144099"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t>|    Name des Vermittlers</a:t>
            </a:r>
          </a:p>
        </p:txBody>
      </p:sp>
      <p:sp>
        <p:nvSpPr>
          <p:cNvPr id="20" name="Datumsplatzhalter 6"/>
          <p:cNvSpPr txBox="1">
            <a:spLocks/>
          </p:cNvSpPr>
          <p:nvPr userDrawn="1"/>
        </p:nvSpPr>
        <p:spPr>
          <a:xfrm>
            <a:off x="6292855"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de-DE" b="1" dirty="0">
                <a:solidFill>
                  <a:schemeClr val="accent2"/>
                </a:solidFill>
              </a:rPr>
              <a:t>&lt;  Übersicht</a:t>
            </a:r>
            <a:r>
              <a:rPr lang="de-DE" b="0" dirty="0"/>
              <a:t>    | </a:t>
            </a:r>
          </a:p>
        </p:txBody>
      </p:sp>
      <p:sp>
        <p:nvSpPr>
          <p:cNvPr id="4" name="Textplatzhalter 3"/>
          <p:cNvSpPr>
            <a:spLocks noGrp="1"/>
          </p:cNvSpPr>
          <p:nvPr userDrawn="1">
            <p:ph type="body" idx="1"/>
          </p:nvPr>
        </p:nvSpPr>
        <p:spPr>
          <a:xfrm>
            <a:off x="358775" y="2087563"/>
            <a:ext cx="8427791" cy="4113212"/>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Textfeld 5"/>
          <p:cNvSpPr txBox="1"/>
          <p:nvPr userDrawn="1"/>
        </p:nvSpPr>
        <p:spPr>
          <a:xfrm>
            <a:off x="0" y="0"/>
            <a:ext cx="6379200" cy="612000"/>
          </a:xfrm>
          <a:prstGeom prst="rect">
            <a:avLst/>
          </a:prstGeom>
        </p:spPr>
        <p:txBody>
          <a:bodyPr vert="horz" lIns="360000" tIns="45720" rIns="91440" bIns="45720" rtlCol="0" anchor="ctr"/>
          <a:lstStyle>
            <a:defPPr>
              <a:defRPr lang="de-DE"/>
            </a:defPPr>
            <a:lvl1pPr>
              <a:defRPr sz="1000" b="1">
                <a:solidFill>
                  <a:srgbClr val="000000"/>
                </a:solidFill>
              </a:defRPr>
            </a:lvl1pPr>
          </a:lstStyle>
          <a:p>
            <a:pPr lvl="0"/>
            <a:r>
              <a:rPr lang="de-DE" altLang="de-DE" sz="1000" dirty="0"/>
              <a:t>Soziale Verantwortung und Nachhaltigkeit: </a:t>
            </a:r>
            <a:br>
              <a:rPr lang="de-DE" altLang="de-DE" sz="1000" dirty="0"/>
            </a:br>
            <a:r>
              <a:rPr lang="de-DE" altLang="de-DE" sz="1000" dirty="0"/>
              <a:t>Ihr Konzept für die Umsetzung der betrieblichen Altersversorgung</a:t>
            </a:r>
            <a:endParaRPr lang="de-DE" dirty="0"/>
          </a:p>
        </p:txBody>
      </p:sp>
      <p:sp>
        <p:nvSpPr>
          <p:cNvPr id="2" name="Fußzeilenplatzhalter 1"/>
          <p:cNvSpPr>
            <a:spLocks noGrp="1"/>
          </p:cNvSpPr>
          <p:nvPr>
            <p:ph type="ftr" sz="quarter" idx="3"/>
          </p:nvPr>
        </p:nvSpPr>
        <p:spPr>
          <a:xfrm>
            <a:off x="3014433" y="6462000"/>
            <a:ext cx="3971168" cy="396000"/>
          </a:xfrm>
          <a:prstGeom prst="rect">
            <a:avLst/>
          </a:prstGeom>
        </p:spPr>
        <p:txBody>
          <a:bodyPr vert="horz" lIns="0" tIns="0" rIns="0" bIns="0" rtlCol="0" anchor="ctr"/>
          <a:lstStyle>
            <a:lvl1pPr algn="ctr">
              <a:defRPr lang="de-DE" sz="1000" b="0">
                <a:solidFill>
                  <a:srgbClr val="646464"/>
                </a:solidFill>
              </a:defRPr>
            </a:lvl1pPr>
          </a:lstStyle>
          <a:p>
            <a:r>
              <a:rPr lang="de-DE"/>
              <a:t>Soziale Verantwortung und Nachhaltigkeit: Ihr Konzept für die Umsetzung der betrieblichen Altersversorgung</a:t>
            </a:r>
            <a:endParaRPr lang="de-DE" dirty="0"/>
          </a:p>
        </p:txBody>
      </p:sp>
    </p:spTree>
  </p:cSld>
  <p:clrMap bg1="lt1" tx1="dk1" bg2="lt2" tx2="dk2" accent1="accent1" accent2="accent2" accent3="accent3" accent4="accent4" accent5="accent5" accent6="accent6" hlink="hlink" folHlink="folHlink"/>
  <p:sldLayoutIdLst>
    <p:sldLayoutId id="2147484274" r:id="rId1"/>
    <p:sldLayoutId id="2147484292" r:id="rId2"/>
    <p:sldLayoutId id="2147484293" r:id="rId3"/>
    <p:sldLayoutId id="2147484295" r:id="rId4"/>
    <p:sldLayoutId id="2147484314" r:id="rId5"/>
    <p:sldLayoutId id="2147484315" r:id="rId6"/>
    <p:sldLayoutId id="2147484316" r:id="rId7"/>
    <p:sldLayoutId id="2147484300" r:id="rId8"/>
    <p:sldLayoutId id="2147484301" r:id="rId9"/>
    <p:sldLayoutId id="2147484294" r:id="rId10"/>
    <p:sldLayoutId id="2147484299" r:id="rId11"/>
    <p:sldLayoutId id="2147484307" r:id="rId12"/>
    <p:sldLayoutId id="2147484306" r:id="rId13"/>
    <p:sldLayoutId id="2147484298" r:id="rId14"/>
    <p:sldLayoutId id="2147484305" r:id="rId15"/>
    <p:sldLayoutId id="2147484302" r:id="rId16"/>
    <p:sldLayoutId id="2147484321" r:id="rId17"/>
  </p:sldLayoutIdLst>
  <p:hf hdr="0"/>
  <p:txStyles>
    <p:titleStyle>
      <a:lvl1pPr algn="l" defTabSz="457200" rtl="0" eaLnBrk="0" fontAlgn="base" hangingPunct="0">
        <a:lnSpc>
          <a:spcPct val="100000"/>
        </a:lnSpc>
        <a:spcBef>
          <a:spcPct val="0"/>
        </a:spcBef>
        <a:spcAft>
          <a:spcPct val="0"/>
        </a:spcAft>
        <a:defRPr lang="de-DE" sz="2600" b="1" kern="1200" dirty="0">
          <a:solidFill>
            <a:schemeClr val="tx2"/>
          </a:solidFill>
          <a:latin typeface="+mj-lt"/>
          <a:ea typeface="+mj-ea"/>
          <a:cs typeface="+mj-cs"/>
        </a:defRPr>
      </a:lvl1pPr>
      <a:lvl2pPr algn="l" defTabSz="457200" rtl="0" eaLnBrk="0" fontAlgn="base" hangingPunct="0">
        <a:lnSpc>
          <a:spcPts val="3900"/>
        </a:lnSpc>
        <a:spcBef>
          <a:spcPct val="0"/>
        </a:spcBef>
        <a:spcAft>
          <a:spcPct val="0"/>
        </a:spcAft>
        <a:defRPr sz="2500" b="1">
          <a:solidFill>
            <a:schemeClr val="tx2"/>
          </a:solidFill>
          <a:latin typeface="Arial" pitchFamily="34" charset="0"/>
        </a:defRPr>
      </a:lvl2pPr>
      <a:lvl3pPr algn="l" defTabSz="457200" rtl="0" eaLnBrk="0" fontAlgn="base" hangingPunct="0">
        <a:lnSpc>
          <a:spcPts val="3900"/>
        </a:lnSpc>
        <a:spcBef>
          <a:spcPct val="0"/>
        </a:spcBef>
        <a:spcAft>
          <a:spcPct val="0"/>
        </a:spcAft>
        <a:defRPr sz="2500" b="1">
          <a:solidFill>
            <a:schemeClr val="tx2"/>
          </a:solidFill>
          <a:latin typeface="Arial" pitchFamily="34" charset="0"/>
        </a:defRPr>
      </a:lvl3pPr>
      <a:lvl4pPr algn="l" defTabSz="457200" rtl="0" eaLnBrk="0" fontAlgn="base" hangingPunct="0">
        <a:lnSpc>
          <a:spcPts val="3900"/>
        </a:lnSpc>
        <a:spcBef>
          <a:spcPct val="0"/>
        </a:spcBef>
        <a:spcAft>
          <a:spcPct val="0"/>
        </a:spcAft>
        <a:defRPr sz="2500" b="1">
          <a:solidFill>
            <a:schemeClr val="tx2"/>
          </a:solidFill>
          <a:latin typeface="Arial" pitchFamily="34" charset="0"/>
        </a:defRPr>
      </a:lvl4pPr>
      <a:lvl5pPr algn="l" defTabSz="457200" rtl="0" eaLnBrk="0" fontAlgn="base" hangingPunct="0">
        <a:lnSpc>
          <a:spcPts val="3900"/>
        </a:lnSpc>
        <a:spcBef>
          <a:spcPct val="0"/>
        </a:spcBef>
        <a:spcAft>
          <a:spcPct val="0"/>
        </a:spcAft>
        <a:defRPr sz="2500" b="1">
          <a:solidFill>
            <a:schemeClr val="tx2"/>
          </a:solidFill>
          <a:latin typeface="Arial" pitchFamily="34" charset="0"/>
        </a:defRPr>
      </a:lvl5pPr>
      <a:lvl6pPr marL="457200" algn="l" defTabSz="457200" rtl="0" fontAlgn="base">
        <a:lnSpc>
          <a:spcPts val="3900"/>
        </a:lnSpc>
        <a:spcBef>
          <a:spcPct val="0"/>
        </a:spcBef>
        <a:spcAft>
          <a:spcPct val="0"/>
        </a:spcAft>
        <a:defRPr sz="2500" b="1">
          <a:solidFill>
            <a:schemeClr val="tx2"/>
          </a:solidFill>
          <a:latin typeface="Arial" pitchFamily="34" charset="0"/>
        </a:defRPr>
      </a:lvl6pPr>
      <a:lvl7pPr marL="914400" algn="l" defTabSz="457200" rtl="0" fontAlgn="base">
        <a:lnSpc>
          <a:spcPts val="3900"/>
        </a:lnSpc>
        <a:spcBef>
          <a:spcPct val="0"/>
        </a:spcBef>
        <a:spcAft>
          <a:spcPct val="0"/>
        </a:spcAft>
        <a:defRPr sz="2500" b="1">
          <a:solidFill>
            <a:schemeClr val="tx2"/>
          </a:solidFill>
          <a:latin typeface="Arial" pitchFamily="34" charset="0"/>
        </a:defRPr>
      </a:lvl7pPr>
      <a:lvl8pPr marL="1371600" algn="l" defTabSz="457200" rtl="0" fontAlgn="base">
        <a:lnSpc>
          <a:spcPts val="3900"/>
        </a:lnSpc>
        <a:spcBef>
          <a:spcPct val="0"/>
        </a:spcBef>
        <a:spcAft>
          <a:spcPct val="0"/>
        </a:spcAft>
        <a:defRPr sz="2500" b="1">
          <a:solidFill>
            <a:schemeClr val="tx2"/>
          </a:solidFill>
          <a:latin typeface="Arial" pitchFamily="34" charset="0"/>
        </a:defRPr>
      </a:lvl8pPr>
      <a:lvl9pPr marL="1828800" algn="l" defTabSz="457200" rtl="0" fontAlgn="base">
        <a:lnSpc>
          <a:spcPts val="3900"/>
        </a:lnSpc>
        <a:spcBef>
          <a:spcPct val="0"/>
        </a:spcBef>
        <a:spcAft>
          <a:spcPct val="0"/>
        </a:spcAft>
        <a:defRPr sz="2500" b="1">
          <a:solidFill>
            <a:schemeClr val="tx2"/>
          </a:solidFill>
          <a:latin typeface="Arial" pitchFamily="34" charset="0"/>
        </a:defRPr>
      </a:lvl9pPr>
    </p:titleStyle>
    <p:body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26" userDrawn="1">
          <p15:clr>
            <a:srgbClr val="F26B43"/>
          </p15:clr>
        </p15:guide>
        <p15:guide id="4" pos="5534" userDrawn="1">
          <p15:clr>
            <a:srgbClr val="F26B43"/>
          </p15:clr>
        </p15:guide>
        <p15:guide id="5" orient="horz" pos="1315" userDrawn="1">
          <p15:clr>
            <a:srgbClr val="F26B43"/>
          </p15:clr>
        </p15:guide>
        <p15:guide id="6" orient="horz" pos="958" userDrawn="1">
          <p15:clr>
            <a:srgbClr val="F26B43"/>
          </p15:clr>
        </p15:guide>
        <p15:guide id="7" orient="horz" pos="663" userDrawn="1">
          <p15:clr>
            <a:srgbClr val="F26B43"/>
          </p15:clr>
        </p15:guide>
        <p15:guide id="8" orient="horz" pos="504" userDrawn="1">
          <p15:clr>
            <a:srgbClr val="F26B43"/>
          </p15:clr>
        </p15:guide>
        <p15:guide id="9" orient="horz" pos="4065" userDrawn="1">
          <p15:clr>
            <a:srgbClr val="F26B43"/>
          </p15:clr>
        </p15:guide>
        <p15:guide id="10" orient="horz" pos="3952" userDrawn="1">
          <p15:clr>
            <a:srgbClr val="F26B43"/>
          </p15:clr>
        </p15:guide>
        <p15:guide id="11" pos="2767" userDrawn="1">
          <p15:clr>
            <a:srgbClr val="F26B43"/>
          </p15:clr>
        </p15:guide>
        <p15:guide id="12" pos="2993" userDrawn="1">
          <p15:clr>
            <a:srgbClr val="F26B43"/>
          </p15:clr>
        </p15:guide>
        <p15:guide id="13" orient="horz" pos="3430" userDrawn="1">
          <p15:clr>
            <a:srgbClr val="F26B43"/>
          </p15:clr>
        </p15:guide>
        <p15:guide id="14" orient="horz" pos="3362" userDrawn="1">
          <p15:clr>
            <a:srgbClr val="F26B43"/>
          </p15:clr>
        </p15:guide>
        <p15:guide id="16" orient="horz" pos="1638" userDrawn="1">
          <p15:clr>
            <a:srgbClr val="F26B43"/>
          </p15:clr>
        </p15:guide>
        <p15:guide id="18" pos="9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400" dirty="0"/>
              <a:t>Soziale Verantwortung und Nachhaltigkeit:</a:t>
            </a:r>
            <a:br>
              <a:rPr lang="de-DE" altLang="de-DE" sz="2400" dirty="0"/>
            </a:br>
            <a:r>
              <a:rPr lang="de-DE" altLang="de-DE" sz="2400" dirty="0"/>
              <a:t>Ihr Konzept für die Umsetzung der betrieblichen Altersversorgung</a:t>
            </a:r>
            <a:endParaRPr lang="de-DE" sz="2400" dirty="0"/>
          </a:p>
        </p:txBody>
      </p:sp>
      <p:sp>
        <p:nvSpPr>
          <p:cNvPr id="7" name="Textplatzhalter 6"/>
          <p:cNvSpPr>
            <a:spLocks noGrp="1"/>
          </p:cNvSpPr>
          <p:nvPr>
            <p:ph type="body" sz="quarter" idx="10"/>
          </p:nvPr>
        </p:nvSpPr>
        <p:spPr/>
        <p:txBody>
          <a:bodyPr/>
          <a:lstStyle/>
          <a:p>
            <a:pPr marL="0" indent="0">
              <a:tabLst/>
            </a:pPr>
            <a:r>
              <a:rPr lang="de-DE" dirty="0"/>
              <a:t>Ich informiere und unterstütze Sie als Arbeitgeber</a:t>
            </a:r>
            <a:br>
              <a:rPr lang="de-DE" dirty="0"/>
            </a:br>
            <a:r>
              <a:rPr lang="de-DE" dirty="0"/>
              <a:t>in allen Fragen zur betrieblichen Altersversorgung.</a:t>
            </a:r>
          </a:p>
        </p:txBody>
      </p:sp>
      <p:sp>
        <p:nvSpPr>
          <p:cNvPr id="4" name="Untertitel 3"/>
          <p:cNvSpPr>
            <a:spLocks noGrp="1"/>
          </p:cNvSpPr>
          <p:nvPr>
            <p:ph type="subTitle" idx="1"/>
          </p:nvPr>
        </p:nvSpPr>
        <p:spPr/>
        <p:txBody>
          <a:bodyPr>
            <a:normAutofit/>
          </a:bodyPr>
          <a:lstStyle/>
          <a:p>
            <a:r>
              <a:rPr lang="de-DE" altLang="de-DE" sz="1800" dirty="0"/>
              <a:t>Empfehlungen und Berechnungen zur betrieblichen Altersversorgung in Ihrem Unternehmen</a:t>
            </a:r>
          </a:p>
        </p:txBody>
      </p:sp>
    </p:spTree>
    <p:extLst>
      <p:ext uri="{BB962C8B-B14F-4D97-AF65-F5344CB8AC3E}">
        <p14:creationId xmlns:p14="http://schemas.microsoft.com/office/powerpoint/2010/main" val="224431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Nachhaltigkeit und soziale Verantwortung unternehmerisch leben: mit der bAV</a:t>
            </a:r>
            <a:endParaRPr lang="de-DE" dirty="0"/>
          </a:p>
        </p:txBody>
      </p:sp>
      <p:sp>
        <p:nvSpPr>
          <p:cNvPr id="3" name="Textplatzhalter 2"/>
          <p:cNvSpPr>
            <a:spLocks noGrp="1"/>
          </p:cNvSpPr>
          <p:nvPr>
            <p:ph type="body" sz="quarter" idx="17"/>
          </p:nvPr>
        </p:nvSpPr>
        <p:spPr>
          <a:xfrm>
            <a:off x="358775" y="2087563"/>
            <a:ext cx="8426450" cy="523220"/>
          </a:xfrm>
        </p:spPr>
        <p:txBody>
          <a:bodyPr/>
          <a:lstStyle/>
          <a:p>
            <a:r>
              <a:rPr lang="de-DE" altLang="de-DE" dirty="0"/>
              <a:t>Wie können Sie als Arbeitgeber soziale Verantwortung sichtbar und effizient übernehmen?</a:t>
            </a:r>
          </a:p>
        </p:txBody>
      </p:sp>
      <p:sp>
        <p:nvSpPr>
          <p:cNvPr id="12" name="Textplatzhalter 11"/>
          <p:cNvSpPr>
            <a:spLocks noGrp="1"/>
          </p:cNvSpPr>
          <p:nvPr>
            <p:ph type="body" sz="quarter" idx="18"/>
          </p:nvPr>
        </p:nvSpPr>
        <p:spPr/>
        <p:txBody>
          <a:bodyPr/>
          <a:lstStyle/>
          <a:p>
            <a:r>
              <a:rPr lang="de-DE" altLang="de-DE" dirty="0"/>
              <a:t>1. bAV – Instrument zu sozialer Verantwortung und Nachhaltigkeit</a:t>
            </a:r>
            <a:endParaRPr lang="de-DE" dirty="0"/>
          </a:p>
        </p:txBody>
      </p:sp>
      <p:sp>
        <p:nvSpPr>
          <p:cNvPr id="4" name="Datumsplatzhalter 3"/>
          <p:cNvSpPr>
            <a:spLocks noGrp="1"/>
          </p:cNvSpPr>
          <p:nvPr>
            <p:ph type="dt" sz="half" idx="20"/>
          </p:nvPr>
        </p:nvSpPr>
        <p:spPr/>
        <p:txBody>
          <a:bodyPr/>
          <a:lstStyle/>
          <a:p>
            <a:r>
              <a:rPr lang="de-DE"/>
              <a:t>01.01.2023</a:t>
            </a:r>
            <a:endParaRPr lang="de-DE" dirty="0"/>
          </a:p>
        </p:txBody>
      </p:sp>
      <p:sp>
        <p:nvSpPr>
          <p:cNvPr id="5" name="Fußzeilenplatzhalter 4"/>
          <p:cNvSpPr>
            <a:spLocks noGrp="1"/>
          </p:cNvSpPr>
          <p:nvPr>
            <p:ph type="ftr" sz="quarter" idx="21"/>
          </p:nvPr>
        </p:nvSpPr>
        <p:spPr/>
        <p:txBody>
          <a:bodyPr/>
          <a:lstStyle/>
          <a:p>
            <a:r>
              <a:rPr lang="de-DE" dirty="0"/>
              <a:t>Soziale Verantwortung und Nachhaltigkeit:</a:t>
            </a:r>
          </a:p>
          <a:p>
            <a:r>
              <a:rPr lang="de-DE" dirty="0"/>
              <a:t>Ihr Konzept für die Umsetzung der betrieblichen Altersversorgung</a:t>
            </a:r>
          </a:p>
        </p:txBody>
      </p:sp>
      <p:sp>
        <p:nvSpPr>
          <p:cNvPr id="6" name="Foliennummernplatzhalter 5"/>
          <p:cNvSpPr>
            <a:spLocks noGrp="1"/>
          </p:cNvSpPr>
          <p:nvPr>
            <p:ph type="sldNum" sz="quarter" idx="22"/>
          </p:nvPr>
        </p:nvSpPr>
        <p:spPr/>
        <p:txBody>
          <a:bodyPr/>
          <a:lstStyle/>
          <a:p>
            <a:fld id="{BFE8ADF1-837C-463F-9856-54C2D771B21B}" type="slidenum">
              <a:rPr lang="de-DE" smtClean="0"/>
              <a:pPr/>
              <a:t>10</a:t>
            </a:fld>
            <a:endParaRPr lang="de-DE" dirty="0"/>
          </a:p>
        </p:txBody>
      </p:sp>
      <p:grpSp>
        <p:nvGrpSpPr>
          <p:cNvPr id="15" name="Gruppieren 5"/>
          <p:cNvGrpSpPr>
            <a:grpSpLocks/>
          </p:cNvGrpSpPr>
          <p:nvPr/>
        </p:nvGrpSpPr>
        <p:grpSpPr bwMode="auto">
          <a:xfrm>
            <a:off x="2265363" y="2771775"/>
            <a:ext cx="2016125" cy="2319338"/>
            <a:chOff x="2266012" y="3305309"/>
            <a:chExt cx="2015677" cy="2319204"/>
          </a:xfrm>
        </p:grpSpPr>
        <p:sp>
          <p:nvSpPr>
            <p:cNvPr id="16" name="Abgerundetes Rechteck 3"/>
            <p:cNvSpPr/>
            <p:nvPr/>
          </p:nvSpPr>
          <p:spPr bwMode="auto">
            <a:xfrm>
              <a:off x="2266012" y="3608504"/>
              <a:ext cx="2015677" cy="2016009"/>
            </a:xfrm>
            <a:custGeom>
              <a:avLst/>
              <a:gdLst>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1621530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0" fmla="*/ 10 w 1709637"/>
                <a:gd name="connsiteY0" fmla="*/ 1621530 h 1709627"/>
                <a:gd name="connsiteX1" fmla="*/ 0 w 1709637"/>
                <a:gd name="connsiteY1" fmla="*/ 2381 h 1709627"/>
                <a:gd name="connsiteX2" fmla="*/ 1621540 w 1709637"/>
                <a:gd name="connsiteY2" fmla="*/ 0 h 1709627"/>
                <a:gd name="connsiteX3" fmla="*/ 1709637 w 1709637"/>
                <a:gd name="connsiteY3" fmla="*/ 88097 h 1709627"/>
                <a:gd name="connsiteX4" fmla="*/ 1709637 w 1709637"/>
                <a:gd name="connsiteY4" fmla="*/ 1621530 h 1709627"/>
                <a:gd name="connsiteX5" fmla="*/ 1621540 w 1709637"/>
                <a:gd name="connsiteY5" fmla="*/ 1709627 h 1709627"/>
                <a:gd name="connsiteX6" fmla="*/ 88107 w 1709637"/>
                <a:gd name="connsiteY6" fmla="*/ 1709627 h 1709627"/>
                <a:gd name="connsiteX7" fmla="*/ 10 w 1709637"/>
                <a:gd name="connsiteY7" fmla="*/ 1621530 h 170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37" h="1709627">
                  <a:moveTo>
                    <a:pt x="10" y="1621530"/>
                  </a:moveTo>
                  <a:cubicBezTo>
                    <a:pt x="7" y="1081814"/>
                    <a:pt x="3" y="542097"/>
                    <a:pt x="0" y="2381"/>
                  </a:cubicBezTo>
                  <a:lnTo>
                    <a:pt x="1621540" y="0"/>
                  </a:lnTo>
                  <a:cubicBezTo>
                    <a:pt x="1670195" y="0"/>
                    <a:pt x="1709637" y="39442"/>
                    <a:pt x="1709637" y="88097"/>
                  </a:cubicBezTo>
                  <a:lnTo>
                    <a:pt x="1709637" y="1621530"/>
                  </a:lnTo>
                  <a:cubicBezTo>
                    <a:pt x="1709637" y="1670185"/>
                    <a:pt x="1670195" y="1709627"/>
                    <a:pt x="1621540" y="1709627"/>
                  </a:cubicBezTo>
                  <a:lnTo>
                    <a:pt x="88107" y="1709627"/>
                  </a:lnTo>
                  <a:cubicBezTo>
                    <a:pt x="39452" y="1709627"/>
                    <a:pt x="10" y="1670185"/>
                    <a:pt x="10" y="162153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b="1" dirty="0"/>
                <a:t>Betriebliche Altersversorgung </a:t>
              </a:r>
            </a:p>
          </p:txBody>
        </p:sp>
        <p:sp>
          <p:nvSpPr>
            <p:cNvPr id="17" name="Rechteck 3"/>
            <p:cNvSpPr>
              <a:spLocks noChangeArrowheads="1"/>
            </p:cNvSpPr>
            <p:nvPr/>
          </p:nvSpPr>
          <p:spPr bwMode="auto">
            <a:xfrm>
              <a:off x="2266012" y="3305309"/>
              <a:ext cx="20156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400" dirty="0"/>
                <a:t>Antwort:</a:t>
              </a:r>
            </a:p>
          </p:txBody>
        </p:sp>
      </p:grpSp>
      <p:grpSp>
        <p:nvGrpSpPr>
          <p:cNvPr id="18" name="Gruppieren 12"/>
          <p:cNvGrpSpPr>
            <a:grpSpLocks/>
          </p:cNvGrpSpPr>
          <p:nvPr/>
        </p:nvGrpSpPr>
        <p:grpSpPr bwMode="auto">
          <a:xfrm>
            <a:off x="4491038" y="2771775"/>
            <a:ext cx="2384425" cy="2319338"/>
            <a:chOff x="4490718" y="3305309"/>
            <a:chExt cx="2385538" cy="2319204"/>
          </a:xfrm>
        </p:grpSpPr>
        <p:sp>
          <p:nvSpPr>
            <p:cNvPr id="19" name="Abgerundetes Rechteck 3"/>
            <p:cNvSpPr/>
            <p:nvPr/>
          </p:nvSpPr>
          <p:spPr bwMode="auto">
            <a:xfrm>
              <a:off x="4846484" y="3608504"/>
              <a:ext cx="2015477" cy="2016009"/>
            </a:xfrm>
            <a:custGeom>
              <a:avLst/>
              <a:gdLst>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1621530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0" fmla="*/ 10 w 1709637"/>
                <a:gd name="connsiteY0" fmla="*/ 1621530 h 1709627"/>
                <a:gd name="connsiteX1" fmla="*/ 0 w 1709637"/>
                <a:gd name="connsiteY1" fmla="*/ 2381 h 1709627"/>
                <a:gd name="connsiteX2" fmla="*/ 1621540 w 1709637"/>
                <a:gd name="connsiteY2" fmla="*/ 0 h 1709627"/>
                <a:gd name="connsiteX3" fmla="*/ 1709637 w 1709637"/>
                <a:gd name="connsiteY3" fmla="*/ 88097 h 1709627"/>
                <a:gd name="connsiteX4" fmla="*/ 1709637 w 1709637"/>
                <a:gd name="connsiteY4" fmla="*/ 1621530 h 1709627"/>
                <a:gd name="connsiteX5" fmla="*/ 1621540 w 1709637"/>
                <a:gd name="connsiteY5" fmla="*/ 1709627 h 1709627"/>
                <a:gd name="connsiteX6" fmla="*/ 88107 w 1709637"/>
                <a:gd name="connsiteY6" fmla="*/ 1709627 h 1709627"/>
                <a:gd name="connsiteX7" fmla="*/ 10 w 1709637"/>
                <a:gd name="connsiteY7" fmla="*/ 1621530 h 170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37" h="1709627">
                  <a:moveTo>
                    <a:pt x="10" y="1621530"/>
                  </a:moveTo>
                  <a:cubicBezTo>
                    <a:pt x="7" y="1081814"/>
                    <a:pt x="3" y="542097"/>
                    <a:pt x="0" y="2381"/>
                  </a:cubicBezTo>
                  <a:lnTo>
                    <a:pt x="1621540" y="0"/>
                  </a:lnTo>
                  <a:cubicBezTo>
                    <a:pt x="1670195" y="0"/>
                    <a:pt x="1709637" y="39442"/>
                    <a:pt x="1709637" y="88097"/>
                  </a:cubicBezTo>
                  <a:lnTo>
                    <a:pt x="1709637" y="1621530"/>
                  </a:lnTo>
                  <a:cubicBezTo>
                    <a:pt x="1709637" y="1670185"/>
                    <a:pt x="1670195" y="1709627"/>
                    <a:pt x="1621540" y="1709627"/>
                  </a:cubicBezTo>
                  <a:lnTo>
                    <a:pt x="88107" y="1709627"/>
                  </a:lnTo>
                  <a:cubicBezTo>
                    <a:pt x="39452" y="1709627"/>
                    <a:pt x="10" y="1670185"/>
                    <a:pt x="10" y="162153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b="1" dirty="0"/>
                <a:t>Höhere Attraktivität für Fach- und Führungskräfte </a:t>
              </a:r>
            </a:p>
          </p:txBody>
        </p:sp>
        <p:pic>
          <p:nvPicPr>
            <p:cNvPr id="20" name="Grafik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0718" y="4526668"/>
              <a:ext cx="147190" cy="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hteck 14"/>
            <p:cNvSpPr>
              <a:spLocks noChangeArrowheads="1"/>
            </p:cNvSpPr>
            <p:nvPr/>
          </p:nvSpPr>
          <p:spPr bwMode="auto">
            <a:xfrm>
              <a:off x="4860579" y="3305309"/>
              <a:ext cx="20156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400"/>
                <a:t>Vorteil für Arbeitgeber:</a:t>
              </a:r>
            </a:p>
          </p:txBody>
        </p:sp>
      </p:grpSp>
    </p:spTree>
    <p:extLst>
      <p:ext uri="{BB962C8B-B14F-4D97-AF65-F5344CB8AC3E}">
        <p14:creationId xmlns:p14="http://schemas.microsoft.com/office/powerpoint/2010/main" val="299946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Doppelter politischer Auftrag für Ihr Unternehmen</a:t>
            </a:r>
            <a:endParaRPr lang="de-DE" dirty="0"/>
          </a:p>
        </p:txBody>
      </p:sp>
      <p:sp>
        <p:nvSpPr>
          <p:cNvPr id="5" name="Textplatzhalter 4"/>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dirty="0"/>
              <a:t>Nutzen Sie die bAV als Teil Ihrer nachhaltigen Unternehmensstrategie.</a:t>
            </a:r>
          </a:p>
        </p:txBody>
      </p:sp>
      <p:sp>
        <p:nvSpPr>
          <p:cNvPr id="7" name="Textplatzhalter 6"/>
          <p:cNvSpPr>
            <a:spLocks noGrp="1"/>
          </p:cNvSpPr>
          <p:nvPr>
            <p:ph type="body" sz="quarter" idx="18"/>
          </p:nvPr>
        </p:nvSpPr>
        <p:spPr/>
        <p:txBody>
          <a:bodyPr/>
          <a:lstStyle/>
          <a:p>
            <a:r>
              <a:rPr lang="de-DE" altLang="de-DE" dirty="0"/>
              <a:t>1. bAV – Instrument zu sozialer Verantwortung und Nachhaltigkeit</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10" name="Foliennummernplatzhalter 9"/>
          <p:cNvSpPr>
            <a:spLocks noGrp="1"/>
          </p:cNvSpPr>
          <p:nvPr>
            <p:ph type="sldNum" sz="quarter" idx="27"/>
          </p:nvPr>
        </p:nvSpPr>
        <p:spPr/>
        <p:txBody>
          <a:bodyPr/>
          <a:lstStyle/>
          <a:p>
            <a:fld id="{BFE8ADF1-837C-463F-9856-54C2D771B21B}" type="slidenum">
              <a:rPr lang="de-DE" smtClean="0"/>
              <a:pPr/>
              <a:t>11</a:t>
            </a:fld>
            <a:endParaRPr lang="de-DE" dirty="0"/>
          </a:p>
        </p:txBody>
      </p:sp>
      <p:grpSp>
        <p:nvGrpSpPr>
          <p:cNvPr id="11" name="Gruppieren 11"/>
          <p:cNvGrpSpPr>
            <a:grpSpLocks/>
          </p:cNvGrpSpPr>
          <p:nvPr/>
        </p:nvGrpSpPr>
        <p:grpSpPr bwMode="auto">
          <a:xfrm>
            <a:off x="2265363" y="2555875"/>
            <a:ext cx="2016125" cy="2535238"/>
            <a:chOff x="2266012" y="3089866"/>
            <a:chExt cx="2015677" cy="2534647"/>
          </a:xfrm>
        </p:grpSpPr>
        <p:sp>
          <p:nvSpPr>
            <p:cNvPr id="12" name="Abgerundetes Rechteck 3"/>
            <p:cNvSpPr/>
            <p:nvPr/>
          </p:nvSpPr>
          <p:spPr bwMode="auto">
            <a:xfrm>
              <a:off x="2266012" y="3608858"/>
              <a:ext cx="2015677" cy="2015655"/>
            </a:xfrm>
            <a:custGeom>
              <a:avLst/>
              <a:gdLst>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1621530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0" fmla="*/ 10 w 1709637"/>
                <a:gd name="connsiteY0" fmla="*/ 1621530 h 1709627"/>
                <a:gd name="connsiteX1" fmla="*/ 0 w 1709637"/>
                <a:gd name="connsiteY1" fmla="*/ 2381 h 1709627"/>
                <a:gd name="connsiteX2" fmla="*/ 1621540 w 1709637"/>
                <a:gd name="connsiteY2" fmla="*/ 0 h 1709627"/>
                <a:gd name="connsiteX3" fmla="*/ 1709637 w 1709637"/>
                <a:gd name="connsiteY3" fmla="*/ 88097 h 1709627"/>
                <a:gd name="connsiteX4" fmla="*/ 1709637 w 1709637"/>
                <a:gd name="connsiteY4" fmla="*/ 1621530 h 1709627"/>
                <a:gd name="connsiteX5" fmla="*/ 1621540 w 1709637"/>
                <a:gd name="connsiteY5" fmla="*/ 1709627 h 1709627"/>
                <a:gd name="connsiteX6" fmla="*/ 88107 w 1709637"/>
                <a:gd name="connsiteY6" fmla="*/ 1709627 h 1709627"/>
                <a:gd name="connsiteX7" fmla="*/ 10 w 1709637"/>
                <a:gd name="connsiteY7" fmla="*/ 1621530 h 170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37" h="1709627">
                  <a:moveTo>
                    <a:pt x="10" y="1621530"/>
                  </a:moveTo>
                  <a:cubicBezTo>
                    <a:pt x="7" y="1081814"/>
                    <a:pt x="3" y="542097"/>
                    <a:pt x="0" y="2381"/>
                  </a:cubicBezTo>
                  <a:lnTo>
                    <a:pt x="1621540" y="0"/>
                  </a:lnTo>
                  <a:cubicBezTo>
                    <a:pt x="1670195" y="0"/>
                    <a:pt x="1709637" y="39442"/>
                    <a:pt x="1709637" y="88097"/>
                  </a:cubicBezTo>
                  <a:lnTo>
                    <a:pt x="1709637" y="1621530"/>
                  </a:lnTo>
                  <a:cubicBezTo>
                    <a:pt x="1709637" y="1670185"/>
                    <a:pt x="1670195" y="1709627"/>
                    <a:pt x="1621540" y="1709627"/>
                  </a:cubicBezTo>
                  <a:lnTo>
                    <a:pt x="88107" y="1709627"/>
                  </a:lnTo>
                  <a:cubicBezTo>
                    <a:pt x="39452" y="1709627"/>
                    <a:pt x="10" y="1670185"/>
                    <a:pt x="10" y="162153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b="1" dirty="0"/>
                <a:t>Vermeidung von Altersarmut</a:t>
              </a:r>
            </a:p>
          </p:txBody>
        </p:sp>
        <p:sp>
          <p:nvSpPr>
            <p:cNvPr id="13" name="Rechteck 13"/>
            <p:cNvSpPr>
              <a:spLocks noChangeArrowheads="1"/>
            </p:cNvSpPr>
            <p:nvPr/>
          </p:nvSpPr>
          <p:spPr bwMode="auto">
            <a:xfrm>
              <a:off x="2266012" y="3089866"/>
              <a:ext cx="20156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400"/>
                <a:t>Sozialpolitischer Auftrag der bAV:</a:t>
              </a:r>
            </a:p>
          </p:txBody>
        </p:sp>
      </p:grpSp>
      <p:grpSp>
        <p:nvGrpSpPr>
          <p:cNvPr id="14" name="Gruppieren 15"/>
          <p:cNvGrpSpPr>
            <a:grpSpLocks/>
          </p:cNvGrpSpPr>
          <p:nvPr/>
        </p:nvGrpSpPr>
        <p:grpSpPr bwMode="auto">
          <a:xfrm>
            <a:off x="4491038" y="2555875"/>
            <a:ext cx="2384425" cy="2535238"/>
            <a:chOff x="4490718" y="3089866"/>
            <a:chExt cx="2385538" cy="2534647"/>
          </a:xfrm>
        </p:grpSpPr>
        <p:sp>
          <p:nvSpPr>
            <p:cNvPr id="15" name="Abgerundetes Rechteck 3"/>
            <p:cNvSpPr/>
            <p:nvPr/>
          </p:nvSpPr>
          <p:spPr bwMode="auto">
            <a:xfrm>
              <a:off x="4846484" y="3608858"/>
              <a:ext cx="2015477" cy="2015655"/>
            </a:xfrm>
            <a:custGeom>
              <a:avLst/>
              <a:gdLst>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88097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8" fmla="*/ 0 w 1709627"/>
                <a:gd name="connsiteY8" fmla="*/ 88097 h 1709627"/>
                <a:gd name="connsiteX0" fmla="*/ 0 w 1709627"/>
                <a:gd name="connsiteY0" fmla="*/ 1621530 h 1709627"/>
                <a:gd name="connsiteX1" fmla="*/ 88097 w 1709627"/>
                <a:gd name="connsiteY1" fmla="*/ 0 h 1709627"/>
                <a:gd name="connsiteX2" fmla="*/ 1621530 w 1709627"/>
                <a:gd name="connsiteY2" fmla="*/ 0 h 1709627"/>
                <a:gd name="connsiteX3" fmla="*/ 1709627 w 1709627"/>
                <a:gd name="connsiteY3" fmla="*/ 88097 h 1709627"/>
                <a:gd name="connsiteX4" fmla="*/ 1709627 w 1709627"/>
                <a:gd name="connsiteY4" fmla="*/ 1621530 h 1709627"/>
                <a:gd name="connsiteX5" fmla="*/ 1621530 w 1709627"/>
                <a:gd name="connsiteY5" fmla="*/ 1709627 h 1709627"/>
                <a:gd name="connsiteX6" fmla="*/ 88097 w 1709627"/>
                <a:gd name="connsiteY6" fmla="*/ 1709627 h 1709627"/>
                <a:gd name="connsiteX7" fmla="*/ 0 w 1709627"/>
                <a:gd name="connsiteY7" fmla="*/ 1621530 h 1709627"/>
                <a:gd name="connsiteX0" fmla="*/ 10 w 1709637"/>
                <a:gd name="connsiteY0" fmla="*/ 1621530 h 1709627"/>
                <a:gd name="connsiteX1" fmla="*/ 0 w 1709637"/>
                <a:gd name="connsiteY1" fmla="*/ 2381 h 1709627"/>
                <a:gd name="connsiteX2" fmla="*/ 1621540 w 1709637"/>
                <a:gd name="connsiteY2" fmla="*/ 0 h 1709627"/>
                <a:gd name="connsiteX3" fmla="*/ 1709637 w 1709637"/>
                <a:gd name="connsiteY3" fmla="*/ 88097 h 1709627"/>
                <a:gd name="connsiteX4" fmla="*/ 1709637 w 1709637"/>
                <a:gd name="connsiteY4" fmla="*/ 1621530 h 1709627"/>
                <a:gd name="connsiteX5" fmla="*/ 1621540 w 1709637"/>
                <a:gd name="connsiteY5" fmla="*/ 1709627 h 1709627"/>
                <a:gd name="connsiteX6" fmla="*/ 88107 w 1709637"/>
                <a:gd name="connsiteY6" fmla="*/ 1709627 h 1709627"/>
                <a:gd name="connsiteX7" fmla="*/ 10 w 1709637"/>
                <a:gd name="connsiteY7" fmla="*/ 1621530 h 170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637" h="1709627">
                  <a:moveTo>
                    <a:pt x="10" y="1621530"/>
                  </a:moveTo>
                  <a:cubicBezTo>
                    <a:pt x="7" y="1081814"/>
                    <a:pt x="3" y="542097"/>
                    <a:pt x="0" y="2381"/>
                  </a:cubicBezTo>
                  <a:lnTo>
                    <a:pt x="1621540" y="0"/>
                  </a:lnTo>
                  <a:cubicBezTo>
                    <a:pt x="1670195" y="0"/>
                    <a:pt x="1709637" y="39442"/>
                    <a:pt x="1709637" y="88097"/>
                  </a:cubicBezTo>
                  <a:lnTo>
                    <a:pt x="1709637" y="1621530"/>
                  </a:lnTo>
                  <a:cubicBezTo>
                    <a:pt x="1709637" y="1670185"/>
                    <a:pt x="1670195" y="1709627"/>
                    <a:pt x="1621540" y="1709627"/>
                  </a:cubicBezTo>
                  <a:lnTo>
                    <a:pt x="88107" y="1709627"/>
                  </a:lnTo>
                  <a:cubicBezTo>
                    <a:pt x="39452" y="1709627"/>
                    <a:pt x="10" y="1670185"/>
                    <a:pt x="10" y="162153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de-DE" sz="1700" b="1" dirty="0"/>
                <a:t>Finden und Binden von Mitarbeitern</a:t>
              </a:r>
            </a:p>
          </p:txBody>
        </p:sp>
        <p:pic>
          <p:nvPicPr>
            <p:cNvPr id="16" name="Grafik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0718" y="4526668"/>
              <a:ext cx="147190" cy="1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hteck 18"/>
            <p:cNvSpPr>
              <a:spLocks noChangeArrowheads="1"/>
            </p:cNvSpPr>
            <p:nvPr/>
          </p:nvSpPr>
          <p:spPr bwMode="auto">
            <a:xfrm>
              <a:off x="4860579" y="3089866"/>
              <a:ext cx="20156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400"/>
                <a:t>Personalpolitischer Auftrag der bAV:</a:t>
              </a:r>
            </a:p>
          </p:txBody>
        </p:sp>
      </p:grpSp>
    </p:spTree>
    <p:extLst>
      <p:ext uri="{BB962C8B-B14F-4D97-AF65-F5344CB8AC3E}">
        <p14:creationId xmlns:p14="http://schemas.microsoft.com/office/powerpoint/2010/main" val="43200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Demographie 3.0: </a:t>
            </a:r>
            <a:br>
              <a:rPr lang="de-DE" altLang="de-DE"/>
            </a:br>
            <a:r>
              <a:rPr lang="de-DE" altLang="de-DE"/>
              <a:t>Nachhaltigkeit ist bei Mitarbeitern Trumpf</a:t>
            </a:r>
            <a:endParaRPr lang="de-DE" dirty="0"/>
          </a:p>
        </p:txBody>
      </p:sp>
      <p:sp>
        <p:nvSpPr>
          <p:cNvPr id="4" name="Textplatzhalter 3"/>
          <p:cNvSpPr>
            <a:spLocks noGrp="1"/>
          </p:cNvSpPr>
          <p:nvPr>
            <p:ph type="body" sz="quarter" idx="17"/>
          </p:nvPr>
        </p:nvSpPr>
        <p:spPr>
          <a:xfrm>
            <a:off x="358774" y="2439235"/>
            <a:ext cx="8426450" cy="3761540"/>
          </a:xfrm>
        </p:spPr>
        <p:txBody>
          <a:bodyPr/>
          <a:lstStyle/>
          <a:p>
            <a:pPr lvl="1"/>
            <a:r>
              <a:rPr lang="de-DE" dirty="0"/>
              <a:t>Immer mehr Unternehmen suchen Fach- und Führungskräfte. Um sich als attraktiver Arbeitgeber zu präsentieren, investieren sie viel in Marketing und Nachwuchsförderung.</a:t>
            </a:r>
          </a:p>
          <a:p>
            <a:pPr lvl="1"/>
            <a:r>
              <a:rPr lang="de-DE" dirty="0"/>
              <a:t>Dabei wird grünes Image zu einem immer wichtigeren Marketingwerkzeug bei der Suche nach Personal. Das zeigt eine Onlinebefragung des Meinungsforschungsinstituts </a:t>
            </a:r>
            <a:r>
              <a:rPr lang="de-DE" dirty="0" err="1"/>
              <a:t>YouGov</a:t>
            </a:r>
            <a:r>
              <a:rPr lang="de-DE" dirty="0"/>
              <a:t> für das Handelsblatt: </a:t>
            </a:r>
          </a:p>
          <a:p>
            <a:pPr lvl="1"/>
            <a:r>
              <a:rPr lang="de-DE" dirty="0"/>
              <a:t>Für 68 Prozent der Befragten ist es wichtig oder sehr wichtig, dass sich ihr Arbeitgeber ökologisch engagiert.</a:t>
            </a:r>
          </a:p>
        </p:txBody>
      </p:sp>
      <p:sp>
        <p:nvSpPr>
          <p:cNvPr id="6" name="Textplatzhalter 5"/>
          <p:cNvSpPr>
            <a:spLocks noGrp="1"/>
          </p:cNvSpPr>
          <p:nvPr>
            <p:ph type="body" sz="quarter" idx="18"/>
          </p:nvPr>
        </p:nvSpPr>
        <p:spPr/>
        <p:txBody>
          <a:bodyPr/>
          <a:lstStyle/>
          <a:p>
            <a:r>
              <a:rPr lang="de-DE" altLang="de-DE"/>
              <a:t>1. bAV – Instrument zu sozialer Verantwortung und Nachhaltigkeit</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8" name="Fußzeilenplatzhalter 7"/>
          <p:cNvSpPr>
            <a:spLocks noGrp="1"/>
          </p:cNvSpPr>
          <p:nvPr>
            <p:ph type="ftr" sz="quarter" idx="22"/>
          </p:nvPr>
        </p:nvSpPr>
        <p:spPr/>
        <p:txBody>
          <a:bodyPr/>
          <a:lstStyle/>
          <a:p>
            <a:r>
              <a:rPr lang="de-DE"/>
              <a:t>Soziale Verantwortung und Nachhaltigkeit:</a:t>
            </a:r>
          </a:p>
          <a:p>
            <a:r>
              <a:rPr lang="de-DE"/>
              <a:t>Ihr Konzept für die Umsetzung der betrieblichen Altersversorgung</a:t>
            </a:r>
            <a:endParaRPr lang="de-DE" dirty="0"/>
          </a:p>
        </p:txBody>
      </p:sp>
      <p:sp>
        <p:nvSpPr>
          <p:cNvPr id="9" name="Foliennummernplatzhalter 8"/>
          <p:cNvSpPr>
            <a:spLocks noGrp="1"/>
          </p:cNvSpPr>
          <p:nvPr>
            <p:ph type="sldNum" sz="quarter" idx="23"/>
          </p:nvPr>
        </p:nvSpPr>
        <p:spPr/>
        <p:txBody>
          <a:bodyPr/>
          <a:lstStyle/>
          <a:p>
            <a:fld id="{BFE8ADF1-837C-463F-9856-54C2D771B21B}" type="slidenum">
              <a:rPr lang="de-DE" smtClean="0"/>
              <a:pPr/>
              <a:t>12</a:t>
            </a:fld>
            <a:endParaRPr lang="de-DE" dirty="0"/>
          </a:p>
        </p:txBody>
      </p:sp>
      <p:sp>
        <p:nvSpPr>
          <p:cNvPr id="10" name="Textplatzhalter 9"/>
          <p:cNvSpPr>
            <a:spLocks noGrp="1"/>
          </p:cNvSpPr>
          <p:nvPr>
            <p:ph type="body" sz="quarter" idx="24"/>
          </p:nvPr>
        </p:nvSpPr>
        <p:spPr/>
        <p:txBody>
          <a:bodyPr/>
          <a:lstStyle/>
          <a:p>
            <a:r>
              <a:rPr lang="de-DE" altLang="de-DE"/>
              <a:t>Quelle: Handelsblatt.de, 17.8.2019</a:t>
            </a:r>
            <a:endParaRPr lang="de-DE" altLang="de-DE" dirty="0"/>
          </a:p>
        </p:txBody>
      </p:sp>
    </p:spTree>
    <p:extLst>
      <p:ext uri="{BB962C8B-B14F-4D97-AF65-F5344CB8AC3E}">
        <p14:creationId xmlns:p14="http://schemas.microsoft.com/office/powerpoint/2010/main" val="1821294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12732"/>
            <a:ext cx="9144000" cy="6045268"/>
          </a:xfrm>
          <a:prstGeom prst="rect">
            <a:avLst/>
          </a:prstGeom>
        </p:spPr>
      </p:pic>
      <p:sp>
        <p:nvSpPr>
          <p:cNvPr id="5"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2.</a:t>
            </a:r>
          </a:p>
        </p:txBody>
      </p:sp>
      <p:sp>
        <p:nvSpPr>
          <p:cNvPr id="6"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bAV – Instrument im Personalmanagement</a:t>
            </a:r>
            <a:endParaRPr lang="de-DE" dirty="0"/>
          </a:p>
        </p:txBody>
      </p:sp>
    </p:spTree>
    <p:extLst>
      <p:ext uri="{BB962C8B-B14F-4D97-AF65-F5344CB8AC3E}">
        <p14:creationId xmlns:p14="http://schemas.microsoft.com/office/powerpoint/2010/main" val="100795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Mitarbeiterbindung:</a:t>
            </a:r>
            <a:br>
              <a:rPr lang="de-DE" altLang="de-DE"/>
            </a:br>
            <a:r>
              <a:rPr lang="de-DE" altLang="de-DE"/>
              <a:t>Die bAV ist Arbeitnehmers Liebling</a:t>
            </a:r>
            <a:endParaRPr lang="de-DE" dirty="0"/>
          </a:p>
        </p:txBody>
      </p:sp>
      <p:sp>
        <p:nvSpPr>
          <p:cNvPr id="3" name="Textplatzhalter 2"/>
          <p:cNvSpPr>
            <a:spLocks noGrp="1"/>
          </p:cNvSpPr>
          <p:nvPr>
            <p:ph type="body" sz="quarter" idx="17"/>
          </p:nvPr>
        </p:nvSpPr>
        <p:spPr/>
        <p:txBody>
          <a:bodyPr/>
          <a:lstStyle/>
          <a:p>
            <a:pPr lvl="1"/>
            <a:r>
              <a:rPr lang="de-DE" altLang="de-DE" dirty="0"/>
              <a:t>Aufgrund des demografischen Wandels herrscht besonders im Mittelstand ein wachsender Fach- und Führungskräftemangel.</a:t>
            </a:r>
          </a:p>
          <a:p>
            <a:pPr lvl="1"/>
            <a:r>
              <a:rPr lang="de-DE" altLang="de-DE" dirty="0"/>
              <a:t>Qualifizierte Arbeitskräfte entscheiden sich immer öfter für gut bezahlte Stellen mit einer soliden betrieblichen Altersversorgung.</a:t>
            </a:r>
          </a:p>
        </p:txBody>
      </p:sp>
      <p:sp>
        <p:nvSpPr>
          <p:cNvPr id="4" name="Textplatzhalter 3"/>
          <p:cNvSpPr>
            <a:spLocks noGrp="1"/>
          </p:cNvSpPr>
          <p:nvPr>
            <p:ph type="body" sz="quarter" idx="21"/>
          </p:nvPr>
        </p:nvSpPr>
        <p:spPr/>
        <p:txBody>
          <a:bodyPr/>
          <a:lstStyle/>
          <a:p>
            <a:r>
              <a:rPr lang="de-DE" altLang="de-DE"/>
              <a:t>Arbeitgeber nutzen die bAV als Bindungsinstrument für qualifizierte Arbeitskräfte.</a:t>
            </a:r>
            <a:endParaRPr lang="de-DE" altLang="de-DE" dirty="0"/>
          </a:p>
        </p:txBody>
      </p:sp>
      <p:sp>
        <p:nvSpPr>
          <p:cNvPr id="18" name="Textplatzhalter 17"/>
          <p:cNvSpPr>
            <a:spLocks noGrp="1"/>
          </p:cNvSpPr>
          <p:nvPr>
            <p:ph type="body" sz="quarter" idx="23"/>
          </p:nvPr>
        </p:nvSpPr>
        <p:spPr/>
        <p:txBody>
          <a:bodyPr/>
          <a:lstStyle/>
          <a:p>
            <a:endParaRPr lang="de-DE"/>
          </a:p>
        </p:txBody>
      </p:sp>
      <p:sp>
        <p:nvSpPr>
          <p:cNvPr id="19" name="Textplatzhalter 18"/>
          <p:cNvSpPr>
            <a:spLocks noGrp="1"/>
          </p:cNvSpPr>
          <p:nvPr>
            <p:ph type="body" sz="quarter" idx="24"/>
          </p:nvPr>
        </p:nvSpPr>
        <p:spPr/>
        <p:txBody>
          <a:bodyPr/>
          <a:lstStyle/>
          <a:p>
            <a:r>
              <a:rPr lang="de-DE" dirty="0"/>
              <a:t>Mit dem einfachen Zugang zur bAV leisten Sie mit geringem Aufwand einen wertvollen Beitrag zur Mitarbeiterfindung und -bindung.</a:t>
            </a:r>
          </a:p>
        </p:txBody>
      </p:sp>
      <p:sp>
        <p:nvSpPr>
          <p:cNvPr id="7" name="Textplatzhalter 6"/>
          <p:cNvSpPr>
            <a:spLocks noGrp="1"/>
          </p:cNvSpPr>
          <p:nvPr>
            <p:ph type="body" sz="quarter" idx="18"/>
          </p:nvPr>
        </p:nvSpPr>
        <p:spPr/>
        <p:txBody>
          <a:bodyPr/>
          <a:lstStyle/>
          <a:p>
            <a:r>
              <a:rPr lang="de-DE" dirty="0"/>
              <a:t>2. </a:t>
            </a:r>
            <a:r>
              <a:rPr lang="de-DE" altLang="de-DE" dirty="0"/>
              <a:t>bAV – Instrument im Personalmanagement</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10" name="Foliennummernplatzhalter 9"/>
          <p:cNvSpPr>
            <a:spLocks noGrp="1"/>
          </p:cNvSpPr>
          <p:nvPr>
            <p:ph type="sldNum" sz="quarter" idx="27"/>
          </p:nvPr>
        </p:nvSpPr>
        <p:spPr/>
        <p:txBody>
          <a:bodyPr/>
          <a:lstStyle/>
          <a:p>
            <a:fld id="{BFE8ADF1-837C-463F-9856-54C2D771B21B}" type="slidenum">
              <a:rPr lang="de-DE" smtClean="0"/>
              <a:pPr/>
              <a:t>14</a:t>
            </a:fld>
            <a:endParaRPr lang="de-DE" dirty="0"/>
          </a:p>
        </p:txBody>
      </p:sp>
    </p:spTree>
    <p:extLst>
      <p:ext uri="{BB962C8B-B14F-4D97-AF65-F5344CB8AC3E}">
        <p14:creationId xmlns:p14="http://schemas.microsoft.com/office/powerpoint/2010/main" val="190053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Arbeitgeber sollten die bAV bei der Mitarbeitersuche als Instrument nutzen</a:t>
            </a:r>
            <a:endParaRPr lang="de-DE" dirty="0"/>
          </a:p>
        </p:txBody>
      </p:sp>
      <p:sp>
        <p:nvSpPr>
          <p:cNvPr id="21" name="Textplatzhalter 20"/>
          <p:cNvSpPr>
            <a:spLocks noGrp="1"/>
          </p:cNvSpPr>
          <p:nvPr>
            <p:ph type="body" sz="quarter" idx="24"/>
          </p:nvPr>
        </p:nvSpPr>
        <p:spPr/>
        <p:txBody>
          <a:bodyPr/>
          <a:lstStyle/>
          <a:p>
            <a:r>
              <a:rPr lang="de-DE" dirty="0"/>
              <a:t>Mit dem einfachen Zugang zur </a:t>
            </a:r>
            <a:r>
              <a:rPr lang="de-DE" dirty="0" err="1"/>
              <a:t>bAV</a:t>
            </a:r>
            <a:r>
              <a:rPr lang="de-DE" dirty="0"/>
              <a:t> leisten Sie mit geringem Aufwand einen wertvollen Beitrag zur Mitarbeiterfindung und -bindung.</a:t>
            </a:r>
          </a:p>
        </p:txBody>
      </p:sp>
      <p:sp>
        <p:nvSpPr>
          <p:cNvPr id="20" name="Textplatzhalter 19"/>
          <p:cNvSpPr>
            <a:spLocks noGrp="1"/>
          </p:cNvSpPr>
          <p:nvPr>
            <p:ph type="body" sz="quarter" idx="23"/>
          </p:nvPr>
        </p:nvSpPr>
        <p:spPr/>
        <p:txBody>
          <a:bodyPr/>
          <a:lstStyle/>
          <a:p>
            <a:r>
              <a:rPr lang="de-DE" dirty="0"/>
              <a:t>Quelle: Deloitte, Studie zur betrieblichen Altersversorgung 2020</a:t>
            </a:r>
          </a:p>
        </p:txBody>
      </p:sp>
      <p:sp>
        <p:nvSpPr>
          <p:cNvPr id="8" name="Textplatzhalter 7"/>
          <p:cNvSpPr>
            <a:spLocks noGrp="1"/>
          </p:cNvSpPr>
          <p:nvPr>
            <p:ph type="body" sz="quarter" idx="18"/>
          </p:nvPr>
        </p:nvSpPr>
        <p:spPr/>
        <p:txBody>
          <a:bodyPr/>
          <a:lstStyle/>
          <a:p>
            <a:r>
              <a:rPr lang="de-DE"/>
              <a:t>2. </a:t>
            </a:r>
            <a:r>
              <a:rPr lang="de-DE" altLang="de-DE"/>
              <a:t>bAV – Instrument im Personalmanagement</a:t>
            </a:r>
            <a:endParaRPr 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10" name="Fußzeilenplatzhalter 9"/>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11" name="Foliennummernplatzhalter 10"/>
          <p:cNvSpPr>
            <a:spLocks noGrp="1"/>
          </p:cNvSpPr>
          <p:nvPr>
            <p:ph type="sldNum" sz="quarter" idx="27"/>
          </p:nvPr>
        </p:nvSpPr>
        <p:spPr/>
        <p:txBody>
          <a:bodyPr/>
          <a:lstStyle/>
          <a:p>
            <a:fld id="{BFE8ADF1-837C-463F-9856-54C2D771B21B}" type="slidenum">
              <a:rPr lang="de-DE" smtClean="0"/>
              <a:pPr/>
              <a:t>15</a:t>
            </a:fld>
            <a:endParaRPr lang="de-DE" dirty="0"/>
          </a:p>
        </p:txBody>
      </p:sp>
      <p:sp>
        <p:nvSpPr>
          <p:cNvPr id="15" name="Textplatzhalter 2">
            <a:extLst>
              <a:ext uri="{FF2B5EF4-FFF2-40B4-BE49-F238E27FC236}">
                <a16:creationId xmlns:a16="http://schemas.microsoft.com/office/drawing/2014/main" id="{C734A2BF-C1A6-0BAD-D69A-5285FF4685BE}"/>
              </a:ext>
            </a:extLst>
          </p:cNvPr>
          <p:cNvSpPr>
            <a:spLocks noGrp="1"/>
          </p:cNvSpPr>
          <p:nvPr>
            <p:ph type="body" sz="quarter" idx="17"/>
          </p:nvPr>
        </p:nvSpPr>
        <p:spPr>
          <a:xfrm>
            <a:off x="358775" y="2600325"/>
            <a:ext cx="4033838" cy="2736850"/>
          </a:xfrm>
        </p:spPr>
        <p:txBody>
          <a:bodyPr/>
          <a:lstStyle/>
          <a:p>
            <a:pPr lvl="1"/>
            <a:r>
              <a:rPr lang="de-DE" altLang="de-DE" dirty="0"/>
              <a:t>Für 78 % der Beschäftigten spielt die betriebliche Altersversorgung bei der Wahl des Arbeitgebers eine Rolle.</a:t>
            </a:r>
          </a:p>
        </p:txBody>
      </p:sp>
      <p:graphicFrame>
        <p:nvGraphicFramePr>
          <p:cNvPr id="16" name="Diagramm 13">
            <a:extLst>
              <a:ext uri="{FF2B5EF4-FFF2-40B4-BE49-F238E27FC236}">
                <a16:creationId xmlns:a16="http://schemas.microsoft.com/office/drawing/2014/main" id="{2B856F75-4652-8647-47DC-A416E9805275}"/>
              </a:ext>
            </a:extLst>
          </p:cNvPr>
          <p:cNvGraphicFramePr>
            <a:graphicFrameLocks/>
          </p:cNvGraphicFramePr>
          <p:nvPr>
            <p:extLst>
              <p:ext uri="{D42A27DB-BD31-4B8C-83A1-F6EECF244321}">
                <p14:modId xmlns:p14="http://schemas.microsoft.com/office/powerpoint/2010/main" val="1028187311"/>
              </p:ext>
            </p:extLst>
          </p:nvPr>
        </p:nvGraphicFramePr>
        <p:xfrm>
          <a:off x="4556420" y="2600699"/>
          <a:ext cx="4140200" cy="2511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995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Mitarbeitergewinnung:</a:t>
            </a:r>
            <a:br>
              <a:rPr lang="de-DE"/>
            </a:br>
            <a:r>
              <a:rPr lang="de-DE"/>
              <a:t>Verstehen Sie bAV als Arbeitnehmer-"Lockmittel"</a:t>
            </a:r>
            <a:endParaRPr lang="de-DE" dirty="0"/>
          </a:p>
        </p:txBody>
      </p:sp>
      <p:sp>
        <p:nvSpPr>
          <p:cNvPr id="12" name="Textplatzhalter 18"/>
          <p:cNvSpPr>
            <a:spLocks noGrp="1"/>
          </p:cNvSpPr>
          <p:nvPr>
            <p:ph type="body" sz="quarter" idx="21"/>
          </p:nvPr>
        </p:nvSpPr>
        <p:spPr>
          <a:xfrm>
            <a:off x="358775" y="2066297"/>
            <a:ext cx="8426449" cy="261610"/>
          </a:xfrm>
        </p:spPr>
        <p:txBody>
          <a:bodyPr/>
          <a:lstStyle/>
          <a:p>
            <a:r>
              <a:rPr lang="de-DE" dirty="0"/>
              <a:t>Das größte Risiko für den Mittelstand: Fachkräftemangel</a:t>
            </a:r>
          </a:p>
        </p:txBody>
      </p:sp>
      <p:sp>
        <p:nvSpPr>
          <p:cNvPr id="21" name="Textplatzhalter 20"/>
          <p:cNvSpPr>
            <a:spLocks noGrp="1"/>
          </p:cNvSpPr>
          <p:nvPr>
            <p:ph type="body" sz="quarter" idx="24"/>
          </p:nvPr>
        </p:nvSpPr>
        <p:spPr/>
        <p:txBody>
          <a:bodyPr/>
          <a:lstStyle/>
          <a:p>
            <a:r>
              <a:rPr lang="de-DE"/>
              <a:t>Eine betriebliche Altersversorgung mit attraktiven Konditionen sichert Ihre Wettbewerbsfähigkeit bei der Suche nach Fach- und Führungskräften.</a:t>
            </a:r>
            <a:endParaRPr lang="de-DE" dirty="0"/>
          </a:p>
        </p:txBody>
      </p:sp>
      <p:sp>
        <p:nvSpPr>
          <p:cNvPr id="20" name="Textplatzhalter 19"/>
          <p:cNvSpPr>
            <a:spLocks noGrp="1"/>
          </p:cNvSpPr>
          <p:nvPr>
            <p:ph type="body" sz="quarter" idx="23"/>
          </p:nvPr>
        </p:nvSpPr>
        <p:spPr/>
        <p:txBody>
          <a:bodyPr/>
          <a:lstStyle/>
          <a:p>
            <a:r>
              <a:rPr lang="de-DE" dirty="0"/>
              <a:t>Quelle: Ernst &amp; Young, Mittelstandsbarometer 2021</a:t>
            </a:r>
          </a:p>
        </p:txBody>
      </p:sp>
      <p:sp>
        <p:nvSpPr>
          <p:cNvPr id="8" name="Textplatzhalter 7"/>
          <p:cNvSpPr>
            <a:spLocks noGrp="1"/>
          </p:cNvSpPr>
          <p:nvPr>
            <p:ph type="body" sz="quarter" idx="18"/>
          </p:nvPr>
        </p:nvSpPr>
        <p:spPr/>
        <p:txBody>
          <a:bodyPr/>
          <a:lstStyle/>
          <a:p>
            <a:r>
              <a:rPr lang="de-DE"/>
              <a:t>2. </a:t>
            </a:r>
            <a:r>
              <a:rPr lang="de-DE" altLang="de-DE"/>
              <a:t>bAV – Instrument im Personalmanagement</a:t>
            </a:r>
            <a:endParaRPr 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10" name="Fußzeilenplatzhalter 9"/>
          <p:cNvSpPr>
            <a:spLocks noGrp="1"/>
          </p:cNvSpPr>
          <p:nvPr>
            <p:ph type="ftr" sz="quarter" idx="26"/>
          </p:nvPr>
        </p:nvSpPr>
        <p:spPr/>
        <p:txBody>
          <a:bodyPr/>
          <a:lstStyle/>
          <a:p>
            <a:r>
              <a:rPr lang="de-DE"/>
              <a:t>Soziale Verantwortung und Nachhaltigkeit:</a:t>
            </a:r>
          </a:p>
          <a:p>
            <a:r>
              <a:rPr lang="de-DE"/>
              <a:t>Ihr Konzept für die Umsetzung der betrieblichen Altersversorgung</a:t>
            </a:r>
            <a:endParaRPr lang="de-DE" dirty="0"/>
          </a:p>
        </p:txBody>
      </p:sp>
      <p:sp>
        <p:nvSpPr>
          <p:cNvPr id="11" name="Foliennummernplatzhalter 10"/>
          <p:cNvSpPr>
            <a:spLocks noGrp="1"/>
          </p:cNvSpPr>
          <p:nvPr>
            <p:ph type="sldNum" sz="quarter" idx="27"/>
          </p:nvPr>
        </p:nvSpPr>
        <p:spPr/>
        <p:txBody>
          <a:bodyPr/>
          <a:lstStyle/>
          <a:p>
            <a:fld id="{BFE8ADF1-837C-463F-9856-54C2D771B21B}" type="slidenum">
              <a:rPr lang="de-DE" smtClean="0"/>
              <a:pPr/>
              <a:t>16</a:t>
            </a:fld>
            <a:endParaRPr lang="de-DE" dirty="0"/>
          </a:p>
        </p:txBody>
      </p:sp>
      <p:sp>
        <p:nvSpPr>
          <p:cNvPr id="5" name="Textplatzhalter 2">
            <a:extLst>
              <a:ext uri="{FF2B5EF4-FFF2-40B4-BE49-F238E27FC236}">
                <a16:creationId xmlns:a16="http://schemas.microsoft.com/office/drawing/2014/main" id="{114736DE-2031-2B62-3FA1-A40B46B49369}"/>
              </a:ext>
            </a:extLst>
          </p:cNvPr>
          <p:cNvSpPr>
            <a:spLocks noGrp="1"/>
          </p:cNvSpPr>
          <p:nvPr>
            <p:ph type="body" sz="quarter" idx="17"/>
          </p:nvPr>
        </p:nvSpPr>
        <p:spPr>
          <a:xfrm>
            <a:off x="358775" y="2600325"/>
            <a:ext cx="2226441" cy="2736850"/>
          </a:xfrm>
        </p:spPr>
        <p:txBody>
          <a:bodyPr>
            <a:normAutofit/>
          </a:bodyPr>
          <a:lstStyle/>
          <a:p>
            <a:pPr lvl="1"/>
            <a:r>
              <a:rPr lang="de-DE" sz="1500" dirty="0"/>
              <a:t>Aufgrund des wachsenden Bedarfs haben Fach- und Führungskräfte die freie Arbeitsplatzwahl.</a:t>
            </a:r>
          </a:p>
          <a:p>
            <a:pPr lvl="1"/>
            <a:r>
              <a:rPr lang="de-DE" sz="1500" dirty="0"/>
              <a:t>In der Regel fällt die Entscheidung für das Angebot mit den besten Konditionen – inklusive </a:t>
            </a:r>
            <a:r>
              <a:rPr lang="de-DE" sz="1500" dirty="0" err="1"/>
              <a:t>bAV</a:t>
            </a:r>
            <a:r>
              <a:rPr lang="de-DE" sz="1500" dirty="0"/>
              <a:t>.</a:t>
            </a:r>
            <a:endParaRPr lang="de-DE" altLang="de-DE" sz="1500" dirty="0"/>
          </a:p>
        </p:txBody>
      </p:sp>
      <p:graphicFrame>
        <p:nvGraphicFramePr>
          <p:cNvPr id="6" name="Diagramm 5">
            <a:extLst>
              <a:ext uri="{FF2B5EF4-FFF2-40B4-BE49-F238E27FC236}">
                <a16:creationId xmlns:a16="http://schemas.microsoft.com/office/drawing/2014/main" id="{7917764D-224E-6EB0-E9FD-E6EA429C0000}"/>
              </a:ext>
            </a:extLst>
          </p:cNvPr>
          <p:cNvGraphicFramePr>
            <a:graphicFrameLocks noChangeAspect="1"/>
          </p:cNvGraphicFramePr>
          <p:nvPr>
            <p:extLst>
              <p:ext uri="{D42A27DB-BD31-4B8C-83A1-F6EECF244321}">
                <p14:modId xmlns:p14="http://schemas.microsoft.com/office/powerpoint/2010/main" val="4170808573"/>
              </p:ext>
            </p:extLst>
          </p:nvPr>
        </p:nvGraphicFramePr>
        <p:xfrm>
          <a:off x="2589477" y="2612749"/>
          <a:ext cx="6282426" cy="255553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a:extLst>
              <a:ext uri="{FF2B5EF4-FFF2-40B4-BE49-F238E27FC236}">
                <a16:creationId xmlns:a16="http://schemas.microsoft.com/office/drawing/2014/main" id="{2DC10370-D731-C1D6-BE4E-F215E96BADC4}"/>
              </a:ext>
            </a:extLst>
          </p:cNvPr>
          <p:cNvSpPr/>
          <p:nvPr/>
        </p:nvSpPr>
        <p:spPr>
          <a:xfrm>
            <a:off x="4484053" y="2404060"/>
            <a:ext cx="4387850" cy="461665"/>
          </a:xfrm>
          <a:prstGeom prst="rect">
            <a:avLst/>
          </a:prstGeom>
        </p:spPr>
        <p:txBody>
          <a:bodyPr wrap="square">
            <a:spAutoFit/>
          </a:bodyPr>
          <a:lstStyle/>
          <a:p>
            <a:pPr algn="ctr"/>
            <a:r>
              <a:rPr lang="de-DE" sz="1200" b="1" dirty="0"/>
              <a:t>„Was sind aus Ihrer Sicht derzeit die größten Gefahren für die Entwicklung Ihres Unternehmens?“</a:t>
            </a:r>
          </a:p>
        </p:txBody>
      </p:sp>
      <p:sp>
        <p:nvSpPr>
          <p:cNvPr id="13" name="Textplatzhalter 21">
            <a:extLst>
              <a:ext uri="{FF2B5EF4-FFF2-40B4-BE49-F238E27FC236}">
                <a16:creationId xmlns:a16="http://schemas.microsoft.com/office/drawing/2014/main" id="{1199A413-7952-A5CB-5D89-C83404F4D2F6}"/>
              </a:ext>
            </a:extLst>
          </p:cNvPr>
          <p:cNvSpPr txBox="1">
            <a:spLocks/>
          </p:cNvSpPr>
          <p:nvPr/>
        </p:nvSpPr>
        <p:spPr>
          <a:xfrm>
            <a:off x="4827359" y="5247712"/>
            <a:ext cx="3600000" cy="105326"/>
          </a:xfrm>
          <a:prstGeom prst="rect">
            <a:avLst/>
          </a:prstGeom>
        </p:spPr>
        <p:txBody>
          <a:bodyPr vert="horz" lIns="0" tIns="0" rIns="0" bIns="0" rtlCol="0" anchor="b">
            <a:noAutofit/>
          </a:bodyPr>
          <a:lstStyle>
            <a:lvl1pPr marL="0" indent="0" algn="l" defTabSz="457200" rtl="0" eaLnBrk="0" fontAlgn="base" hangingPunct="0">
              <a:spcBef>
                <a:spcPts val="0"/>
              </a:spcBef>
              <a:spcAft>
                <a:spcPts val="1200"/>
              </a:spcAft>
              <a:defRPr kumimoji="0" lang="de-DE" sz="700" b="0" i="0" u="none" strike="noStrike" kern="1200" cap="none" spc="0" normalizeH="0" baseline="0" dirty="0">
                <a:ln>
                  <a:noFill/>
                </a:ln>
                <a:solidFill>
                  <a:prstClr val="white">
                    <a:lumMod val="50000"/>
                  </a:prstClr>
                </a:solidFill>
                <a:effectLst/>
                <a:uLnTx/>
                <a:uFillTx/>
                <a:latin typeface="Arial"/>
                <a:ea typeface="+mn-ea"/>
                <a:cs typeface="Arial" panose="020B0604020202020204" pitchFamily="34" charset="0"/>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3"/>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a:t>Angaben in Prozent; Vorjahreswerte in Klammern</a:t>
            </a:r>
          </a:p>
        </p:txBody>
      </p:sp>
    </p:spTree>
    <p:extLst>
      <p:ext uri="{BB962C8B-B14F-4D97-AF65-F5344CB8AC3E}">
        <p14:creationId xmlns:p14="http://schemas.microsoft.com/office/powerpoint/2010/main" val="92914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err="1"/>
              <a:t>bAV</a:t>
            </a:r>
            <a:r>
              <a:rPr lang="de-DE" dirty="0"/>
              <a:t>-Architektur der Zukunft enthält </a:t>
            </a:r>
            <a:br>
              <a:rPr lang="de-DE" dirty="0"/>
            </a:br>
            <a:r>
              <a:rPr lang="de-DE" dirty="0"/>
              <a:t>mehrere Bausteine</a:t>
            </a:r>
          </a:p>
        </p:txBody>
      </p:sp>
      <p:sp>
        <p:nvSpPr>
          <p:cNvPr id="3" name="Textplatzhalter 2"/>
          <p:cNvSpPr>
            <a:spLocks noGrp="1"/>
          </p:cNvSpPr>
          <p:nvPr>
            <p:ph type="body" sz="quarter" idx="18"/>
          </p:nvPr>
        </p:nvSpPr>
        <p:spPr/>
        <p:txBody>
          <a:bodyPr/>
          <a:lstStyle/>
          <a:p>
            <a:r>
              <a:rPr lang="de-DE" dirty="0"/>
              <a:t>2. </a:t>
            </a:r>
            <a:r>
              <a:rPr lang="de-DE" altLang="de-DE" dirty="0"/>
              <a:t>bAV – Instrument im Personalmanagement</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dirty="0"/>
              <a:t>Soziale Verantwortung und Nachhaltigkeit:</a:t>
            </a:r>
          </a:p>
          <a:p>
            <a:r>
              <a:rPr lang="de-DE" dirty="0"/>
              <a:t>Ihr Konzept für die Umsetzung der betrieblichen Altersversorgung</a:t>
            </a:r>
          </a:p>
        </p:txBody>
      </p:sp>
      <p:sp>
        <p:nvSpPr>
          <p:cNvPr id="6" name="Foliennummernplatzhalter 5"/>
          <p:cNvSpPr>
            <a:spLocks noGrp="1"/>
          </p:cNvSpPr>
          <p:nvPr>
            <p:ph type="sldNum" sz="quarter" idx="21"/>
          </p:nvPr>
        </p:nvSpPr>
        <p:spPr/>
        <p:txBody>
          <a:bodyPr/>
          <a:lstStyle/>
          <a:p>
            <a:fld id="{BFE8ADF1-837C-463F-9856-54C2D771B21B}" type="slidenum">
              <a:rPr lang="de-DE" smtClean="0"/>
              <a:pPr/>
              <a:t>17</a:t>
            </a:fld>
            <a:endParaRPr lang="de-DE" dirty="0"/>
          </a:p>
        </p:txBody>
      </p:sp>
      <p:sp>
        <p:nvSpPr>
          <p:cNvPr id="7" name="Textplatzhalter 6"/>
          <p:cNvSpPr>
            <a:spLocks noGrp="1"/>
          </p:cNvSpPr>
          <p:nvPr>
            <p:ph type="body" sz="quarter" idx="23"/>
          </p:nvPr>
        </p:nvSpPr>
        <p:spPr/>
        <p:txBody>
          <a:bodyPr/>
          <a:lstStyle/>
          <a:p>
            <a:endParaRPr lang="de-DE"/>
          </a:p>
        </p:txBody>
      </p:sp>
      <p:sp>
        <p:nvSpPr>
          <p:cNvPr id="19" name="Textfeld 18"/>
          <p:cNvSpPr txBox="1">
            <a:spLocks noChangeAspect="1"/>
          </p:cNvSpPr>
          <p:nvPr/>
        </p:nvSpPr>
        <p:spPr>
          <a:xfrm>
            <a:off x="2683042" y="2895328"/>
            <a:ext cx="1629599" cy="1629599"/>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600" b="1" dirty="0">
                <a:solidFill>
                  <a:schemeClr val="bg1"/>
                </a:solidFill>
              </a:rPr>
              <a:t>Arbeitgeber-</a:t>
            </a:r>
            <a:br>
              <a:rPr lang="de-DE" sz="1600" b="1" dirty="0">
                <a:solidFill>
                  <a:schemeClr val="bg1"/>
                </a:solidFill>
              </a:rPr>
            </a:br>
            <a:r>
              <a:rPr lang="de-DE" sz="1600" b="1" dirty="0" err="1">
                <a:solidFill>
                  <a:schemeClr val="bg1"/>
                </a:solidFill>
              </a:rPr>
              <a:t>zuschuss</a:t>
            </a:r>
            <a:endParaRPr lang="de-DE" sz="1600" b="1" dirty="0">
              <a:solidFill>
                <a:schemeClr val="bg1"/>
              </a:solidFill>
            </a:endParaRPr>
          </a:p>
        </p:txBody>
      </p:sp>
      <p:sp>
        <p:nvSpPr>
          <p:cNvPr id="20" name="Textfeld 19"/>
          <p:cNvSpPr txBox="1">
            <a:spLocks noChangeAspect="1"/>
          </p:cNvSpPr>
          <p:nvPr/>
        </p:nvSpPr>
        <p:spPr>
          <a:xfrm>
            <a:off x="4748243" y="2895328"/>
            <a:ext cx="1629599" cy="1629599"/>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0076A8"/>
          </a:solidFill>
        </p:spPr>
        <p:txBody>
          <a:bodyPr wrap="none" lIns="72000" tIns="72000" rIns="72000" bIns="72000" rtlCol="0" anchor="ctr">
            <a:noAutofit/>
          </a:bodyPr>
          <a:lstStyle>
            <a:defPPr>
              <a:defRPr lang="de-DE"/>
            </a:defPPr>
            <a:lvl1pPr algn="ctr">
              <a:defRPr sz="1200" b="1">
                <a:solidFill>
                  <a:schemeClr val="bg1"/>
                </a:solidFill>
              </a:defRPr>
            </a:lvl1pPr>
          </a:lstStyle>
          <a:p>
            <a:pPr>
              <a:spcAft>
                <a:spcPts val="600"/>
              </a:spcAft>
            </a:pPr>
            <a:r>
              <a:rPr lang="de-DE" sz="1600" dirty="0"/>
              <a:t>Arbeitgeber-</a:t>
            </a:r>
            <a:br>
              <a:rPr lang="de-DE" sz="1600" dirty="0"/>
            </a:br>
            <a:r>
              <a:rPr lang="de-DE" sz="1600" dirty="0"/>
              <a:t>Rente</a:t>
            </a:r>
          </a:p>
        </p:txBody>
      </p:sp>
      <p:sp>
        <p:nvSpPr>
          <p:cNvPr id="21" name="Textfeld 20"/>
          <p:cNvSpPr txBox="1">
            <a:spLocks noChangeAspect="1"/>
          </p:cNvSpPr>
          <p:nvPr/>
        </p:nvSpPr>
        <p:spPr>
          <a:xfrm>
            <a:off x="6813443" y="2895328"/>
            <a:ext cx="1629599" cy="1629599"/>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ctr" eaLnBrk="1" fontAlgn="auto" hangingPunct="1">
              <a:spcBef>
                <a:spcPts val="0"/>
              </a:spcBef>
              <a:spcAft>
                <a:spcPts val="0"/>
              </a:spcAft>
              <a:defRPr sz="12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0" fontAlgn="base" hangingPunct="0">
              <a:spcBef>
                <a:spcPct val="0"/>
              </a:spcBef>
              <a:spcAft>
                <a:spcPts val="600"/>
              </a:spcAft>
            </a:pPr>
            <a:r>
              <a:rPr lang="de-DE" sz="1550" b="0" dirty="0">
                <a:solidFill>
                  <a:schemeClr val="bg1"/>
                </a:solidFill>
                <a:latin typeface="Arial" panose="020B0604020202020204" pitchFamily="34" charset="0"/>
                <a:cs typeface="Arial" panose="020B0604020202020204" pitchFamily="34" charset="0"/>
              </a:rPr>
              <a:t>Zusätzliche private Vorsorge</a:t>
            </a:r>
          </a:p>
          <a:p>
            <a:pPr eaLnBrk="0" fontAlgn="base" hangingPunct="0">
              <a:spcBef>
                <a:spcPct val="0"/>
              </a:spcBef>
              <a:spcAft>
                <a:spcPts val="600"/>
              </a:spcAft>
            </a:pPr>
            <a:r>
              <a:rPr lang="de-DE" sz="1550" dirty="0"/>
              <a:t>im Arbeitgeber-Rahmenvertrag</a:t>
            </a:r>
          </a:p>
        </p:txBody>
      </p:sp>
      <p:sp>
        <p:nvSpPr>
          <p:cNvPr id="23" name="Textfeld 22"/>
          <p:cNvSpPr txBox="1"/>
          <p:nvPr/>
        </p:nvSpPr>
        <p:spPr>
          <a:xfrm>
            <a:off x="4372456" y="3385127"/>
            <a:ext cx="315974" cy="650001"/>
          </a:xfrm>
          <a:prstGeom prst="rect">
            <a:avLst/>
          </a:prstGeom>
          <a:noFill/>
        </p:spPr>
        <p:txBody>
          <a:bodyPr wrap="none" lIns="0" tIns="0" rIns="0" bIns="0" rtlCol="0" anchor="ctr">
            <a:spAutoFit/>
          </a:bodyPr>
          <a:lstStyle/>
          <a:p>
            <a:pPr algn="ctr"/>
            <a:r>
              <a:rPr lang="de-DE" sz="3600" b="1" dirty="0">
                <a:solidFill>
                  <a:schemeClr val="accent6"/>
                </a:solidFill>
              </a:rPr>
              <a:t>+</a:t>
            </a:r>
          </a:p>
        </p:txBody>
      </p:sp>
      <p:sp>
        <p:nvSpPr>
          <p:cNvPr id="26" name="Textfeld 25"/>
          <p:cNvSpPr txBox="1"/>
          <p:nvPr/>
        </p:nvSpPr>
        <p:spPr>
          <a:xfrm>
            <a:off x="6437655" y="3385127"/>
            <a:ext cx="315974" cy="650001"/>
          </a:xfrm>
          <a:prstGeom prst="rect">
            <a:avLst/>
          </a:prstGeom>
          <a:noFill/>
        </p:spPr>
        <p:txBody>
          <a:bodyPr wrap="none" lIns="0" tIns="0" rIns="0" bIns="0" rtlCol="0" anchor="ctr">
            <a:spAutoFit/>
          </a:bodyPr>
          <a:lstStyle/>
          <a:p>
            <a:pPr algn="ctr"/>
            <a:r>
              <a:rPr lang="de-DE" sz="3600" b="1" dirty="0">
                <a:solidFill>
                  <a:schemeClr val="accent6"/>
                </a:solidFill>
              </a:rPr>
              <a:t>+</a:t>
            </a:r>
          </a:p>
        </p:txBody>
      </p:sp>
      <p:sp>
        <p:nvSpPr>
          <p:cNvPr id="15" name="Textfeld 14"/>
          <p:cNvSpPr txBox="1">
            <a:spLocks noChangeAspect="1"/>
          </p:cNvSpPr>
          <p:nvPr/>
        </p:nvSpPr>
        <p:spPr>
          <a:xfrm>
            <a:off x="617839" y="2895328"/>
            <a:ext cx="1629599" cy="1629599"/>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600" b="1" dirty="0">
                <a:solidFill>
                  <a:schemeClr val="bg1"/>
                </a:solidFill>
              </a:rPr>
              <a:t>Entgelt-</a:t>
            </a:r>
            <a:br>
              <a:rPr lang="de-DE" sz="1600" b="1" dirty="0">
                <a:solidFill>
                  <a:schemeClr val="bg1"/>
                </a:solidFill>
              </a:rPr>
            </a:br>
            <a:r>
              <a:rPr lang="de-DE" sz="1600" b="1" dirty="0" err="1">
                <a:solidFill>
                  <a:schemeClr val="bg1"/>
                </a:solidFill>
              </a:rPr>
              <a:t>umwandlung</a:t>
            </a:r>
            <a:endParaRPr lang="de-DE" sz="1600" b="1" dirty="0">
              <a:solidFill>
                <a:schemeClr val="bg1"/>
              </a:solidFill>
            </a:endParaRPr>
          </a:p>
        </p:txBody>
      </p:sp>
      <p:pic>
        <p:nvPicPr>
          <p:cNvPr id="17" name="Grafik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22379" y="3574999"/>
            <a:ext cx="685719" cy="270256"/>
          </a:xfrm>
          <a:prstGeom prst="rect">
            <a:avLst/>
          </a:prstGeom>
          <a:effectLst>
            <a:outerShdw dist="12700" dir="2700000" algn="tl" rotWithShape="0">
              <a:schemeClr val="bg1">
                <a:alpha val="99000"/>
              </a:schemeClr>
            </a:outerShdw>
          </a:effectLst>
        </p:spPr>
      </p:pic>
      <p:sp>
        <p:nvSpPr>
          <p:cNvPr id="24" name="Abgerundetes Rechteck 23"/>
          <p:cNvSpPr/>
          <p:nvPr/>
        </p:nvSpPr>
        <p:spPr>
          <a:xfrm>
            <a:off x="366318" y="2389576"/>
            <a:ext cx="8418906" cy="2641102"/>
          </a:xfrm>
          <a:prstGeom prst="roundRect">
            <a:avLst>
              <a:gd name="adj" fmla="val 8183"/>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spTree>
    <p:extLst>
      <p:ext uri="{BB962C8B-B14F-4D97-AF65-F5344CB8AC3E}">
        <p14:creationId xmlns:p14="http://schemas.microsoft.com/office/powerpoint/2010/main" val="49715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12732"/>
            <a:ext cx="9143999" cy="6045268"/>
          </a:xfrm>
          <a:prstGeom prst="rect">
            <a:avLst/>
          </a:prstGeom>
        </p:spPr>
      </p:pic>
      <p:sp>
        <p:nvSpPr>
          <p:cNvPr id="5"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3.</a:t>
            </a:r>
          </a:p>
        </p:txBody>
      </p:sp>
      <p:sp>
        <p:nvSpPr>
          <p:cNvPr id="6"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bAV – Standard und Möglichkeiten</a:t>
            </a:r>
            <a:endParaRPr lang="de-DE" dirty="0"/>
          </a:p>
        </p:txBody>
      </p:sp>
    </p:spTree>
    <p:extLst>
      <p:ext uri="{BB962C8B-B14F-4D97-AF65-F5344CB8AC3E}">
        <p14:creationId xmlns:p14="http://schemas.microsoft.com/office/powerpoint/2010/main" val="399221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bAV-Lösung für Ihr Unternehmen:</a:t>
            </a:r>
            <a:br>
              <a:rPr lang="de-DE" dirty="0"/>
            </a:br>
            <a:r>
              <a:rPr lang="de-DE" dirty="0"/>
              <a:t>An gesetzliche Rahmenbedingungen anpassen</a:t>
            </a:r>
          </a:p>
        </p:txBody>
      </p:sp>
      <p:sp>
        <p:nvSpPr>
          <p:cNvPr id="3" name="Textplatzhalter 2"/>
          <p:cNvSpPr>
            <a:spLocks noGrp="1"/>
          </p:cNvSpPr>
          <p:nvPr>
            <p:ph type="body" sz="quarter" idx="17"/>
          </p:nvPr>
        </p:nvSpPr>
        <p:spPr>
          <a:xfrm>
            <a:off x="358775" y="2087563"/>
            <a:ext cx="8426450" cy="261610"/>
          </a:xfrm>
        </p:spPr>
        <p:txBody>
          <a:bodyPr/>
          <a:lstStyle/>
          <a:p>
            <a:r>
              <a:rPr lang="de-DE"/>
              <a:t>Steuerliche Förderungen klug ausnutzen</a:t>
            </a:r>
            <a:endParaRPr lang="de-DE" dirty="0"/>
          </a:p>
        </p:txBody>
      </p:sp>
      <p:sp>
        <p:nvSpPr>
          <p:cNvPr id="4" name="Textplatzhalter 3"/>
          <p:cNvSpPr>
            <a:spLocks noGrp="1"/>
          </p:cNvSpPr>
          <p:nvPr>
            <p:ph type="body" sz="quarter" idx="19"/>
          </p:nvPr>
        </p:nvSpPr>
        <p:spPr/>
        <p:txBody>
          <a:bodyPr/>
          <a:lstStyle/>
          <a:p>
            <a:pPr lvl="1"/>
            <a:r>
              <a:rPr lang="de-DE" dirty="0"/>
              <a:t>§ 3 Nr. 63 EStG bei Entgeltumwandlung</a:t>
            </a:r>
            <a:r>
              <a:rPr lang="de-DE" altLang="de-DE" dirty="0"/>
              <a:t> </a:t>
            </a:r>
          </a:p>
          <a:p>
            <a:pPr lvl="1"/>
            <a:r>
              <a:rPr lang="de-DE" dirty="0"/>
              <a:t>§ 100 EStG bei arbeitgeberfinanzierten bAV für Einkommen bis 2.575 Euro monatlich</a:t>
            </a:r>
            <a:endParaRPr lang="de-DE" altLang="de-DE" dirty="0"/>
          </a:p>
          <a:p>
            <a:pPr lvl="1"/>
            <a:r>
              <a:rPr lang="de-DE" dirty="0"/>
              <a:t>Rahmenvertrag für private Rentenversicherungen ohne Kosten für den Arbeitgeber</a:t>
            </a:r>
          </a:p>
          <a:p>
            <a:pPr lvl="1"/>
            <a:r>
              <a:rPr lang="de-DE" dirty="0"/>
              <a:t>Außerdem: Aufwendungen des Arbeitgebers in die Sozialversicherung sind Betriebsausgaben. So ergibt sich eine doppelte Förderung durch den Staat für die Arbeitgeber-Beiträge.</a:t>
            </a:r>
          </a:p>
          <a:p>
            <a:endParaRPr lang="de-DE" b="0" dirty="0"/>
          </a:p>
          <a:p>
            <a:endParaRPr lang="de-DE" dirty="0"/>
          </a:p>
        </p:txBody>
      </p:sp>
      <p:sp>
        <p:nvSpPr>
          <p:cNvPr id="5" name="Textplatzhalter 4"/>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dirty="0"/>
              <a:t>Soziale Verantwortung und Nachhaltigkeit:</a:t>
            </a:r>
          </a:p>
          <a:p>
            <a:r>
              <a:rPr lang="de-DE" dirty="0"/>
              <a:t>Ihr Konzept für die Umsetzung der betrieblichen Altersversorgung</a:t>
            </a:r>
          </a:p>
        </p:txBody>
      </p:sp>
      <p:sp>
        <p:nvSpPr>
          <p:cNvPr id="8" name="Foliennummernplatzhalter 7"/>
          <p:cNvSpPr>
            <a:spLocks noGrp="1"/>
          </p:cNvSpPr>
          <p:nvPr>
            <p:ph type="sldNum" sz="quarter" idx="22"/>
          </p:nvPr>
        </p:nvSpPr>
        <p:spPr/>
        <p:txBody>
          <a:bodyPr/>
          <a:lstStyle/>
          <a:p>
            <a:fld id="{BFE8ADF1-837C-463F-9856-54C2D771B21B}" type="slidenum">
              <a:rPr lang="de-DE" smtClean="0"/>
              <a:pPr/>
              <a:t>19</a:t>
            </a:fld>
            <a:endParaRPr lang="de-DE" dirty="0"/>
          </a:p>
        </p:txBody>
      </p:sp>
      <p:sp>
        <p:nvSpPr>
          <p:cNvPr id="9" name="Textplatzhalter 8"/>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339693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Inhalt</a:t>
            </a:r>
          </a:p>
        </p:txBody>
      </p:sp>
      <p:sp>
        <p:nvSpPr>
          <p:cNvPr id="3" name="Textplatzhalter 2"/>
          <p:cNvSpPr>
            <a:spLocks noGrp="1"/>
          </p:cNvSpPr>
          <p:nvPr>
            <p:ph type="body" sz="quarter" idx="17"/>
          </p:nvPr>
        </p:nvSpPr>
        <p:spPr/>
        <p:txBody>
          <a:bodyPr/>
          <a:lstStyle/>
          <a:p>
            <a:r>
              <a:rPr lang="de-DE" altLang="de-DE" dirty="0"/>
              <a:t>bAV – Instrument zu sozialer Verantwortung</a:t>
            </a:r>
            <a:br>
              <a:rPr lang="de-DE" altLang="de-DE" dirty="0"/>
            </a:br>
            <a:r>
              <a:rPr lang="de-DE" altLang="de-DE" dirty="0"/>
              <a:t>und Nachhaltigkeit</a:t>
            </a:r>
          </a:p>
          <a:p>
            <a:r>
              <a:rPr lang="de-DE" altLang="de-DE" dirty="0"/>
              <a:t>bAV – Instrument im Personalmanagement</a:t>
            </a:r>
          </a:p>
          <a:p>
            <a:r>
              <a:rPr lang="de-DE" altLang="de-DE" dirty="0"/>
              <a:t>bAV – Standard und Möglichkeiten</a:t>
            </a:r>
          </a:p>
          <a:p>
            <a:r>
              <a:rPr lang="de-DE" altLang="de-DE" dirty="0"/>
              <a:t>bAV – mit dem richtigen Anbieter und durch die </a:t>
            </a:r>
            <a:r>
              <a:rPr lang="de-DE" altLang="de-DE" dirty="0" err="1"/>
              <a:t>GrüneRente</a:t>
            </a:r>
            <a:endParaRPr lang="de-DE" altLang="de-DE" dirty="0"/>
          </a:p>
          <a:p>
            <a:endParaRPr lang="de-DE" dirty="0"/>
          </a:p>
        </p:txBody>
      </p:sp>
    </p:spTree>
    <p:extLst>
      <p:ext uri="{BB962C8B-B14F-4D97-AF65-F5344CB8AC3E}">
        <p14:creationId xmlns:p14="http://schemas.microsoft.com/office/powerpoint/2010/main" val="357463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altLang="de-DE" dirty="0"/>
              <a:t>Die Bausteine für das bAV-Konzept:</a:t>
            </a:r>
            <a:br>
              <a:rPr lang="de-DE" altLang="de-DE" dirty="0"/>
            </a:br>
            <a:r>
              <a:rPr lang="de-DE" altLang="de-DE" dirty="0"/>
              <a:t>Alle staatlichen Förderungen mitnehmen</a:t>
            </a:r>
            <a:endParaRPr lang="de-DE" dirty="0"/>
          </a:p>
        </p:txBody>
      </p:sp>
      <p:sp>
        <p:nvSpPr>
          <p:cNvPr id="17" name="Textplatzhalter 16"/>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9" name="Datumsplatzhalter 8"/>
          <p:cNvSpPr>
            <a:spLocks noGrp="1"/>
          </p:cNvSpPr>
          <p:nvPr>
            <p:ph type="dt" sz="half" idx="20"/>
          </p:nvPr>
        </p:nvSpPr>
        <p:spPr/>
        <p:txBody>
          <a:bodyPr/>
          <a:lstStyle/>
          <a:p>
            <a:r>
              <a:rPr lang="de-DE"/>
              <a:t>01.01.2023</a:t>
            </a:r>
            <a:endParaRPr lang="de-DE" dirty="0"/>
          </a:p>
        </p:txBody>
      </p:sp>
      <p:sp>
        <p:nvSpPr>
          <p:cNvPr id="10" name="Fußzeilenplatzhalter 9"/>
          <p:cNvSpPr>
            <a:spLocks noGrp="1"/>
          </p:cNvSpPr>
          <p:nvPr>
            <p:ph type="ftr" sz="quarter" idx="21"/>
          </p:nvPr>
        </p:nvSpPr>
        <p:spPr/>
        <p:txBody>
          <a:bodyPr/>
          <a:lstStyle/>
          <a:p>
            <a:r>
              <a:rPr lang="de-DE" dirty="0"/>
              <a:t>Soziale Verantwortung und Nachhaltigkeit:</a:t>
            </a:r>
          </a:p>
          <a:p>
            <a:r>
              <a:rPr lang="de-DE" dirty="0"/>
              <a:t>Ihr Konzept für die Umsetzung der betrieblichen Altersversorgung</a:t>
            </a:r>
          </a:p>
        </p:txBody>
      </p:sp>
      <p:sp>
        <p:nvSpPr>
          <p:cNvPr id="11" name="Foliennummernplatzhalter 10"/>
          <p:cNvSpPr>
            <a:spLocks noGrp="1"/>
          </p:cNvSpPr>
          <p:nvPr>
            <p:ph type="sldNum" sz="quarter" idx="22"/>
          </p:nvPr>
        </p:nvSpPr>
        <p:spPr/>
        <p:txBody>
          <a:bodyPr/>
          <a:lstStyle/>
          <a:p>
            <a:fld id="{BFE8ADF1-837C-463F-9856-54C2D771B21B}" type="slidenum">
              <a:rPr lang="de-DE" smtClean="0"/>
              <a:pPr/>
              <a:t>20</a:t>
            </a:fld>
            <a:endParaRPr lang="de-DE" dirty="0"/>
          </a:p>
        </p:txBody>
      </p:sp>
      <p:sp>
        <p:nvSpPr>
          <p:cNvPr id="3" name="Textplatzhalter 2"/>
          <p:cNvSpPr>
            <a:spLocks noGrp="1"/>
          </p:cNvSpPr>
          <p:nvPr>
            <p:ph type="body" sz="quarter" idx="23"/>
          </p:nvPr>
        </p:nvSpPr>
        <p:spPr>
          <a:xfrm>
            <a:off x="359808" y="6218114"/>
            <a:ext cx="8425416" cy="107722"/>
          </a:xfrm>
        </p:spPr>
        <p:txBody>
          <a:bodyPr/>
          <a:lstStyle/>
          <a:p>
            <a:endParaRPr lang="de-DE"/>
          </a:p>
        </p:txBody>
      </p:sp>
      <p:sp>
        <p:nvSpPr>
          <p:cNvPr id="18" name="Rechteck 17"/>
          <p:cNvSpPr/>
          <p:nvPr/>
        </p:nvSpPr>
        <p:spPr>
          <a:xfrm>
            <a:off x="358775" y="2353123"/>
            <a:ext cx="617399" cy="307777"/>
          </a:xfrm>
          <a:prstGeom prst="rect">
            <a:avLst/>
          </a:prstGeom>
        </p:spPr>
        <p:txBody>
          <a:bodyPr wrap="none" lIns="108000">
            <a:spAutoFit/>
          </a:bodyPr>
          <a:lstStyle/>
          <a:p>
            <a:r>
              <a:rPr lang="de-DE" sz="1400" b="1" dirty="0">
                <a:latin typeface="+mn-lt"/>
              </a:rPr>
              <a:t>bAV:</a:t>
            </a:r>
          </a:p>
        </p:txBody>
      </p:sp>
      <p:sp>
        <p:nvSpPr>
          <p:cNvPr id="19" name="Rechteck 18"/>
          <p:cNvSpPr/>
          <p:nvPr/>
        </p:nvSpPr>
        <p:spPr>
          <a:xfrm>
            <a:off x="358775" y="4468555"/>
            <a:ext cx="1571438" cy="523220"/>
          </a:xfrm>
          <a:prstGeom prst="rect">
            <a:avLst/>
          </a:prstGeom>
        </p:spPr>
        <p:txBody>
          <a:bodyPr wrap="none" lIns="108000">
            <a:spAutoFit/>
          </a:bodyPr>
          <a:lstStyle/>
          <a:p>
            <a:r>
              <a:rPr lang="de-DE" sz="1400" b="1" dirty="0">
                <a:latin typeface="+mn-lt"/>
              </a:rPr>
              <a:t>Private</a:t>
            </a:r>
          </a:p>
          <a:p>
            <a:r>
              <a:rPr lang="de-DE" sz="1400" b="1" dirty="0">
                <a:latin typeface="+mn-lt"/>
              </a:rPr>
              <a:t>Altersvorsorge:</a:t>
            </a:r>
          </a:p>
        </p:txBody>
      </p:sp>
      <p:sp>
        <p:nvSpPr>
          <p:cNvPr id="24" name="Flussdiagramm: Zusammenführen 23"/>
          <p:cNvSpPr/>
          <p:nvPr/>
        </p:nvSpPr>
        <p:spPr>
          <a:xfrm rot="16200000">
            <a:off x="7040667" y="3957671"/>
            <a:ext cx="301020" cy="203640"/>
          </a:xfrm>
          <a:prstGeom prst="flowChartMerg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Textfeld 28"/>
          <p:cNvSpPr txBox="1">
            <a:spLocks noChangeAspect="1"/>
          </p:cNvSpPr>
          <p:nvPr/>
        </p:nvSpPr>
        <p:spPr>
          <a:xfrm>
            <a:off x="3663887"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Arbeitgeber-</a:t>
            </a:r>
            <a:br>
              <a:rPr lang="de-DE" sz="1200" b="1" dirty="0">
                <a:solidFill>
                  <a:schemeClr val="bg1"/>
                </a:solidFill>
              </a:rPr>
            </a:br>
            <a:r>
              <a:rPr lang="de-DE" sz="1200" b="1" dirty="0" err="1">
                <a:solidFill>
                  <a:schemeClr val="bg1"/>
                </a:solidFill>
              </a:rPr>
              <a:t>zuschuss</a:t>
            </a:r>
            <a:endParaRPr lang="de-DE" sz="1200" b="1" dirty="0">
              <a:solidFill>
                <a:schemeClr val="bg1"/>
              </a:solidFill>
            </a:endParaRPr>
          </a:p>
        </p:txBody>
      </p:sp>
      <p:sp>
        <p:nvSpPr>
          <p:cNvPr id="30" name="Textfeld 29"/>
          <p:cNvSpPr txBox="1">
            <a:spLocks noChangeAspect="1"/>
          </p:cNvSpPr>
          <p:nvPr/>
        </p:nvSpPr>
        <p:spPr>
          <a:xfrm>
            <a:off x="5472163"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tx2">
              <a:lumMod val="75000"/>
            </a:schemeClr>
          </a:solidFill>
        </p:spPr>
        <p:txBody>
          <a:bodyPr wrap="none" lIns="72000" tIns="72000" rIns="72000" bIns="72000" rtlCol="0" anchor="ctr">
            <a:noAutofit/>
          </a:bodyPr>
          <a:lstStyle>
            <a:defPPr>
              <a:defRPr lang="de-DE"/>
            </a:defPPr>
            <a:lvl1pPr algn="ctr">
              <a:defRPr sz="1200" b="1">
                <a:solidFill>
                  <a:schemeClr val="bg1"/>
                </a:solidFill>
              </a:defRPr>
            </a:lvl1pPr>
          </a:lstStyle>
          <a:p>
            <a:r>
              <a:rPr lang="de-DE" dirty="0"/>
              <a:t>Arbeitgeber-</a:t>
            </a:r>
            <a:br>
              <a:rPr lang="de-DE" dirty="0"/>
            </a:br>
            <a:r>
              <a:rPr lang="de-DE" dirty="0"/>
              <a:t>Rente</a:t>
            </a:r>
          </a:p>
        </p:txBody>
      </p:sp>
      <p:sp>
        <p:nvSpPr>
          <p:cNvPr id="31" name="Textfeld 30"/>
          <p:cNvSpPr txBox="1"/>
          <p:nvPr/>
        </p:nvSpPr>
        <p:spPr>
          <a:xfrm>
            <a:off x="5096452" y="2736902"/>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32" name="Textfeld 31"/>
          <p:cNvSpPr txBox="1">
            <a:spLocks noChangeAspect="1"/>
          </p:cNvSpPr>
          <p:nvPr/>
        </p:nvSpPr>
        <p:spPr>
          <a:xfrm>
            <a:off x="1930213" y="2353123"/>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Entgelt-</a:t>
            </a:r>
            <a:br>
              <a:rPr lang="de-DE" sz="1200" b="1" dirty="0">
                <a:solidFill>
                  <a:schemeClr val="bg1"/>
                </a:solidFill>
              </a:rPr>
            </a:br>
            <a:r>
              <a:rPr lang="de-DE" sz="1200" b="1" dirty="0" err="1">
                <a:solidFill>
                  <a:schemeClr val="bg1"/>
                </a:solidFill>
              </a:rPr>
              <a:t>umwandlung</a:t>
            </a:r>
            <a:endParaRPr lang="de-DE" sz="1200" b="1" dirty="0">
              <a:solidFill>
                <a:schemeClr val="bg1"/>
              </a:solidFill>
            </a:endParaRPr>
          </a:p>
        </p:txBody>
      </p:sp>
      <p:sp>
        <p:nvSpPr>
          <p:cNvPr id="35" name="Textfeld 34"/>
          <p:cNvSpPr txBox="1"/>
          <p:nvPr/>
        </p:nvSpPr>
        <p:spPr>
          <a:xfrm>
            <a:off x="4173662" y="3813268"/>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22" name="Abgerundetes Rechteck 21"/>
          <p:cNvSpPr/>
          <p:nvPr/>
        </p:nvSpPr>
        <p:spPr>
          <a:xfrm>
            <a:off x="366318" y="2173123"/>
            <a:ext cx="6555266" cy="1616240"/>
          </a:xfrm>
          <a:prstGeom prst="roundRect">
            <a:avLst>
              <a:gd name="adj" fmla="val 8183"/>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sp>
        <p:nvSpPr>
          <p:cNvPr id="26" name="Abgerundetes Rechteck 25"/>
          <p:cNvSpPr/>
          <p:nvPr/>
        </p:nvSpPr>
        <p:spPr>
          <a:xfrm>
            <a:off x="366318" y="4327737"/>
            <a:ext cx="6555266" cy="1616240"/>
          </a:xfrm>
          <a:prstGeom prst="roundRect">
            <a:avLst>
              <a:gd name="adj" fmla="val 8183"/>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72000" rIns="72000" bIns="72000" rtlCol="0" anchor="ctr"/>
          <a:lstStyle/>
          <a:p>
            <a:endParaRPr lang="de-DE" sz="800" dirty="0"/>
          </a:p>
        </p:txBody>
      </p:sp>
      <p:pic>
        <p:nvPicPr>
          <p:cNvPr id="33" name="Grafik 3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4191" y="2847995"/>
            <a:ext cx="685719" cy="270256"/>
          </a:xfrm>
          <a:prstGeom prst="rect">
            <a:avLst/>
          </a:prstGeom>
          <a:effectLst>
            <a:outerShdw dist="12700" dir="2700000" algn="tl" rotWithShape="0">
              <a:schemeClr val="bg1">
                <a:alpha val="99000"/>
              </a:schemeClr>
            </a:outerShdw>
          </a:effectLst>
        </p:spPr>
      </p:pic>
      <p:sp>
        <p:nvSpPr>
          <p:cNvPr id="28" name="Textfeld 27"/>
          <p:cNvSpPr txBox="1">
            <a:spLocks noChangeAspect="1"/>
          </p:cNvSpPr>
          <p:nvPr/>
        </p:nvSpPr>
        <p:spPr>
          <a:xfrm>
            <a:off x="3613106" y="4468555"/>
            <a:ext cx="1335600" cy="13356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ctr" eaLnBrk="1" fontAlgn="auto" hangingPunct="1">
              <a:spcBef>
                <a:spcPts val="0"/>
              </a:spcBef>
              <a:spcAft>
                <a:spcPts val="0"/>
              </a:spcAft>
              <a:defRPr sz="12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eaLnBrk="0" fontAlgn="base" hangingPunct="0">
              <a:spcBef>
                <a:spcPct val="0"/>
              </a:spcBef>
              <a:spcAft>
                <a:spcPts val="600"/>
              </a:spcAft>
            </a:pPr>
            <a:r>
              <a:rPr lang="de-DE" sz="1150" b="0" dirty="0">
                <a:solidFill>
                  <a:schemeClr val="bg1"/>
                </a:solidFill>
                <a:latin typeface="Arial" panose="020B0604020202020204" pitchFamily="34" charset="0"/>
                <a:cs typeface="Arial" panose="020B0604020202020204" pitchFamily="34" charset="0"/>
              </a:rPr>
              <a:t>Zusätzliche private Vorsorge</a:t>
            </a:r>
          </a:p>
          <a:p>
            <a:pPr eaLnBrk="0" fontAlgn="base" hangingPunct="0">
              <a:spcBef>
                <a:spcPct val="0"/>
              </a:spcBef>
              <a:spcAft>
                <a:spcPts val="600"/>
              </a:spcAft>
            </a:pPr>
            <a:r>
              <a:rPr lang="de-DE" sz="1150" dirty="0"/>
              <a:t>im Arbeitgeber-Rahmenvertrag</a:t>
            </a:r>
          </a:p>
        </p:txBody>
      </p:sp>
      <p:sp>
        <p:nvSpPr>
          <p:cNvPr id="36" name="Textfeld 35"/>
          <p:cNvSpPr txBox="1">
            <a:spLocks noChangeAspect="1"/>
          </p:cNvSpPr>
          <p:nvPr/>
        </p:nvSpPr>
        <p:spPr>
          <a:xfrm>
            <a:off x="7384006" y="3394565"/>
            <a:ext cx="1335600" cy="13356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ctr" eaLnBrk="1" fontAlgn="auto" hangingPunct="1">
              <a:spcBef>
                <a:spcPts val="0"/>
              </a:spcBef>
              <a:spcAft>
                <a:spcPts val="0"/>
              </a:spcAft>
              <a:defRPr sz="12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de-DE" dirty="0">
                <a:solidFill>
                  <a:schemeClr val="bg1"/>
                </a:solidFill>
              </a:rPr>
              <a:t>Arbeitgeber:</a:t>
            </a:r>
          </a:p>
          <a:p>
            <a:r>
              <a:rPr lang="de-DE" sz="1050" b="0" dirty="0">
                <a:solidFill>
                  <a:schemeClr val="bg1"/>
                </a:solidFill>
              </a:rPr>
              <a:t>Einfaches bAV-</a:t>
            </a:r>
          </a:p>
          <a:p>
            <a:r>
              <a:rPr lang="de-DE" sz="1050" b="0" dirty="0">
                <a:solidFill>
                  <a:schemeClr val="bg1"/>
                </a:solidFill>
              </a:rPr>
              <a:t>Konzept</a:t>
            </a:r>
          </a:p>
          <a:p>
            <a:pPr>
              <a:spcBef>
                <a:spcPts val="600"/>
              </a:spcBef>
            </a:pPr>
            <a:r>
              <a:rPr lang="de-DE" dirty="0">
                <a:solidFill>
                  <a:schemeClr val="bg1"/>
                </a:solidFill>
              </a:rPr>
              <a:t>Arbeitnehmer:</a:t>
            </a:r>
          </a:p>
          <a:p>
            <a:r>
              <a:rPr lang="de-DE" sz="1050" b="0" dirty="0">
                <a:solidFill>
                  <a:schemeClr val="bg1"/>
                </a:solidFill>
              </a:rPr>
              <a:t>Attraktive</a:t>
            </a:r>
          </a:p>
          <a:p>
            <a:r>
              <a:rPr lang="de-DE" sz="1050" b="0" dirty="0">
                <a:solidFill>
                  <a:schemeClr val="bg1"/>
                </a:solidFill>
              </a:rPr>
              <a:t>Altersversorgung</a:t>
            </a:r>
          </a:p>
        </p:txBody>
      </p:sp>
    </p:spTree>
    <p:extLst>
      <p:ext uri="{BB962C8B-B14F-4D97-AF65-F5344CB8AC3E}">
        <p14:creationId xmlns:p14="http://schemas.microsoft.com/office/powerpoint/2010/main" val="273231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a:t>Entgeltumwandlung und AG-Zuschuss</a:t>
            </a:r>
            <a:endParaRPr lang="de-DE" dirty="0"/>
          </a:p>
        </p:txBody>
      </p:sp>
      <p:sp>
        <p:nvSpPr>
          <p:cNvPr id="13" name="Textplatzhalter 12"/>
          <p:cNvSpPr>
            <a:spLocks noGrp="1"/>
          </p:cNvSpPr>
          <p:nvPr>
            <p:ph type="body" sz="quarter" idx="21"/>
          </p:nvPr>
        </p:nvSpPr>
        <p:spPr/>
        <p:txBody>
          <a:bodyPr/>
          <a:lstStyle/>
          <a:p>
            <a:r>
              <a:rPr lang="de-DE" dirty="0"/>
              <a:t>Die Ersparnis aus der Entgeltumwandlung soll an den Arbeitnehmer weitergegeben werden.</a:t>
            </a:r>
          </a:p>
        </p:txBody>
      </p:sp>
      <p:sp>
        <p:nvSpPr>
          <p:cNvPr id="40" name="Textplatzhalter 39"/>
          <p:cNvSpPr>
            <a:spLocks noGrp="1"/>
          </p:cNvSpPr>
          <p:nvPr>
            <p:ph type="body" sz="quarter" idx="23"/>
          </p:nvPr>
        </p:nvSpPr>
        <p:spPr/>
        <p:txBody>
          <a:bodyPr/>
          <a:lstStyle/>
          <a:p>
            <a:endParaRPr lang="de-DE"/>
          </a:p>
        </p:txBody>
      </p:sp>
      <p:sp>
        <p:nvSpPr>
          <p:cNvPr id="17" name="Textplatzhalter 16"/>
          <p:cNvSpPr>
            <a:spLocks noGrp="1"/>
          </p:cNvSpPr>
          <p:nvPr>
            <p:ph type="body" sz="quarter" idx="24"/>
          </p:nvPr>
        </p:nvSpPr>
        <p:spPr/>
        <p:txBody>
          <a:bodyPr/>
          <a:lstStyle/>
          <a:p>
            <a:r>
              <a:rPr lang="de-DE" dirty="0"/>
              <a:t>Der Arbeitgeberzuschuss zur betrieblichen Altersversorgung motiviert Mitarbeiter und wird in Zukunft zur Pflicht.</a:t>
            </a:r>
          </a:p>
        </p:txBody>
      </p:sp>
      <p:sp>
        <p:nvSpPr>
          <p:cNvPr id="14" name="Textplatzhalter 13"/>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10" name="Fußzeilenplatzhalter 9"/>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11" name="Foliennummernplatzhalter 10"/>
          <p:cNvSpPr>
            <a:spLocks noGrp="1"/>
          </p:cNvSpPr>
          <p:nvPr>
            <p:ph type="sldNum" sz="quarter" idx="27"/>
          </p:nvPr>
        </p:nvSpPr>
        <p:spPr/>
        <p:txBody>
          <a:bodyPr/>
          <a:lstStyle/>
          <a:p>
            <a:fld id="{BFE8ADF1-837C-463F-9856-54C2D771B21B}" type="slidenum">
              <a:rPr lang="de-DE" smtClean="0"/>
              <a:pPr/>
              <a:t>21</a:t>
            </a:fld>
            <a:endParaRPr lang="de-DE" dirty="0"/>
          </a:p>
        </p:txBody>
      </p:sp>
      <p:graphicFrame>
        <p:nvGraphicFramePr>
          <p:cNvPr id="18" name="Inhaltsplatzhalter 6"/>
          <p:cNvGraphicFramePr>
            <a:graphicFrameLocks/>
          </p:cNvGraphicFramePr>
          <p:nvPr>
            <p:extLst>
              <p:ext uri="{D42A27DB-BD31-4B8C-83A1-F6EECF244321}">
                <p14:modId xmlns:p14="http://schemas.microsoft.com/office/powerpoint/2010/main" val="803303592"/>
              </p:ext>
            </p:extLst>
          </p:nvPr>
        </p:nvGraphicFramePr>
        <p:xfrm>
          <a:off x="431800" y="2879298"/>
          <a:ext cx="5511800" cy="2223216"/>
        </p:xfrm>
        <a:graphic>
          <a:graphicData uri="http://schemas.openxmlformats.org/drawingml/2006/table">
            <a:tbl>
              <a:tblPr firstRow="1" bandRow="1">
                <a:tableStyleId>{00A15C55-8517-42AA-B614-E9B94910E393}</a:tableStyleId>
              </a:tblPr>
              <a:tblGrid>
                <a:gridCol w="2949349">
                  <a:extLst>
                    <a:ext uri="{9D8B030D-6E8A-4147-A177-3AD203B41FA5}">
                      <a16:colId xmlns:a16="http://schemas.microsoft.com/office/drawing/2014/main" val="20000"/>
                    </a:ext>
                  </a:extLst>
                </a:gridCol>
                <a:gridCol w="1324201">
                  <a:extLst>
                    <a:ext uri="{9D8B030D-6E8A-4147-A177-3AD203B41FA5}">
                      <a16:colId xmlns:a16="http://schemas.microsoft.com/office/drawing/2014/main" val="20001"/>
                    </a:ext>
                  </a:extLst>
                </a:gridCol>
                <a:gridCol w="1238250">
                  <a:extLst>
                    <a:ext uri="{9D8B030D-6E8A-4147-A177-3AD203B41FA5}">
                      <a16:colId xmlns:a16="http://schemas.microsoft.com/office/drawing/2014/main" val="20002"/>
                    </a:ext>
                  </a:extLst>
                </a:gridCol>
              </a:tblGrid>
              <a:tr h="255058">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mn-lt"/>
                      </a:endParaRPr>
                    </a:p>
                  </a:txBody>
                  <a:tcPr marL="72000" marR="72000" marT="36025" marB="36025" anchor="ctr">
                    <a:solidFill>
                      <a:schemeClr val="accent2"/>
                    </a:solidFill>
                  </a:tcPr>
                </a:tc>
                <a:tc>
                  <a:txBody>
                    <a:bodyPr/>
                    <a:lstStyle/>
                    <a:p>
                      <a:pPr algn="r" fontAlgn="b"/>
                      <a:r>
                        <a:rPr lang="de-DE" sz="1200" u="none" strike="noStrike" dirty="0">
                          <a:effectLst/>
                        </a:rPr>
                        <a:t>Ohne </a:t>
                      </a:r>
                      <a:r>
                        <a:rPr lang="de-DE" sz="1200" u="none" strike="noStrike" dirty="0" err="1">
                          <a:effectLst/>
                        </a:rPr>
                        <a:t>bAV</a:t>
                      </a:r>
                      <a:endParaRPr lang="de-DE" sz="1200" b="1" i="0" u="none" strike="noStrike" dirty="0">
                        <a:solidFill>
                          <a:srgbClr val="000000"/>
                        </a:solidFill>
                        <a:effectLst/>
                        <a:latin typeface="+mn-lt"/>
                      </a:endParaRPr>
                    </a:p>
                  </a:txBody>
                  <a:tcPr marL="0" marR="144000" marT="36025" marB="36025" anchor="ctr">
                    <a:solidFill>
                      <a:schemeClr val="accent2"/>
                    </a:solidFill>
                  </a:tcPr>
                </a:tc>
                <a:tc>
                  <a:txBody>
                    <a:bodyPr/>
                    <a:lstStyle/>
                    <a:p>
                      <a:pPr algn="r" fontAlgn="b"/>
                      <a:r>
                        <a:rPr lang="de-DE" sz="1200" u="none" strike="noStrike" dirty="0">
                          <a:effectLst/>
                        </a:rPr>
                        <a:t>Mit </a:t>
                      </a:r>
                      <a:r>
                        <a:rPr lang="de-DE" sz="1200" u="none" strike="noStrike" dirty="0" err="1">
                          <a:effectLst/>
                        </a:rPr>
                        <a:t>bAV</a:t>
                      </a:r>
                      <a:endParaRPr lang="de-DE" sz="1200" b="1" i="0" u="none" strike="noStrike" dirty="0">
                        <a:solidFill>
                          <a:srgbClr val="000000"/>
                        </a:solidFill>
                        <a:effectLst/>
                        <a:latin typeface="+mn-lt"/>
                      </a:endParaRPr>
                    </a:p>
                  </a:txBody>
                  <a:tcPr marL="0" marR="144000" marT="36025" marB="36025" anchor="ctr">
                    <a:solidFill>
                      <a:schemeClr val="accent2"/>
                    </a:solidFill>
                  </a:tcPr>
                </a:tc>
                <a:extLst>
                  <a:ext uri="{0D108BD9-81ED-4DB2-BD59-A6C34878D82A}">
                    <a16:rowId xmlns:a16="http://schemas.microsoft.com/office/drawing/2014/main" val="10000"/>
                  </a:ext>
                </a:extLst>
              </a:tr>
              <a:tr h="25505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200" b="0" kern="1200" dirty="0">
                          <a:solidFill>
                            <a:schemeClr val="tx1"/>
                          </a:solidFill>
                          <a:latin typeface="+mn-lt"/>
                          <a:ea typeface="+mn-ea"/>
                          <a:cs typeface="+mn-cs"/>
                        </a:rPr>
                        <a:t>Bruttomonatsgehalt</a:t>
                      </a:r>
                    </a:p>
                  </a:txBody>
                  <a:tcPr marL="72000" marR="72000" marT="36025" marB="36025" anchor="ctr"/>
                </a:tc>
                <a:tc>
                  <a:txBody>
                    <a:bodyPr/>
                    <a:lstStyle/>
                    <a:p>
                      <a:pPr algn="r"/>
                      <a:r>
                        <a:rPr lang="de-DE" sz="1200" b="0" dirty="0">
                          <a:latin typeface="+mn-lt"/>
                        </a:rPr>
                        <a:t>3.000,00 €</a:t>
                      </a:r>
                    </a:p>
                  </a:txBody>
                  <a:tcPr marL="0" marR="144000" marT="36025" marB="36025" anchor="ctr"/>
                </a:tc>
                <a:tc>
                  <a:txBody>
                    <a:bodyPr/>
                    <a:lstStyle/>
                    <a:p>
                      <a:pPr algn="r" fontAlgn="b"/>
                      <a:r>
                        <a:rPr lang="de-DE" sz="1200" u="none" strike="noStrike" dirty="0">
                          <a:effectLst/>
                        </a:rPr>
                        <a:t>3.000,00 €</a:t>
                      </a:r>
                      <a:endParaRPr lang="de-DE" sz="1200" b="0" i="0" u="none" strike="noStrike" dirty="0">
                        <a:solidFill>
                          <a:srgbClr val="000000"/>
                        </a:solidFill>
                        <a:effectLst/>
                        <a:latin typeface="+mn-lt"/>
                      </a:endParaRPr>
                    </a:p>
                  </a:txBody>
                  <a:tcPr marL="0" marR="144000" marT="36025" marB="36025" anchor="ctr"/>
                </a:tc>
                <a:extLst>
                  <a:ext uri="{0D108BD9-81ED-4DB2-BD59-A6C34878D82A}">
                    <a16:rowId xmlns:a16="http://schemas.microsoft.com/office/drawing/2014/main" val="10001"/>
                  </a:ext>
                </a:extLst>
              </a:tr>
              <a:tr h="255058">
                <a:tc>
                  <a:txBody>
                    <a:bodyPr/>
                    <a:lstStyle/>
                    <a:p>
                      <a:pPr algn="l"/>
                      <a:r>
                        <a:rPr lang="de-DE" sz="1200" b="0" kern="1200" dirty="0">
                          <a:solidFill>
                            <a:schemeClr val="tx1"/>
                          </a:solidFill>
                          <a:latin typeface="+mn-lt"/>
                          <a:ea typeface="+mn-ea"/>
                          <a:cs typeface="+mn-cs"/>
                        </a:rPr>
                        <a:t>Entgeltumwandlung</a:t>
                      </a:r>
                    </a:p>
                  </a:txBody>
                  <a:tcPr marL="72000" marR="72000" marT="36025" marB="36025" anchor="ctr"/>
                </a:tc>
                <a:tc>
                  <a:txBody>
                    <a:bodyPr/>
                    <a:lstStyle/>
                    <a:p>
                      <a:pPr algn="r"/>
                      <a:r>
                        <a:rPr lang="de-DE" sz="1200" b="0" kern="1200" dirty="0">
                          <a:solidFill>
                            <a:schemeClr val="dk1"/>
                          </a:solidFill>
                          <a:latin typeface="+mn-lt"/>
                          <a:ea typeface="+mn-ea"/>
                          <a:cs typeface="+mn-cs"/>
                        </a:rPr>
                        <a:t>0,00 €</a:t>
                      </a:r>
                      <a:endParaRPr lang="de-DE" sz="1200" b="0" dirty="0">
                        <a:latin typeface="+mn-lt"/>
                      </a:endParaRPr>
                    </a:p>
                  </a:txBody>
                  <a:tcPr marL="0" marR="144000" marT="36025" marB="36025" anchor="ctr"/>
                </a:tc>
                <a:tc>
                  <a:txBody>
                    <a:bodyPr/>
                    <a:lstStyle/>
                    <a:p>
                      <a:pPr algn="r" fontAlgn="b"/>
                      <a:r>
                        <a:rPr lang="de-DE" sz="1200" u="none" strike="noStrike" dirty="0">
                          <a:effectLst/>
                        </a:rPr>
                        <a:t>100,00 €</a:t>
                      </a:r>
                      <a:endParaRPr lang="de-DE" sz="1200" b="0" i="0" u="none" strike="noStrike" dirty="0">
                        <a:solidFill>
                          <a:srgbClr val="000000"/>
                        </a:solidFill>
                        <a:effectLst/>
                        <a:latin typeface="+mn-lt"/>
                      </a:endParaRPr>
                    </a:p>
                  </a:txBody>
                  <a:tcPr marL="0" marR="144000" marT="36025" marB="36025" anchor="ctr"/>
                </a:tc>
                <a:extLst>
                  <a:ext uri="{0D108BD9-81ED-4DB2-BD59-A6C34878D82A}">
                    <a16:rowId xmlns:a16="http://schemas.microsoft.com/office/drawing/2014/main" val="10002"/>
                  </a:ext>
                </a:extLst>
              </a:tr>
              <a:tr h="2550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latin typeface="+mn-lt"/>
                          <a:ea typeface="+mn-ea"/>
                          <a:cs typeface="+mn-cs"/>
                        </a:rPr>
                        <a:t>Arbeitgeber-Zuschuss</a:t>
                      </a:r>
                    </a:p>
                  </a:txBody>
                  <a:tcPr marL="72000" marR="72000" marT="36025" marB="36025"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0,00 €</a:t>
                      </a:r>
                    </a:p>
                  </a:txBody>
                  <a:tcPr marL="0" marR="144000" marT="36025" marB="36025"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15,00 €</a:t>
                      </a:r>
                    </a:p>
                  </a:txBody>
                  <a:tcPr marL="0" marR="144000" marT="36025" marB="36025" anchor="ctr"/>
                </a:tc>
                <a:extLst>
                  <a:ext uri="{0D108BD9-81ED-4DB2-BD59-A6C34878D82A}">
                    <a16:rowId xmlns:a16="http://schemas.microsoft.com/office/drawing/2014/main" val="10005"/>
                  </a:ext>
                </a:extLst>
              </a:tr>
              <a:tr h="2550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latin typeface="+mn-lt"/>
                          <a:ea typeface="+mn-ea"/>
                          <a:cs typeface="+mn-cs"/>
                        </a:rPr>
                        <a:t>SV-pflichtiges Bruttogehalt</a:t>
                      </a:r>
                    </a:p>
                  </a:txBody>
                  <a:tcPr marL="72000" marR="72000" marT="36025" marB="36025"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3.000,00 €</a:t>
                      </a:r>
                    </a:p>
                  </a:txBody>
                  <a:tcPr marL="0" marR="144000" marT="36025" marB="36025"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2.900,00</a:t>
                      </a:r>
                      <a:r>
                        <a:rPr lang="de-DE" sz="1200" b="0" kern="1200" baseline="0" dirty="0">
                          <a:solidFill>
                            <a:schemeClr val="dk1"/>
                          </a:solidFill>
                          <a:latin typeface="+mn-lt"/>
                          <a:ea typeface="+mn-ea"/>
                          <a:cs typeface="+mn-cs"/>
                        </a:rPr>
                        <a:t> €</a:t>
                      </a:r>
                      <a:endParaRPr lang="de-DE" sz="1200" b="0" kern="1200" dirty="0">
                        <a:solidFill>
                          <a:schemeClr val="dk1"/>
                        </a:solidFill>
                        <a:latin typeface="+mn-lt"/>
                        <a:ea typeface="+mn-ea"/>
                        <a:cs typeface="+mn-cs"/>
                      </a:endParaRPr>
                    </a:p>
                  </a:txBody>
                  <a:tcPr marL="0" marR="144000" marT="36025" marB="36025" anchor="ctr"/>
                </a:tc>
                <a:extLst>
                  <a:ext uri="{0D108BD9-81ED-4DB2-BD59-A6C34878D82A}">
                    <a16:rowId xmlns:a16="http://schemas.microsoft.com/office/drawing/2014/main" val="10006"/>
                  </a:ext>
                </a:extLst>
              </a:tr>
              <a:tr h="2550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solidFill>
                          <a:latin typeface="+mn-lt"/>
                          <a:ea typeface="+mn-ea"/>
                          <a:cs typeface="+mn-cs"/>
                        </a:rPr>
                        <a:t>SV gesamt</a:t>
                      </a:r>
                    </a:p>
                  </a:txBody>
                  <a:tcPr marL="72000" marR="72000" marT="36025" marB="36025"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606,75 €</a:t>
                      </a:r>
                    </a:p>
                  </a:txBody>
                  <a:tcPr marL="0" marR="144000" marT="36025" marB="36025"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kern="1200" dirty="0">
                          <a:solidFill>
                            <a:schemeClr val="dk1"/>
                          </a:solidFill>
                          <a:latin typeface="+mn-lt"/>
                          <a:ea typeface="+mn-ea"/>
                          <a:cs typeface="+mn-cs"/>
                        </a:rPr>
                        <a:t>586,53 €</a:t>
                      </a:r>
                    </a:p>
                  </a:txBody>
                  <a:tcPr marL="0" marR="144000" marT="36025" marB="36025" anchor="ctr"/>
                </a:tc>
                <a:extLst>
                  <a:ext uri="{0D108BD9-81ED-4DB2-BD59-A6C34878D82A}">
                    <a16:rowId xmlns:a16="http://schemas.microsoft.com/office/drawing/2014/main" val="10003"/>
                  </a:ext>
                </a:extLst>
              </a:tr>
              <a:tr h="255058">
                <a:tc>
                  <a:txBody>
                    <a:bodyPr/>
                    <a:lstStyle/>
                    <a:p>
                      <a:pPr algn="l"/>
                      <a:r>
                        <a:rPr lang="de-DE" sz="1200" b="1" kern="1200" dirty="0">
                          <a:solidFill>
                            <a:schemeClr val="tx1"/>
                          </a:solidFill>
                          <a:latin typeface="+mn-lt"/>
                          <a:ea typeface="+mn-ea"/>
                          <a:cs typeface="+mn-cs"/>
                        </a:rPr>
                        <a:t>Gesamtkosten</a:t>
                      </a:r>
                    </a:p>
                  </a:txBody>
                  <a:tcPr marL="72000" marR="72000" marT="36025" marB="36025" anchor="ct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200" b="1" kern="1200" dirty="0">
                          <a:solidFill>
                            <a:schemeClr val="dk1"/>
                          </a:solidFill>
                          <a:latin typeface="+mn-lt"/>
                          <a:ea typeface="+mn-ea"/>
                          <a:cs typeface="+mn-cs"/>
                        </a:rPr>
                        <a:t>3.606,75 €</a:t>
                      </a:r>
                    </a:p>
                  </a:txBody>
                  <a:tcPr marL="0" marR="144000" marT="36025" marB="36025" anchor="ctr"/>
                </a:tc>
                <a:tc>
                  <a:txBody>
                    <a:bodyPr/>
                    <a:lstStyle/>
                    <a:p>
                      <a:pPr algn="r" fontAlgn="b"/>
                      <a:r>
                        <a:rPr lang="de-DE" sz="1200" b="1" u="none" strike="noStrike" dirty="0">
                          <a:effectLst/>
                        </a:rPr>
                        <a:t>3.601,53 €</a:t>
                      </a:r>
                      <a:endParaRPr lang="de-DE" sz="1200" b="1" i="0" u="none" strike="noStrike" dirty="0">
                        <a:solidFill>
                          <a:srgbClr val="000000"/>
                        </a:solidFill>
                        <a:effectLst/>
                        <a:latin typeface="+mn-lt"/>
                      </a:endParaRPr>
                    </a:p>
                  </a:txBody>
                  <a:tcPr marL="0" marR="144000" marT="36025" marB="36025" anchor="ctr"/>
                </a:tc>
                <a:extLst>
                  <a:ext uri="{0D108BD9-81ED-4DB2-BD59-A6C34878D82A}">
                    <a16:rowId xmlns:a16="http://schemas.microsoft.com/office/drawing/2014/main" val="10004"/>
                  </a:ext>
                </a:extLst>
              </a:tr>
              <a:tr h="255058">
                <a:tc>
                  <a:txBody>
                    <a:bodyPr/>
                    <a:lstStyle/>
                    <a:p>
                      <a:pPr marL="0" algn="l" defTabSz="457200" rtl="0" eaLnBrk="1" latinLnBrk="0" hangingPunct="1"/>
                      <a:r>
                        <a:rPr lang="de-DE" sz="1200" b="1" kern="1200" dirty="0">
                          <a:solidFill>
                            <a:schemeClr val="bg1"/>
                          </a:solidFill>
                          <a:latin typeface="+mn-lt"/>
                          <a:ea typeface="+mn-ea"/>
                          <a:cs typeface="+mn-cs"/>
                        </a:rPr>
                        <a:t>Ersparnis für Arbeitgeber nach Unternehmenssteuern</a:t>
                      </a:r>
                      <a:r>
                        <a:rPr lang="de-DE" sz="1200" b="1" kern="1200" baseline="30000" dirty="0">
                          <a:solidFill>
                            <a:schemeClr val="bg1"/>
                          </a:solidFill>
                          <a:latin typeface="+mn-lt"/>
                          <a:ea typeface="+mn-ea"/>
                          <a:cs typeface="+mn-cs"/>
                        </a:rPr>
                        <a:t>1</a:t>
                      </a:r>
                    </a:p>
                  </a:txBody>
                  <a:tcPr marL="72000" marR="72000" marT="36025" marB="36025" anchor="ctr">
                    <a:solidFill>
                      <a:schemeClr val="accent6"/>
                    </a:solidFill>
                  </a:tcPr>
                </a:tc>
                <a:tc>
                  <a:txBody>
                    <a:bodyPr/>
                    <a:lstStyle/>
                    <a:p>
                      <a:pPr algn="r"/>
                      <a:r>
                        <a:rPr lang="de-DE" sz="1200" b="1" kern="1200" dirty="0">
                          <a:solidFill>
                            <a:srgbClr val="FFFFFF"/>
                          </a:solidFill>
                          <a:latin typeface="+mn-lt"/>
                          <a:ea typeface="+mn-ea"/>
                          <a:cs typeface="+mn-cs"/>
                        </a:rPr>
                        <a:t>–</a:t>
                      </a:r>
                    </a:p>
                  </a:txBody>
                  <a:tcPr marL="36000" marR="144000" marT="36025" marB="36025" anchor="ctr">
                    <a:solidFill>
                      <a:schemeClr val="accent6"/>
                    </a:solidFill>
                  </a:tcPr>
                </a:tc>
                <a:tc>
                  <a:txBody>
                    <a:bodyPr/>
                    <a:lstStyle/>
                    <a:p>
                      <a:pPr algn="r"/>
                      <a:r>
                        <a:rPr lang="de-DE" sz="1200" b="1" kern="1200" dirty="0">
                          <a:solidFill>
                            <a:srgbClr val="FFFFFF"/>
                          </a:solidFill>
                          <a:latin typeface="+mn-lt"/>
                          <a:ea typeface="+mn-ea"/>
                          <a:cs typeface="+mn-cs"/>
                        </a:rPr>
                        <a:t>3,65</a:t>
                      </a:r>
                      <a:r>
                        <a:rPr lang="de-DE" sz="1200" b="1" kern="1200" dirty="0">
                          <a:solidFill>
                            <a:schemeClr val="bg1"/>
                          </a:solidFill>
                          <a:latin typeface="+mn-lt"/>
                          <a:ea typeface="+mn-ea"/>
                          <a:cs typeface="+mn-cs"/>
                        </a:rPr>
                        <a:t> €</a:t>
                      </a:r>
                    </a:p>
                  </a:txBody>
                  <a:tcPr marL="36000" marR="144000" marT="36025" marB="36025" anchor="ctr">
                    <a:solidFill>
                      <a:schemeClr val="accent6"/>
                    </a:solidFill>
                  </a:tcPr>
                </a:tc>
                <a:extLst>
                  <a:ext uri="{0D108BD9-81ED-4DB2-BD59-A6C34878D82A}">
                    <a16:rowId xmlns:a16="http://schemas.microsoft.com/office/drawing/2014/main" val="10007"/>
                  </a:ext>
                </a:extLst>
              </a:tr>
            </a:tbl>
          </a:graphicData>
        </a:graphic>
      </p:graphicFrame>
      <p:sp>
        <p:nvSpPr>
          <p:cNvPr id="15" name="Rechteck 14">
            <a:extLst>
              <a:ext uri="{FF2B5EF4-FFF2-40B4-BE49-F238E27FC236}">
                <a16:creationId xmlns:a16="http://schemas.microsoft.com/office/drawing/2014/main" id="{48D153FB-8FB8-4F57-976A-1D263E83FEF8}"/>
              </a:ext>
            </a:extLst>
          </p:cNvPr>
          <p:cNvSpPr/>
          <p:nvPr/>
        </p:nvSpPr>
        <p:spPr>
          <a:xfrm>
            <a:off x="6143626" y="2869773"/>
            <a:ext cx="2641600" cy="804862"/>
          </a:xfrm>
          <a:prstGeom prst="rect">
            <a:avLst/>
          </a:prstGeom>
        </p:spPr>
        <p:txBody>
          <a:bodyPr lIns="0" tIns="0" rIns="0" bIns="0"/>
          <a:lstStyle/>
          <a:p>
            <a:pPr eaLnBrk="1" fontAlgn="auto" hangingPunct="1">
              <a:spcBef>
                <a:spcPts val="600"/>
              </a:spcBef>
              <a:spcAft>
                <a:spcPts val="0"/>
              </a:spcAft>
              <a:defRPr/>
            </a:pPr>
            <a:endParaRPr lang="de-DE" sz="700" dirty="0">
              <a:solidFill>
                <a:schemeClr val="bg2"/>
              </a:solidFill>
              <a:latin typeface="Arial"/>
              <a:cs typeface="Arial"/>
            </a:endParaRPr>
          </a:p>
          <a:p>
            <a:pPr marL="60325" indent="-60325" eaLnBrk="1" fontAlgn="auto" hangingPunct="1">
              <a:spcBef>
                <a:spcPts val="600"/>
              </a:spcBef>
              <a:spcAft>
                <a:spcPts val="0"/>
              </a:spcAft>
              <a:defRPr/>
            </a:pPr>
            <a:r>
              <a:rPr lang="de-DE" sz="700" baseline="30000" dirty="0">
                <a:solidFill>
                  <a:schemeClr val="bg2"/>
                </a:solidFill>
              </a:rPr>
              <a:t>1</a:t>
            </a:r>
            <a:r>
              <a:rPr lang="de-DE" sz="700" dirty="0">
                <a:solidFill>
                  <a:schemeClr val="bg2"/>
                </a:solidFill>
                <a:latin typeface="+mn-lt"/>
                <a:cs typeface="+mn-cs"/>
              </a:rPr>
              <a:t> Steuer- und Sozialversicherungsfreiheit der Beiträge ggf. bis 4% der BBG (2023: 3.504 € p.a.).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sz="700" dirty="0" err="1">
                <a:solidFill>
                  <a:schemeClr val="bg2"/>
                </a:solidFill>
                <a:latin typeface="+mn-lt"/>
                <a:cs typeface="+mn-cs"/>
              </a:rPr>
              <a:t>bAV</a:t>
            </a:r>
            <a:r>
              <a:rPr lang="de-DE" sz="700" dirty="0">
                <a:solidFill>
                  <a:schemeClr val="bg2"/>
                </a:solidFill>
                <a:latin typeface="+mn-lt"/>
                <a:cs typeface="+mn-cs"/>
              </a:rPr>
              <a:t> (2023: 169,75 € p.m./ 20.370 € Kapitalleistung).</a:t>
            </a:r>
          </a:p>
          <a:p>
            <a:pPr eaLnBrk="1" fontAlgn="auto" hangingPunct="1">
              <a:spcBef>
                <a:spcPts val="600"/>
              </a:spcBef>
              <a:spcAft>
                <a:spcPts val="0"/>
              </a:spcAft>
              <a:defRPr/>
            </a:pPr>
            <a:r>
              <a:rPr lang="de-DE" sz="700" b="1" dirty="0">
                <a:solidFill>
                  <a:schemeClr val="bg2"/>
                </a:solidFill>
                <a:latin typeface="Arial"/>
                <a:cs typeface="Arial"/>
              </a:rPr>
              <a:t>Berechnungsgrundlage:</a:t>
            </a:r>
            <a:br>
              <a:rPr lang="de-DE" sz="700" dirty="0">
                <a:solidFill>
                  <a:schemeClr val="bg2"/>
                </a:solidFill>
                <a:latin typeface="Arial"/>
                <a:cs typeface="Arial"/>
              </a:rPr>
            </a:br>
            <a:r>
              <a:rPr lang="de-DE" sz="700" dirty="0">
                <a:solidFill>
                  <a:schemeClr val="bg2"/>
                </a:solidFill>
                <a:latin typeface="Arial"/>
                <a:cs typeface="Arial"/>
              </a:rPr>
              <a:t>30 Jahre, </a:t>
            </a:r>
            <a:r>
              <a:rPr lang="de-DE" sz="700" dirty="0" err="1">
                <a:solidFill>
                  <a:schemeClr val="bg2"/>
                </a:solidFill>
                <a:latin typeface="Arial"/>
                <a:cs typeface="Arial"/>
              </a:rPr>
              <a:t>Stkl</a:t>
            </a:r>
            <a:r>
              <a:rPr lang="de-DE" sz="700" dirty="0">
                <a:solidFill>
                  <a:schemeClr val="bg2"/>
                </a:solidFill>
                <a:latin typeface="Arial"/>
                <a:cs typeface="Arial"/>
              </a:rPr>
              <a:t>. 1, keine Kinder, keine Kirche, Bruttolohn 3.000,00 €, AN 100,00 €, AG 15,00 %, DV, Tarif 76BO (KG7E), Rentenbeginn 67, Rentengarantie 10, dynamische Rente, Wertentwicklung 4 % (ohne Berücksichtigung von Fondskosten)</a:t>
            </a:r>
          </a:p>
          <a:p>
            <a:pPr marL="60325" indent="-60325" eaLnBrk="1" fontAlgn="auto" hangingPunct="1">
              <a:spcBef>
                <a:spcPts val="600"/>
              </a:spcBef>
              <a:spcAft>
                <a:spcPts val="0"/>
              </a:spcAft>
              <a:defRPr/>
            </a:pPr>
            <a:endParaRPr lang="de-DE" sz="700" dirty="0">
              <a:solidFill>
                <a:schemeClr val="bg2"/>
              </a:solidFill>
              <a:latin typeface="Arial"/>
              <a:cs typeface="Arial"/>
            </a:endParaRPr>
          </a:p>
        </p:txBody>
      </p:sp>
    </p:spTree>
    <p:extLst>
      <p:ext uri="{BB962C8B-B14F-4D97-AF65-F5344CB8AC3E}">
        <p14:creationId xmlns:p14="http://schemas.microsoft.com/office/powerpoint/2010/main" val="4360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Eine Arbeitgeber-Rente ergänzt die </a:t>
            </a:r>
            <a:r>
              <a:rPr lang="de-DE" dirty="0" err="1"/>
              <a:t>bAV</a:t>
            </a:r>
            <a:r>
              <a:rPr lang="de-DE" dirty="0"/>
              <a:t>-Architektur</a:t>
            </a:r>
          </a:p>
        </p:txBody>
      </p:sp>
      <p:sp>
        <p:nvSpPr>
          <p:cNvPr id="2" name="Textplatzhalter 1"/>
          <p:cNvSpPr>
            <a:spLocks noGrp="1"/>
          </p:cNvSpPr>
          <p:nvPr>
            <p:ph type="body" sz="quarter" idx="17"/>
          </p:nvPr>
        </p:nvSpPr>
        <p:spPr>
          <a:xfrm>
            <a:off x="358774" y="2784965"/>
            <a:ext cx="8426449" cy="2376121"/>
          </a:xfrm>
        </p:spPr>
        <p:txBody>
          <a:bodyPr/>
          <a:lstStyle/>
          <a:p>
            <a:pPr lvl="1"/>
            <a:r>
              <a:rPr lang="de-DE" altLang="de-DE" dirty="0"/>
              <a:t>Beiträge sind voll abzugsfähige Betriebsausgaben.</a:t>
            </a:r>
          </a:p>
          <a:p>
            <a:pPr lvl="1"/>
            <a:r>
              <a:rPr lang="de-DE" altLang="de-DE" dirty="0"/>
              <a:t>Alle Mitarbeiter (vom Azubi bis zur Führungskraft) werden gleich behandelt und fühlen sich wertgeschätzt.</a:t>
            </a:r>
          </a:p>
          <a:p>
            <a:pPr lvl="1"/>
            <a:r>
              <a:rPr lang="de-DE" altLang="de-DE" dirty="0"/>
              <a:t>Die Identifikation mit dem Unternehmen steigt und bestenfalls sinkt die Fluktuationsrate.</a:t>
            </a:r>
            <a:endParaRPr lang="de-DE" dirty="0"/>
          </a:p>
        </p:txBody>
      </p:sp>
      <p:sp>
        <p:nvSpPr>
          <p:cNvPr id="10" name="Textplatzhalter 9"/>
          <p:cNvSpPr>
            <a:spLocks noGrp="1"/>
          </p:cNvSpPr>
          <p:nvPr>
            <p:ph type="body" sz="quarter" idx="21"/>
          </p:nvPr>
        </p:nvSpPr>
        <p:spPr>
          <a:xfrm>
            <a:off x="358775" y="2034223"/>
            <a:ext cx="8426449" cy="523220"/>
          </a:xfrm>
        </p:spPr>
        <p:txBody>
          <a:bodyPr/>
          <a:lstStyle/>
          <a:p>
            <a:r>
              <a:rPr lang="de-DE" dirty="0"/>
              <a:t>Eine arbeitgeberfinanzierte Direktversicherung verbessert das Betriebsklima und bietet viele Vorteile: </a:t>
            </a:r>
          </a:p>
        </p:txBody>
      </p:sp>
      <p:sp>
        <p:nvSpPr>
          <p:cNvPr id="11" name="Textplatzhalter 10"/>
          <p:cNvSpPr>
            <a:spLocks noGrp="1"/>
          </p:cNvSpPr>
          <p:nvPr>
            <p:ph type="body" sz="quarter" idx="23"/>
          </p:nvPr>
        </p:nvSpPr>
        <p:spPr/>
        <p:txBody>
          <a:bodyPr/>
          <a:lstStyle/>
          <a:p>
            <a:endParaRPr lang="de-DE"/>
          </a:p>
        </p:txBody>
      </p:sp>
      <p:sp>
        <p:nvSpPr>
          <p:cNvPr id="12" name="Textplatzhalter 11"/>
          <p:cNvSpPr>
            <a:spLocks noGrp="1"/>
          </p:cNvSpPr>
          <p:nvPr>
            <p:ph type="body" sz="quarter" idx="24"/>
          </p:nvPr>
        </p:nvSpPr>
        <p:spPr/>
        <p:txBody>
          <a:bodyPr/>
          <a:lstStyle/>
          <a:p>
            <a:r>
              <a:rPr lang="de-DE" dirty="0"/>
              <a:t>Binden Sie eine Arbeitgeber-Rente in Ihre bAV-Lösung ein und schaffen Sie eine </a:t>
            </a:r>
            <a:r>
              <a:rPr lang="de-DE" dirty="0" err="1"/>
              <a:t>win</a:t>
            </a:r>
            <a:r>
              <a:rPr lang="de-DE" dirty="0"/>
              <a:t>-</a:t>
            </a:r>
            <a:r>
              <a:rPr lang="de-DE" dirty="0" err="1"/>
              <a:t>win</a:t>
            </a:r>
            <a:r>
              <a:rPr lang="de-DE" dirty="0"/>
              <a:t>-Situation für Ihre Mitarbeiter und Ihr Unternehmen.</a:t>
            </a:r>
          </a:p>
        </p:txBody>
      </p:sp>
      <p:sp>
        <p:nvSpPr>
          <p:cNvPr id="8" name="Textplatzhalter 7"/>
          <p:cNvSpPr>
            <a:spLocks noGrp="1"/>
          </p:cNvSpPr>
          <p:nvPr>
            <p:ph type="body" sz="quarter" idx="18"/>
          </p:nvPr>
        </p:nvSpPr>
        <p:spPr/>
        <p:txBody>
          <a:bodyPr>
            <a:normAutofit/>
          </a:bodyPr>
          <a:lstStyle/>
          <a:p>
            <a:r>
              <a:rPr lang="de-DE" dirty="0"/>
              <a:t>3. </a:t>
            </a:r>
            <a:r>
              <a:rPr lang="de-DE" altLang="de-DE" dirty="0"/>
              <a:t>bAV – Standard und Möglichkeiten</a:t>
            </a:r>
            <a:endParaRPr lang="de-DE" dirty="0"/>
          </a:p>
        </p:txBody>
      </p:sp>
      <p:sp>
        <p:nvSpPr>
          <p:cNvPr id="3" name="Datumsplatzhalter 2"/>
          <p:cNvSpPr>
            <a:spLocks noGrp="1"/>
          </p:cNvSpPr>
          <p:nvPr>
            <p:ph type="dt" sz="half" idx="25"/>
          </p:nvPr>
        </p:nvSpPr>
        <p:spPr/>
        <p:txBody>
          <a:bodyPr/>
          <a:lstStyle/>
          <a:p>
            <a:r>
              <a:rPr lang="de-DE"/>
              <a:t>01.01.2023</a:t>
            </a:r>
            <a:endParaRPr lang="de-DE" dirty="0"/>
          </a:p>
        </p:txBody>
      </p:sp>
      <p:sp>
        <p:nvSpPr>
          <p:cNvPr id="4" name="Fußzeilenplatzhalter 3"/>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5" name="Foliennummernplatzhalter 4"/>
          <p:cNvSpPr>
            <a:spLocks noGrp="1"/>
          </p:cNvSpPr>
          <p:nvPr>
            <p:ph type="sldNum" sz="quarter" idx="27"/>
          </p:nvPr>
        </p:nvSpPr>
        <p:spPr/>
        <p:txBody>
          <a:bodyPr/>
          <a:lstStyle/>
          <a:p>
            <a:fld id="{BFE8ADF1-837C-463F-9856-54C2D771B21B}" type="slidenum">
              <a:rPr lang="de-DE" smtClean="0"/>
              <a:pPr/>
              <a:t>22</a:t>
            </a:fld>
            <a:endParaRPr lang="de-DE" dirty="0"/>
          </a:p>
        </p:txBody>
      </p:sp>
    </p:spTree>
    <p:extLst>
      <p:ext uri="{BB962C8B-B14F-4D97-AF65-F5344CB8AC3E}">
        <p14:creationId xmlns:p14="http://schemas.microsoft.com/office/powerpoint/2010/main" val="261187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Arbeitgeber-Finanzierung kann besonders attraktiv sein</a:t>
            </a:r>
          </a:p>
        </p:txBody>
      </p:sp>
      <p:sp>
        <p:nvSpPr>
          <p:cNvPr id="3" name="Textplatzhalter 2"/>
          <p:cNvSpPr>
            <a:spLocks noGrp="1"/>
          </p:cNvSpPr>
          <p:nvPr>
            <p:ph type="body" sz="quarter" idx="17"/>
          </p:nvPr>
        </p:nvSpPr>
        <p:spPr>
          <a:xfrm>
            <a:off x="358774" y="2786211"/>
            <a:ext cx="5037979" cy="2766864"/>
          </a:xfrm>
        </p:spPr>
        <p:txBody>
          <a:bodyPr/>
          <a:lstStyle/>
          <a:p>
            <a:pPr lvl="1"/>
            <a:r>
              <a:rPr lang="de-DE" altLang="de-DE" dirty="0"/>
              <a:t>Durch das Betriebsrentenstärkungsgesetz gibt es seit 2018 einen besonderen Förderbetrag für arbeitgeberfinanzierte bAV.</a:t>
            </a:r>
          </a:p>
          <a:p>
            <a:pPr lvl="1"/>
            <a:r>
              <a:rPr lang="de-DE" dirty="0"/>
              <a:t>Der Arbeitgeberbeitrag muss zwischen 240 und 960 Euro im Jahr liegen.</a:t>
            </a:r>
          </a:p>
          <a:p>
            <a:pPr lvl="1"/>
            <a:r>
              <a:rPr lang="de-DE" dirty="0"/>
              <a:t>Im ersten Dienstverhältnis können über die Lohnsteuer bis zu 30% rückerstattet werden</a:t>
            </a:r>
            <a:r>
              <a:rPr lang="de-DE" altLang="de-DE" dirty="0"/>
              <a:t>.</a:t>
            </a:r>
          </a:p>
        </p:txBody>
      </p:sp>
      <p:sp>
        <p:nvSpPr>
          <p:cNvPr id="18" name="Textplatzhalter 17"/>
          <p:cNvSpPr>
            <a:spLocks noGrp="1"/>
          </p:cNvSpPr>
          <p:nvPr>
            <p:ph type="body" sz="quarter" idx="21"/>
          </p:nvPr>
        </p:nvSpPr>
        <p:spPr>
          <a:xfrm>
            <a:off x="358775" y="2033776"/>
            <a:ext cx="8426449" cy="523220"/>
          </a:xfrm>
        </p:spPr>
        <p:txBody>
          <a:bodyPr/>
          <a:lstStyle/>
          <a:p>
            <a:r>
              <a:rPr lang="de-DE" dirty="0"/>
              <a:t>Für Arbeitnehmer mit Einkommen bis 2.575 EUR / Monat gibt es einen zusätzlichen steuerlichen Förderbetrag (§ 100 EStG)</a:t>
            </a:r>
          </a:p>
        </p:txBody>
      </p:sp>
      <p:sp>
        <p:nvSpPr>
          <p:cNvPr id="17" name="Textplatzhalter 16"/>
          <p:cNvSpPr>
            <a:spLocks noGrp="1"/>
          </p:cNvSpPr>
          <p:nvPr>
            <p:ph type="body" sz="quarter" idx="23"/>
          </p:nvPr>
        </p:nvSpPr>
        <p:spPr/>
        <p:txBody>
          <a:bodyPr/>
          <a:lstStyle/>
          <a:p>
            <a:endParaRPr lang="de-DE" dirty="0"/>
          </a:p>
        </p:txBody>
      </p:sp>
      <p:sp>
        <p:nvSpPr>
          <p:cNvPr id="6" name="Textplatzhalter 5"/>
          <p:cNvSpPr>
            <a:spLocks noGrp="1"/>
          </p:cNvSpPr>
          <p:nvPr>
            <p:ph type="body" sz="quarter" idx="24"/>
          </p:nvPr>
        </p:nvSpPr>
        <p:spPr/>
        <p:txBody>
          <a:bodyPr/>
          <a:lstStyle/>
          <a:p>
            <a:r>
              <a:rPr lang="de-DE" dirty="0"/>
              <a:t>Binden Sie diese Förderung in das bAV-Konzept ein.</a:t>
            </a:r>
          </a:p>
        </p:txBody>
      </p:sp>
      <p:sp>
        <p:nvSpPr>
          <p:cNvPr id="7" name="Textplatzhalter 6"/>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10" name="Foliennummernplatzhalter 9"/>
          <p:cNvSpPr>
            <a:spLocks noGrp="1"/>
          </p:cNvSpPr>
          <p:nvPr>
            <p:ph type="sldNum" sz="quarter" idx="27"/>
          </p:nvPr>
        </p:nvSpPr>
        <p:spPr/>
        <p:txBody>
          <a:bodyPr/>
          <a:lstStyle/>
          <a:p>
            <a:fld id="{BFE8ADF1-837C-463F-9856-54C2D771B21B}" type="slidenum">
              <a:rPr lang="de-DE" smtClean="0"/>
              <a:pPr/>
              <a:t>23</a:t>
            </a:fld>
            <a:endParaRPr lang="de-DE" dirty="0"/>
          </a:p>
        </p:txBody>
      </p:sp>
      <p:pic>
        <p:nvPicPr>
          <p:cNvPr id="13" name="Inhaltsplatzhalter 27"/>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030272" y="2654917"/>
            <a:ext cx="1584035" cy="2558528"/>
          </a:xfrm>
          <a:prstGeom prst="rect">
            <a:avLst/>
          </a:prstGeom>
        </p:spPr>
      </p:pic>
      <p:sp>
        <p:nvSpPr>
          <p:cNvPr id="14" name="Ellipse 13"/>
          <p:cNvSpPr/>
          <p:nvPr/>
        </p:nvSpPr>
        <p:spPr>
          <a:xfrm rot="360000">
            <a:off x="7415676" y="3196688"/>
            <a:ext cx="1235349" cy="1235349"/>
          </a:xfrm>
          <a:prstGeom prst="ellipse">
            <a:avLst/>
          </a:prstGeom>
          <a:gradFill flip="none" rotWithShape="1">
            <a:gsLst>
              <a:gs pos="0">
                <a:schemeClr val="accent6"/>
              </a:gs>
              <a:gs pos="100000">
                <a:schemeClr val="accent6">
                  <a:lumMod val="60000"/>
                  <a:lumOff val="40000"/>
                </a:schemeClr>
              </a:gs>
            </a:gsLst>
            <a:lin ang="21594000" scaled="0"/>
            <a:tileRect/>
          </a:gra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de-DE" sz="1200" b="1" dirty="0"/>
              <a:t>Zusätzlicher</a:t>
            </a:r>
          </a:p>
          <a:p>
            <a:pPr algn="ctr"/>
            <a:r>
              <a:rPr lang="de-DE" sz="1200" b="1" dirty="0"/>
              <a:t>Förderbetrag</a:t>
            </a:r>
          </a:p>
        </p:txBody>
      </p:sp>
    </p:spTree>
    <p:extLst>
      <p:ext uri="{BB962C8B-B14F-4D97-AF65-F5344CB8AC3E}">
        <p14:creationId xmlns:p14="http://schemas.microsoft.com/office/powerpoint/2010/main" val="2289748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Eine private Altersversorgung über Kollektiv-</a:t>
            </a:r>
            <a:br>
              <a:rPr lang="de-DE" dirty="0"/>
            </a:br>
            <a:r>
              <a:rPr lang="de-DE" dirty="0"/>
              <a:t>Rahmenvertrag motiviert die Arbeitnehmer zusätzlich</a:t>
            </a:r>
          </a:p>
        </p:txBody>
      </p:sp>
      <p:sp>
        <p:nvSpPr>
          <p:cNvPr id="3" name="Textplatzhalter 2"/>
          <p:cNvSpPr>
            <a:spLocks noGrp="1"/>
          </p:cNvSpPr>
          <p:nvPr>
            <p:ph type="body" sz="quarter" idx="17"/>
          </p:nvPr>
        </p:nvSpPr>
        <p:spPr/>
        <p:txBody>
          <a:bodyPr/>
          <a:lstStyle/>
          <a:p>
            <a:r>
              <a:rPr lang="de-DE"/>
              <a:t>Vorteile:</a:t>
            </a:r>
            <a:endParaRPr lang="de-DE" dirty="0"/>
          </a:p>
        </p:txBody>
      </p:sp>
      <p:sp>
        <p:nvSpPr>
          <p:cNvPr id="4" name="Textplatzhalter 3"/>
          <p:cNvSpPr>
            <a:spLocks noGrp="1"/>
          </p:cNvSpPr>
          <p:nvPr>
            <p:ph type="body" sz="quarter" idx="19"/>
          </p:nvPr>
        </p:nvSpPr>
        <p:spPr/>
        <p:txBody>
          <a:bodyPr/>
          <a:lstStyle/>
          <a:p>
            <a:pPr lvl="1"/>
            <a:r>
              <a:rPr lang="de-DE" altLang="de-DE" dirty="0"/>
              <a:t>Arbeitnehmer können den steuerlichen Förderrahmen von § 3 Nr. 63 EStG uneingeschränkt nutzen. </a:t>
            </a:r>
          </a:p>
          <a:p>
            <a:pPr lvl="1"/>
            <a:r>
              <a:rPr lang="de-DE" altLang="de-DE" dirty="0"/>
              <a:t>Arbeitnehmer bekommen ggf. vergünstigte Kollektivkonditionen über den Rahmenvertrag Ihres Arbeitgebers.</a:t>
            </a:r>
          </a:p>
          <a:p>
            <a:pPr lvl="1"/>
            <a:r>
              <a:rPr lang="de-DE" altLang="de-DE" dirty="0"/>
              <a:t>Arbeitnehmer können bei Ausscheiden aus dem Unternehmen ihre private Altersversorgung unproblematisch fortführen.</a:t>
            </a:r>
          </a:p>
          <a:p>
            <a:pPr lvl="1"/>
            <a:r>
              <a:rPr lang="de-DE" altLang="de-DE" dirty="0"/>
              <a:t>Für Arbeitgeber entstehen durch den Rahmenvertrag keine zusätzlichen Kosten und kein zusätzlicher Verwaltungsaufwand.</a:t>
            </a:r>
          </a:p>
          <a:p>
            <a:pPr lvl="1"/>
            <a:r>
              <a:rPr lang="de-DE" altLang="de-DE" dirty="0"/>
              <a:t>Arbeitgeber ermöglichen allen ihren Arbeitnehmern private Altersversorgung.</a:t>
            </a:r>
          </a:p>
        </p:txBody>
      </p:sp>
      <p:sp>
        <p:nvSpPr>
          <p:cNvPr id="5" name="Textplatzhalter 4"/>
          <p:cNvSpPr>
            <a:spLocks noGrp="1"/>
          </p:cNvSpPr>
          <p:nvPr>
            <p:ph type="body" sz="quarter" idx="18"/>
          </p:nvPr>
        </p:nvSpPr>
        <p:spPr/>
        <p:txBody>
          <a:bodyPr/>
          <a:lstStyle/>
          <a:p>
            <a:r>
              <a:rPr lang="de-DE"/>
              <a:t>3. </a:t>
            </a:r>
            <a:r>
              <a:rPr lang="de-DE" altLang="de-DE"/>
              <a:t>bAV – Standard und Möglichkeiten</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dirty="0"/>
              <a:t>Soziale Verantwortung und Nachhaltigkeit:</a:t>
            </a:r>
          </a:p>
          <a:p>
            <a:r>
              <a:rPr lang="de-DE" dirty="0"/>
              <a:t>Ihr Konzept für die Umsetzung der betrieblichen Altersversorgung</a:t>
            </a:r>
          </a:p>
        </p:txBody>
      </p:sp>
      <p:sp>
        <p:nvSpPr>
          <p:cNvPr id="8" name="Foliennummernplatzhalter 7"/>
          <p:cNvSpPr>
            <a:spLocks noGrp="1"/>
          </p:cNvSpPr>
          <p:nvPr>
            <p:ph type="sldNum" sz="quarter" idx="22"/>
          </p:nvPr>
        </p:nvSpPr>
        <p:spPr/>
        <p:txBody>
          <a:bodyPr/>
          <a:lstStyle/>
          <a:p>
            <a:fld id="{BFE8ADF1-837C-463F-9856-54C2D771B21B}" type="slidenum">
              <a:rPr lang="de-DE" smtClean="0"/>
              <a:pPr/>
              <a:t>24</a:t>
            </a:fld>
            <a:endParaRPr lang="de-DE" dirty="0"/>
          </a:p>
        </p:txBody>
      </p:sp>
      <p:sp>
        <p:nvSpPr>
          <p:cNvPr id="17" name="Textplatzhalter 16"/>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2836364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title"/>
          </p:nvPr>
        </p:nvSpPr>
        <p:spPr/>
        <p:txBody>
          <a:bodyPr/>
          <a:lstStyle/>
          <a:p>
            <a:r>
              <a:rPr lang="de-DE" altLang="de-DE" dirty="0"/>
              <a:t>bAV-Konzept nach Standard:</a:t>
            </a:r>
            <a:br>
              <a:rPr lang="de-DE" altLang="de-DE" dirty="0"/>
            </a:br>
            <a:r>
              <a:rPr lang="de-DE" altLang="de-DE" dirty="0"/>
              <a:t>Auf Augenhöhe mit dem Wettbewerb</a:t>
            </a:r>
            <a:endParaRPr lang="de-DE" dirty="0"/>
          </a:p>
        </p:txBody>
      </p:sp>
      <p:sp>
        <p:nvSpPr>
          <p:cNvPr id="22" name="Textplatzhalter 21"/>
          <p:cNvSpPr>
            <a:spLocks noGrp="1"/>
          </p:cNvSpPr>
          <p:nvPr>
            <p:ph type="body" sz="quarter" idx="23"/>
          </p:nvPr>
        </p:nvSpPr>
        <p:spPr/>
        <p:txBody>
          <a:bodyPr/>
          <a:lstStyle/>
          <a:p>
            <a:endParaRPr lang="de-DE"/>
          </a:p>
        </p:txBody>
      </p:sp>
      <p:sp>
        <p:nvSpPr>
          <p:cNvPr id="23" name="Textplatzhalter 22"/>
          <p:cNvSpPr>
            <a:spLocks noGrp="1"/>
          </p:cNvSpPr>
          <p:nvPr>
            <p:ph type="body" sz="quarter" idx="24"/>
          </p:nvPr>
        </p:nvSpPr>
        <p:spPr/>
        <p:txBody>
          <a:bodyPr/>
          <a:lstStyle/>
          <a:p>
            <a:r>
              <a:rPr lang="de-DE" dirty="0"/>
              <a:t>Nutzen Sie die verschiedenen Bausteine der bAV, um eine für Sie optimierte Lösung der betrieblichen Altersversorgung aufzubauen.</a:t>
            </a:r>
          </a:p>
        </p:txBody>
      </p:sp>
      <p:sp>
        <p:nvSpPr>
          <p:cNvPr id="20" name="Textplatzhalter 19"/>
          <p:cNvSpPr>
            <a:spLocks noGrp="1"/>
          </p:cNvSpPr>
          <p:nvPr>
            <p:ph type="body" sz="quarter" idx="18"/>
          </p:nvPr>
        </p:nvSpPr>
        <p:spPr/>
        <p:txBody>
          <a:bodyPr/>
          <a:lstStyle/>
          <a:p>
            <a:r>
              <a:rPr lang="de-DE" dirty="0"/>
              <a:t>3. </a:t>
            </a:r>
            <a:r>
              <a:rPr lang="de-DE" altLang="de-DE" dirty="0"/>
              <a:t>bAV – Standard und Möglichkeiten</a:t>
            </a:r>
            <a:endParaRPr lang="de-DE" dirty="0"/>
          </a:p>
        </p:txBody>
      </p:sp>
      <p:sp>
        <p:nvSpPr>
          <p:cNvPr id="7" name="Datumsplatzhalter 6"/>
          <p:cNvSpPr>
            <a:spLocks noGrp="1"/>
          </p:cNvSpPr>
          <p:nvPr>
            <p:ph type="dt" sz="half" idx="25"/>
          </p:nvPr>
        </p:nvSpPr>
        <p:spPr/>
        <p:txBody>
          <a:bodyPr/>
          <a:lstStyle/>
          <a:p>
            <a:r>
              <a:rPr lang="de-DE"/>
              <a:t>01.01.2023</a:t>
            </a:r>
            <a:endParaRPr lang="de-DE" dirty="0"/>
          </a:p>
        </p:txBody>
      </p:sp>
      <p:sp>
        <p:nvSpPr>
          <p:cNvPr id="8" name="Fußzeilenplatzhalter 7"/>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9" name="Foliennummernplatzhalter 8"/>
          <p:cNvSpPr>
            <a:spLocks noGrp="1"/>
          </p:cNvSpPr>
          <p:nvPr>
            <p:ph type="sldNum" sz="quarter" idx="27"/>
          </p:nvPr>
        </p:nvSpPr>
        <p:spPr/>
        <p:txBody>
          <a:bodyPr/>
          <a:lstStyle/>
          <a:p>
            <a:fld id="{BFE8ADF1-837C-463F-9856-54C2D771B21B}" type="slidenum">
              <a:rPr lang="de-DE" smtClean="0"/>
              <a:pPr/>
              <a:t>25</a:t>
            </a:fld>
            <a:endParaRPr lang="de-DE" dirty="0"/>
          </a:p>
        </p:txBody>
      </p:sp>
      <p:sp>
        <p:nvSpPr>
          <p:cNvPr id="3" name="Textplatzhalter 6">
            <a:extLst>
              <a:ext uri="{FF2B5EF4-FFF2-40B4-BE49-F238E27FC236}">
                <a16:creationId xmlns:a16="http://schemas.microsoft.com/office/drawing/2014/main" id="{FE01C221-D15C-436A-7811-D953B3EDB5F7}"/>
              </a:ext>
            </a:extLst>
          </p:cNvPr>
          <p:cNvSpPr txBox="1">
            <a:spLocks/>
          </p:cNvSpPr>
          <p:nvPr/>
        </p:nvSpPr>
        <p:spPr bwMode="auto">
          <a:xfrm>
            <a:off x="421339" y="4044093"/>
            <a:ext cx="82677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a:spcBef>
                <a:spcPts val="1600"/>
              </a:spcBef>
              <a:defRPr sz="1700">
                <a:solidFill>
                  <a:schemeClr val="tx1"/>
                </a:solidFill>
                <a:latin typeface="Arial" panose="020B0604020202020204" pitchFamily="34" charset="0"/>
              </a:defRPr>
            </a:lvl1pPr>
            <a:lvl2pPr marL="268288" indent="-268288">
              <a:spcBef>
                <a:spcPts val="1600"/>
              </a:spcBef>
              <a:buSzPct val="100000"/>
              <a:buBlip>
                <a:blip r:embed="rId2"/>
              </a:buBlip>
              <a:defRPr sz="1700">
                <a:solidFill>
                  <a:schemeClr val="tx1"/>
                </a:solidFill>
                <a:latin typeface="Arial" panose="020B0604020202020204" pitchFamily="34" charset="0"/>
              </a:defRPr>
            </a:lvl2pPr>
            <a:lvl3pPr marL="538163" indent="-269875">
              <a:spcBef>
                <a:spcPts val="1600"/>
              </a:spcBef>
              <a:buSzPct val="100000"/>
              <a:buBlip>
                <a:blip r:embed="rId2"/>
              </a:buBlip>
              <a:defRPr sz="1700">
                <a:solidFill>
                  <a:schemeClr val="tx1"/>
                </a:solidFill>
                <a:latin typeface="Arial" panose="020B0604020202020204" pitchFamily="34" charset="0"/>
              </a:defRPr>
            </a:lvl3pPr>
            <a:lvl4pPr marL="806450" indent="-268288">
              <a:spcBef>
                <a:spcPts val="1600"/>
              </a:spcBef>
              <a:buSzPct val="100000"/>
              <a:buBlip>
                <a:blip r:embed="rId2"/>
              </a:buBlip>
              <a:defRPr sz="1700">
                <a:solidFill>
                  <a:schemeClr val="tx1"/>
                </a:solidFill>
                <a:latin typeface="Arial" panose="020B0604020202020204" pitchFamily="34" charset="0"/>
              </a:defRPr>
            </a:lvl4pPr>
            <a:lvl5pPr marL="2057400" indent="-2290763">
              <a:spcBef>
                <a:spcPts val="1600"/>
              </a:spcBef>
              <a:buSzPct val="100000"/>
              <a:buBlip>
                <a:blip r:embed="rId2"/>
              </a:buBlip>
              <a:defRPr sz="1700">
                <a:solidFill>
                  <a:schemeClr val="tx1"/>
                </a:solidFill>
                <a:latin typeface="Arial" panose="020B0604020202020204" pitchFamily="34" charset="0"/>
              </a:defRPr>
            </a:lvl5pPr>
            <a:lvl6pPr marL="2514600" indent="-2290763"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90763"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90763"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90763"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a:spcBef>
                <a:spcPct val="0"/>
              </a:spcBef>
            </a:pPr>
            <a:r>
              <a:rPr lang="de-DE" altLang="de-DE" sz="800" b="1" dirty="0"/>
              <a:t>Berechnungsgrundlage</a:t>
            </a:r>
            <a:r>
              <a:rPr lang="de-DE" altLang="de-DE" sz="800" dirty="0"/>
              <a:t>: </a:t>
            </a:r>
          </a:p>
          <a:p>
            <a:pPr>
              <a:spcBef>
                <a:spcPct val="0"/>
              </a:spcBef>
            </a:pPr>
            <a:r>
              <a:rPr lang="de-DE" altLang="de-DE" sz="800" dirty="0"/>
              <a:t>Arbeitnehmer, 30 Jahre alt, Steuerklasse 1, keine Kinder, keine Kirchensteuer, KV-Zusatzbeitrag 1,6 %</a:t>
            </a:r>
          </a:p>
          <a:p>
            <a:pPr>
              <a:spcBef>
                <a:spcPct val="0"/>
              </a:spcBef>
            </a:pPr>
            <a:r>
              <a:rPr lang="de-DE" altLang="de-DE" sz="800" dirty="0"/>
              <a:t>Steuer- und Sozialversicherungsfreiheit der Beiträge ggf. bis 4% der BBG (2023: 3.504 € p.a.). Leistungen aus geförderten Beiträgen und Zuzahlungen sind nach § 22 Nr. 5 EStG in vollem Umfang einkommensteuerpflichtig. Für die Verbeitragung in der Sozialversicherung (Krankenversicherung der Rentner) während des Rentenbezuges gilt eine Freigrenze </a:t>
            </a:r>
          </a:p>
          <a:p>
            <a:pPr>
              <a:spcBef>
                <a:spcPct val="0"/>
              </a:spcBef>
            </a:pPr>
            <a:r>
              <a:rPr lang="de-DE" altLang="de-DE" sz="800" dirty="0"/>
              <a:t>(§ 226 Abs. 2 SGB V) und darüber hinaus ein Freibetrag für Versorgungsbezüge der </a:t>
            </a:r>
            <a:r>
              <a:rPr lang="de-DE" altLang="de-DE" sz="800" dirty="0" err="1"/>
              <a:t>bAV</a:t>
            </a:r>
            <a:r>
              <a:rPr lang="de-DE" altLang="de-DE" sz="800" dirty="0"/>
              <a:t> (2023: 169,75 € p.m./ 20.370 € Kapitalleistung).</a:t>
            </a:r>
          </a:p>
          <a:p>
            <a:pPr>
              <a:spcBef>
                <a:spcPct val="0"/>
              </a:spcBef>
            </a:pPr>
            <a:r>
              <a:rPr lang="de-DE" altLang="de-DE" sz="800" dirty="0"/>
              <a:t>Rentenbeginn 67, Todesfallleistung aus Rentengarantiezeit 10 Jahre, Beitrag 155 Euro mtl., dynamische Rente, Tarif 76BO (01/2023), Tarifgruppe KG7E, unterstellte jährliche Wertentwicklung von 4 % (ohne Berücksichtigung von Fondskosten) und unveränderte Überschussbeteiligung zu Vertragsabschluss im Jahre 2023 für die gesamte Laufzeit.</a:t>
            </a:r>
          </a:p>
          <a:p>
            <a:pPr>
              <a:spcBef>
                <a:spcPct val="0"/>
              </a:spcBef>
            </a:pPr>
            <a:r>
              <a:rPr lang="de-DE" altLang="de-DE" sz="800" dirty="0"/>
              <a:t>Die Werte berücksichtigen die Überschussbeteiligung. Außerdem basieren sie auf fiktiven Annahmen zur Wertentwicklung des Vertragsguthabens vor Beginn der Rentenzahlung. Wir können diese Werte nicht garantieren.</a:t>
            </a:r>
          </a:p>
        </p:txBody>
      </p:sp>
      <p:sp>
        <p:nvSpPr>
          <p:cNvPr id="4" name="Textfeld 3">
            <a:extLst>
              <a:ext uri="{FF2B5EF4-FFF2-40B4-BE49-F238E27FC236}">
                <a16:creationId xmlns:a16="http://schemas.microsoft.com/office/drawing/2014/main" id="{02FBCA50-3531-BFBA-836A-37DCA9DB87C6}"/>
              </a:ext>
            </a:extLst>
          </p:cNvPr>
          <p:cNvSpPr txBox="1">
            <a:spLocks noChangeAspect="1"/>
          </p:cNvSpPr>
          <p:nvPr/>
        </p:nvSpPr>
        <p:spPr>
          <a:xfrm>
            <a:off x="1769120" y="2672502"/>
            <a:ext cx="1116000" cy="1116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spcAft>
                <a:spcPts val="600"/>
              </a:spcAft>
            </a:pPr>
            <a:r>
              <a:rPr lang="de-DE" sz="1100" dirty="0">
                <a:solidFill>
                  <a:schemeClr val="bg1"/>
                </a:solidFill>
              </a:rPr>
              <a:t>Schritt 1</a:t>
            </a:r>
          </a:p>
          <a:p>
            <a:pPr algn="ctr"/>
            <a:r>
              <a:rPr lang="de-DE" sz="1100" b="1" dirty="0">
                <a:solidFill>
                  <a:schemeClr val="bg1"/>
                </a:solidFill>
              </a:rPr>
              <a:t>Entgelt-</a:t>
            </a:r>
            <a:br>
              <a:rPr lang="de-DE" sz="1100" b="1" dirty="0">
                <a:solidFill>
                  <a:schemeClr val="bg1"/>
                </a:solidFill>
              </a:rPr>
            </a:br>
            <a:r>
              <a:rPr lang="de-DE" sz="1100" b="1" dirty="0" err="1">
                <a:solidFill>
                  <a:schemeClr val="bg1"/>
                </a:solidFill>
              </a:rPr>
              <a:t>umwandlung</a:t>
            </a:r>
            <a:endParaRPr lang="de-DE" sz="1100" b="1" dirty="0">
              <a:solidFill>
                <a:schemeClr val="bg1"/>
              </a:solidFill>
            </a:endParaRPr>
          </a:p>
        </p:txBody>
      </p:sp>
      <p:sp>
        <p:nvSpPr>
          <p:cNvPr id="5" name="Textfeld 4">
            <a:extLst>
              <a:ext uri="{FF2B5EF4-FFF2-40B4-BE49-F238E27FC236}">
                <a16:creationId xmlns:a16="http://schemas.microsoft.com/office/drawing/2014/main" id="{D3387BEC-7920-AD59-525F-0ACB582D872F}"/>
              </a:ext>
            </a:extLst>
          </p:cNvPr>
          <p:cNvSpPr txBox="1">
            <a:spLocks noChangeAspect="1"/>
          </p:cNvSpPr>
          <p:nvPr/>
        </p:nvSpPr>
        <p:spPr>
          <a:xfrm>
            <a:off x="3147168" y="2672502"/>
            <a:ext cx="1116000" cy="1116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spcAft>
                <a:spcPts val="600"/>
              </a:spcAft>
            </a:pPr>
            <a:r>
              <a:rPr lang="de-DE" sz="1100" dirty="0">
                <a:solidFill>
                  <a:schemeClr val="bg1"/>
                </a:solidFill>
              </a:rPr>
              <a:t>Schritt 2</a:t>
            </a:r>
          </a:p>
          <a:p>
            <a:pPr algn="ctr">
              <a:spcAft>
                <a:spcPts val="600"/>
              </a:spcAft>
            </a:pPr>
            <a:r>
              <a:rPr lang="de-DE" sz="1100" b="1" dirty="0">
                <a:solidFill>
                  <a:schemeClr val="bg1"/>
                </a:solidFill>
              </a:rPr>
              <a:t>Arbeitgeber-</a:t>
            </a:r>
            <a:br>
              <a:rPr lang="de-DE" sz="1100" b="1" dirty="0">
                <a:solidFill>
                  <a:schemeClr val="bg1"/>
                </a:solidFill>
              </a:rPr>
            </a:br>
            <a:r>
              <a:rPr lang="de-DE" sz="1100" b="1" dirty="0" err="1">
                <a:solidFill>
                  <a:schemeClr val="bg1"/>
                </a:solidFill>
              </a:rPr>
              <a:t>zuschuss</a:t>
            </a:r>
            <a:endParaRPr lang="de-DE" sz="1100" b="1" dirty="0">
              <a:solidFill>
                <a:schemeClr val="bg1"/>
              </a:solidFill>
            </a:endParaRPr>
          </a:p>
        </p:txBody>
      </p:sp>
      <p:sp>
        <p:nvSpPr>
          <p:cNvPr id="6" name="Textfeld 5">
            <a:extLst>
              <a:ext uri="{FF2B5EF4-FFF2-40B4-BE49-F238E27FC236}">
                <a16:creationId xmlns:a16="http://schemas.microsoft.com/office/drawing/2014/main" id="{6F5688D5-5A15-CC70-579E-13EC63C79CD9}"/>
              </a:ext>
            </a:extLst>
          </p:cNvPr>
          <p:cNvSpPr txBox="1">
            <a:spLocks noChangeAspect="1"/>
          </p:cNvSpPr>
          <p:nvPr/>
        </p:nvSpPr>
        <p:spPr>
          <a:xfrm>
            <a:off x="4525216" y="2672502"/>
            <a:ext cx="1116000" cy="1116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00557D"/>
          </a:solidFill>
        </p:spPr>
        <p:txBody>
          <a:bodyPr wrap="none" lIns="72000" tIns="72000" rIns="72000" bIns="72000" rtlCol="0" anchor="ctr">
            <a:noAutofit/>
          </a:bodyPr>
          <a:lstStyle/>
          <a:p>
            <a:pPr algn="ctr">
              <a:spcAft>
                <a:spcPts val="600"/>
              </a:spcAft>
            </a:pPr>
            <a:r>
              <a:rPr lang="de-DE" sz="1100" dirty="0">
                <a:solidFill>
                  <a:schemeClr val="bg1"/>
                </a:solidFill>
              </a:rPr>
              <a:t>Schritt 3</a:t>
            </a:r>
          </a:p>
          <a:p>
            <a:pPr algn="ctr">
              <a:spcAft>
                <a:spcPts val="600"/>
              </a:spcAft>
            </a:pPr>
            <a:r>
              <a:rPr lang="de-DE" sz="1100" b="1" dirty="0">
                <a:solidFill>
                  <a:schemeClr val="bg1"/>
                </a:solidFill>
              </a:rPr>
              <a:t>Arbeitgeber-</a:t>
            </a:r>
            <a:br>
              <a:rPr lang="de-DE" sz="1100" b="1" dirty="0">
                <a:solidFill>
                  <a:schemeClr val="bg1"/>
                </a:solidFill>
              </a:rPr>
            </a:br>
            <a:r>
              <a:rPr lang="de-DE" sz="1100" b="1" dirty="0">
                <a:solidFill>
                  <a:schemeClr val="bg1"/>
                </a:solidFill>
              </a:rPr>
              <a:t>Rente</a:t>
            </a:r>
          </a:p>
        </p:txBody>
      </p:sp>
      <p:sp>
        <p:nvSpPr>
          <p:cNvPr id="10" name="Richtungspfeil 51">
            <a:extLst>
              <a:ext uri="{FF2B5EF4-FFF2-40B4-BE49-F238E27FC236}">
                <a16:creationId xmlns:a16="http://schemas.microsoft.com/office/drawing/2014/main" id="{45F80A7E-2BD6-EF53-710E-CB73AD39A7D4}"/>
              </a:ext>
            </a:extLst>
          </p:cNvPr>
          <p:cNvSpPr/>
          <p:nvPr/>
        </p:nvSpPr>
        <p:spPr>
          <a:xfrm>
            <a:off x="362423" y="2672502"/>
            <a:ext cx="1271116" cy="1116000"/>
          </a:xfrm>
          <a:prstGeom prst="homePlate">
            <a:avLst/>
          </a:prstGeom>
          <a:solidFill>
            <a:srgbClr val="0073AA"/>
          </a:solidFill>
        </p:spPr>
        <p:txBody>
          <a:bodyPr wrap="none" lIns="108000" tIns="72000" rIns="72000" bIns="72000" rtlCol="0" anchor="ctr">
            <a:noAutofit/>
          </a:bodyPr>
          <a:lstStyle/>
          <a:p>
            <a:pPr>
              <a:spcAft>
                <a:spcPts val="600"/>
              </a:spcAft>
            </a:pPr>
            <a:r>
              <a:rPr lang="de-DE" sz="1050" b="1" dirty="0">
                <a:solidFill>
                  <a:schemeClr val="bg1"/>
                </a:solidFill>
              </a:rPr>
              <a:t>38,95 €</a:t>
            </a:r>
          </a:p>
          <a:p>
            <a:pPr>
              <a:spcAft>
                <a:spcPts val="600"/>
              </a:spcAft>
            </a:pPr>
            <a:r>
              <a:rPr lang="de-DE" sz="1050" b="1" dirty="0">
                <a:solidFill>
                  <a:schemeClr val="bg1"/>
                </a:solidFill>
              </a:rPr>
              <a:t>Nettobeitrag</a:t>
            </a:r>
            <a:br>
              <a:rPr lang="de-DE" sz="1050" b="1" dirty="0">
                <a:solidFill>
                  <a:schemeClr val="bg1"/>
                </a:solidFill>
              </a:rPr>
            </a:br>
            <a:r>
              <a:rPr lang="de-DE" sz="1050" b="1" dirty="0">
                <a:solidFill>
                  <a:schemeClr val="bg1"/>
                </a:solidFill>
              </a:rPr>
              <a:t>Arbeitnehmer</a:t>
            </a:r>
          </a:p>
        </p:txBody>
      </p:sp>
      <p:sp>
        <p:nvSpPr>
          <p:cNvPr id="11" name="Richtungspfeil 52">
            <a:extLst>
              <a:ext uri="{FF2B5EF4-FFF2-40B4-BE49-F238E27FC236}">
                <a16:creationId xmlns:a16="http://schemas.microsoft.com/office/drawing/2014/main" id="{4BA766E1-504A-19C4-AA64-9A27E23EBBB6}"/>
              </a:ext>
            </a:extLst>
          </p:cNvPr>
          <p:cNvSpPr/>
          <p:nvPr/>
        </p:nvSpPr>
        <p:spPr>
          <a:xfrm>
            <a:off x="5903265" y="2672502"/>
            <a:ext cx="1271116" cy="1116000"/>
          </a:xfrm>
          <a:prstGeom prst="homePlate">
            <a:avLst/>
          </a:prstGeom>
          <a:solidFill>
            <a:srgbClr val="0073AA"/>
          </a:solidFill>
        </p:spPr>
        <p:txBody>
          <a:bodyPr wrap="none" lIns="108000" tIns="72000" rIns="72000" bIns="72000" rtlCol="0" anchor="ctr">
            <a:noAutofit/>
          </a:bodyPr>
          <a:lstStyle/>
          <a:p>
            <a:pPr>
              <a:spcAft>
                <a:spcPts val="600"/>
              </a:spcAft>
            </a:pPr>
            <a:r>
              <a:rPr lang="de-DE" sz="1100" b="1" dirty="0">
                <a:solidFill>
                  <a:schemeClr val="bg1"/>
                </a:solidFill>
              </a:rPr>
              <a:t>155,00 €</a:t>
            </a:r>
          </a:p>
          <a:p>
            <a:pPr>
              <a:spcAft>
                <a:spcPts val="600"/>
              </a:spcAft>
            </a:pPr>
            <a:r>
              <a:rPr lang="de-DE" sz="1100" b="1" dirty="0">
                <a:solidFill>
                  <a:schemeClr val="bg1"/>
                </a:solidFill>
              </a:rPr>
              <a:t>Bruttobeitrag </a:t>
            </a:r>
            <a:br>
              <a:rPr lang="de-DE" sz="1100" b="1" dirty="0">
                <a:solidFill>
                  <a:schemeClr val="bg1"/>
                </a:solidFill>
              </a:rPr>
            </a:br>
            <a:r>
              <a:rPr lang="de-DE" sz="1100" b="1" dirty="0" err="1">
                <a:solidFill>
                  <a:schemeClr val="bg1"/>
                </a:solidFill>
              </a:rPr>
              <a:t>bAV</a:t>
            </a:r>
            <a:endParaRPr lang="de-DE" sz="1100" b="1" dirty="0">
              <a:solidFill>
                <a:schemeClr val="bg1"/>
              </a:solidFill>
            </a:endParaRPr>
          </a:p>
        </p:txBody>
      </p:sp>
      <p:sp>
        <p:nvSpPr>
          <p:cNvPr id="12" name="Chevron 54">
            <a:extLst>
              <a:ext uri="{FF2B5EF4-FFF2-40B4-BE49-F238E27FC236}">
                <a16:creationId xmlns:a16="http://schemas.microsoft.com/office/drawing/2014/main" id="{B21A1F1F-F58E-C6C5-936D-73E4D45CB4FD}"/>
              </a:ext>
            </a:extLst>
          </p:cNvPr>
          <p:cNvSpPr/>
          <p:nvPr/>
        </p:nvSpPr>
        <p:spPr>
          <a:xfrm>
            <a:off x="6988175" y="2672502"/>
            <a:ext cx="1814997" cy="1116000"/>
          </a:xfrm>
          <a:prstGeom prst="chevron">
            <a:avLst/>
          </a:prstGeom>
          <a:solidFill>
            <a:srgbClr val="0073AA"/>
          </a:solidFill>
        </p:spPr>
        <p:txBody>
          <a:bodyPr wrap="none" lIns="72000" tIns="72000" rIns="72000" bIns="72000" rtlCol="0" anchor="ctr">
            <a:noAutofit/>
          </a:bodyPr>
          <a:lstStyle/>
          <a:p>
            <a:pPr>
              <a:spcAft>
                <a:spcPts val="600"/>
              </a:spcAft>
            </a:pPr>
            <a:r>
              <a:rPr lang="de-DE" sz="1100" b="1" dirty="0">
                <a:solidFill>
                  <a:schemeClr val="bg1"/>
                </a:solidFill>
              </a:rPr>
              <a:t>366,00 €</a:t>
            </a:r>
          </a:p>
          <a:p>
            <a:pPr>
              <a:spcAft>
                <a:spcPts val="600"/>
              </a:spcAft>
            </a:pPr>
            <a:r>
              <a:rPr lang="de-DE" sz="1100" b="1" dirty="0">
                <a:solidFill>
                  <a:schemeClr val="bg1"/>
                </a:solidFill>
              </a:rPr>
              <a:t>Rente </a:t>
            </a:r>
            <a:br>
              <a:rPr lang="de-DE" sz="1100" b="1" dirty="0">
                <a:solidFill>
                  <a:schemeClr val="bg1"/>
                </a:solidFill>
              </a:rPr>
            </a:br>
            <a:r>
              <a:rPr lang="de-DE" sz="900" dirty="0">
                <a:solidFill>
                  <a:schemeClr val="bg1"/>
                </a:solidFill>
                <a:latin typeface="Arial Narrow" panose="020B0606020202030204" pitchFamily="34" charset="0"/>
              </a:rPr>
              <a:t>(inkl. nicht garantierter </a:t>
            </a:r>
            <a:br>
              <a:rPr lang="de-DE" sz="900" dirty="0">
                <a:solidFill>
                  <a:schemeClr val="bg1"/>
                </a:solidFill>
                <a:latin typeface="Arial Narrow" panose="020B0606020202030204" pitchFamily="34" charset="0"/>
              </a:rPr>
            </a:br>
            <a:r>
              <a:rPr lang="de-DE" sz="900" dirty="0">
                <a:solidFill>
                  <a:schemeClr val="bg1"/>
                </a:solidFill>
                <a:latin typeface="Arial Narrow" panose="020B0606020202030204" pitchFamily="34" charset="0"/>
              </a:rPr>
              <a:t>Überschüsse)</a:t>
            </a:r>
            <a:endParaRPr lang="de-DE" sz="11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763512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2DB5068-ACBF-4304-BF54-01436B17487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0" y="800138"/>
            <a:ext cx="9144000" cy="6049242"/>
          </a:xfrm>
          <a:prstGeom prst="rect">
            <a:avLst/>
          </a:prstGeom>
        </p:spPr>
      </p:pic>
      <p:sp>
        <p:nvSpPr>
          <p:cNvPr id="5"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2" name="Textplatzhalter 1"/>
          <p:cNvSpPr>
            <a:spLocks noGrp="1"/>
          </p:cNvSpPr>
          <p:nvPr>
            <p:ph type="body" sz="quarter" idx="10"/>
          </p:nvPr>
        </p:nvSpPr>
        <p:spPr/>
        <p:txBody>
          <a:bodyPr/>
          <a:lstStyle/>
          <a:p>
            <a:r>
              <a:rPr lang="de-DE" dirty="0"/>
              <a:t>4.</a:t>
            </a:r>
          </a:p>
        </p:txBody>
      </p:sp>
      <p:sp>
        <p:nvSpPr>
          <p:cNvPr id="6"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bAV – mit dem richtigen Anbieter</a:t>
            </a:r>
            <a:br>
              <a:rPr lang="de-DE" altLang="de-DE" dirty="0"/>
            </a:br>
            <a:r>
              <a:rPr lang="de-DE" altLang="de-DE" dirty="0"/>
              <a:t>und durch die </a:t>
            </a:r>
            <a:r>
              <a:rPr lang="de-DE" altLang="de-DE" dirty="0" err="1"/>
              <a:t>GrüneRente</a:t>
            </a:r>
            <a:endParaRPr lang="de-DE" dirty="0"/>
          </a:p>
        </p:txBody>
      </p:sp>
    </p:spTree>
    <p:extLst>
      <p:ext uri="{BB962C8B-B14F-4D97-AF65-F5344CB8AC3E}">
        <p14:creationId xmlns:p14="http://schemas.microsoft.com/office/powerpoint/2010/main" val="1002179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bAV für kleine und mittlere Unternehmen:</a:t>
            </a:r>
            <a:br>
              <a:rPr lang="de-DE" altLang="de-DE"/>
            </a:br>
            <a:r>
              <a:rPr lang="de-DE" altLang="de-DE"/>
              <a:t>Mit Direktversicherung besonders leicht</a:t>
            </a:r>
            <a:endParaRPr lang="de-DE" dirty="0"/>
          </a:p>
        </p:txBody>
      </p:sp>
      <p:sp>
        <p:nvSpPr>
          <p:cNvPr id="3" name="Textplatzhalter 2"/>
          <p:cNvSpPr>
            <a:spLocks noGrp="1"/>
          </p:cNvSpPr>
          <p:nvPr>
            <p:ph type="body" sz="quarter" idx="17"/>
          </p:nvPr>
        </p:nvSpPr>
        <p:spPr/>
        <p:txBody>
          <a:bodyPr/>
          <a:lstStyle/>
          <a:p>
            <a:pPr lvl="1"/>
            <a:r>
              <a:rPr lang="de-DE" altLang="de-DE" dirty="0"/>
              <a:t>Die Durchführung der bAV in Form </a:t>
            </a:r>
            <a:br>
              <a:rPr lang="de-DE" altLang="de-DE" dirty="0"/>
            </a:br>
            <a:r>
              <a:rPr lang="de-DE" altLang="de-DE" dirty="0"/>
              <a:t>der </a:t>
            </a:r>
            <a:r>
              <a:rPr lang="de-DE" altLang="de-DE" b="1" dirty="0"/>
              <a:t>Direktversicherung</a:t>
            </a:r>
            <a:r>
              <a:rPr lang="de-DE" altLang="de-DE" dirty="0"/>
              <a:t> verlangt wenig Verwaltungsaufwand.</a:t>
            </a:r>
          </a:p>
          <a:p>
            <a:pPr lvl="1"/>
            <a:r>
              <a:rPr lang="de-DE" altLang="de-DE" dirty="0"/>
              <a:t>Keine Kosten für Insolvenz-</a:t>
            </a:r>
            <a:br>
              <a:rPr lang="de-DE" altLang="de-DE" dirty="0"/>
            </a:br>
            <a:r>
              <a:rPr lang="de-DE" altLang="de-DE" dirty="0" err="1"/>
              <a:t>sicherung</a:t>
            </a:r>
            <a:r>
              <a:rPr lang="de-DE" altLang="de-DE" dirty="0"/>
              <a:t>, bilanzneutral, keine Bilanzgutachten notwendig.</a:t>
            </a:r>
          </a:p>
          <a:p>
            <a:pPr lvl="1"/>
            <a:r>
              <a:rPr lang="de-DE" altLang="de-DE" dirty="0"/>
              <a:t>Bei Ausscheiden der Arbeitnehmer: Mitgeben des Versicherungsvertrages und Anspruchsbegrenzung.</a:t>
            </a:r>
          </a:p>
        </p:txBody>
      </p:sp>
      <p:sp>
        <p:nvSpPr>
          <p:cNvPr id="21" name="Textplatzhalter 20"/>
          <p:cNvSpPr>
            <a:spLocks noGrp="1"/>
          </p:cNvSpPr>
          <p:nvPr>
            <p:ph type="body" sz="quarter" idx="24"/>
          </p:nvPr>
        </p:nvSpPr>
        <p:spPr/>
        <p:txBody>
          <a:bodyPr/>
          <a:lstStyle/>
          <a:p>
            <a:pPr eaLnBrk="1" fontAlgn="auto" hangingPunct="1">
              <a:spcAft>
                <a:spcPts val="0"/>
              </a:spcAft>
              <a:defRPr/>
            </a:pPr>
            <a:r>
              <a:rPr lang="de-DE" dirty="0"/>
              <a:t>Die Direktversicherung eignet sich aufgrund der einfachen, komfortablen und flexiblen Durchführung besonders für kleine und mittlere Unternehmen.</a:t>
            </a:r>
          </a:p>
        </p:txBody>
      </p:sp>
      <p:sp>
        <p:nvSpPr>
          <p:cNvPr id="33" name="Textplatzhalter 32"/>
          <p:cNvSpPr>
            <a:spLocks noGrp="1"/>
          </p:cNvSpPr>
          <p:nvPr>
            <p:ph type="body" sz="quarter" idx="23"/>
          </p:nvPr>
        </p:nvSpPr>
        <p:spPr/>
        <p:txBody>
          <a:bodyPr/>
          <a:lstStyle/>
          <a:p>
            <a:endParaRPr lang="de-DE"/>
          </a:p>
        </p:txBody>
      </p:sp>
      <p:sp>
        <p:nvSpPr>
          <p:cNvPr id="8" name="Textplatzhalter 7"/>
          <p:cNvSpPr>
            <a:spLocks noGrp="1"/>
          </p:cNvSpPr>
          <p:nvPr>
            <p:ph type="body" sz="quarter" idx="18"/>
          </p:nvPr>
        </p:nvSpPr>
        <p:spPr/>
        <p:txBody>
          <a:bodyPr/>
          <a:lstStyle/>
          <a:p>
            <a:r>
              <a:rPr lang="de-DE" dirty="0"/>
              <a:t>4. </a:t>
            </a:r>
            <a:r>
              <a:rPr lang="de-DE" altLang="de-DE" dirty="0"/>
              <a:t>bAV – mit dem richtigen Anbieter und durch die </a:t>
            </a:r>
            <a:r>
              <a:rPr lang="de-DE" altLang="de-DE" dirty="0" err="1"/>
              <a:t>GrüneRente</a:t>
            </a:r>
            <a:endParaRPr 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10" name="Fußzeilenplatzhalter 9"/>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11" name="Foliennummernplatzhalter 10"/>
          <p:cNvSpPr>
            <a:spLocks noGrp="1"/>
          </p:cNvSpPr>
          <p:nvPr>
            <p:ph type="sldNum" sz="quarter" idx="27"/>
          </p:nvPr>
        </p:nvSpPr>
        <p:spPr/>
        <p:txBody>
          <a:bodyPr/>
          <a:lstStyle/>
          <a:p>
            <a:fld id="{BFE8ADF1-837C-463F-9856-54C2D771B21B}" type="slidenum">
              <a:rPr lang="de-DE" smtClean="0"/>
              <a:pPr/>
              <a:t>27</a:t>
            </a:fld>
            <a:endParaRPr lang="de-DE" dirty="0"/>
          </a:p>
        </p:txBody>
      </p:sp>
      <p:pic>
        <p:nvPicPr>
          <p:cNvPr id="5" name="Grafik 4">
            <a:extLst>
              <a:ext uri="{FF2B5EF4-FFF2-40B4-BE49-F238E27FC236}">
                <a16:creationId xmlns:a16="http://schemas.microsoft.com/office/drawing/2014/main" id="{1CACD613-C74D-2534-289E-4202E6896374}"/>
              </a:ext>
            </a:extLst>
          </p:cNvPr>
          <p:cNvPicPr/>
          <p:nvPr/>
        </p:nvPicPr>
        <p:blipFill rotWithShape="1">
          <a:blip r:embed="rId2">
            <a:clrChange>
              <a:clrFrom>
                <a:srgbClr val="F6F6F6"/>
              </a:clrFrom>
              <a:clrTo>
                <a:srgbClr val="F6F6F6">
                  <a:alpha val="0"/>
                </a:srgbClr>
              </a:clrTo>
            </a:clrChange>
          </a:blip>
          <a:srcRect t="6856" b="6856"/>
          <a:stretch/>
        </p:blipFill>
        <p:spPr>
          <a:xfrm>
            <a:off x="4126108" y="2452356"/>
            <a:ext cx="4825430" cy="2838972"/>
          </a:xfrm>
          <a:prstGeom prst="rect">
            <a:avLst/>
          </a:prstGeom>
          <a:ln>
            <a:noFill/>
          </a:ln>
        </p:spPr>
      </p:pic>
    </p:spTree>
    <p:extLst>
      <p:ext uri="{BB962C8B-B14F-4D97-AF65-F5344CB8AC3E}">
        <p14:creationId xmlns:p14="http://schemas.microsoft.com/office/powerpoint/2010/main" val="206938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Das richtige bAV-Konzept:</a:t>
            </a:r>
            <a:br>
              <a:rPr lang="de-DE" altLang="de-DE"/>
            </a:br>
            <a:r>
              <a:rPr lang="de-DE" altLang="de-DE"/>
              <a:t>Tarifverträge setzen in allen Branchen den Standard</a:t>
            </a:r>
            <a:endParaRPr lang="de-DE" dirty="0"/>
          </a:p>
        </p:txBody>
      </p:sp>
      <p:sp>
        <p:nvSpPr>
          <p:cNvPr id="3" name="Textplatzhalter 2"/>
          <p:cNvSpPr>
            <a:spLocks noGrp="1"/>
          </p:cNvSpPr>
          <p:nvPr>
            <p:ph type="body" sz="quarter" idx="17"/>
          </p:nvPr>
        </p:nvSpPr>
        <p:spPr>
          <a:xfrm>
            <a:off x="358774" y="2600325"/>
            <a:ext cx="4486181" cy="2736850"/>
          </a:xfrm>
        </p:spPr>
        <p:txBody>
          <a:bodyPr/>
          <a:lstStyle/>
          <a:p>
            <a:pPr marL="233363" lvl="1" indent="-233363" eaLnBrk="1" hangingPunct="1"/>
            <a:r>
              <a:rPr lang="de-DE" altLang="de-DE" dirty="0"/>
              <a:t>ist solide, finanzstark, „Made in Germany“.</a:t>
            </a:r>
          </a:p>
          <a:p>
            <a:pPr marL="233363" lvl="1" indent="-233363" eaLnBrk="1" hangingPunct="1"/>
            <a:r>
              <a:rPr lang="de-DE" altLang="de-DE" dirty="0"/>
              <a:t>ist ein Versicherungsverein auf Gegenseitigkeit – Sie werden Mitglied.</a:t>
            </a:r>
          </a:p>
          <a:p>
            <a:pPr marL="233363" lvl="1" indent="-233363" eaLnBrk="1" hangingPunct="1"/>
            <a:r>
              <a:rPr lang="de-DE" altLang="de-DE" dirty="0"/>
              <a:t>hat starke Kennzahlen und ausgezeichnete Produkte. </a:t>
            </a:r>
          </a:p>
        </p:txBody>
      </p:sp>
      <p:sp>
        <p:nvSpPr>
          <p:cNvPr id="26" name="Textplatzhalter 25"/>
          <p:cNvSpPr>
            <a:spLocks noGrp="1"/>
          </p:cNvSpPr>
          <p:nvPr>
            <p:ph type="body" sz="quarter" idx="21"/>
          </p:nvPr>
        </p:nvSpPr>
        <p:spPr/>
        <p:txBody>
          <a:bodyPr/>
          <a:lstStyle/>
          <a:p>
            <a:pPr eaLnBrk="1" hangingPunct="1">
              <a:spcBef>
                <a:spcPct val="0"/>
              </a:spcBef>
            </a:pPr>
            <a:r>
              <a:rPr lang="de-DE" altLang="de-DE"/>
              <a:t>Die Stuttgarter</a:t>
            </a:r>
            <a:endParaRPr lang="de-DE" altLang="de-DE" dirty="0"/>
          </a:p>
        </p:txBody>
      </p:sp>
      <p:sp>
        <p:nvSpPr>
          <p:cNvPr id="21" name="Textplatzhalter 20"/>
          <p:cNvSpPr>
            <a:spLocks noGrp="1"/>
          </p:cNvSpPr>
          <p:nvPr>
            <p:ph type="body" sz="quarter" idx="24"/>
          </p:nvPr>
        </p:nvSpPr>
        <p:spPr>
          <a:xfrm>
            <a:off x="914400" y="5394511"/>
            <a:ext cx="7983939" cy="622300"/>
          </a:xfrm>
        </p:spPr>
        <p:txBody>
          <a:bodyPr/>
          <a:lstStyle/>
          <a:p>
            <a:pPr eaLnBrk="1" fontAlgn="auto" hangingPunct="1">
              <a:spcAft>
                <a:spcPts val="0"/>
              </a:spcAft>
              <a:defRPr/>
            </a:pPr>
            <a:r>
              <a:rPr lang="de-DE"/>
              <a:t>Für das "Geld" Ihrer Mitarbeiter wählen Sie einen exzellenten Versicherer aus.</a:t>
            </a:r>
            <a:endParaRPr lang="de-DE" dirty="0"/>
          </a:p>
        </p:txBody>
      </p:sp>
      <p:sp>
        <p:nvSpPr>
          <p:cNvPr id="27" name="Textplatzhalter 26"/>
          <p:cNvSpPr>
            <a:spLocks noGrp="1"/>
          </p:cNvSpPr>
          <p:nvPr>
            <p:ph type="body" sz="quarter" idx="23"/>
          </p:nvPr>
        </p:nvSpPr>
        <p:spPr/>
        <p:txBody>
          <a:bodyPr/>
          <a:lstStyle/>
          <a:p>
            <a:endParaRPr lang="de-DE"/>
          </a:p>
        </p:txBody>
      </p:sp>
      <p:sp>
        <p:nvSpPr>
          <p:cNvPr id="8" name="Textplatzhalter 7"/>
          <p:cNvSpPr>
            <a:spLocks noGrp="1"/>
          </p:cNvSpPr>
          <p:nvPr>
            <p:ph type="body" sz="quarter" idx="18"/>
          </p:nvPr>
        </p:nvSpPr>
        <p:spPr/>
        <p:txBody>
          <a:bodyPr/>
          <a:lstStyle/>
          <a:p>
            <a:r>
              <a:rPr lang="de-DE"/>
              <a:t>4. </a:t>
            </a:r>
            <a:r>
              <a:rPr lang="de-DE" altLang="de-DE"/>
              <a:t>bAV – mit dem richtigen Anbieter und durch die GrüneRente</a:t>
            </a:r>
            <a:endParaRPr 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10" name="Fußzeilenplatzhalter 9"/>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11" name="Foliennummernplatzhalter 10"/>
          <p:cNvSpPr>
            <a:spLocks noGrp="1"/>
          </p:cNvSpPr>
          <p:nvPr>
            <p:ph type="sldNum" sz="quarter" idx="27"/>
          </p:nvPr>
        </p:nvSpPr>
        <p:spPr/>
        <p:txBody>
          <a:bodyPr/>
          <a:lstStyle/>
          <a:p>
            <a:fld id="{BFE8ADF1-837C-463F-9856-54C2D771B21B}" type="slidenum">
              <a:rPr lang="de-DE" smtClean="0"/>
              <a:pPr/>
              <a:t>28</a:t>
            </a:fld>
            <a:endParaRPr lang="de-DE" dirty="0"/>
          </a:p>
        </p:txBody>
      </p:sp>
      <p:pic>
        <p:nvPicPr>
          <p:cNvPr id="15" name="Grafik 14">
            <a:extLst>
              <a:ext uri="{FF2B5EF4-FFF2-40B4-BE49-F238E27FC236}">
                <a16:creationId xmlns:a16="http://schemas.microsoft.com/office/drawing/2014/main" id="{28405C12-0845-49DE-8AD8-80C69F8DC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216" y="3138622"/>
            <a:ext cx="3366002" cy="612000"/>
          </a:xfrm>
          <a:prstGeom prst="rect">
            <a:avLst/>
          </a:prstGeom>
        </p:spPr>
      </p:pic>
    </p:spTree>
    <p:extLst>
      <p:ext uri="{BB962C8B-B14F-4D97-AF65-F5344CB8AC3E}">
        <p14:creationId xmlns:p14="http://schemas.microsoft.com/office/powerpoint/2010/main" val="490988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Meine Empfehlung:</a:t>
            </a:r>
            <a:br>
              <a:rPr lang="de-DE" altLang="de-DE" dirty="0"/>
            </a:br>
            <a:r>
              <a:rPr lang="de-DE" altLang="de-DE" dirty="0"/>
              <a:t>Eine Direktversicherung passend zur Risikoneigung</a:t>
            </a:r>
            <a:endParaRPr lang="de-DE" dirty="0"/>
          </a:p>
        </p:txBody>
      </p:sp>
      <p:sp>
        <p:nvSpPr>
          <p:cNvPr id="3" name="Textplatzhalter 2"/>
          <p:cNvSpPr>
            <a:spLocks noGrp="1"/>
          </p:cNvSpPr>
          <p:nvPr>
            <p:ph type="body" sz="quarter" idx="20"/>
          </p:nvPr>
        </p:nvSpPr>
        <p:spPr>
          <a:xfrm>
            <a:off x="358775" y="2087563"/>
            <a:ext cx="8426449" cy="261610"/>
          </a:xfrm>
        </p:spPr>
        <p:txBody>
          <a:bodyPr/>
          <a:lstStyle/>
          <a:p>
            <a:r>
              <a:rPr lang="de-DE" altLang="de-DE" dirty="0"/>
              <a:t>Die Stuttgarter</a:t>
            </a:r>
          </a:p>
        </p:txBody>
      </p:sp>
      <p:sp>
        <p:nvSpPr>
          <p:cNvPr id="4" name="Textplatzhalter 3"/>
          <p:cNvSpPr>
            <a:spLocks noGrp="1"/>
          </p:cNvSpPr>
          <p:nvPr>
            <p:ph type="body" sz="quarter" idx="17"/>
          </p:nvPr>
        </p:nvSpPr>
        <p:spPr>
          <a:xfrm>
            <a:off x="358773" y="2600325"/>
            <a:ext cx="4690899" cy="3600450"/>
          </a:xfrm>
        </p:spPr>
        <p:txBody>
          <a:bodyPr>
            <a:normAutofit/>
          </a:bodyPr>
          <a:lstStyle/>
          <a:p>
            <a:pPr marL="233363" lvl="1" indent="-233363" eaLnBrk="1" hangingPunct="1"/>
            <a:r>
              <a:rPr lang="de-DE" altLang="de-DE" dirty="0"/>
              <a:t>Auswahlmöglichkeit von verschiedenen Anlagekonzepten passend zur Risikoneigung (index-safe, </a:t>
            </a:r>
            <a:r>
              <a:rPr lang="de-DE" altLang="de-DE" dirty="0" err="1"/>
              <a:t>comfort</a:t>
            </a:r>
            <a:r>
              <a:rPr lang="de-DE" altLang="de-DE" dirty="0"/>
              <a:t>+, </a:t>
            </a:r>
            <a:r>
              <a:rPr lang="de-DE" altLang="de-DE" dirty="0" err="1"/>
              <a:t>performance</a:t>
            </a:r>
            <a:r>
              <a:rPr lang="de-DE" altLang="de-DE" dirty="0"/>
              <a:t>+, classic).</a:t>
            </a:r>
          </a:p>
          <a:p>
            <a:pPr marL="233363" lvl="1" indent="-233363" eaLnBrk="1" hangingPunct="1"/>
            <a:r>
              <a:rPr lang="de-DE" altLang="de-DE" dirty="0"/>
              <a:t>Bei Ausscheiden des Arbeitnehmers kann die Anspruchsbegrenzung erfolgen (Risikominimierung für den Arbeitgeber).</a:t>
            </a:r>
          </a:p>
          <a:p>
            <a:pPr marL="233363" lvl="1" indent="-233363" eaLnBrk="1" hangingPunct="1"/>
            <a:r>
              <a:rPr lang="de-DE" altLang="de-DE" dirty="0"/>
              <a:t>Ihre Entscheidung: Muster der Entgelt-</a:t>
            </a:r>
            <a:r>
              <a:rPr lang="de-DE" altLang="de-DE" dirty="0" err="1"/>
              <a:t>umwandlungsvereinbarung</a:t>
            </a:r>
            <a:r>
              <a:rPr lang="de-DE" altLang="de-DE" dirty="0"/>
              <a:t> der Stuttgarter passend zum Tarif oder eigene Vereinbarung.</a:t>
            </a:r>
          </a:p>
        </p:txBody>
      </p:sp>
      <p:sp>
        <p:nvSpPr>
          <p:cNvPr id="6" name="Textplatzhalter 5"/>
          <p:cNvSpPr>
            <a:spLocks noGrp="1"/>
          </p:cNvSpPr>
          <p:nvPr>
            <p:ph type="body" sz="quarter" idx="18"/>
          </p:nvPr>
        </p:nvSpPr>
        <p:spPr/>
        <p:txBody>
          <a:bodyPr/>
          <a:lstStyle/>
          <a:p>
            <a:r>
              <a:rPr lang="de-DE" dirty="0"/>
              <a:t>4. </a:t>
            </a:r>
            <a:r>
              <a:rPr lang="de-DE" altLang="de-DE" dirty="0"/>
              <a:t>bAV – mit dem richtigen Anbieter und durch die </a:t>
            </a:r>
            <a:r>
              <a:rPr lang="de-DE" altLang="de-DE" dirty="0" err="1"/>
              <a:t>GrüneRente</a:t>
            </a:r>
            <a:endParaRPr lang="de-DE" dirty="0"/>
          </a:p>
        </p:txBody>
      </p:sp>
      <p:sp>
        <p:nvSpPr>
          <p:cNvPr id="7" name="Datumsplatzhalter 6"/>
          <p:cNvSpPr>
            <a:spLocks noGrp="1"/>
          </p:cNvSpPr>
          <p:nvPr>
            <p:ph type="dt" sz="half" idx="21"/>
          </p:nvPr>
        </p:nvSpPr>
        <p:spPr/>
        <p:txBody>
          <a:bodyPr/>
          <a:lstStyle/>
          <a:p>
            <a:r>
              <a:rPr lang="de-DE"/>
              <a:t>01.01.2023</a:t>
            </a:r>
            <a:endParaRPr lang="de-DE" dirty="0"/>
          </a:p>
        </p:txBody>
      </p:sp>
      <p:sp>
        <p:nvSpPr>
          <p:cNvPr id="8" name="Fußzeilenplatzhalter 7"/>
          <p:cNvSpPr>
            <a:spLocks noGrp="1"/>
          </p:cNvSpPr>
          <p:nvPr>
            <p:ph type="ftr" sz="quarter" idx="22"/>
          </p:nvPr>
        </p:nvSpPr>
        <p:spPr/>
        <p:txBody>
          <a:bodyPr/>
          <a:lstStyle/>
          <a:p>
            <a:r>
              <a:rPr lang="de-DE" dirty="0"/>
              <a:t>Soziale Verantwortung und Nachhaltigkeit:</a:t>
            </a:r>
          </a:p>
          <a:p>
            <a:r>
              <a:rPr lang="de-DE" dirty="0"/>
              <a:t>Ihr Konzept für die Umsetzung der betrieblichen Altersversorgung</a:t>
            </a:r>
          </a:p>
        </p:txBody>
      </p:sp>
      <p:sp>
        <p:nvSpPr>
          <p:cNvPr id="9" name="Foliennummernplatzhalter 8"/>
          <p:cNvSpPr>
            <a:spLocks noGrp="1"/>
          </p:cNvSpPr>
          <p:nvPr>
            <p:ph type="sldNum" sz="quarter" idx="23"/>
          </p:nvPr>
        </p:nvSpPr>
        <p:spPr/>
        <p:txBody>
          <a:bodyPr/>
          <a:lstStyle/>
          <a:p>
            <a:fld id="{BFE8ADF1-837C-463F-9856-54C2D771B21B}" type="slidenum">
              <a:rPr lang="de-DE" smtClean="0"/>
              <a:pPr/>
              <a:t>29</a:t>
            </a:fld>
            <a:endParaRPr lang="de-DE" dirty="0"/>
          </a:p>
        </p:txBody>
      </p:sp>
      <p:sp>
        <p:nvSpPr>
          <p:cNvPr id="10" name="Textplatzhalter 9"/>
          <p:cNvSpPr>
            <a:spLocks noGrp="1"/>
          </p:cNvSpPr>
          <p:nvPr>
            <p:ph type="body" sz="quarter" idx="24"/>
          </p:nvPr>
        </p:nvSpPr>
        <p:spPr/>
        <p:txBody>
          <a:bodyPr/>
          <a:lstStyle/>
          <a:p>
            <a:endParaRPr lang="de-DE"/>
          </a:p>
        </p:txBody>
      </p:sp>
      <p:pic>
        <p:nvPicPr>
          <p:cNvPr id="14" name="Grafik 13">
            <a:extLst>
              <a:ext uri="{FF2B5EF4-FFF2-40B4-BE49-F238E27FC236}">
                <a16:creationId xmlns:a16="http://schemas.microsoft.com/office/drawing/2014/main" id="{BECCCEBC-C65A-4445-837E-681DA9E111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216" y="3138622"/>
            <a:ext cx="3366002" cy="612000"/>
          </a:xfrm>
          <a:prstGeom prst="rect">
            <a:avLst/>
          </a:prstGeom>
        </p:spPr>
      </p:pic>
    </p:spTree>
    <p:extLst>
      <p:ext uri="{BB962C8B-B14F-4D97-AF65-F5344CB8AC3E}">
        <p14:creationId xmlns:p14="http://schemas.microsoft.com/office/powerpoint/2010/main" val="264562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813816"/>
            <a:ext cx="9144000" cy="6044184"/>
          </a:xfrm>
          <a:prstGeom prst="rect">
            <a:avLst/>
          </a:prstGeom>
        </p:spPr>
      </p:pic>
      <p:sp>
        <p:nvSpPr>
          <p:cNvPr id="5"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4" name="Textplatzhalter 3"/>
          <p:cNvSpPr>
            <a:spLocks noGrp="1"/>
          </p:cNvSpPr>
          <p:nvPr>
            <p:ph type="body" sz="quarter" idx="10"/>
          </p:nvPr>
        </p:nvSpPr>
        <p:spPr/>
        <p:txBody>
          <a:bodyPr/>
          <a:lstStyle/>
          <a:p>
            <a:r>
              <a:rPr lang="de-DE" dirty="0"/>
              <a:t>1.</a:t>
            </a:r>
          </a:p>
        </p:txBody>
      </p:sp>
      <p:sp>
        <p:nvSpPr>
          <p:cNvPr id="6"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ltLang="de-DE" dirty="0"/>
              <a:t>bAV – Instrument zu sozialer Verantwortung und Nachhaltigkeit</a:t>
            </a:r>
            <a:endParaRPr lang="de-DE" dirty="0"/>
          </a:p>
        </p:txBody>
      </p:sp>
    </p:spTree>
    <p:extLst>
      <p:ext uri="{BB962C8B-B14F-4D97-AF65-F5344CB8AC3E}">
        <p14:creationId xmlns:p14="http://schemas.microsoft.com/office/powerpoint/2010/main" val="786294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8"/>
          </p:nvPr>
        </p:nvSpPr>
        <p:spPr/>
        <p:txBody>
          <a:bodyPr/>
          <a:lstStyle/>
          <a:p>
            <a:r>
              <a:rPr lang="de-DE" dirty="0"/>
              <a:t>4. </a:t>
            </a:r>
            <a:r>
              <a:rPr lang="de-DE" altLang="de-DE" dirty="0"/>
              <a:t>bAV – mit dem richtigen Anbieter und durch die </a:t>
            </a:r>
            <a:r>
              <a:rPr lang="de-DE" altLang="de-DE" dirty="0" err="1"/>
              <a:t>GrüneRente</a:t>
            </a: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dirty="0"/>
              <a:t>Soziale Verantwortung und Nachhaltigkeit:</a:t>
            </a:r>
          </a:p>
          <a:p>
            <a:r>
              <a:rPr lang="de-DE" dirty="0"/>
              <a:t>Ihr Konzept für die Umsetzung der betrieblichen Altersversorgung</a:t>
            </a:r>
          </a:p>
        </p:txBody>
      </p:sp>
      <p:sp>
        <p:nvSpPr>
          <p:cNvPr id="5" name="Foliennummernplatzhalter 4"/>
          <p:cNvSpPr>
            <a:spLocks noGrp="1"/>
          </p:cNvSpPr>
          <p:nvPr>
            <p:ph type="sldNum" sz="quarter" idx="21"/>
          </p:nvPr>
        </p:nvSpPr>
        <p:spPr/>
        <p:txBody>
          <a:bodyPr/>
          <a:lstStyle/>
          <a:p>
            <a:fld id="{BFE8ADF1-837C-463F-9856-54C2D771B21B}" type="slidenum">
              <a:rPr lang="de-DE" smtClean="0"/>
              <a:pPr/>
              <a:t>30</a:t>
            </a:fld>
            <a:endParaRPr lang="de-DE" dirty="0"/>
          </a:p>
        </p:txBody>
      </p:sp>
      <p:sp>
        <p:nvSpPr>
          <p:cNvPr id="6" name="Titel 1"/>
          <p:cNvSpPr txBox="1">
            <a:spLocks/>
          </p:cNvSpPr>
          <p:nvPr/>
        </p:nvSpPr>
        <p:spPr bwMode="auto">
          <a:xfrm>
            <a:off x="419100" y="3028928"/>
            <a:ext cx="8280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lgn="ctr" eaLnBrk="1" hangingPunct="1">
              <a:spcBef>
                <a:spcPct val="0"/>
              </a:spcBef>
              <a:spcAft>
                <a:spcPct val="0"/>
              </a:spcAft>
            </a:pPr>
            <a:r>
              <a:rPr lang="de-DE" altLang="de-DE" sz="6000" b="1" dirty="0">
                <a:solidFill>
                  <a:schemeClr val="tx2"/>
                </a:solidFill>
              </a:rPr>
              <a:t>Entscheidungen</a:t>
            </a:r>
          </a:p>
        </p:txBody>
      </p:sp>
    </p:spTree>
    <p:extLst>
      <p:ext uri="{BB962C8B-B14F-4D97-AF65-F5344CB8AC3E}">
        <p14:creationId xmlns:p14="http://schemas.microsoft.com/office/powerpoint/2010/main" val="1548871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ltLang="de-DE"/>
              <a:t>Ihre Entscheidungen:</a:t>
            </a:r>
            <a:br>
              <a:rPr lang="de-DE" altLang="de-DE"/>
            </a:br>
            <a:r>
              <a:rPr lang="de-DE" altLang="de-DE"/>
              <a:t>Machen Sie die nächsten Schritte in Sachen bAV</a:t>
            </a:r>
            <a:endParaRPr lang="de-DE" dirty="0"/>
          </a:p>
        </p:txBody>
      </p:sp>
      <p:sp>
        <p:nvSpPr>
          <p:cNvPr id="12" name="Textplatzhalter 11"/>
          <p:cNvSpPr>
            <a:spLocks noGrp="1"/>
          </p:cNvSpPr>
          <p:nvPr>
            <p:ph type="body" sz="quarter" idx="17"/>
          </p:nvPr>
        </p:nvSpPr>
        <p:spPr>
          <a:xfrm>
            <a:off x="358775" y="2087563"/>
            <a:ext cx="8426450" cy="261610"/>
          </a:xfrm>
        </p:spPr>
        <p:txBody>
          <a:bodyPr/>
          <a:lstStyle/>
          <a:p>
            <a:pPr marL="0" lvl="1" indent="0">
              <a:buNone/>
            </a:pPr>
            <a:endParaRPr lang="de-DE" altLang="de-DE" dirty="0"/>
          </a:p>
        </p:txBody>
      </p:sp>
      <p:sp>
        <p:nvSpPr>
          <p:cNvPr id="4" name="Textplatzhalter 3"/>
          <p:cNvSpPr>
            <a:spLocks noGrp="1"/>
          </p:cNvSpPr>
          <p:nvPr>
            <p:ph type="body" sz="quarter" idx="19"/>
          </p:nvPr>
        </p:nvSpPr>
        <p:spPr/>
        <p:txBody>
          <a:bodyPr/>
          <a:lstStyle/>
          <a:p>
            <a:pPr lvl="1">
              <a:buClr>
                <a:srgbClr val="009EE0"/>
              </a:buClr>
            </a:pPr>
            <a:r>
              <a:rPr lang="de-DE" altLang="de-DE" dirty="0">
                <a:solidFill>
                  <a:prstClr val="black"/>
                </a:solidFill>
              </a:rPr>
              <a:t>Bauen Sie Ihre individuelle Lösung der betrieblichen Altersversorgung. </a:t>
            </a:r>
            <a:br>
              <a:rPr lang="de-DE" altLang="de-DE" dirty="0">
                <a:solidFill>
                  <a:prstClr val="black"/>
                </a:solidFill>
              </a:rPr>
            </a:br>
            <a:r>
              <a:rPr lang="de-DE" altLang="de-DE" b="1" dirty="0">
                <a:solidFill>
                  <a:prstClr val="black"/>
                </a:solidFill>
              </a:rPr>
              <a:t>Empfehlung:</a:t>
            </a:r>
            <a:r>
              <a:rPr lang="de-DE" altLang="de-DE" dirty="0">
                <a:solidFill>
                  <a:prstClr val="black"/>
                </a:solidFill>
              </a:rPr>
              <a:t> Nutzen Sie </a:t>
            </a:r>
            <a:r>
              <a:rPr lang="de-DE" altLang="de-DE" dirty="0"/>
              <a:t>eine standardisierte Lösung</a:t>
            </a:r>
            <a:r>
              <a:rPr lang="de-DE" altLang="de-DE" dirty="0">
                <a:solidFill>
                  <a:prstClr val="black"/>
                </a:solidFill>
              </a:rPr>
              <a:t> mit allen Bausteinen.</a:t>
            </a:r>
          </a:p>
        </p:txBody>
      </p:sp>
      <p:sp>
        <p:nvSpPr>
          <p:cNvPr id="13" name="Textplatzhalter 12"/>
          <p:cNvSpPr>
            <a:spLocks noGrp="1"/>
          </p:cNvSpPr>
          <p:nvPr>
            <p:ph type="body" sz="quarter" idx="18"/>
          </p:nvPr>
        </p:nvSpPr>
        <p:spPr/>
        <p:txBody>
          <a:bodyPr/>
          <a:lstStyle/>
          <a:p>
            <a:r>
              <a:rPr lang="de-DE" dirty="0"/>
              <a:t>4. </a:t>
            </a:r>
            <a:r>
              <a:rPr lang="de-DE" altLang="de-DE" dirty="0"/>
              <a:t>bAV – mit dem richtigen Anbieter und durch die </a:t>
            </a:r>
            <a:r>
              <a:rPr lang="de-DE" altLang="de-DE" dirty="0" err="1"/>
              <a:t>GrüneRente</a:t>
            </a:r>
            <a:endParaRPr lang="de-DE" dirty="0"/>
          </a:p>
        </p:txBody>
      </p:sp>
      <p:sp>
        <p:nvSpPr>
          <p:cNvPr id="7" name="Datumsplatzhalter 6"/>
          <p:cNvSpPr>
            <a:spLocks noGrp="1"/>
          </p:cNvSpPr>
          <p:nvPr>
            <p:ph type="dt" sz="half" idx="20"/>
          </p:nvPr>
        </p:nvSpPr>
        <p:spPr/>
        <p:txBody>
          <a:bodyPr/>
          <a:lstStyle/>
          <a:p>
            <a:r>
              <a:rPr lang="de-DE"/>
              <a:t>01.01.2023</a:t>
            </a:r>
            <a:endParaRPr lang="de-DE" dirty="0"/>
          </a:p>
        </p:txBody>
      </p:sp>
      <p:sp>
        <p:nvSpPr>
          <p:cNvPr id="8" name="Fußzeilenplatzhalter 7"/>
          <p:cNvSpPr>
            <a:spLocks noGrp="1"/>
          </p:cNvSpPr>
          <p:nvPr>
            <p:ph type="ftr" sz="quarter" idx="21"/>
          </p:nvPr>
        </p:nvSpPr>
        <p:spPr/>
        <p:txBody>
          <a:bodyPr/>
          <a:lstStyle/>
          <a:p>
            <a:r>
              <a:rPr lang="de-DE" dirty="0"/>
              <a:t>Soziale Verantwortung und Nachhaltigkeit:</a:t>
            </a:r>
          </a:p>
          <a:p>
            <a:r>
              <a:rPr lang="de-DE" dirty="0"/>
              <a:t>Ihr Konzept für die Umsetzung der betrieblichen Altersversorgung</a:t>
            </a:r>
          </a:p>
        </p:txBody>
      </p:sp>
      <p:sp>
        <p:nvSpPr>
          <p:cNvPr id="9" name="Foliennummernplatzhalter 8"/>
          <p:cNvSpPr>
            <a:spLocks noGrp="1"/>
          </p:cNvSpPr>
          <p:nvPr>
            <p:ph type="sldNum" sz="quarter" idx="22"/>
          </p:nvPr>
        </p:nvSpPr>
        <p:spPr/>
        <p:txBody>
          <a:bodyPr/>
          <a:lstStyle/>
          <a:p>
            <a:fld id="{BFE8ADF1-837C-463F-9856-54C2D771B21B}" type="slidenum">
              <a:rPr lang="de-DE" smtClean="0"/>
              <a:pPr/>
              <a:t>31</a:t>
            </a:fld>
            <a:endParaRPr lang="de-DE" dirty="0"/>
          </a:p>
        </p:txBody>
      </p:sp>
      <p:sp>
        <p:nvSpPr>
          <p:cNvPr id="5" name="Textplatzhalter 4"/>
          <p:cNvSpPr>
            <a:spLocks noGrp="1"/>
          </p:cNvSpPr>
          <p:nvPr>
            <p:ph type="body" sz="quarter" idx="23"/>
          </p:nvPr>
        </p:nvSpPr>
        <p:spPr/>
        <p:txBody>
          <a:bodyPr/>
          <a:lstStyle/>
          <a:p>
            <a:endParaRPr lang="de-DE"/>
          </a:p>
        </p:txBody>
      </p:sp>
      <p:grpSp>
        <p:nvGrpSpPr>
          <p:cNvPr id="2" name="Gruppieren 1"/>
          <p:cNvGrpSpPr/>
          <p:nvPr/>
        </p:nvGrpSpPr>
        <p:grpSpPr>
          <a:xfrm>
            <a:off x="650320" y="3652927"/>
            <a:ext cx="6050418" cy="1260000"/>
            <a:chOff x="872423" y="4185125"/>
            <a:chExt cx="6050418" cy="1260000"/>
          </a:xfrm>
        </p:grpSpPr>
        <p:sp>
          <p:nvSpPr>
            <p:cNvPr id="17" name="Textfeld 16"/>
            <p:cNvSpPr txBox="1">
              <a:spLocks noChangeAspect="1"/>
            </p:cNvSpPr>
            <p:nvPr/>
          </p:nvSpPr>
          <p:spPr>
            <a:xfrm>
              <a:off x="2469229" y="4185125"/>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Arbeitgeber-</a:t>
              </a:r>
              <a:br>
                <a:rPr lang="de-DE" sz="1200" b="1" dirty="0">
                  <a:solidFill>
                    <a:schemeClr val="bg1"/>
                  </a:solidFill>
                </a:rPr>
              </a:br>
              <a:r>
                <a:rPr lang="de-DE" sz="1200" b="1" dirty="0" err="1">
                  <a:solidFill>
                    <a:schemeClr val="bg1"/>
                  </a:solidFill>
                </a:rPr>
                <a:t>zuschuss</a:t>
              </a:r>
              <a:endParaRPr lang="de-DE" sz="1200" b="1" dirty="0">
                <a:solidFill>
                  <a:schemeClr val="bg1"/>
                </a:solidFill>
              </a:endParaRPr>
            </a:p>
          </p:txBody>
        </p:sp>
        <p:sp>
          <p:nvSpPr>
            <p:cNvPr id="18" name="Textfeld 17"/>
            <p:cNvSpPr txBox="1">
              <a:spLocks noChangeAspect="1"/>
            </p:cNvSpPr>
            <p:nvPr/>
          </p:nvSpPr>
          <p:spPr>
            <a:xfrm>
              <a:off x="4066035" y="4185125"/>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tx2">
                <a:lumMod val="75000"/>
              </a:schemeClr>
            </a:solidFill>
          </p:spPr>
          <p:txBody>
            <a:bodyPr wrap="none" lIns="72000" tIns="72000" rIns="72000" bIns="72000" rtlCol="0" anchor="ctr">
              <a:noAutofit/>
            </a:bodyPr>
            <a:lstStyle>
              <a:defPPr>
                <a:defRPr lang="de-DE"/>
              </a:defPPr>
              <a:lvl1pPr algn="ctr">
                <a:defRPr sz="1200" b="1">
                  <a:solidFill>
                    <a:schemeClr val="bg1"/>
                  </a:solidFill>
                </a:defRPr>
              </a:lvl1pPr>
            </a:lstStyle>
            <a:p>
              <a:r>
                <a:rPr lang="de-DE" dirty="0"/>
                <a:t>Arbeitgeber-</a:t>
              </a:r>
              <a:br>
                <a:rPr lang="de-DE" dirty="0"/>
              </a:br>
              <a:r>
                <a:rPr lang="de-DE" dirty="0"/>
                <a:t>Rente</a:t>
              </a:r>
            </a:p>
          </p:txBody>
        </p:sp>
        <p:sp>
          <p:nvSpPr>
            <p:cNvPr id="19" name="Textfeld 18"/>
            <p:cNvSpPr txBox="1">
              <a:spLocks noChangeAspect="1"/>
            </p:cNvSpPr>
            <p:nvPr/>
          </p:nvSpPr>
          <p:spPr>
            <a:xfrm>
              <a:off x="5662841" y="4185125"/>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ctr" eaLnBrk="1" fontAlgn="auto" hangingPunct="1">
                <a:spcBef>
                  <a:spcPts val="0"/>
                </a:spcBef>
                <a:spcAft>
                  <a:spcPts val="0"/>
                </a:spcAft>
                <a:defRPr sz="12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de-DE" b="0" dirty="0"/>
                <a:t>Zusätzliche </a:t>
              </a:r>
              <a:br>
                <a:rPr lang="de-DE" b="0" dirty="0"/>
              </a:br>
              <a:r>
                <a:rPr lang="de-DE" b="0" dirty="0"/>
                <a:t>private </a:t>
              </a:r>
            </a:p>
            <a:p>
              <a:r>
                <a:rPr lang="de-DE" b="0" dirty="0"/>
                <a:t>Vorsorge</a:t>
              </a:r>
            </a:p>
            <a:p>
              <a:pPr>
                <a:spcBef>
                  <a:spcPts val="600"/>
                </a:spcBef>
              </a:pPr>
              <a:r>
                <a:rPr lang="de-DE" b="0" dirty="0"/>
                <a:t>im Arbeitgeber-Rahmenvertrag</a:t>
              </a:r>
            </a:p>
          </p:txBody>
        </p:sp>
        <p:sp>
          <p:nvSpPr>
            <p:cNvPr id="21" name="Textfeld 20"/>
            <p:cNvSpPr txBox="1"/>
            <p:nvPr/>
          </p:nvSpPr>
          <p:spPr>
            <a:xfrm>
              <a:off x="3777407" y="4568904"/>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sp>
          <p:nvSpPr>
            <p:cNvPr id="23" name="Textfeld 22"/>
            <p:cNvSpPr txBox="1">
              <a:spLocks noChangeAspect="1"/>
            </p:cNvSpPr>
            <p:nvPr/>
          </p:nvSpPr>
          <p:spPr>
            <a:xfrm>
              <a:off x="872423" y="4185125"/>
              <a:ext cx="1260000" cy="1260000"/>
            </a:xfrm>
            <a:custGeom>
              <a:avLst/>
              <a:gdLst>
                <a:gd name="connsiteX0" fmla="*/ 0 w 1260000"/>
                <a:gd name="connsiteY0" fmla="*/ 93542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8" fmla="*/ 0 w 1260000"/>
                <a:gd name="connsiteY8" fmla="*/ 93542 h 1260000"/>
                <a:gd name="connsiteX0" fmla="*/ 0 w 1260000"/>
                <a:gd name="connsiteY0" fmla="*/ 1166458 h 1260000"/>
                <a:gd name="connsiteX1" fmla="*/ 93542 w 1260000"/>
                <a:gd name="connsiteY1" fmla="*/ 0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5121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808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 name="connsiteX0" fmla="*/ 0 w 1260000"/>
                <a:gd name="connsiteY0" fmla="*/ 1166458 h 1260000"/>
                <a:gd name="connsiteX1" fmla="*/ 2964 w 1260000"/>
                <a:gd name="connsiteY1" fmla="*/ 2157 h 1260000"/>
                <a:gd name="connsiteX2" fmla="*/ 1166458 w 1260000"/>
                <a:gd name="connsiteY2" fmla="*/ 0 h 1260000"/>
                <a:gd name="connsiteX3" fmla="*/ 1260000 w 1260000"/>
                <a:gd name="connsiteY3" fmla="*/ 93542 h 1260000"/>
                <a:gd name="connsiteX4" fmla="*/ 1260000 w 1260000"/>
                <a:gd name="connsiteY4" fmla="*/ 1166458 h 1260000"/>
                <a:gd name="connsiteX5" fmla="*/ 1166458 w 1260000"/>
                <a:gd name="connsiteY5" fmla="*/ 1260000 h 1260000"/>
                <a:gd name="connsiteX6" fmla="*/ 93542 w 1260000"/>
                <a:gd name="connsiteY6" fmla="*/ 1260000 h 1260000"/>
                <a:gd name="connsiteX7" fmla="*/ 0 w 1260000"/>
                <a:gd name="connsiteY7" fmla="*/ 1166458 h 12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0000" h="1260000">
                  <a:moveTo>
                    <a:pt x="0" y="1166458"/>
                  </a:moveTo>
                  <a:cubicBezTo>
                    <a:pt x="269" y="778358"/>
                    <a:pt x="2695" y="390257"/>
                    <a:pt x="2964" y="2157"/>
                  </a:cubicBezTo>
                  <a:lnTo>
                    <a:pt x="1166458" y="0"/>
                  </a:lnTo>
                  <a:cubicBezTo>
                    <a:pt x="1218120" y="0"/>
                    <a:pt x="1260000" y="41880"/>
                    <a:pt x="1260000" y="93542"/>
                  </a:cubicBezTo>
                  <a:lnTo>
                    <a:pt x="1260000" y="1166458"/>
                  </a:lnTo>
                  <a:cubicBezTo>
                    <a:pt x="1260000" y="1218120"/>
                    <a:pt x="1218120" y="1260000"/>
                    <a:pt x="1166458" y="1260000"/>
                  </a:cubicBezTo>
                  <a:lnTo>
                    <a:pt x="93542" y="1260000"/>
                  </a:lnTo>
                  <a:cubicBezTo>
                    <a:pt x="41880" y="1260000"/>
                    <a:pt x="0" y="1218120"/>
                    <a:pt x="0" y="1166458"/>
                  </a:cubicBezTo>
                  <a:close/>
                </a:path>
              </a:pathLst>
            </a:custGeom>
            <a:solidFill>
              <a:schemeClr val="accent2"/>
            </a:solidFill>
          </p:spPr>
          <p:txBody>
            <a:bodyPr wrap="none" lIns="72000" tIns="72000" rIns="72000" bIns="72000" rtlCol="0" anchor="ctr">
              <a:noAutofit/>
            </a:bodyPr>
            <a:lstStyle/>
            <a:p>
              <a:pPr algn="ctr"/>
              <a:r>
                <a:rPr lang="de-DE" sz="1200" b="1" dirty="0">
                  <a:solidFill>
                    <a:schemeClr val="bg1"/>
                  </a:solidFill>
                </a:rPr>
                <a:t>Entgelt-</a:t>
              </a:r>
              <a:br>
                <a:rPr lang="de-DE" sz="1200" b="1" dirty="0">
                  <a:solidFill>
                    <a:schemeClr val="bg1"/>
                  </a:solidFill>
                </a:rPr>
              </a:br>
              <a:r>
                <a:rPr lang="de-DE" sz="1200" b="1" dirty="0" err="1">
                  <a:solidFill>
                    <a:schemeClr val="bg1"/>
                  </a:solidFill>
                </a:rPr>
                <a:t>umwandlung</a:t>
              </a:r>
              <a:endParaRPr lang="de-DE" sz="1200" b="1" dirty="0">
                <a:solidFill>
                  <a:schemeClr val="bg1"/>
                </a:solidFill>
              </a:endParaRPr>
            </a:p>
          </p:txBody>
        </p:sp>
        <p:sp>
          <p:nvSpPr>
            <p:cNvPr id="24" name="Textfeld 23"/>
            <p:cNvSpPr txBox="1"/>
            <p:nvPr/>
          </p:nvSpPr>
          <p:spPr>
            <a:xfrm>
              <a:off x="5374213" y="4568904"/>
              <a:ext cx="240450" cy="492443"/>
            </a:xfrm>
            <a:prstGeom prst="rect">
              <a:avLst/>
            </a:prstGeom>
            <a:noFill/>
          </p:spPr>
          <p:txBody>
            <a:bodyPr wrap="none" lIns="0" tIns="0" rIns="0" bIns="0" rtlCol="0" anchor="ctr">
              <a:spAutoFit/>
            </a:bodyPr>
            <a:lstStyle/>
            <a:p>
              <a:pPr algn="ctr"/>
              <a:r>
                <a:rPr lang="de-DE" sz="3200" b="1" dirty="0">
                  <a:solidFill>
                    <a:schemeClr val="accent6"/>
                  </a:solidFill>
                </a:rPr>
                <a:t>+</a:t>
              </a:r>
            </a:p>
          </p:txBody>
        </p:sp>
        <p:pic>
          <p:nvPicPr>
            <p:cNvPr id="25" name="Grafik 2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12826" y="4701618"/>
              <a:ext cx="576000" cy="227014"/>
            </a:xfrm>
            <a:prstGeom prst="rect">
              <a:avLst/>
            </a:prstGeom>
            <a:effectLst>
              <a:outerShdw dist="12700" dir="2700000" algn="tl" rotWithShape="0">
                <a:schemeClr val="bg1">
                  <a:alpha val="99000"/>
                </a:schemeClr>
              </a:outerShdw>
            </a:effectLst>
          </p:spPr>
        </p:pic>
      </p:grpSp>
    </p:spTree>
    <p:extLst>
      <p:ext uri="{BB962C8B-B14F-4D97-AF65-F5344CB8AC3E}">
        <p14:creationId xmlns:p14="http://schemas.microsoft.com/office/powerpoint/2010/main" val="2698990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Von der nachhaltigen bAV zum</a:t>
            </a:r>
            <a:br>
              <a:rPr lang="de-DE" altLang="de-DE" dirty="0"/>
            </a:br>
            <a:r>
              <a:rPr lang="de-DE" altLang="de-DE" dirty="0"/>
              <a:t>nachhaltigem bAV-Konzept</a:t>
            </a:r>
            <a:endParaRPr lang="de-DE" dirty="0"/>
          </a:p>
        </p:txBody>
      </p:sp>
      <p:sp>
        <p:nvSpPr>
          <p:cNvPr id="3" name="Textplatzhalter 2"/>
          <p:cNvSpPr>
            <a:spLocks noGrp="1"/>
          </p:cNvSpPr>
          <p:nvPr>
            <p:ph type="body" sz="quarter" idx="18"/>
          </p:nvPr>
        </p:nvSpPr>
        <p:spPr/>
        <p:txBody>
          <a:bodyPr/>
          <a:lstStyle/>
          <a:p>
            <a:r>
              <a:rPr lang="de-DE" dirty="0"/>
              <a:t>4. </a:t>
            </a:r>
            <a:r>
              <a:rPr lang="de-DE" altLang="de-DE" dirty="0"/>
              <a:t>bAV – mit dem richtigen Anbieter und durch die </a:t>
            </a:r>
            <a:r>
              <a:rPr lang="de-DE" altLang="de-DE" dirty="0" err="1"/>
              <a:t>GrüneRente</a:t>
            </a:r>
            <a:endParaRPr lang="de-DE" dirty="0"/>
          </a:p>
        </p:txBody>
      </p:sp>
      <p:sp>
        <p:nvSpPr>
          <p:cNvPr id="4" name="Datumsplatzhalter 3"/>
          <p:cNvSpPr>
            <a:spLocks noGrp="1"/>
          </p:cNvSpPr>
          <p:nvPr>
            <p:ph type="dt" sz="half" idx="19"/>
          </p:nvPr>
        </p:nvSpPr>
        <p:spPr/>
        <p:txBody>
          <a:bodyPr/>
          <a:lstStyle/>
          <a:p>
            <a:r>
              <a:rPr lang="de-DE"/>
              <a:t>01.01.2023</a:t>
            </a:r>
            <a:endParaRPr lang="de-DE" dirty="0"/>
          </a:p>
        </p:txBody>
      </p:sp>
      <p:sp>
        <p:nvSpPr>
          <p:cNvPr id="5" name="Fußzeilenplatzhalter 4"/>
          <p:cNvSpPr>
            <a:spLocks noGrp="1"/>
          </p:cNvSpPr>
          <p:nvPr>
            <p:ph type="ftr" sz="quarter" idx="20"/>
          </p:nvPr>
        </p:nvSpPr>
        <p:spPr/>
        <p:txBody>
          <a:bodyPr/>
          <a:lstStyle/>
          <a:p>
            <a:r>
              <a:rPr lang="de-DE" dirty="0"/>
              <a:t>Soziale Verantwortung und Nachhaltigkeit:</a:t>
            </a:r>
          </a:p>
          <a:p>
            <a:r>
              <a:rPr lang="de-DE" dirty="0"/>
              <a:t>Ihr Konzept für die Umsetzung der betrieblichen Altersversorgung</a:t>
            </a:r>
          </a:p>
        </p:txBody>
      </p:sp>
      <p:sp>
        <p:nvSpPr>
          <p:cNvPr id="6" name="Foliennummernplatzhalter 5"/>
          <p:cNvSpPr>
            <a:spLocks noGrp="1"/>
          </p:cNvSpPr>
          <p:nvPr>
            <p:ph type="sldNum" sz="quarter" idx="21"/>
          </p:nvPr>
        </p:nvSpPr>
        <p:spPr/>
        <p:txBody>
          <a:bodyPr/>
          <a:lstStyle/>
          <a:p>
            <a:fld id="{BFE8ADF1-837C-463F-9856-54C2D771B21B}" type="slidenum">
              <a:rPr lang="de-DE" smtClean="0"/>
              <a:pPr/>
              <a:t>32</a:t>
            </a:fld>
            <a:endParaRPr lang="de-DE" dirty="0"/>
          </a:p>
        </p:txBody>
      </p:sp>
      <p:sp>
        <p:nvSpPr>
          <p:cNvPr id="7" name="Textplatzhalter 6"/>
          <p:cNvSpPr>
            <a:spLocks noGrp="1"/>
          </p:cNvSpPr>
          <p:nvPr>
            <p:ph type="body" sz="quarter" idx="23"/>
          </p:nvPr>
        </p:nvSpPr>
        <p:spPr/>
        <p:txBody>
          <a:bodyPr/>
          <a:lstStyle/>
          <a:p>
            <a:endParaRPr lang="de-DE" dirty="0">
              <a:solidFill>
                <a:srgbClr val="7F7F7F"/>
              </a:solidFill>
            </a:endParaRPr>
          </a:p>
        </p:txBody>
      </p:sp>
      <p:pic>
        <p:nvPicPr>
          <p:cNvPr id="10" name="Grafik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31913" y="2595698"/>
            <a:ext cx="64801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326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2200" dirty="0" err="1"/>
              <a:t>GrüneRente</a:t>
            </a:r>
            <a:r>
              <a:rPr lang="de-DE" altLang="de-DE" sz="2200" dirty="0"/>
              <a:t> – klassische Tarife zur Altersversorgung mit garantierter Verzinsung und einem hohen Maß an Sicherheit</a:t>
            </a:r>
            <a:endParaRPr lang="de-DE" sz="2200" dirty="0"/>
          </a:p>
        </p:txBody>
      </p:sp>
      <p:sp>
        <p:nvSpPr>
          <p:cNvPr id="5" name="Textplatzhalter 4"/>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sz="1650" dirty="0"/>
              <a:t>Im Rahmen der </a:t>
            </a:r>
            <a:r>
              <a:rPr lang="de-DE" sz="1650" dirty="0" err="1"/>
              <a:t>GrüneRente</a:t>
            </a:r>
            <a:r>
              <a:rPr lang="de-DE" sz="1650" dirty="0"/>
              <a:t> sichert Die Stuttgarter ihren Kunden zu, mindestens in Höhe des Sparanteils der </a:t>
            </a:r>
            <a:r>
              <a:rPr lang="de-DE" sz="1650" dirty="0" err="1"/>
              <a:t>GrüneRente</a:t>
            </a:r>
            <a:r>
              <a:rPr lang="de-DE" sz="1650" dirty="0"/>
              <a:t> in nachhaltige Kapitalanlagen zu investieren.</a:t>
            </a:r>
          </a:p>
        </p:txBody>
      </p:sp>
      <p:sp>
        <p:nvSpPr>
          <p:cNvPr id="7" name="Textplatzhalter 6"/>
          <p:cNvSpPr>
            <a:spLocks noGrp="1"/>
          </p:cNvSpPr>
          <p:nvPr>
            <p:ph type="body" sz="quarter" idx="18"/>
          </p:nvPr>
        </p:nvSpPr>
        <p:spPr/>
        <p:txBody>
          <a:bodyPr/>
          <a:lstStyle/>
          <a:p>
            <a:r>
              <a:rPr lang="de-DE" dirty="0"/>
              <a:t>4. </a:t>
            </a:r>
            <a:r>
              <a:rPr lang="de-DE" altLang="de-DE" dirty="0"/>
              <a:t>bAV – mit dem richtigen Anbieter und durch die </a:t>
            </a:r>
            <a:r>
              <a:rPr lang="de-DE" altLang="de-DE" dirty="0" err="1"/>
              <a:t>GrüneRente</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10" name="Foliennummernplatzhalter 9"/>
          <p:cNvSpPr>
            <a:spLocks noGrp="1"/>
          </p:cNvSpPr>
          <p:nvPr>
            <p:ph type="sldNum" sz="quarter" idx="27"/>
          </p:nvPr>
        </p:nvSpPr>
        <p:spPr/>
        <p:txBody>
          <a:bodyPr/>
          <a:lstStyle/>
          <a:p>
            <a:fld id="{BFE8ADF1-837C-463F-9856-54C2D771B21B}" type="slidenum">
              <a:rPr lang="de-DE" smtClean="0"/>
              <a:pPr/>
              <a:t>33</a:t>
            </a:fld>
            <a:endParaRPr lang="de-DE" dirty="0"/>
          </a:p>
        </p:txBody>
      </p:sp>
      <p:pic>
        <p:nvPicPr>
          <p:cNvPr id="3" name="Grafik 2">
            <a:extLst>
              <a:ext uri="{FF2B5EF4-FFF2-40B4-BE49-F238E27FC236}">
                <a16:creationId xmlns:a16="http://schemas.microsoft.com/office/drawing/2014/main" id="{C47C079B-88B5-2143-6B93-0502CD726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878" y="1733618"/>
            <a:ext cx="5760244" cy="3657298"/>
          </a:xfrm>
          <a:prstGeom prst="rect">
            <a:avLst/>
          </a:prstGeom>
        </p:spPr>
      </p:pic>
    </p:spTree>
    <p:extLst>
      <p:ext uri="{BB962C8B-B14F-4D97-AF65-F5344CB8AC3E}">
        <p14:creationId xmlns:p14="http://schemas.microsoft.com/office/powerpoint/2010/main" val="2228838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61556" y="2491760"/>
            <a:ext cx="2631600" cy="2631600"/>
          </a:xfrm>
          <a:prstGeom prst="rect">
            <a:avLst/>
          </a:prstGeom>
        </p:spPr>
      </p:pic>
      <p:sp>
        <p:nvSpPr>
          <p:cNvPr id="2" name="Titel 1"/>
          <p:cNvSpPr>
            <a:spLocks noGrp="1"/>
          </p:cNvSpPr>
          <p:nvPr>
            <p:ph type="title"/>
          </p:nvPr>
        </p:nvSpPr>
        <p:spPr/>
        <p:txBody>
          <a:bodyPr/>
          <a:lstStyle/>
          <a:p>
            <a:r>
              <a:rPr lang="de-DE" altLang="de-DE" dirty="0"/>
              <a:t>Nachhaltige Investments</a:t>
            </a:r>
            <a:endParaRPr lang="de-DE" dirty="0"/>
          </a:p>
        </p:txBody>
      </p:sp>
      <p:sp>
        <p:nvSpPr>
          <p:cNvPr id="3" name="Textplatzhalter 2"/>
          <p:cNvSpPr>
            <a:spLocks noGrp="1"/>
          </p:cNvSpPr>
          <p:nvPr>
            <p:ph type="body" sz="quarter" idx="17"/>
          </p:nvPr>
        </p:nvSpPr>
        <p:spPr/>
        <p:txBody>
          <a:bodyPr/>
          <a:lstStyle/>
          <a:p>
            <a:r>
              <a:rPr lang="de-DE" dirty="0"/>
              <a:t>Beispiele</a:t>
            </a:r>
          </a:p>
        </p:txBody>
      </p:sp>
      <p:sp>
        <p:nvSpPr>
          <p:cNvPr id="5" name="Textplatzhalter 4"/>
          <p:cNvSpPr>
            <a:spLocks noGrp="1"/>
          </p:cNvSpPr>
          <p:nvPr>
            <p:ph type="body" sz="quarter" idx="18"/>
          </p:nvPr>
        </p:nvSpPr>
        <p:spPr/>
        <p:txBody>
          <a:bodyPr/>
          <a:lstStyle/>
          <a:p>
            <a:r>
              <a:rPr lang="de-DE" dirty="0"/>
              <a:t>4. </a:t>
            </a:r>
            <a:r>
              <a:rPr lang="de-DE" altLang="de-DE" dirty="0"/>
              <a:t>bAV – mit dem richtigen Anbieter und durch die </a:t>
            </a:r>
            <a:r>
              <a:rPr lang="de-DE" altLang="de-DE" dirty="0" err="1"/>
              <a:t>GrüneRente</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dirty="0"/>
              <a:t>Soziale Verantwortung und Nachhaltigkeit:</a:t>
            </a:r>
          </a:p>
          <a:p>
            <a:r>
              <a:rPr lang="de-DE" dirty="0"/>
              <a:t>Ihr Konzept für die Umsetzung der betrieblichen Altersversorgung</a:t>
            </a:r>
          </a:p>
        </p:txBody>
      </p:sp>
      <p:sp>
        <p:nvSpPr>
          <p:cNvPr id="8" name="Foliennummernplatzhalter 7"/>
          <p:cNvSpPr>
            <a:spLocks noGrp="1"/>
          </p:cNvSpPr>
          <p:nvPr>
            <p:ph type="sldNum" sz="quarter" idx="22"/>
          </p:nvPr>
        </p:nvSpPr>
        <p:spPr/>
        <p:txBody>
          <a:bodyPr/>
          <a:lstStyle/>
          <a:p>
            <a:fld id="{BFE8ADF1-837C-463F-9856-54C2D771B21B}" type="slidenum">
              <a:rPr lang="de-DE" smtClean="0"/>
              <a:pPr/>
              <a:t>34</a:t>
            </a:fld>
            <a:endParaRPr lang="de-DE" dirty="0"/>
          </a:p>
        </p:txBody>
      </p:sp>
      <p:sp>
        <p:nvSpPr>
          <p:cNvPr id="9" name="Textplatzhalter 8"/>
          <p:cNvSpPr>
            <a:spLocks noGrp="1"/>
          </p:cNvSpPr>
          <p:nvPr>
            <p:ph type="body" sz="quarter" idx="23"/>
          </p:nvPr>
        </p:nvSpPr>
        <p:spPr/>
        <p:txBody>
          <a:bodyPr/>
          <a:lstStyle/>
          <a:p>
            <a:endParaRPr lang="de-DE"/>
          </a:p>
        </p:txBody>
      </p:sp>
      <p:sp>
        <p:nvSpPr>
          <p:cNvPr id="11" name="Rechteck 10"/>
          <p:cNvSpPr>
            <a:spLocks noChangeArrowheads="1"/>
          </p:cNvSpPr>
          <p:nvPr/>
        </p:nvSpPr>
        <p:spPr bwMode="auto">
          <a:xfrm>
            <a:off x="4752466" y="5243513"/>
            <a:ext cx="2628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3"/>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3"/>
              </a:buBlip>
              <a:defRPr sz="1700">
                <a:solidFill>
                  <a:schemeClr val="tx1"/>
                </a:solidFill>
                <a:latin typeface="Arial" panose="020B0604020202020204" pitchFamily="34" charset="0"/>
              </a:defRPr>
            </a:lvl4pPr>
            <a:lvl5pPr marL="2057400" indent="-228600">
              <a:spcBef>
                <a:spcPts val="800"/>
              </a:spcBef>
              <a:buSzPct val="100000"/>
              <a:buBlip>
                <a:blip r:embed="rId3"/>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9pPr>
          </a:lstStyle>
          <a:p>
            <a:pPr algn="ctr" eaLnBrk="1" hangingPunct="1">
              <a:spcBef>
                <a:spcPct val="0"/>
              </a:spcBef>
              <a:spcAft>
                <a:spcPct val="0"/>
              </a:spcAft>
            </a:pPr>
            <a:r>
              <a:rPr lang="de-DE" altLang="de-DE" sz="1400" b="1">
                <a:solidFill>
                  <a:schemeClr val="accent2"/>
                </a:solidFill>
              </a:rPr>
              <a:t>Biogasanlage </a:t>
            </a:r>
            <a:br>
              <a:rPr lang="de-DE" altLang="de-DE" sz="1400" b="1">
                <a:solidFill>
                  <a:schemeClr val="accent2"/>
                </a:solidFill>
              </a:rPr>
            </a:br>
            <a:r>
              <a:rPr lang="de-DE" altLang="de-DE" sz="1400" b="1">
                <a:solidFill>
                  <a:schemeClr val="accent2"/>
                </a:solidFill>
              </a:rPr>
              <a:t>in Hohenlockstedt</a:t>
            </a:r>
          </a:p>
        </p:txBody>
      </p:sp>
      <p:sp>
        <p:nvSpPr>
          <p:cNvPr id="12" name="Rechteck 9"/>
          <p:cNvSpPr>
            <a:spLocks noChangeArrowheads="1"/>
          </p:cNvSpPr>
          <p:nvPr/>
        </p:nvSpPr>
        <p:spPr bwMode="auto">
          <a:xfrm>
            <a:off x="1763428" y="5243513"/>
            <a:ext cx="2627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3"/>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3"/>
              </a:buBlip>
              <a:defRPr sz="1700">
                <a:solidFill>
                  <a:schemeClr val="tx1"/>
                </a:solidFill>
                <a:latin typeface="Arial" panose="020B0604020202020204" pitchFamily="34" charset="0"/>
              </a:defRPr>
            </a:lvl4pPr>
            <a:lvl5pPr marL="2057400" indent="-228600">
              <a:spcBef>
                <a:spcPts val="800"/>
              </a:spcBef>
              <a:buSzPct val="100000"/>
              <a:buBlip>
                <a:blip r:embed="rId3"/>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panose="020B0604020202020204" pitchFamily="34" charset="0"/>
              </a:defRPr>
            </a:lvl9pPr>
          </a:lstStyle>
          <a:p>
            <a:pPr algn="ctr" eaLnBrk="1" hangingPunct="1">
              <a:spcBef>
                <a:spcPct val="0"/>
              </a:spcBef>
              <a:spcAft>
                <a:spcPct val="0"/>
              </a:spcAft>
            </a:pPr>
            <a:r>
              <a:rPr lang="de-DE" altLang="de-DE" sz="1400" b="1">
                <a:solidFill>
                  <a:schemeClr val="accent2"/>
                </a:solidFill>
              </a:rPr>
              <a:t>Senioren-Wohnanlage mit Betreuung in Pottenstein</a:t>
            </a:r>
          </a:p>
        </p:txBody>
      </p:sp>
      <p:sp>
        <p:nvSpPr>
          <p:cNvPr id="20" name="Abgerundetes Rechteck 3"/>
          <p:cNvSpPr/>
          <p:nvPr/>
        </p:nvSpPr>
        <p:spPr>
          <a:xfrm>
            <a:off x="4751388" y="2491760"/>
            <a:ext cx="2631057" cy="2631057"/>
          </a:xfrm>
          <a:custGeom>
            <a:avLst/>
            <a:gdLst>
              <a:gd name="connsiteX0" fmla="*/ 0 w 2631057"/>
              <a:gd name="connsiteY0" fmla="*/ 113583 h 2631057"/>
              <a:gd name="connsiteX1" fmla="*/ 113583 w 2631057"/>
              <a:gd name="connsiteY1" fmla="*/ 0 h 2631057"/>
              <a:gd name="connsiteX2" fmla="*/ 2517474 w 2631057"/>
              <a:gd name="connsiteY2" fmla="*/ 0 h 2631057"/>
              <a:gd name="connsiteX3" fmla="*/ 2631057 w 2631057"/>
              <a:gd name="connsiteY3" fmla="*/ 113583 h 2631057"/>
              <a:gd name="connsiteX4" fmla="*/ 2631057 w 2631057"/>
              <a:gd name="connsiteY4" fmla="*/ 2517474 h 2631057"/>
              <a:gd name="connsiteX5" fmla="*/ 2517474 w 2631057"/>
              <a:gd name="connsiteY5" fmla="*/ 2631057 h 2631057"/>
              <a:gd name="connsiteX6" fmla="*/ 113583 w 2631057"/>
              <a:gd name="connsiteY6" fmla="*/ 2631057 h 2631057"/>
              <a:gd name="connsiteX7" fmla="*/ 0 w 2631057"/>
              <a:gd name="connsiteY7" fmla="*/ 2517474 h 2631057"/>
              <a:gd name="connsiteX8" fmla="*/ 0 w 2631057"/>
              <a:gd name="connsiteY8" fmla="*/ 113583 h 2631057"/>
              <a:gd name="connsiteX0" fmla="*/ 0 w 2631057"/>
              <a:gd name="connsiteY0" fmla="*/ 2517474 h 2631057"/>
              <a:gd name="connsiteX1" fmla="*/ 113583 w 2631057"/>
              <a:gd name="connsiteY1" fmla="*/ 0 h 2631057"/>
              <a:gd name="connsiteX2" fmla="*/ 2517474 w 2631057"/>
              <a:gd name="connsiteY2" fmla="*/ 0 h 2631057"/>
              <a:gd name="connsiteX3" fmla="*/ 2631057 w 2631057"/>
              <a:gd name="connsiteY3" fmla="*/ 113583 h 2631057"/>
              <a:gd name="connsiteX4" fmla="*/ 2631057 w 2631057"/>
              <a:gd name="connsiteY4" fmla="*/ 2517474 h 2631057"/>
              <a:gd name="connsiteX5" fmla="*/ 2517474 w 2631057"/>
              <a:gd name="connsiteY5" fmla="*/ 2631057 h 2631057"/>
              <a:gd name="connsiteX6" fmla="*/ 113583 w 2631057"/>
              <a:gd name="connsiteY6" fmla="*/ 2631057 h 2631057"/>
              <a:gd name="connsiteX7" fmla="*/ 0 w 2631057"/>
              <a:gd name="connsiteY7" fmla="*/ 2517474 h 2631057"/>
              <a:gd name="connsiteX0" fmla="*/ 0 w 2631057"/>
              <a:gd name="connsiteY0" fmla="*/ 2517474 h 2631057"/>
              <a:gd name="connsiteX1" fmla="*/ 5753 w 2631057"/>
              <a:gd name="connsiteY1" fmla="*/ 0 h 2631057"/>
              <a:gd name="connsiteX2" fmla="*/ 2517474 w 2631057"/>
              <a:gd name="connsiteY2" fmla="*/ 0 h 2631057"/>
              <a:gd name="connsiteX3" fmla="*/ 2631057 w 2631057"/>
              <a:gd name="connsiteY3" fmla="*/ 113583 h 2631057"/>
              <a:gd name="connsiteX4" fmla="*/ 2631057 w 2631057"/>
              <a:gd name="connsiteY4" fmla="*/ 2517474 h 2631057"/>
              <a:gd name="connsiteX5" fmla="*/ 2517474 w 2631057"/>
              <a:gd name="connsiteY5" fmla="*/ 2631057 h 2631057"/>
              <a:gd name="connsiteX6" fmla="*/ 113583 w 2631057"/>
              <a:gd name="connsiteY6" fmla="*/ 2631057 h 2631057"/>
              <a:gd name="connsiteX7" fmla="*/ 0 w 2631057"/>
              <a:gd name="connsiteY7" fmla="*/ 2517474 h 26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1057" h="2631057">
                <a:moveTo>
                  <a:pt x="0" y="2517474"/>
                </a:moveTo>
                <a:cubicBezTo>
                  <a:pt x="1918" y="1678316"/>
                  <a:pt x="3835" y="839158"/>
                  <a:pt x="5753" y="0"/>
                </a:cubicBezTo>
                <a:lnTo>
                  <a:pt x="2517474" y="0"/>
                </a:lnTo>
                <a:cubicBezTo>
                  <a:pt x="2580204" y="0"/>
                  <a:pt x="2631057" y="50853"/>
                  <a:pt x="2631057" y="113583"/>
                </a:cubicBezTo>
                <a:lnTo>
                  <a:pt x="2631057" y="2517474"/>
                </a:lnTo>
                <a:cubicBezTo>
                  <a:pt x="2631057" y="2580204"/>
                  <a:pt x="2580204" y="2631057"/>
                  <a:pt x="2517474" y="2631057"/>
                </a:cubicBezTo>
                <a:lnTo>
                  <a:pt x="113583" y="2631057"/>
                </a:lnTo>
                <a:cubicBezTo>
                  <a:pt x="50853" y="2631057"/>
                  <a:pt x="0" y="2580204"/>
                  <a:pt x="0" y="2517474"/>
                </a:cubicBezTo>
                <a:close/>
              </a:path>
            </a:pathLst>
          </a:custGeom>
          <a:blipFill dpi="0" rotWithShape="1">
            <a:blip r:embed="rId4" cstate="print">
              <a:extLst>
                <a:ext uri="{28A0092B-C50C-407E-A947-70E740481C1C}">
                  <a14:useLocalDpi xmlns:a14="http://schemas.microsoft.com/office/drawing/2010/main"/>
                </a:ext>
              </a:extLst>
            </a:blip>
            <a:srcRect/>
            <a:stretch>
              <a:fillRect/>
            </a:stretch>
          </a:blip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740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Die </a:t>
            </a:r>
            <a:r>
              <a:rPr lang="de-DE" altLang="de-DE" dirty="0" err="1"/>
              <a:t>GrüneRente</a:t>
            </a:r>
            <a:r>
              <a:rPr lang="de-DE" altLang="de-DE" dirty="0"/>
              <a:t> auch als Direktversicherung </a:t>
            </a:r>
            <a:br>
              <a:rPr lang="de-DE" altLang="de-DE" dirty="0"/>
            </a:br>
            <a:r>
              <a:rPr lang="de-DE" altLang="de-DE" dirty="0"/>
              <a:t>mit Indexbeteiligung.</a:t>
            </a:r>
            <a:endParaRPr lang="de-DE" dirty="0"/>
          </a:p>
        </p:txBody>
      </p:sp>
      <p:sp>
        <p:nvSpPr>
          <p:cNvPr id="5" name="Textplatzhalter 4"/>
          <p:cNvSpPr>
            <a:spLocks noGrp="1"/>
          </p:cNvSpPr>
          <p:nvPr>
            <p:ph type="body" sz="quarter" idx="18"/>
          </p:nvPr>
        </p:nvSpPr>
        <p:spPr/>
        <p:txBody>
          <a:bodyPr/>
          <a:lstStyle/>
          <a:p>
            <a:r>
              <a:rPr lang="de-DE" dirty="0"/>
              <a:t>4. </a:t>
            </a:r>
            <a:r>
              <a:rPr lang="de-DE" altLang="de-DE" dirty="0" err="1"/>
              <a:t>bAV</a:t>
            </a:r>
            <a:r>
              <a:rPr lang="de-DE" altLang="de-DE" dirty="0"/>
              <a:t> – mit dem richtigen Anbieter und durch die </a:t>
            </a:r>
            <a:r>
              <a:rPr lang="de-DE" altLang="de-DE" dirty="0" err="1"/>
              <a:t>GrüneRente</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dirty="0"/>
              <a:t>Soziale Verantwortung und Nachhaltigkeit:</a:t>
            </a:r>
          </a:p>
          <a:p>
            <a:r>
              <a:rPr lang="de-DE" dirty="0"/>
              <a:t>Ihr Konzept für die Umsetzung der betrieblichen Altersversorgung</a:t>
            </a:r>
          </a:p>
        </p:txBody>
      </p:sp>
      <p:sp>
        <p:nvSpPr>
          <p:cNvPr id="8" name="Foliennummernplatzhalter 7"/>
          <p:cNvSpPr>
            <a:spLocks noGrp="1"/>
          </p:cNvSpPr>
          <p:nvPr>
            <p:ph type="sldNum" sz="quarter" idx="22"/>
          </p:nvPr>
        </p:nvSpPr>
        <p:spPr/>
        <p:txBody>
          <a:bodyPr/>
          <a:lstStyle/>
          <a:p>
            <a:fld id="{BFE8ADF1-837C-463F-9856-54C2D771B21B}" type="slidenum">
              <a:rPr lang="de-DE" smtClean="0"/>
              <a:pPr/>
              <a:t>35</a:t>
            </a:fld>
            <a:endParaRPr lang="de-DE" dirty="0"/>
          </a:p>
        </p:txBody>
      </p:sp>
      <p:sp>
        <p:nvSpPr>
          <p:cNvPr id="11" name="Textplatzhalter 18"/>
          <p:cNvSpPr>
            <a:spLocks noGrp="1"/>
          </p:cNvSpPr>
          <p:nvPr>
            <p:ph type="body" sz="quarter" idx="19"/>
          </p:nvPr>
        </p:nvSpPr>
        <p:spPr>
          <a:xfrm>
            <a:off x="3621265" y="2092325"/>
            <a:ext cx="5274453" cy="3600449"/>
          </a:xfrm>
        </p:spPr>
        <p:txBody>
          <a:bodyPr>
            <a:noAutofit/>
          </a:bodyPr>
          <a:lstStyle/>
          <a:p>
            <a:pPr lvl="1">
              <a:spcBef>
                <a:spcPts val="300"/>
              </a:spcBef>
              <a:spcAft>
                <a:spcPts val="300"/>
              </a:spcAft>
            </a:pPr>
            <a:r>
              <a:rPr lang="de-DE" altLang="de-DE" sz="1600" b="1" dirty="0" err="1"/>
              <a:t>GrüneRente</a:t>
            </a:r>
            <a:r>
              <a:rPr lang="de-DE" altLang="de-DE" sz="1600" b="1" dirty="0"/>
              <a:t> index-safe </a:t>
            </a:r>
            <a:r>
              <a:rPr lang="de-DE" altLang="de-DE" sz="1600" dirty="0"/>
              <a:t>beteiligt Ihre Kunden an den Renditechancen des nachhaltigen </a:t>
            </a:r>
            <a:r>
              <a:rPr lang="de-DE" altLang="de-DE" sz="1600" b="1" dirty="0"/>
              <a:t>Grüne Zukunft Index</a:t>
            </a:r>
            <a:r>
              <a:rPr lang="de-DE" altLang="de-DE" sz="1600" dirty="0"/>
              <a:t>.</a:t>
            </a:r>
          </a:p>
          <a:p>
            <a:pPr lvl="1">
              <a:spcBef>
                <a:spcPts val="300"/>
              </a:spcBef>
              <a:spcAft>
                <a:spcPts val="300"/>
              </a:spcAft>
            </a:pPr>
            <a:r>
              <a:rPr lang="de-DE" altLang="de-DE" sz="1600" dirty="0"/>
              <a:t>Er setzt sich aus bis zu 40 weltweiten Aktien zusammen. Die Auswahl der Aktien erfolgt anhand ökologischer, sozialer und ethischer Kriterien ("ESG-Kriterien").</a:t>
            </a:r>
          </a:p>
          <a:p>
            <a:pPr lvl="1">
              <a:spcBef>
                <a:spcPts val="300"/>
              </a:spcBef>
              <a:spcAft>
                <a:spcPts val="300"/>
              </a:spcAft>
            </a:pPr>
            <a:r>
              <a:rPr lang="de-DE" altLang="de-DE" sz="1600" dirty="0"/>
              <a:t>Die Aktienselektion wird einmal jährlich auf Basis der Daten von ISS ESG ermittelt. ISS ESG ist eine der weltweit führenden Research- und Ratingagenturen in den Bereichen ESG und Corporate </a:t>
            </a:r>
            <a:r>
              <a:rPr lang="de-DE" altLang="de-DE" sz="1600" dirty="0" err="1"/>
              <a:t>Governance</a:t>
            </a:r>
            <a:r>
              <a:rPr lang="de-DE" altLang="de-DE" sz="1600" dirty="0"/>
              <a:t>.</a:t>
            </a:r>
          </a:p>
        </p:txBody>
      </p:sp>
      <p:sp>
        <p:nvSpPr>
          <p:cNvPr id="13" name="Rechteck 12"/>
          <p:cNvSpPr/>
          <p:nvPr/>
        </p:nvSpPr>
        <p:spPr>
          <a:xfrm>
            <a:off x="358775" y="2087563"/>
            <a:ext cx="3078002" cy="4186237"/>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2">
            <a:extLst>
              <a:ext uri="{28A0092B-C50C-407E-A947-70E740481C1C}">
                <a14:useLocalDpi xmlns:a14="http://schemas.microsoft.com/office/drawing/2010/main" val="0"/>
              </a:ext>
            </a:extLst>
          </a:blip>
          <a:srcRect/>
          <a:stretch/>
        </p:blipFill>
        <p:spPr>
          <a:xfrm>
            <a:off x="457776" y="2218490"/>
            <a:ext cx="2880000" cy="2123389"/>
          </a:xfrm>
          <a:prstGeom prst="rect">
            <a:avLst/>
          </a:prstGeom>
        </p:spPr>
      </p:pic>
      <p:sp>
        <p:nvSpPr>
          <p:cNvPr id="15" name="Textplatzhalter 18"/>
          <p:cNvSpPr>
            <a:spLocks noGrp="1"/>
          </p:cNvSpPr>
          <p:nvPr>
            <p:ph type="body" sz="quarter" idx="19"/>
          </p:nvPr>
        </p:nvSpPr>
        <p:spPr>
          <a:xfrm>
            <a:off x="457776" y="4443488"/>
            <a:ext cx="2952000" cy="1133745"/>
          </a:xfrm>
          <a:noFill/>
        </p:spPr>
        <p:txBody>
          <a:bodyPr wrap="square" lIns="0" tIns="108000" rIns="0" bIns="108000">
            <a:spAutoFit/>
          </a:bodyPr>
          <a:lstStyle/>
          <a:p>
            <a:pPr marL="0" lvl="1" indent="0">
              <a:spcBef>
                <a:spcPts val="300"/>
              </a:spcBef>
              <a:spcAft>
                <a:spcPts val="300"/>
              </a:spcAft>
              <a:buNone/>
            </a:pPr>
            <a:r>
              <a:rPr lang="de-DE" altLang="de-DE" sz="1300" b="1" dirty="0"/>
              <a:t>ESG:</a:t>
            </a:r>
          </a:p>
          <a:p>
            <a:pPr marL="180975" lvl="1" indent="-180975">
              <a:spcBef>
                <a:spcPts val="0"/>
              </a:spcBef>
              <a:spcAft>
                <a:spcPts val="300"/>
              </a:spcAft>
            </a:pPr>
            <a:r>
              <a:rPr lang="de-DE" altLang="de-DE" sz="1300" dirty="0"/>
              <a:t>Environment (Umwelt)</a:t>
            </a:r>
          </a:p>
          <a:p>
            <a:pPr marL="180975" lvl="1" indent="-180975">
              <a:spcBef>
                <a:spcPts val="0"/>
              </a:spcBef>
              <a:spcAft>
                <a:spcPts val="300"/>
              </a:spcAft>
            </a:pPr>
            <a:r>
              <a:rPr lang="de-DE" altLang="de-DE" sz="1300" dirty="0" err="1"/>
              <a:t>Social</a:t>
            </a:r>
            <a:r>
              <a:rPr lang="de-DE" altLang="de-DE" sz="1300" dirty="0"/>
              <a:t> (Soziales)</a:t>
            </a:r>
          </a:p>
          <a:p>
            <a:pPr marL="180975" lvl="1" indent="-180975">
              <a:spcBef>
                <a:spcPts val="0"/>
              </a:spcBef>
              <a:spcAft>
                <a:spcPts val="300"/>
              </a:spcAft>
            </a:pPr>
            <a:r>
              <a:rPr lang="de-DE" altLang="de-DE" sz="1300" dirty="0" err="1"/>
              <a:t>Governance</a:t>
            </a:r>
            <a:r>
              <a:rPr lang="de-DE" altLang="de-DE" sz="1300" dirty="0"/>
              <a:t> (Unternehmensführung) </a:t>
            </a:r>
          </a:p>
        </p:txBody>
      </p:sp>
      <p:pic>
        <p:nvPicPr>
          <p:cNvPr id="9" name="Grafik 8">
            <a:extLst>
              <a:ext uri="{FF2B5EF4-FFF2-40B4-BE49-F238E27FC236}">
                <a16:creationId xmlns:a16="http://schemas.microsoft.com/office/drawing/2014/main" id="{0AA0F5E3-957E-4B92-A059-72D6A772484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95125" y="5068073"/>
            <a:ext cx="2326733" cy="861753"/>
          </a:xfrm>
          <a:prstGeom prst="rect">
            <a:avLst/>
          </a:prstGeom>
        </p:spPr>
      </p:pic>
    </p:spTree>
    <p:extLst>
      <p:ext uri="{BB962C8B-B14F-4D97-AF65-F5344CB8AC3E}">
        <p14:creationId xmlns:p14="http://schemas.microsoft.com/office/powerpoint/2010/main" val="4041618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Die </a:t>
            </a:r>
            <a:r>
              <a:rPr lang="de-DE" altLang="de-DE" dirty="0" err="1"/>
              <a:t>GrüneRente</a:t>
            </a:r>
            <a:r>
              <a:rPr lang="de-DE" altLang="de-DE" dirty="0"/>
              <a:t> auch als fondsgebundene Direktversicherung.</a:t>
            </a:r>
            <a:endParaRPr lang="de-DE" dirty="0"/>
          </a:p>
        </p:txBody>
      </p:sp>
      <p:sp>
        <p:nvSpPr>
          <p:cNvPr id="5" name="Textplatzhalter 4"/>
          <p:cNvSpPr>
            <a:spLocks noGrp="1"/>
          </p:cNvSpPr>
          <p:nvPr>
            <p:ph type="body" sz="quarter" idx="18"/>
          </p:nvPr>
        </p:nvSpPr>
        <p:spPr/>
        <p:txBody>
          <a:bodyPr/>
          <a:lstStyle/>
          <a:p>
            <a:r>
              <a:rPr lang="de-DE"/>
              <a:t>4. </a:t>
            </a:r>
            <a:r>
              <a:rPr lang="de-DE" altLang="de-DE"/>
              <a:t>bAV – mit dem richtigen Anbieter und durch die GrüneRente</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dirty="0"/>
              <a:t>Soziale Verantwortung und Nachhaltigkeit:</a:t>
            </a:r>
          </a:p>
          <a:p>
            <a:r>
              <a:rPr lang="de-DE" dirty="0"/>
              <a:t>Ihr Konzept für die Umsetzung der betrieblichen Altersversorgung</a:t>
            </a:r>
          </a:p>
        </p:txBody>
      </p:sp>
      <p:sp>
        <p:nvSpPr>
          <p:cNvPr id="8" name="Foliennummernplatzhalter 7"/>
          <p:cNvSpPr>
            <a:spLocks noGrp="1"/>
          </p:cNvSpPr>
          <p:nvPr>
            <p:ph type="sldNum" sz="quarter" idx="22"/>
          </p:nvPr>
        </p:nvSpPr>
        <p:spPr/>
        <p:txBody>
          <a:bodyPr/>
          <a:lstStyle/>
          <a:p>
            <a:fld id="{BFE8ADF1-837C-463F-9856-54C2D771B21B}" type="slidenum">
              <a:rPr lang="de-DE" smtClean="0"/>
              <a:pPr/>
              <a:t>36</a:t>
            </a:fld>
            <a:endParaRPr lang="de-DE" dirty="0"/>
          </a:p>
        </p:txBody>
      </p:sp>
      <p:sp>
        <p:nvSpPr>
          <p:cNvPr id="11" name="Textplatzhalter 18"/>
          <p:cNvSpPr>
            <a:spLocks noGrp="1"/>
          </p:cNvSpPr>
          <p:nvPr>
            <p:ph type="body" sz="quarter" idx="19"/>
          </p:nvPr>
        </p:nvSpPr>
        <p:spPr>
          <a:xfrm>
            <a:off x="3621265" y="2092325"/>
            <a:ext cx="5274453" cy="3600449"/>
          </a:xfrm>
        </p:spPr>
        <p:txBody>
          <a:bodyPr>
            <a:noAutofit/>
          </a:bodyPr>
          <a:lstStyle/>
          <a:p>
            <a:pPr lvl="1">
              <a:spcBef>
                <a:spcPts val="300"/>
              </a:spcBef>
              <a:spcAft>
                <a:spcPts val="300"/>
              </a:spcAft>
            </a:pPr>
            <a:r>
              <a:rPr lang="de-DE" altLang="de-DE" sz="1600" b="1" dirty="0" err="1"/>
              <a:t>GrüneRente</a:t>
            </a:r>
            <a:r>
              <a:rPr lang="de-DE" altLang="de-DE" sz="1600" b="1" dirty="0"/>
              <a:t> </a:t>
            </a:r>
            <a:r>
              <a:rPr lang="de-DE" altLang="de-DE" sz="1600" b="1" dirty="0" err="1"/>
              <a:t>performance</a:t>
            </a:r>
            <a:r>
              <a:rPr lang="de-DE" altLang="de-DE" sz="1600" b="1" dirty="0"/>
              <a:t>+ </a:t>
            </a:r>
            <a:r>
              <a:rPr lang="de-DE" altLang="de-DE" sz="1600" dirty="0"/>
              <a:t>teilt das Vertragsguthaben in Deckungskapital und Fonds auf.  </a:t>
            </a:r>
          </a:p>
          <a:p>
            <a:pPr lvl="1">
              <a:spcBef>
                <a:spcPts val="300"/>
              </a:spcBef>
              <a:spcAft>
                <a:spcPts val="300"/>
              </a:spcAft>
            </a:pPr>
            <a:r>
              <a:rPr lang="de-DE" altLang="de-DE" sz="1600" dirty="0"/>
              <a:t>Für die Höhe des Teils des Vertragsguthabens, das im Deckungskapital angelegt ist, sichert die Stuttgarter ihren Kunden zu in </a:t>
            </a:r>
            <a:r>
              <a:rPr lang="de-DE" altLang="de-DE" sz="1600" b="1" dirty="0"/>
              <a:t>soziale und ökologische Projekte und Kapitalanlagen</a:t>
            </a:r>
            <a:r>
              <a:rPr lang="de-DE" altLang="de-DE" sz="1600" dirty="0"/>
              <a:t> zu investieren.</a:t>
            </a:r>
          </a:p>
          <a:p>
            <a:pPr lvl="1">
              <a:spcBef>
                <a:spcPts val="300"/>
              </a:spcBef>
              <a:spcAft>
                <a:spcPts val="300"/>
              </a:spcAft>
            </a:pPr>
            <a:r>
              <a:rPr lang="de-DE" altLang="de-DE" sz="1600" dirty="0"/>
              <a:t>Die Stuttgarter bietet ihren Kunden als Fondsanlage </a:t>
            </a:r>
            <a:br>
              <a:rPr lang="de-DE" altLang="de-DE" sz="1600" dirty="0"/>
            </a:br>
            <a:r>
              <a:rPr lang="de-DE" altLang="de-DE" sz="1600" dirty="0"/>
              <a:t>für die </a:t>
            </a:r>
            <a:r>
              <a:rPr lang="de-DE" altLang="de-DE" sz="1600" dirty="0" err="1"/>
              <a:t>GrüneRente</a:t>
            </a:r>
            <a:r>
              <a:rPr lang="de-DE" altLang="de-DE" sz="1600" dirty="0"/>
              <a:t> eine Auswahl an </a:t>
            </a:r>
            <a:r>
              <a:rPr lang="de-DE" altLang="de-DE" sz="1600" b="1" dirty="0"/>
              <a:t>nachhaltigen Fonds im Stuttgarter Fondsuniversum</a:t>
            </a:r>
            <a:r>
              <a:rPr lang="de-DE" altLang="de-DE" sz="1600" dirty="0"/>
              <a:t>.</a:t>
            </a:r>
          </a:p>
        </p:txBody>
      </p:sp>
      <p:sp>
        <p:nvSpPr>
          <p:cNvPr id="13" name="Rechteck 12"/>
          <p:cNvSpPr/>
          <p:nvPr/>
        </p:nvSpPr>
        <p:spPr>
          <a:xfrm>
            <a:off x="358775" y="2087563"/>
            <a:ext cx="3078002" cy="4186237"/>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6" name="Grafik 15"/>
          <p:cNvPicPr>
            <a:picLocks noChangeAspect="1"/>
          </p:cNvPicPr>
          <p:nvPr/>
        </p:nvPicPr>
        <p:blipFill>
          <a:blip r:embed="rId2">
            <a:extLst>
              <a:ext uri="{28A0092B-C50C-407E-A947-70E740481C1C}">
                <a14:useLocalDpi xmlns:a14="http://schemas.microsoft.com/office/drawing/2010/main" val="0"/>
              </a:ext>
            </a:extLst>
          </a:blip>
          <a:srcRect/>
          <a:stretch/>
        </p:blipFill>
        <p:spPr>
          <a:xfrm>
            <a:off x="457776" y="2218491"/>
            <a:ext cx="2880000" cy="2123389"/>
          </a:xfrm>
          <a:prstGeom prst="rect">
            <a:avLst/>
          </a:prstGeom>
        </p:spPr>
      </p:pic>
      <p:pic>
        <p:nvPicPr>
          <p:cNvPr id="4" name="Grafik 3">
            <a:extLst>
              <a:ext uri="{FF2B5EF4-FFF2-40B4-BE49-F238E27FC236}">
                <a16:creationId xmlns:a16="http://schemas.microsoft.com/office/drawing/2014/main" id="{49DCD60C-2274-0D36-CC49-DBF2DBF1C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740" y="4632958"/>
            <a:ext cx="2472813" cy="1512000"/>
          </a:xfrm>
          <a:prstGeom prst="rect">
            <a:avLst/>
          </a:prstGeom>
        </p:spPr>
      </p:pic>
    </p:spTree>
    <p:extLst>
      <p:ext uri="{BB962C8B-B14F-4D97-AF65-F5344CB8AC3E}">
        <p14:creationId xmlns:p14="http://schemas.microsoft.com/office/powerpoint/2010/main" val="4222402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Zeigen Sie, wie „nachhaltig“ Ihre bAV mit der </a:t>
            </a:r>
            <a:r>
              <a:rPr lang="de-DE" altLang="de-DE" dirty="0" err="1"/>
              <a:t>GrüneRente</a:t>
            </a:r>
            <a:r>
              <a:rPr lang="de-DE" altLang="de-DE" dirty="0"/>
              <a:t> ist</a:t>
            </a:r>
            <a:endParaRPr lang="de-DE" dirty="0"/>
          </a:p>
        </p:txBody>
      </p:sp>
      <p:sp>
        <p:nvSpPr>
          <p:cNvPr id="3" name="Textplatzhalter 2"/>
          <p:cNvSpPr>
            <a:spLocks noGrp="1"/>
          </p:cNvSpPr>
          <p:nvPr>
            <p:ph type="body" sz="quarter" idx="17"/>
          </p:nvPr>
        </p:nvSpPr>
        <p:spPr>
          <a:xfrm>
            <a:off x="358775" y="2087563"/>
            <a:ext cx="8426450" cy="523220"/>
          </a:xfrm>
        </p:spPr>
        <p:txBody>
          <a:bodyPr/>
          <a:lstStyle/>
          <a:p>
            <a:r>
              <a:rPr lang="de-DE" altLang="de-DE" dirty="0"/>
              <a:t>Präsentieren Sie sich als nachhaltig und dokumentieren Sie dies auch – </a:t>
            </a:r>
            <a:br>
              <a:rPr lang="de-DE" altLang="de-DE" dirty="0"/>
            </a:br>
            <a:r>
              <a:rPr lang="de-DE" altLang="de-DE" dirty="0"/>
              <a:t>auf der eigenen Internetseite und beim Arbeitnehmer.</a:t>
            </a:r>
          </a:p>
        </p:txBody>
      </p:sp>
      <p:sp>
        <p:nvSpPr>
          <p:cNvPr id="5" name="Textplatzhalter 4"/>
          <p:cNvSpPr>
            <a:spLocks noGrp="1"/>
          </p:cNvSpPr>
          <p:nvPr>
            <p:ph type="body" sz="quarter" idx="18"/>
          </p:nvPr>
        </p:nvSpPr>
        <p:spPr/>
        <p:txBody>
          <a:bodyPr/>
          <a:lstStyle/>
          <a:p>
            <a:r>
              <a:rPr lang="de-DE" dirty="0"/>
              <a:t>4. </a:t>
            </a:r>
            <a:r>
              <a:rPr lang="de-DE" altLang="de-DE" dirty="0"/>
              <a:t>bAV – mit dem richtigen Anbieter und durch die </a:t>
            </a:r>
            <a:r>
              <a:rPr lang="de-DE" altLang="de-DE" dirty="0" err="1"/>
              <a:t>GrüneRente</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dirty="0"/>
              <a:t>Soziale Verantwortung und Nachhaltigkeit:</a:t>
            </a:r>
          </a:p>
          <a:p>
            <a:r>
              <a:rPr lang="de-DE" dirty="0"/>
              <a:t>Ihr Konzept für die Umsetzung der betrieblichen Altersversorgung</a:t>
            </a:r>
          </a:p>
        </p:txBody>
      </p:sp>
      <p:sp>
        <p:nvSpPr>
          <p:cNvPr id="8" name="Foliennummernplatzhalter 7"/>
          <p:cNvSpPr>
            <a:spLocks noGrp="1"/>
          </p:cNvSpPr>
          <p:nvPr>
            <p:ph type="sldNum" sz="quarter" idx="22"/>
          </p:nvPr>
        </p:nvSpPr>
        <p:spPr/>
        <p:txBody>
          <a:bodyPr/>
          <a:lstStyle/>
          <a:p>
            <a:fld id="{BFE8ADF1-837C-463F-9856-54C2D771B21B}" type="slidenum">
              <a:rPr lang="de-DE" smtClean="0"/>
              <a:pPr/>
              <a:t>37</a:t>
            </a:fld>
            <a:endParaRPr lang="de-DE" dirty="0"/>
          </a:p>
        </p:txBody>
      </p:sp>
      <p:sp>
        <p:nvSpPr>
          <p:cNvPr id="9" name="Textplatzhalter 8"/>
          <p:cNvSpPr>
            <a:spLocks noGrp="1"/>
          </p:cNvSpPr>
          <p:nvPr>
            <p:ph type="body" sz="quarter" idx="23"/>
          </p:nvPr>
        </p:nvSpPr>
        <p:spPr/>
        <p:txBody>
          <a:bodyPr/>
          <a:lstStyle/>
          <a:p>
            <a:endParaRPr lang="de-DE"/>
          </a:p>
        </p:txBody>
      </p:sp>
      <p:grpSp>
        <p:nvGrpSpPr>
          <p:cNvPr id="17" name="Gruppieren 16">
            <a:extLst>
              <a:ext uri="{FF2B5EF4-FFF2-40B4-BE49-F238E27FC236}">
                <a16:creationId xmlns:a16="http://schemas.microsoft.com/office/drawing/2014/main" id="{DA96B0ED-C239-4A8B-B8DF-8E9C1CB30819}"/>
              </a:ext>
            </a:extLst>
          </p:cNvPr>
          <p:cNvGrpSpPr/>
          <p:nvPr/>
        </p:nvGrpSpPr>
        <p:grpSpPr>
          <a:xfrm>
            <a:off x="3532188" y="2800350"/>
            <a:ext cx="1949450" cy="3276600"/>
            <a:chOff x="3532188" y="2800350"/>
            <a:chExt cx="1949450" cy="3276600"/>
          </a:xfrm>
        </p:grpSpPr>
        <p:pic>
          <p:nvPicPr>
            <p:cNvPr id="18" name="Picture 3">
              <a:extLst>
                <a:ext uri="{FF2B5EF4-FFF2-40B4-BE49-F238E27FC236}">
                  <a16:creationId xmlns:a16="http://schemas.microsoft.com/office/drawing/2014/main" id="{EA2C06F8-81AB-4710-90CB-4247BAAC0D90}"/>
                </a:ext>
              </a:extLst>
            </p:cNvPr>
            <p:cNvPicPr>
              <a:picLocks noChangeAspect="1" noChangeArrowheads="1"/>
            </p:cNvPicPr>
            <p:nvPr/>
          </p:nvPicPr>
          <p:blipFill rotWithShape="1">
            <a:blip r:embed="rId2"/>
            <a:srcRect/>
            <a:stretch/>
          </p:blipFill>
          <p:spPr bwMode="auto">
            <a:xfrm>
              <a:off x="3532188" y="2800350"/>
              <a:ext cx="1892300" cy="2735263"/>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3" name="Rechteck 21">
              <a:extLst>
                <a:ext uri="{FF2B5EF4-FFF2-40B4-BE49-F238E27FC236}">
                  <a16:creationId xmlns:a16="http://schemas.microsoft.com/office/drawing/2014/main" id="{69138BD2-1954-471C-BC10-B4F0050ED91C}"/>
                </a:ext>
              </a:extLst>
            </p:cNvPr>
            <p:cNvSpPr>
              <a:spLocks noChangeArrowheads="1"/>
            </p:cNvSpPr>
            <p:nvPr/>
          </p:nvSpPr>
          <p:spPr bwMode="auto">
            <a:xfrm>
              <a:off x="3533775" y="5614988"/>
              <a:ext cx="1947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algn="ctr" eaLnBrk="1" hangingPunct="1">
                <a:spcBef>
                  <a:spcPct val="0"/>
                </a:spcBef>
                <a:spcAft>
                  <a:spcPct val="0"/>
                </a:spcAft>
              </a:pPr>
              <a:r>
                <a:rPr lang="de-DE" altLang="de-DE" sz="1200"/>
                <a:t>Urkunde für Kunden </a:t>
              </a:r>
              <a:br>
                <a:rPr lang="de-DE" altLang="de-DE" sz="1200"/>
              </a:br>
              <a:r>
                <a:rPr lang="de-DE" altLang="de-DE" sz="1200"/>
                <a:t>zu jedem Vertrag</a:t>
              </a:r>
            </a:p>
          </p:txBody>
        </p:sp>
      </p:grpSp>
      <p:grpSp>
        <p:nvGrpSpPr>
          <p:cNvPr id="28" name="Gruppieren 27">
            <a:extLst>
              <a:ext uri="{FF2B5EF4-FFF2-40B4-BE49-F238E27FC236}">
                <a16:creationId xmlns:a16="http://schemas.microsoft.com/office/drawing/2014/main" id="{DB0675E4-BBCE-48C6-BD54-B3E9BD9ED8CD}"/>
              </a:ext>
            </a:extLst>
          </p:cNvPr>
          <p:cNvGrpSpPr/>
          <p:nvPr/>
        </p:nvGrpSpPr>
        <p:grpSpPr>
          <a:xfrm>
            <a:off x="1252538" y="2800350"/>
            <a:ext cx="1949450" cy="3090863"/>
            <a:chOff x="1252538" y="2800350"/>
            <a:chExt cx="1949450" cy="3090863"/>
          </a:xfrm>
        </p:grpSpPr>
        <p:sp>
          <p:nvSpPr>
            <p:cNvPr id="29" name="Rechteck 12">
              <a:extLst>
                <a:ext uri="{FF2B5EF4-FFF2-40B4-BE49-F238E27FC236}">
                  <a16:creationId xmlns:a16="http://schemas.microsoft.com/office/drawing/2014/main" id="{07E9DBB6-5515-43A1-8BEF-CB808BF3ACD0}"/>
                </a:ext>
              </a:extLst>
            </p:cNvPr>
            <p:cNvSpPr>
              <a:spLocks noChangeArrowheads="1"/>
            </p:cNvSpPr>
            <p:nvPr/>
          </p:nvSpPr>
          <p:spPr bwMode="auto">
            <a:xfrm>
              <a:off x="1252538" y="5614988"/>
              <a:ext cx="194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algn="ctr" eaLnBrk="1" hangingPunct="1">
                <a:spcBef>
                  <a:spcPct val="0"/>
                </a:spcBef>
                <a:spcAft>
                  <a:spcPct val="0"/>
                </a:spcAft>
              </a:pPr>
              <a:r>
                <a:rPr lang="de-DE" altLang="de-DE" sz="1200" dirty="0"/>
                <a:t>Zertifikat für Arbeitgeber</a:t>
              </a:r>
            </a:p>
          </p:txBody>
        </p:sp>
        <p:pic>
          <p:nvPicPr>
            <p:cNvPr id="30" name="Grafik 29">
              <a:extLst>
                <a:ext uri="{FF2B5EF4-FFF2-40B4-BE49-F238E27FC236}">
                  <a16:creationId xmlns:a16="http://schemas.microsoft.com/office/drawing/2014/main" id="{8D6F912A-084D-48F3-88AD-1A2B6C1A30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030" y="2800350"/>
              <a:ext cx="1934466" cy="27360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grpSp>
      <p:grpSp>
        <p:nvGrpSpPr>
          <p:cNvPr id="13" name="Gruppieren 12">
            <a:extLst>
              <a:ext uri="{FF2B5EF4-FFF2-40B4-BE49-F238E27FC236}">
                <a16:creationId xmlns:a16="http://schemas.microsoft.com/office/drawing/2014/main" id="{E98CEADF-C859-3175-B28C-2E169D911803}"/>
              </a:ext>
            </a:extLst>
          </p:cNvPr>
          <p:cNvGrpSpPr/>
          <p:nvPr/>
        </p:nvGrpSpPr>
        <p:grpSpPr>
          <a:xfrm>
            <a:off x="5578475" y="2800350"/>
            <a:ext cx="2298700" cy="3276600"/>
            <a:chOff x="5578475" y="2800350"/>
            <a:chExt cx="2298700" cy="3276600"/>
          </a:xfrm>
        </p:grpSpPr>
        <p:sp>
          <p:nvSpPr>
            <p:cNvPr id="25" name="Rechteck 22">
              <a:extLst>
                <a:ext uri="{FF2B5EF4-FFF2-40B4-BE49-F238E27FC236}">
                  <a16:creationId xmlns:a16="http://schemas.microsoft.com/office/drawing/2014/main" id="{51D600A3-CB95-4C73-A580-E04263071268}"/>
                </a:ext>
              </a:extLst>
            </p:cNvPr>
            <p:cNvSpPr>
              <a:spLocks noChangeArrowheads="1"/>
            </p:cNvSpPr>
            <p:nvPr/>
          </p:nvSpPr>
          <p:spPr bwMode="auto">
            <a:xfrm>
              <a:off x="5578475" y="5614988"/>
              <a:ext cx="2298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800"/>
                </a:spcAft>
                <a:defRPr sz="1700">
                  <a:solidFill>
                    <a:schemeClr val="tx1"/>
                  </a:solidFill>
                  <a:latin typeface="Arial" charset="0"/>
                </a:defRPr>
              </a:lvl1pPr>
              <a:lvl2pPr marL="742950" indent="-285750">
                <a:spcBef>
                  <a:spcPts val="800"/>
                </a:spcBef>
                <a:buSzPct val="100000"/>
                <a:buBlip>
                  <a:blip r:embed="rId3"/>
                </a:buBlip>
                <a:defRPr sz="1700">
                  <a:solidFill>
                    <a:schemeClr val="tx1"/>
                  </a:solidFill>
                  <a:latin typeface="Arial" charset="0"/>
                </a:defRPr>
              </a:lvl2pPr>
              <a:lvl3pPr marL="1143000" indent="-228600">
                <a:spcBef>
                  <a:spcPts val="800"/>
                </a:spcBef>
                <a:buSzPct val="100000"/>
                <a:buFont typeface="Symbol" pitchFamily="18" charset="2"/>
                <a:buChar char="-"/>
                <a:defRPr sz="1700">
                  <a:solidFill>
                    <a:schemeClr val="tx1"/>
                  </a:solidFill>
                  <a:latin typeface="Arial" charset="0"/>
                </a:defRPr>
              </a:lvl3pPr>
              <a:lvl4pPr marL="1600200" indent="-228600">
                <a:spcBef>
                  <a:spcPts val="800"/>
                </a:spcBef>
                <a:buSzPct val="100000"/>
                <a:buBlip>
                  <a:blip r:embed="rId3"/>
                </a:buBlip>
                <a:defRPr sz="1700">
                  <a:solidFill>
                    <a:schemeClr val="tx1"/>
                  </a:solidFill>
                  <a:latin typeface="Arial" charset="0"/>
                </a:defRPr>
              </a:lvl4pPr>
              <a:lvl5pPr marL="2057400" indent="-228600">
                <a:spcBef>
                  <a:spcPts val="800"/>
                </a:spcBef>
                <a:buSzPct val="100000"/>
                <a:buBlip>
                  <a:blip r:embed="rId3"/>
                </a:buBlip>
                <a:defRPr sz="1700">
                  <a:solidFill>
                    <a:schemeClr val="tx1"/>
                  </a:solidFill>
                  <a:latin typeface="Arial" charset="0"/>
                </a:defRPr>
              </a:lvl5pPr>
              <a:lvl6pPr marL="2514600" indent="-228600" defTabSz="457200" eaLnBrk="0" fontAlgn="base" hangingPunct="0">
                <a:spcBef>
                  <a:spcPts val="800"/>
                </a:spcBef>
                <a:spcAft>
                  <a:spcPct val="0"/>
                </a:spcAft>
                <a:buSzPct val="100000"/>
                <a:buBlip>
                  <a:blip r:embed="rId3"/>
                </a:buBlip>
                <a:defRPr sz="1700">
                  <a:solidFill>
                    <a:schemeClr val="tx1"/>
                  </a:solidFill>
                  <a:latin typeface="Arial" charset="0"/>
                </a:defRPr>
              </a:lvl6pPr>
              <a:lvl7pPr marL="2971800" indent="-228600" defTabSz="457200" eaLnBrk="0" fontAlgn="base" hangingPunct="0">
                <a:spcBef>
                  <a:spcPts val="800"/>
                </a:spcBef>
                <a:spcAft>
                  <a:spcPct val="0"/>
                </a:spcAft>
                <a:buSzPct val="100000"/>
                <a:buBlip>
                  <a:blip r:embed="rId3"/>
                </a:buBlip>
                <a:defRPr sz="1700">
                  <a:solidFill>
                    <a:schemeClr val="tx1"/>
                  </a:solidFill>
                  <a:latin typeface="Arial" charset="0"/>
                </a:defRPr>
              </a:lvl7pPr>
              <a:lvl8pPr marL="3429000" indent="-228600" defTabSz="457200" eaLnBrk="0" fontAlgn="base" hangingPunct="0">
                <a:spcBef>
                  <a:spcPts val="800"/>
                </a:spcBef>
                <a:spcAft>
                  <a:spcPct val="0"/>
                </a:spcAft>
                <a:buSzPct val="100000"/>
                <a:buBlip>
                  <a:blip r:embed="rId3"/>
                </a:buBlip>
                <a:defRPr sz="1700">
                  <a:solidFill>
                    <a:schemeClr val="tx1"/>
                  </a:solidFill>
                  <a:latin typeface="Arial" charset="0"/>
                </a:defRPr>
              </a:lvl8pPr>
              <a:lvl9pPr marL="3886200" indent="-228600" defTabSz="457200" eaLnBrk="0" fontAlgn="base" hangingPunct="0">
                <a:spcBef>
                  <a:spcPts val="800"/>
                </a:spcBef>
                <a:spcAft>
                  <a:spcPct val="0"/>
                </a:spcAft>
                <a:buSzPct val="100000"/>
                <a:buBlip>
                  <a:blip r:embed="rId3"/>
                </a:buBlip>
                <a:defRPr sz="1700">
                  <a:solidFill>
                    <a:schemeClr val="tx1"/>
                  </a:solidFill>
                  <a:latin typeface="Arial" charset="0"/>
                </a:defRPr>
              </a:lvl9pPr>
            </a:lstStyle>
            <a:p>
              <a:pPr algn="ctr" eaLnBrk="1" hangingPunct="1">
                <a:spcBef>
                  <a:spcPct val="0"/>
                </a:spcBef>
                <a:spcAft>
                  <a:spcPct val="0"/>
                </a:spcAft>
              </a:pPr>
              <a:r>
                <a:rPr lang="de-DE" altLang="de-DE" sz="1200" dirty="0"/>
                <a:t>Anlagebericht</a:t>
              </a:r>
              <a:br>
                <a:rPr lang="de-DE" altLang="de-DE" sz="1200" dirty="0"/>
              </a:br>
              <a:r>
                <a:rPr lang="de-DE" altLang="de-DE" sz="1200" dirty="0"/>
                <a:t>www.stuttgarter.de/gruenerente</a:t>
              </a:r>
            </a:p>
          </p:txBody>
        </p:sp>
        <p:pic>
          <p:nvPicPr>
            <p:cNvPr id="12" name="Grafik 11">
              <a:extLst>
                <a:ext uri="{FF2B5EF4-FFF2-40B4-BE49-F238E27FC236}">
                  <a16:creationId xmlns:a16="http://schemas.microsoft.com/office/drawing/2014/main" id="{8C7EFC17-856D-6440-C1C0-2F6C5ADAA3CB}"/>
                </a:ext>
              </a:extLst>
            </p:cNvPr>
            <p:cNvPicPr>
              <a:picLocks noChangeAspect="1"/>
            </p:cNvPicPr>
            <p:nvPr/>
          </p:nvPicPr>
          <p:blipFill>
            <a:blip r:embed="rId5"/>
            <a:stretch>
              <a:fillRect/>
            </a:stretch>
          </p:blipFill>
          <p:spPr>
            <a:xfrm>
              <a:off x="5794107" y="2800350"/>
              <a:ext cx="1933965" cy="2736000"/>
            </a:xfrm>
            <a:prstGeom prst="rect">
              <a:avLst/>
            </a:prstGeom>
            <a:noFill/>
            <a:ln w="9525">
              <a:solidFill>
                <a:schemeClr val="accent5"/>
              </a:solidFill>
              <a:miter lim="800000"/>
              <a:headEnd/>
              <a:tailEnd/>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1706830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pc="-1">
                <a:solidFill>
                  <a:srgbClr val="009EE0"/>
                </a:solidFill>
                <a:ea typeface="DejaVu Sans"/>
              </a:rPr>
              <a:t>Ihre Entscheidungen:</a:t>
            </a:r>
            <a:br>
              <a:rPr lang="de-DE"/>
            </a:br>
            <a:r>
              <a:rPr lang="de-DE" spc="-1">
                <a:solidFill>
                  <a:srgbClr val="009EE0"/>
                </a:solidFill>
                <a:ea typeface="DejaVu Sans"/>
              </a:rPr>
              <a:t>Machen Sie die nächsten Schritte in Sachen bAV</a:t>
            </a:r>
            <a:endParaRPr lang="de-DE" dirty="0"/>
          </a:p>
        </p:txBody>
      </p:sp>
      <p:sp>
        <p:nvSpPr>
          <p:cNvPr id="3" name="Textplatzhalter 2"/>
          <p:cNvSpPr>
            <a:spLocks noGrp="1"/>
          </p:cNvSpPr>
          <p:nvPr>
            <p:ph type="body" sz="quarter" idx="17"/>
          </p:nvPr>
        </p:nvSpPr>
        <p:spPr>
          <a:xfrm>
            <a:off x="358775" y="2600325"/>
            <a:ext cx="4033838" cy="523220"/>
          </a:xfrm>
        </p:spPr>
        <p:txBody>
          <a:bodyPr>
            <a:spAutoFit/>
          </a:bodyPr>
          <a:lstStyle/>
          <a:p>
            <a:r>
              <a:rPr lang="de-DE" spc="-1" dirty="0">
                <a:solidFill>
                  <a:srgbClr val="000000"/>
                </a:solidFill>
                <a:ea typeface="DejaVu Sans"/>
              </a:rPr>
              <a:t>Setzen Sie einen Termin für eine Mitarbeiterinformationsveranstaltung.</a:t>
            </a:r>
            <a:endParaRPr lang="de-DE" b="0" dirty="0"/>
          </a:p>
        </p:txBody>
      </p:sp>
      <p:sp>
        <p:nvSpPr>
          <p:cNvPr id="4" name="Inhaltsplatzhalter 3"/>
          <p:cNvSpPr>
            <a:spLocks noGrp="1"/>
          </p:cNvSpPr>
          <p:nvPr>
            <p:ph sz="quarter" idx="19"/>
          </p:nvPr>
        </p:nvSpPr>
        <p:spPr>
          <a:xfrm>
            <a:off x="4751388" y="2600325"/>
            <a:ext cx="4033837" cy="784830"/>
          </a:xfrm>
        </p:spPr>
        <p:txBody>
          <a:bodyPr>
            <a:spAutoFit/>
          </a:bodyPr>
          <a:lstStyle/>
          <a:p>
            <a:pPr marL="0" lvl="1" indent="0">
              <a:spcBef>
                <a:spcPts val="0"/>
              </a:spcBef>
              <a:spcAft>
                <a:spcPts val="1200"/>
              </a:spcAft>
              <a:buClrTx/>
              <a:buSzTx/>
              <a:buNone/>
            </a:pPr>
            <a:r>
              <a:rPr lang="de-DE" altLang="de-DE" b="1" dirty="0"/>
              <a:t>Planen Sie unsere individuellen Einzelgespräche mit Ihren Mitarbeitern.</a:t>
            </a:r>
            <a:endParaRPr lang="de-DE" b="0" dirty="0"/>
          </a:p>
        </p:txBody>
      </p:sp>
      <p:sp>
        <p:nvSpPr>
          <p:cNvPr id="6" name="Textplatzhalter 5"/>
          <p:cNvSpPr>
            <a:spLocks noGrp="1"/>
          </p:cNvSpPr>
          <p:nvPr>
            <p:ph type="body" sz="quarter" idx="24"/>
          </p:nvPr>
        </p:nvSpPr>
        <p:spPr/>
        <p:txBody>
          <a:bodyPr/>
          <a:lstStyle/>
          <a:p>
            <a:pPr>
              <a:lnSpc>
                <a:spcPct val="100000"/>
              </a:lnSpc>
              <a:spcAft>
                <a:spcPts val="1199"/>
              </a:spcAft>
            </a:pPr>
            <a:r>
              <a:rPr lang="de-DE" spc="-1" dirty="0">
                <a:solidFill>
                  <a:srgbClr val="F58200"/>
                </a:solidFill>
                <a:ea typeface="DejaVu Sans"/>
              </a:rPr>
              <a:t>Um Ihre Belegschaft für die betriebliche Altersversorgung zu gewinnen, sorgen</a:t>
            </a:r>
            <a:br>
              <a:rPr lang="de-DE" spc="-1" dirty="0">
                <a:solidFill>
                  <a:srgbClr val="F58200"/>
                </a:solidFill>
                <a:ea typeface="DejaVu Sans"/>
              </a:rPr>
            </a:br>
            <a:r>
              <a:rPr lang="de-DE" spc="-1" dirty="0">
                <a:solidFill>
                  <a:srgbClr val="F58200"/>
                </a:solidFill>
                <a:ea typeface="DejaVu Sans"/>
              </a:rPr>
              <a:t>wir dafür, dass sie Ihre </a:t>
            </a:r>
            <a:r>
              <a:rPr lang="de-DE" spc="-1" dirty="0" err="1">
                <a:solidFill>
                  <a:srgbClr val="F58200"/>
                </a:solidFill>
                <a:ea typeface="DejaVu Sans"/>
              </a:rPr>
              <a:t>bAV</a:t>
            </a:r>
            <a:r>
              <a:rPr lang="de-DE" spc="-1" dirty="0">
                <a:solidFill>
                  <a:srgbClr val="F58200"/>
                </a:solidFill>
                <a:ea typeface="DejaVu Sans"/>
              </a:rPr>
              <a:t>-Lösung als das Richtige erkennt und versteht.</a:t>
            </a:r>
          </a:p>
        </p:txBody>
      </p:sp>
      <p:sp>
        <p:nvSpPr>
          <p:cNvPr id="7" name="Textplatzhalter 6"/>
          <p:cNvSpPr>
            <a:spLocks noGrp="1"/>
          </p:cNvSpPr>
          <p:nvPr>
            <p:ph type="body" sz="quarter" idx="23"/>
          </p:nvPr>
        </p:nvSpPr>
        <p:spPr/>
        <p:txBody>
          <a:bodyPr/>
          <a:lstStyle/>
          <a:p>
            <a:endParaRPr lang="de-DE"/>
          </a:p>
        </p:txBody>
      </p:sp>
      <p:sp>
        <p:nvSpPr>
          <p:cNvPr id="8" name="Textplatzhalter 7"/>
          <p:cNvSpPr>
            <a:spLocks noGrp="1"/>
          </p:cNvSpPr>
          <p:nvPr>
            <p:ph type="body" sz="quarter" idx="18"/>
          </p:nvPr>
        </p:nvSpPr>
        <p:spPr/>
        <p:txBody>
          <a:bodyPr/>
          <a:lstStyle/>
          <a:p>
            <a:r>
              <a:rPr lang="de-DE" dirty="0"/>
              <a:t>4. </a:t>
            </a:r>
            <a:r>
              <a:rPr lang="de-DE" altLang="de-DE" dirty="0"/>
              <a:t>bAV – mit dem richtigen Anbieter und durch die </a:t>
            </a:r>
            <a:r>
              <a:rPr lang="de-DE" altLang="de-DE" dirty="0" err="1"/>
              <a:t>GrüneRente</a:t>
            </a:r>
            <a:endParaRPr 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10" name="Fußzeilenplatzhalter 9"/>
          <p:cNvSpPr>
            <a:spLocks noGrp="1"/>
          </p:cNvSpPr>
          <p:nvPr>
            <p:ph type="ftr" sz="quarter" idx="26"/>
          </p:nvPr>
        </p:nvSpPr>
        <p:spPr/>
        <p:txBody>
          <a:bodyPr/>
          <a:lstStyle/>
          <a:p>
            <a:r>
              <a:rPr lang="de-DE"/>
              <a:t>Soziale Verantwortung und Nachhaltigkeit: Ihr Konzept für die Umsetzung der betrieblichen Altersversorgung</a:t>
            </a:r>
            <a:endParaRPr lang="de-DE" dirty="0"/>
          </a:p>
        </p:txBody>
      </p:sp>
      <p:sp>
        <p:nvSpPr>
          <p:cNvPr id="11" name="Foliennummernplatzhalter 10"/>
          <p:cNvSpPr>
            <a:spLocks noGrp="1"/>
          </p:cNvSpPr>
          <p:nvPr>
            <p:ph type="sldNum" sz="quarter" idx="27"/>
          </p:nvPr>
        </p:nvSpPr>
        <p:spPr/>
        <p:txBody>
          <a:bodyPr/>
          <a:lstStyle/>
          <a:p>
            <a:fld id="{BFE8ADF1-837C-463F-9856-54C2D771B21B}" type="slidenum">
              <a:rPr lang="de-DE" smtClean="0"/>
              <a:pPr/>
              <a:t>38</a:t>
            </a:fld>
            <a:endParaRPr lang="de-DE" dirty="0"/>
          </a:p>
        </p:txBody>
      </p:sp>
      <p:sp>
        <p:nvSpPr>
          <p:cNvPr id="13" name="Ellipse 12"/>
          <p:cNvSpPr>
            <a:spLocks noChangeAspect="1"/>
          </p:cNvSpPr>
          <p:nvPr/>
        </p:nvSpPr>
        <p:spPr>
          <a:xfrm rot="180000">
            <a:off x="8052232" y="1895476"/>
            <a:ext cx="720725" cy="719138"/>
          </a:xfrm>
          <a:prstGeom prst="ellipse">
            <a:avLst/>
          </a:prstGeom>
          <a:gradFill flip="none" rotWithShape="1">
            <a:gsLst>
              <a:gs pos="0">
                <a:schemeClr val="accent6"/>
              </a:gs>
              <a:gs pos="100000">
                <a:schemeClr val="accent6">
                  <a:lumMod val="60000"/>
                  <a:lumOff val="40000"/>
                </a:schemeClr>
              </a:gs>
            </a:gsLst>
            <a:lin ang="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hangingPunct="1">
              <a:defRPr/>
            </a:pPr>
            <a:r>
              <a:rPr lang="de-DE" sz="1400" b="1" dirty="0"/>
              <a:t>Tipp</a:t>
            </a:r>
          </a:p>
        </p:txBody>
      </p:sp>
      <p:sp>
        <p:nvSpPr>
          <p:cNvPr id="14" name="Textplatzhalter 2"/>
          <p:cNvSpPr txBox="1">
            <a:spLocks/>
          </p:cNvSpPr>
          <p:nvPr/>
        </p:nvSpPr>
        <p:spPr>
          <a:xfrm>
            <a:off x="358775" y="3872216"/>
            <a:ext cx="4033838" cy="784830"/>
          </a:xfrm>
          <a:prstGeom prst="rect">
            <a:avLst/>
          </a:prstGeom>
        </p:spPr>
        <p:txBody>
          <a:bodyPr vert="horz" lIns="0" tIns="0" rIns="0" bIns="0" rtlCol="0">
            <a:sp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smtClean="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solidFill>
                  <a:schemeClr val="accent2"/>
                </a:solidFill>
              </a:rPr>
              <a:t>Mehrwert: </a:t>
            </a:r>
            <a:r>
              <a:rPr lang="de-DE" b="0" dirty="0"/>
              <a:t>Wir machen Ihren Mitarbeitern die bAV verständlich und stellen Ihre attraktive bAV-Lösung vor.</a:t>
            </a:r>
          </a:p>
        </p:txBody>
      </p:sp>
      <p:sp>
        <p:nvSpPr>
          <p:cNvPr id="15" name="Inhaltsplatzhalter 3"/>
          <p:cNvSpPr txBox="1">
            <a:spLocks/>
          </p:cNvSpPr>
          <p:nvPr/>
        </p:nvSpPr>
        <p:spPr>
          <a:xfrm>
            <a:off x="4751388" y="3872216"/>
            <a:ext cx="4033837" cy="1046440"/>
          </a:xfrm>
          <a:prstGeom prst="rect">
            <a:avLst/>
          </a:prstGeom>
        </p:spPr>
        <p:txBody>
          <a:bodyPr vert="horz" lIns="0" tIns="0" rIns="0" bIns="0" rtlCol="0">
            <a:sp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smtClean="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0"/>
              </a:spcBef>
              <a:spcAft>
                <a:spcPts val="1200"/>
              </a:spcAft>
              <a:buClrTx/>
              <a:buSzTx/>
              <a:buNone/>
            </a:pPr>
            <a:r>
              <a:rPr lang="de-DE" b="1" dirty="0">
                <a:solidFill>
                  <a:schemeClr val="accent2"/>
                </a:solidFill>
              </a:rPr>
              <a:t>Mehrwert: </a:t>
            </a:r>
            <a:r>
              <a:rPr lang="de-DE" dirty="0"/>
              <a:t>Ihre Informationspflicht wird erfüllt und richtig dokumentiert – und Ihre Arbeitnehmer werden durch Ihre bAV-Lösung gut versorgt.</a:t>
            </a:r>
          </a:p>
        </p:txBody>
      </p:sp>
    </p:spTree>
    <p:extLst>
      <p:ext uri="{BB962C8B-B14F-4D97-AF65-F5344CB8AC3E}">
        <p14:creationId xmlns:p14="http://schemas.microsoft.com/office/powerpoint/2010/main" val="3928981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pc="-1">
                <a:solidFill>
                  <a:srgbClr val="009EE0"/>
                </a:solidFill>
                <a:ea typeface="DejaVu Sans"/>
              </a:rPr>
              <a:t>Ihre Entscheidungen:</a:t>
            </a:r>
            <a:br>
              <a:rPr lang="de-DE"/>
            </a:br>
            <a:r>
              <a:rPr lang="de-DE" spc="-1">
                <a:solidFill>
                  <a:srgbClr val="009EE0"/>
                </a:solidFill>
                <a:ea typeface="DejaVu Sans"/>
              </a:rPr>
              <a:t>Machen Sie die nächsten Schritte in Sachen bAV</a:t>
            </a:r>
            <a:endParaRPr lang="de-DE" dirty="0"/>
          </a:p>
        </p:txBody>
      </p:sp>
      <p:sp>
        <p:nvSpPr>
          <p:cNvPr id="3" name="Textplatzhalter 2"/>
          <p:cNvSpPr>
            <a:spLocks noGrp="1"/>
          </p:cNvSpPr>
          <p:nvPr>
            <p:ph type="body" sz="quarter" idx="17"/>
          </p:nvPr>
        </p:nvSpPr>
        <p:spPr>
          <a:xfrm>
            <a:off x="358775" y="2600325"/>
            <a:ext cx="4033838" cy="784830"/>
          </a:xfrm>
        </p:spPr>
        <p:txBody>
          <a:bodyPr>
            <a:spAutoFit/>
          </a:bodyPr>
          <a:lstStyle/>
          <a:p>
            <a:r>
              <a:rPr lang="de-DE" spc="-1" dirty="0">
                <a:solidFill>
                  <a:srgbClr val="000000"/>
                </a:solidFill>
                <a:ea typeface="DejaVu Sans"/>
              </a:rPr>
              <a:t>Vereinbaren Sie mit mir einen </a:t>
            </a:r>
            <a:br>
              <a:rPr lang="de-DE" spc="-1" dirty="0">
                <a:solidFill>
                  <a:srgbClr val="000000"/>
                </a:solidFill>
                <a:ea typeface="DejaVu Sans"/>
              </a:rPr>
            </a:br>
            <a:r>
              <a:rPr lang="de-DE" spc="-1" dirty="0" err="1">
                <a:solidFill>
                  <a:srgbClr val="000000"/>
                </a:solidFill>
                <a:ea typeface="DejaVu Sans"/>
              </a:rPr>
              <a:t>bAV</a:t>
            </a:r>
            <a:r>
              <a:rPr lang="de-DE" spc="-1" dirty="0">
                <a:solidFill>
                  <a:srgbClr val="000000"/>
                </a:solidFill>
                <a:ea typeface="DejaVu Sans"/>
              </a:rPr>
              <a:t>-Einweisungstermin für die Lohnbuchhaltung.</a:t>
            </a:r>
            <a:endParaRPr lang="de-DE" b="0" dirty="0"/>
          </a:p>
        </p:txBody>
      </p:sp>
      <p:sp>
        <p:nvSpPr>
          <p:cNvPr id="4" name="Inhaltsplatzhalter 3"/>
          <p:cNvSpPr>
            <a:spLocks noGrp="1"/>
          </p:cNvSpPr>
          <p:nvPr>
            <p:ph sz="quarter" idx="19"/>
          </p:nvPr>
        </p:nvSpPr>
        <p:spPr>
          <a:xfrm>
            <a:off x="4751388" y="2600325"/>
            <a:ext cx="4033837" cy="1046440"/>
          </a:xfrm>
        </p:spPr>
        <p:txBody>
          <a:bodyPr>
            <a:spAutoFit/>
          </a:bodyPr>
          <a:lstStyle/>
          <a:p>
            <a:pPr marL="0" lvl="1" indent="0">
              <a:spcBef>
                <a:spcPts val="0"/>
              </a:spcBef>
              <a:spcAft>
                <a:spcPts val="1200"/>
              </a:spcAft>
              <a:buClrTx/>
              <a:buSzTx/>
              <a:buNone/>
            </a:pPr>
            <a:r>
              <a:rPr lang="de-DE" altLang="de-DE" b="1" dirty="0"/>
              <a:t>Jetzt neu: </a:t>
            </a:r>
            <a:r>
              <a:rPr lang="de-DE" altLang="de-DE" dirty="0"/>
              <a:t>Der neue Stuttgarter Betriebsrenten-Manager macht die </a:t>
            </a:r>
            <a:r>
              <a:rPr lang="de-DE" altLang="de-DE" dirty="0" err="1"/>
              <a:t>bAV</a:t>
            </a:r>
            <a:r>
              <a:rPr lang="de-DE" altLang="de-DE" dirty="0"/>
              <a:t>-Verwaltung in Ihrem Unternehmen schneller und einfacher. </a:t>
            </a:r>
            <a:endParaRPr lang="de-DE" dirty="0"/>
          </a:p>
        </p:txBody>
      </p:sp>
      <p:sp>
        <p:nvSpPr>
          <p:cNvPr id="6" name="Textplatzhalter 5"/>
          <p:cNvSpPr>
            <a:spLocks noGrp="1"/>
          </p:cNvSpPr>
          <p:nvPr>
            <p:ph type="body" sz="quarter" idx="24"/>
          </p:nvPr>
        </p:nvSpPr>
        <p:spPr/>
        <p:txBody>
          <a:bodyPr/>
          <a:lstStyle/>
          <a:p>
            <a:pPr>
              <a:lnSpc>
                <a:spcPct val="100000"/>
              </a:lnSpc>
              <a:spcAft>
                <a:spcPts val="1199"/>
              </a:spcAft>
            </a:pPr>
            <a:r>
              <a:rPr lang="de-DE" spc="-1" dirty="0">
                <a:solidFill>
                  <a:srgbClr val="F58200"/>
                </a:solidFill>
                <a:ea typeface="DejaVu Sans"/>
              </a:rPr>
              <a:t>Ihre Lohnbuchhaltung lernt Ihre </a:t>
            </a:r>
            <a:r>
              <a:rPr lang="de-DE" spc="-1" dirty="0" err="1">
                <a:solidFill>
                  <a:srgbClr val="F58200"/>
                </a:solidFill>
                <a:ea typeface="DejaVu Sans"/>
              </a:rPr>
              <a:t>bAV</a:t>
            </a:r>
            <a:r>
              <a:rPr lang="de-DE" spc="-1" dirty="0">
                <a:solidFill>
                  <a:srgbClr val="F58200"/>
                </a:solidFill>
                <a:ea typeface="DejaVu Sans"/>
              </a:rPr>
              <a:t>-Lösung kennen und verwalten.</a:t>
            </a:r>
          </a:p>
        </p:txBody>
      </p:sp>
      <p:sp>
        <p:nvSpPr>
          <p:cNvPr id="7" name="Textplatzhalter 6"/>
          <p:cNvSpPr>
            <a:spLocks noGrp="1"/>
          </p:cNvSpPr>
          <p:nvPr>
            <p:ph type="body" sz="quarter" idx="23"/>
          </p:nvPr>
        </p:nvSpPr>
        <p:spPr/>
        <p:txBody>
          <a:bodyPr/>
          <a:lstStyle/>
          <a:p>
            <a:endParaRPr lang="de-DE"/>
          </a:p>
        </p:txBody>
      </p:sp>
      <p:sp>
        <p:nvSpPr>
          <p:cNvPr id="8" name="Textplatzhalter 7"/>
          <p:cNvSpPr>
            <a:spLocks noGrp="1"/>
          </p:cNvSpPr>
          <p:nvPr>
            <p:ph type="body" sz="quarter" idx="18"/>
          </p:nvPr>
        </p:nvSpPr>
        <p:spPr/>
        <p:txBody>
          <a:bodyPr/>
          <a:lstStyle/>
          <a:p>
            <a:r>
              <a:rPr lang="de-DE" dirty="0"/>
              <a:t>4. </a:t>
            </a:r>
            <a:r>
              <a:rPr lang="de-DE" altLang="de-DE" dirty="0"/>
              <a:t>bAV – mit dem richtigen Anbieter und durch die </a:t>
            </a:r>
            <a:r>
              <a:rPr lang="de-DE" altLang="de-DE" dirty="0" err="1"/>
              <a:t>GrüneRente</a:t>
            </a:r>
            <a:endParaRPr 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10" name="Fußzeilenplatzhalter 9"/>
          <p:cNvSpPr>
            <a:spLocks noGrp="1"/>
          </p:cNvSpPr>
          <p:nvPr>
            <p:ph type="ftr" sz="quarter" idx="26"/>
          </p:nvPr>
        </p:nvSpPr>
        <p:spPr/>
        <p:txBody>
          <a:bodyPr/>
          <a:lstStyle/>
          <a:p>
            <a:r>
              <a:rPr lang="de-DE"/>
              <a:t>Soziale Verantwortung und Nachhaltigkeit: Ihr Konzept für die Umsetzung der betrieblichen Altersversorgung</a:t>
            </a:r>
            <a:endParaRPr lang="de-DE" dirty="0"/>
          </a:p>
        </p:txBody>
      </p:sp>
      <p:sp>
        <p:nvSpPr>
          <p:cNvPr id="11" name="Foliennummernplatzhalter 10"/>
          <p:cNvSpPr>
            <a:spLocks noGrp="1"/>
          </p:cNvSpPr>
          <p:nvPr>
            <p:ph type="sldNum" sz="quarter" idx="27"/>
          </p:nvPr>
        </p:nvSpPr>
        <p:spPr/>
        <p:txBody>
          <a:bodyPr/>
          <a:lstStyle/>
          <a:p>
            <a:fld id="{BFE8ADF1-837C-463F-9856-54C2D771B21B}" type="slidenum">
              <a:rPr lang="de-DE" smtClean="0"/>
              <a:pPr/>
              <a:t>39</a:t>
            </a:fld>
            <a:endParaRPr lang="de-DE" dirty="0"/>
          </a:p>
        </p:txBody>
      </p:sp>
      <p:sp>
        <p:nvSpPr>
          <p:cNvPr id="14" name="Textplatzhalter 2"/>
          <p:cNvSpPr txBox="1">
            <a:spLocks/>
          </p:cNvSpPr>
          <p:nvPr/>
        </p:nvSpPr>
        <p:spPr>
          <a:xfrm>
            <a:off x="358775" y="3872216"/>
            <a:ext cx="4033838" cy="784830"/>
          </a:xfrm>
          <a:prstGeom prst="rect">
            <a:avLst/>
          </a:prstGeom>
        </p:spPr>
        <p:txBody>
          <a:bodyPr vert="horz" lIns="0" tIns="0" rIns="0" bIns="0" rtlCol="0">
            <a:sp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smtClean="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solidFill>
                  <a:schemeClr val="accent2"/>
                </a:solidFill>
              </a:rPr>
              <a:t>Mehrwert: </a:t>
            </a:r>
            <a:r>
              <a:rPr lang="de-DE" b="0" dirty="0"/>
              <a:t>Unterstützung bei der internen Umsetzung der bAV mit möglichst geringem Verwaltungsaufwand.</a:t>
            </a:r>
          </a:p>
        </p:txBody>
      </p:sp>
      <p:sp>
        <p:nvSpPr>
          <p:cNvPr id="16" name="Textplatzhalter 2"/>
          <p:cNvSpPr txBox="1">
            <a:spLocks/>
          </p:cNvSpPr>
          <p:nvPr/>
        </p:nvSpPr>
        <p:spPr>
          <a:xfrm>
            <a:off x="4751388" y="3872216"/>
            <a:ext cx="4033838" cy="784830"/>
          </a:xfrm>
          <a:prstGeom prst="rect">
            <a:avLst/>
          </a:prstGeom>
        </p:spPr>
        <p:txBody>
          <a:bodyPr vert="horz" lIns="0" tIns="0" rIns="0" bIns="0" rtlCol="0">
            <a:sp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smtClean="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solidFill>
                  <a:schemeClr val="accent2"/>
                </a:solidFill>
              </a:rPr>
              <a:t>Mehrwert: </a:t>
            </a:r>
            <a:r>
              <a:rPr lang="de-DE" b="0" dirty="0"/>
              <a:t>Damit können Sie Ihre bAV-Verträge ganz einfach online selbst verwalten.</a:t>
            </a:r>
          </a:p>
        </p:txBody>
      </p:sp>
      <p:sp>
        <p:nvSpPr>
          <p:cNvPr id="17" name="Ellipse 16"/>
          <p:cNvSpPr>
            <a:spLocks noChangeAspect="1"/>
          </p:cNvSpPr>
          <p:nvPr/>
        </p:nvSpPr>
        <p:spPr>
          <a:xfrm rot="180000">
            <a:off x="8052232" y="1895476"/>
            <a:ext cx="720725" cy="719138"/>
          </a:xfrm>
          <a:prstGeom prst="ellipse">
            <a:avLst/>
          </a:prstGeom>
          <a:gradFill flip="none" rotWithShape="1">
            <a:gsLst>
              <a:gs pos="0">
                <a:schemeClr val="accent6"/>
              </a:gs>
              <a:gs pos="100000">
                <a:schemeClr val="accent6">
                  <a:lumMod val="60000"/>
                  <a:lumOff val="40000"/>
                </a:schemeClr>
              </a:gs>
            </a:gsLst>
            <a:lin ang="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eaLnBrk="1" hangingPunct="1">
              <a:defRPr/>
            </a:pPr>
            <a:r>
              <a:rPr lang="de-DE" sz="1400" b="1" dirty="0"/>
              <a:t>Tipp</a:t>
            </a:r>
          </a:p>
        </p:txBody>
      </p:sp>
    </p:spTree>
    <p:extLst>
      <p:ext uri="{BB962C8B-B14F-4D97-AF65-F5344CB8AC3E}">
        <p14:creationId xmlns:p14="http://schemas.microsoft.com/office/powerpoint/2010/main" val="170563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p:cNvSpPr>
            <a:spLocks noGrp="1"/>
          </p:cNvSpPr>
          <p:nvPr>
            <p:ph type="title"/>
          </p:nvPr>
        </p:nvSpPr>
        <p:spPr/>
        <p:txBody>
          <a:bodyPr/>
          <a:lstStyle/>
          <a:p>
            <a:r>
              <a:rPr lang="de-DE" altLang="de-DE"/>
              <a:t>Nachhaltigkeit und „Corporate Social Responsibility“ ist ein Thema Ihres Unternehmens</a:t>
            </a:r>
            <a:endParaRPr lang="de-DE" dirty="0"/>
          </a:p>
        </p:txBody>
      </p:sp>
      <p:sp>
        <p:nvSpPr>
          <p:cNvPr id="25" name="Textplatzhalter 24"/>
          <p:cNvSpPr>
            <a:spLocks noGrp="1"/>
          </p:cNvSpPr>
          <p:nvPr>
            <p:ph type="body" sz="quarter" idx="17"/>
          </p:nvPr>
        </p:nvSpPr>
        <p:spPr/>
        <p:txBody>
          <a:bodyPr/>
          <a:lstStyle/>
          <a:p>
            <a:pPr lvl="1"/>
            <a:r>
              <a:rPr lang="de-DE" altLang="de-DE" i="1" dirty="0"/>
              <a:t>einen Screenshot der Internetseite des Arbeitgebers zum Thema Nachhaltigkeit des betreuten Unternehmens oder </a:t>
            </a:r>
          </a:p>
          <a:p>
            <a:pPr lvl="1"/>
            <a:r>
              <a:rPr lang="de-DE" altLang="de-DE" i="1" dirty="0"/>
              <a:t>einen Hinweis „Ihre Branche (z. B. Neue Technologien, Gesundheitsbranche ...) und Ihre Mitarbeiter sind offen für das Thema Nachhaltigkeit“ einfügen. </a:t>
            </a:r>
          </a:p>
          <a:p>
            <a:endParaRPr lang="de-DE" i="1" dirty="0"/>
          </a:p>
        </p:txBody>
      </p:sp>
      <p:sp>
        <p:nvSpPr>
          <p:cNvPr id="26" name="Textplatzhalter 25"/>
          <p:cNvSpPr>
            <a:spLocks noGrp="1"/>
          </p:cNvSpPr>
          <p:nvPr>
            <p:ph type="body" sz="quarter" idx="21"/>
          </p:nvPr>
        </p:nvSpPr>
        <p:spPr/>
        <p:txBody>
          <a:bodyPr/>
          <a:lstStyle/>
          <a:p>
            <a:r>
              <a:rPr lang="de-DE" altLang="de-DE"/>
              <a:t>Hier können Sie z. B.</a:t>
            </a:r>
            <a:endParaRPr lang="de-DE" altLang="de-DE" dirty="0"/>
          </a:p>
        </p:txBody>
      </p:sp>
      <p:sp>
        <p:nvSpPr>
          <p:cNvPr id="46" name="Textplatzhalter 45"/>
          <p:cNvSpPr>
            <a:spLocks noGrp="1"/>
          </p:cNvSpPr>
          <p:nvPr>
            <p:ph type="body" sz="quarter" idx="23"/>
          </p:nvPr>
        </p:nvSpPr>
        <p:spPr/>
        <p:txBody>
          <a:bodyPr/>
          <a:lstStyle/>
          <a:p>
            <a:endParaRPr lang="de-DE"/>
          </a:p>
        </p:txBody>
      </p:sp>
      <p:sp>
        <p:nvSpPr>
          <p:cNvPr id="28" name="Textplatzhalter 27"/>
          <p:cNvSpPr>
            <a:spLocks noGrp="1"/>
          </p:cNvSpPr>
          <p:nvPr>
            <p:ph type="body" sz="quarter" idx="24"/>
          </p:nvPr>
        </p:nvSpPr>
        <p:spPr/>
        <p:txBody>
          <a:bodyPr/>
          <a:lstStyle/>
          <a:p>
            <a:r>
              <a:rPr lang="de-DE"/>
              <a:t>Die betriebliche Altersversorgung ist eine nachhaltige Sozialleistung und passt zu Ihrem Unternehmen.</a:t>
            </a:r>
            <a:endParaRPr lang="de-DE" dirty="0"/>
          </a:p>
        </p:txBody>
      </p:sp>
      <p:sp>
        <p:nvSpPr>
          <p:cNvPr id="7" name="Textplatzhalter 6"/>
          <p:cNvSpPr>
            <a:spLocks noGrp="1"/>
          </p:cNvSpPr>
          <p:nvPr>
            <p:ph type="body" sz="quarter" idx="18"/>
          </p:nvPr>
        </p:nvSpPr>
        <p:spPr/>
        <p:txBody>
          <a:bodyPr/>
          <a:lstStyle/>
          <a:p>
            <a:r>
              <a:rPr lang="de-DE" altLang="de-DE" dirty="0"/>
              <a:t>1. bAV – Instrument zu sozialer Verantwortung und Nachhaltigkeit</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10" name="Foliennummernplatzhalter 9"/>
          <p:cNvSpPr>
            <a:spLocks noGrp="1"/>
          </p:cNvSpPr>
          <p:nvPr>
            <p:ph type="sldNum" sz="quarter" idx="27"/>
          </p:nvPr>
        </p:nvSpPr>
        <p:spPr/>
        <p:txBody>
          <a:bodyPr/>
          <a:lstStyle/>
          <a:p>
            <a:fld id="{BFE8ADF1-837C-463F-9856-54C2D771B21B}" type="slidenum">
              <a:rPr lang="de-DE" smtClean="0"/>
              <a:pPr/>
              <a:t>4</a:t>
            </a:fld>
            <a:endParaRPr lang="de-DE" dirty="0"/>
          </a:p>
        </p:txBody>
      </p:sp>
    </p:spTree>
    <p:extLst>
      <p:ext uri="{BB962C8B-B14F-4D97-AF65-F5344CB8AC3E}">
        <p14:creationId xmlns:p14="http://schemas.microsoft.com/office/powerpoint/2010/main" val="1578030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Der nächste Schritt</a:t>
            </a:r>
            <a:endParaRPr lang="de-DE" dirty="0"/>
          </a:p>
        </p:txBody>
      </p:sp>
      <p:sp>
        <p:nvSpPr>
          <p:cNvPr id="13" name="Textplatzhalter 12"/>
          <p:cNvSpPr>
            <a:spLocks noGrp="1"/>
          </p:cNvSpPr>
          <p:nvPr>
            <p:ph type="body" sz="quarter" idx="17"/>
          </p:nvPr>
        </p:nvSpPr>
        <p:spPr>
          <a:xfrm>
            <a:off x="358775" y="2087563"/>
            <a:ext cx="8426450" cy="261610"/>
          </a:xfrm>
        </p:spPr>
        <p:txBody>
          <a:bodyPr/>
          <a:lstStyle/>
          <a:p>
            <a:r>
              <a:rPr lang="de-DE" altLang="de-DE" dirty="0"/>
              <a:t>Unsere gemeinsame Vorgehensweise zur Umsetzung Ihrer bAV-Lösung.</a:t>
            </a:r>
          </a:p>
        </p:txBody>
      </p:sp>
      <p:sp>
        <p:nvSpPr>
          <p:cNvPr id="5" name="Textplatzhalter 4"/>
          <p:cNvSpPr>
            <a:spLocks noGrp="1"/>
          </p:cNvSpPr>
          <p:nvPr>
            <p:ph type="body" sz="quarter" idx="18"/>
          </p:nvPr>
        </p:nvSpPr>
        <p:spPr/>
        <p:txBody>
          <a:bodyPr/>
          <a:lstStyle/>
          <a:p>
            <a:r>
              <a:rPr lang="de-DE"/>
              <a:t>4. </a:t>
            </a:r>
            <a:r>
              <a:rPr lang="de-DE" altLang="de-DE"/>
              <a:t>bAV – mit dem richtigen Anbieter und durch die GrüneRente</a:t>
            </a:r>
            <a:endParaRPr 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dirty="0"/>
              <a:t>Soziale Verantwortung und Nachhaltigkeit:</a:t>
            </a:r>
          </a:p>
          <a:p>
            <a:r>
              <a:rPr lang="de-DE" dirty="0"/>
              <a:t>Ihr Konzept für die Umsetzung der betrieblichen Altersversorgung</a:t>
            </a:r>
          </a:p>
        </p:txBody>
      </p:sp>
      <p:sp>
        <p:nvSpPr>
          <p:cNvPr id="8" name="Foliennummernplatzhalter 7"/>
          <p:cNvSpPr>
            <a:spLocks noGrp="1"/>
          </p:cNvSpPr>
          <p:nvPr>
            <p:ph type="sldNum" sz="quarter" idx="22"/>
          </p:nvPr>
        </p:nvSpPr>
        <p:spPr/>
        <p:txBody>
          <a:bodyPr/>
          <a:lstStyle/>
          <a:p>
            <a:fld id="{BFE8ADF1-837C-463F-9856-54C2D771B21B}" type="slidenum">
              <a:rPr lang="de-DE" smtClean="0"/>
              <a:pPr/>
              <a:t>40</a:t>
            </a:fld>
            <a:endParaRPr lang="de-DE" dirty="0"/>
          </a:p>
        </p:txBody>
      </p:sp>
      <p:sp>
        <p:nvSpPr>
          <p:cNvPr id="15" name="Textplatzhalter 14"/>
          <p:cNvSpPr>
            <a:spLocks noGrp="1"/>
          </p:cNvSpPr>
          <p:nvPr>
            <p:ph type="body" sz="quarter" idx="23"/>
          </p:nvPr>
        </p:nvSpPr>
        <p:spPr/>
        <p:txBody>
          <a:bodyPr/>
          <a:lstStyle/>
          <a:p>
            <a:endParaRPr lang="de-DE"/>
          </a:p>
        </p:txBody>
      </p:sp>
      <p:pic>
        <p:nvPicPr>
          <p:cNvPr id="19" name="Inhaltsplatzhalter 7"/>
          <p:cNvPicPr>
            <a:picLocks noChangeAspect="1"/>
          </p:cNvPicPr>
          <p:nvPr/>
        </p:nvPicPr>
        <p:blipFill>
          <a:blip r:embed="rId2"/>
          <a:stretch>
            <a:fillRect/>
          </a:stretch>
        </p:blipFill>
        <p:spPr>
          <a:xfrm>
            <a:off x="1836738" y="2708275"/>
            <a:ext cx="5445125" cy="2771775"/>
          </a:xfrm>
          <a:prstGeom prst="rect">
            <a:avLst/>
          </a:prstGeom>
          <a:ln>
            <a:solidFill>
              <a:schemeClr val="accent5"/>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8284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Ihre Entscheidung </a:t>
            </a:r>
            <a:endParaRPr lang="de-DE" dirty="0"/>
          </a:p>
        </p:txBody>
      </p:sp>
      <p:sp>
        <p:nvSpPr>
          <p:cNvPr id="3" name="Textplatzhalter 2"/>
          <p:cNvSpPr>
            <a:spLocks noGrp="1"/>
          </p:cNvSpPr>
          <p:nvPr>
            <p:ph type="body" sz="quarter" idx="21"/>
          </p:nvPr>
        </p:nvSpPr>
        <p:spPr>
          <a:xfrm>
            <a:off x="358775" y="2087563"/>
            <a:ext cx="8426449" cy="523220"/>
          </a:xfrm>
        </p:spPr>
        <p:txBody>
          <a:bodyPr/>
          <a:lstStyle/>
          <a:p>
            <a:r>
              <a:rPr lang="de-DE" altLang="de-DE" dirty="0"/>
              <a:t>Dokumentieren Sie die Entscheidung zu einer nachhaltig ausgerichteten betrieblichen Altersversorgung.</a:t>
            </a:r>
          </a:p>
        </p:txBody>
      </p:sp>
      <p:sp>
        <p:nvSpPr>
          <p:cNvPr id="4" name="Textplatzhalter 3"/>
          <p:cNvSpPr>
            <a:spLocks noGrp="1"/>
          </p:cNvSpPr>
          <p:nvPr>
            <p:ph type="body" sz="quarter" idx="23"/>
          </p:nvPr>
        </p:nvSpPr>
        <p:spPr/>
        <p:txBody>
          <a:bodyPr/>
          <a:lstStyle/>
          <a:p>
            <a:endParaRPr lang="de-DE"/>
          </a:p>
        </p:txBody>
      </p:sp>
      <p:sp>
        <p:nvSpPr>
          <p:cNvPr id="9" name="Textplatzhalter 8"/>
          <p:cNvSpPr>
            <a:spLocks noGrp="1"/>
          </p:cNvSpPr>
          <p:nvPr>
            <p:ph type="body" sz="quarter" idx="24"/>
          </p:nvPr>
        </p:nvSpPr>
        <p:spPr/>
        <p:txBody>
          <a:bodyPr/>
          <a:lstStyle/>
          <a:p>
            <a:r>
              <a:rPr lang="de-DE" b="1" dirty="0"/>
              <a:t>Nächster Schritt: </a:t>
            </a:r>
            <a:r>
              <a:rPr lang="de-DE" dirty="0"/>
              <a:t>Entscheiden Sie, ob alle Arbeitnehmer die </a:t>
            </a:r>
            <a:r>
              <a:rPr lang="de-DE" dirty="0" err="1"/>
              <a:t>GrüneRente</a:t>
            </a:r>
            <a:r>
              <a:rPr lang="de-DE" dirty="0"/>
              <a:t> erhalten oder ob die Arbeitnehmer diese auswählen dürfen.</a:t>
            </a:r>
          </a:p>
        </p:txBody>
      </p:sp>
      <p:sp>
        <p:nvSpPr>
          <p:cNvPr id="5" name="Textplatzhalter 4"/>
          <p:cNvSpPr>
            <a:spLocks noGrp="1"/>
          </p:cNvSpPr>
          <p:nvPr>
            <p:ph type="body" sz="quarter" idx="18"/>
          </p:nvPr>
        </p:nvSpPr>
        <p:spPr/>
        <p:txBody>
          <a:bodyPr/>
          <a:lstStyle/>
          <a:p>
            <a:r>
              <a:rPr lang="de-DE" dirty="0"/>
              <a:t>4. </a:t>
            </a:r>
            <a:r>
              <a:rPr lang="de-DE" altLang="de-DE" dirty="0"/>
              <a:t>bAV – mit dem richtigen Anbieter und durch die </a:t>
            </a:r>
            <a:r>
              <a:rPr lang="de-DE" altLang="de-DE" dirty="0" err="1"/>
              <a:t>GrüneRente</a:t>
            </a:r>
            <a:endParaRPr lang="de-DE" dirty="0"/>
          </a:p>
        </p:txBody>
      </p:sp>
      <p:sp>
        <p:nvSpPr>
          <p:cNvPr id="6" name="Datumsplatzhalter 5"/>
          <p:cNvSpPr>
            <a:spLocks noGrp="1"/>
          </p:cNvSpPr>
          <p:nvPr>
            <p:ph type="dt" sz="half" idx="25"/>
          </p:nvPr>
        </p:nvSpPr>
        <p:spPr/>
        <p:txBody>
          <a:bodyPr/>
          <a:lstStyle/>
          <a:p>
            <a:r>
              <a:rPr lang="de-DE"/>
              <a:t>01.01.2023</a:t>
            </a:r>
            <a:endParaRPr lang="de-DE" dirty="0"/>
          </a:p>
        </p:txBody>
      </p:sp>
      <p:sp>
        <p:nvSpPr>
          <p:cNvPr id="7" name="Fußzeilenplatzhalter 6"/>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8" name="Foliennummernplatzhalter 7"/>
          <p:cNvSpPr>
            <a:spLocks noGrp="1"/>
          </p:cNvSpPr>
          <p:nvPr>
            <p:ph type="sldNum" sz="quarter" idx="27"/>
          </p:nvPr>
        </p:nvSpPr>
        <p:spPr/>
        <p:txBody>
          <a:bodyPr/>
          <a:lstStyle/>
          <a:p>
            <a:fld id="{BFE8ADF1-837C-463F-9856-54C2D771B21B}" type="slidenum">
              <a:rPr lang="de-DE" smtClean="0"/>
              <a:pPr/>
              <a:t>41</a:t>
            </a:fld>
            <a:endParaRPr lang="de-DE" dirty="0"/>
          </a:p>
        </p:txBody>
      </p:sp>
      <p:grpSp>
        <p:nvGrpSpPr>
          <p:cNvPr id="21" name="Gruppieren 20">
            <a:extLst>
              <a:ext uri="{FF2B5EF4-FFF2-40B4-BE49-F238E27FC236}">
                <a16:creationId xmlns:a16="http://schemas.microsoft.com/office/drawing/2014/main" id="{0CF91B0C-D109-4ACF-B7E6-6D76EA98FE89}"/>
              </a:ext>
            </a:extLst>
          </p:cNvPr>
          <p:cNvGrpSpPr/>
          <p:nvPr/>
        </p:nvGrpSpPr>
        <p:grpSpPr>
          <a:xfrm>
            <a:off x="1657161" y="2780834"/>
            <a:ext cx="5829678" cy="2552640"/>
            <a:chOff x="1651681" y="2713121"/>
            <a:chExt cx="5829678" cy="2552640"/>
          </a:xfrm>
        </p:grpSpPr>
        <p:sp>
          <p:nvSpPr>
            <p:cNvPr id="22" name="Rechteck 21">
              <a:extLst>
                <a:ext uri="{FF2B5EF4-FFF2-40B4-BE49-F238E27FC236}">
                  <a16:creationId xmlns:a16="http://schemas.microsoft.com/office/drawing/2014/main" id="{0BAE1873-4B9D-4FA6-AF70-C2587E45C09C}"/>
                </a:ext>
              </a:extLst>
            </p:cNvPr>
            <p:cNvSpPr/>
            <p:nvPr/>
          </p:nvSpPr>
          <p:spPr>
            <a:xfrm>
              <a:off x="1651681" y="2713121"/>
              <a:ext cx="5829678" cy="2552640"/>
            </a:xfrm>
            <a:prstGeom prst="rect">
              <a:avLst/>
            </a:prstGeom>
            <a:solidFill>
              <a:schemeClr val="bg1"/>
            </a:solidFill>
            <a:ln w="9525">
              <a:solidFill>
                <a:schemeClr val="accent5"/>
              </a:solidFill>
              <a:miter lim="800000"/>
              <a:headEnd/>
              <a:tailE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defPPr>
                <a:defRPr lang="de-DE"/>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de-DE"/>
            </a:p>
          </p:txBody>
        </p:sp>
        <p:pic>
          <p:nvPicPr>
            <p:cNvPr id="23" name="Grafik 22">
              <a:extLst>
                <a:ext uri="{FF2B5EF4-FFF2-40B4-BE49-F238E27FC236}">
                  <a16:creationId xmlns:a16="http://schemas.microsoft.com/office/drawing/2014/main" id="{9A4C0DE4-49D7-4FB0-A650-A08831790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8348" y="2756437"/>
              <a:ext cx="4571397" cy="2484000"/>
            </a:xfrm>
            <a:prstGeom prst="rect">
              <a:avLst/>
            </a:prstGeom>
          </p:spPr>
        </p:pic>
      </p:grpSp>
    </p:spTree>
    <p:extLst>
      <p:ext uri="{BB962C8B-B14F-4D97-AF65-F5344CB8AC3E}">
        <p14:creationId xmlns:p14="http://schemas.microsoft.com/office/powerpoint/2010/main" val="2430866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8261" y="2600325"/>
            <a:ext cx="5487478" cy="1646096"/>
          </a:xfrm>
          <a:custGeom>
            <a:avLst/>
            <a:gdLst>
              <a:gd name="connsiteX0" fmla="*/ 0 w 5485640"/>
              <a:gd name="connsiteY0" fmla="*/ 151424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8" fmla="*/ 0 w 5485640"/>
              <a:gd name="connsiteY8" fmla="*/ 151424 h 1646096"/>
              <a:gd name="connsiteX0" fmla="*/ 0 w 5485640"/>
              <a:gd name="connsiteY0" fmla="*/ 1494672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0 w 5485640"/>
              <a:gd name="connsiteY0" fmla="*/ 1494672 h 1646096"/>
              <a:gd name="connsiteX1" fmla="*/ 2618 w 5485640"/>
              <a:gd name="connsiteY1" fmla="*/ 4313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1838 w 5487478"/>
              <a:gd name="connsiteY0" fmla="*/ 1494672 h 1646096"/>
              <a:gd name="connsiteX1" fmla="*/ 143 w 5487478"/>
              <a:gd name="connsiteY1" fmla="*/ 2157 h 1646096"/>
              <a:gd name="connsiteX2" fmla="*/ 5336054 w 5487478"/>
              <a:gd name="connsiteY2" fmla="*/ 0 h 1646096"/>
              <a:gd name="connsiteX3" fmla="*/ 5487478 w 5487478"/>
              <a:gd name="connsiteY3" fmla="*/ 151424 h 1646096"/>
              <a:gd name="connsiteX4" fmla="*/ 5487478 w 5487478"/>
              <a:gd name="connsiteY4" fmla="*/ 1494672 h 1646096"/>
              <a:gd name="connsiteX5" fmla="*/ 5336054 w 5487478"/>
              <a:gd name="connsiteY5" fmla="*/ 1646096 h 1646096"/>
              <a:gd name="connsiteX6" fmla="*/ 153262 w 5487478"/>
              <a:gd name="connsiteY6" fmla="*/ 1646096 h 1646096"/>
              <a:gd name="connsiteX7" fmla="*/ 1838 w 5487478"/>
              <a:gd name="connsiteY7" fmla="*/ 1494672 h 164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478" h="1646096">
                <a:moveTo>
                  <a:pt x="1838" y="1494672"/>
                </a:moveTo>
                <a:cubicBezTo>
                  <a:pt x="2711" y="997886"/>
                  <a:pt x="-730" y="498943"/>
                  <a:pt x="143" y="2157"/>
                </a:cubicBezTo>
                <a:lnTo>
                  <a:pt x="5336054" y="0"/>
                </a:lnTo>
                <a:cubicBezTo>
                  <a:pt x="5419683" y="0"/>
                  <a:pt x="5487478" y="67795"/>
                  <a:pt x="5487478" y="151424"/>
                </a:cubicBezTo>
                <a:lnTo>
                  <a:pt x="5487478" y="1494672"/>
                </a:lnTo>
                <a:cubicBezTo>
                  <a:pt x="5487478" y="1578301"/>
                  <a:pt x="5419683" y="1646096"/>
                  <a:pt x="5336054" y="1646096"/>
                </a:cubicBezTo>
                <a:lnTo>
                  <a:pt x="153262" y="1646096"/>
                </a:lnTo>
                <a:cubicBezTo>
                  <a:pt x="69633" y="1646096"/>
                  <a:pt x="1838" y="1578301"/>
                  <a:pt x="1838" y="1494672"/>
                </a:cubicBezTo>
                <a:close/>
              </a:path>
            </a:pathLst>
          </a:cu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de-DE" sz="3200" b="1" i="0" u="none" strike="noStrike" kern="1200" cap="none" spc="0" normalizeH="0" baseline="0" noProof="0" dirty="0">
                <a:ln>
                  <a:noFill/>
                </a:ln>
                <a:solidFill>
                  <a:srgbClr val="009EE0"/>
                </a:solidFill>
                <a:effectLst/>
                <a:uLnTx/>
                <a:uFillTx/>
                <a:latin typeface="+mn-lt"/>
                <a:ea typeface="+mj-ea"/>
                <a:cs typeface="+mj-cs"/>
              </a:rPr>
              <a:t>Vielen Dank für</a:t>
            </a:r>
            <a:br>
              <a:rPr kumimoji="0" lang="de-DE" sz="3200" b="1" i="0" u="none" strike="noStrike" kern="1200" cap="none" spc="0" normalizeH="0" baseline="0" noProof="0" dirty="0">
                <a:ln>
                  <a:noFill/>
                </a:ln>
                <a:solidFill>
                  <a:srgbClr val="009EE0"/>
                </a:solidFill>
                <a:effectLst/>
                <a:uLnTx/>
                <a:uFillTx/>
                <a:latin typeface="+mn-lt"/>
                <a:ea typeface="+mj-ea"/>
                <a:cs typeface="+mj-cs"/>
              </a:rPr>
            </a:br>
            <a:r>
              <a:rPr kumimoji="0" lang="de-DE" sz="3200" b="1" i="0" u="none" strike="noStrike" kern="1200" cap="none" spc="0" normalizeH="0" baseline="0" noProof="0" dirty="0">
                <a:ln>
                  <a:noFill/>
                </a:ln>
                <a:solidFill>
                  <a:srgbClr val="009EE0"/>
                </a:solidFill>
                <a:effectLst/>
                <a:uLnTx/>
                <a:uFillTx/>
                <a:latin typeface="+mn-lt"/>
                <a:ea typeface="+mj-ea"/>
                <a:cs typeface="+mj-cs"/>
              </a:rPr>
              <a:t>Ihre Aufmerksamkeit.</a:t>
            </a:r>
            <a:endParaRPr lang="de-DE" sz="2400" dirty="0"/>
          </a:p>
        </p:txBody>
      </p:sp>
    </p:spTree>
    <p:extLst>
      <p:ext uri="{BB962C8B-B14F-4D97-AF65-F5344CB8AC3E}">
        <p14:creationId xmlns:p14="http://schemas.microsoft.com/office/powerpoint/2010/main" val="1115724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4"/>
          <p:cNvSpPr txBox="1">
            <a:spLocks/>
          </p:cNvSpPr>
          <p:nvPr/>
        </p:nvSpPr>
        <p:spPr bwMode="auto">
          <a:xfrm>
            <a:off x="358775" y="3456780"/>
            <a:ext cx="5954713" cy="21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1600"/>
              </a:spcBef>
              <a:tabLst>
                <a:tab pos="268288" algn="l"/>
              </a:tabLst>
              <a:defRPr sz="1700">
                <a:solidFill>
                  <a:schemeClr val="tx1"/>
                </a:solidFill>
                <a:latin typeface="Arial" panose="020B0604020202020204" pitchFamily="34" charset="0"/>
              </a:defRPr>
            </a:lvl1pPr>
            <a:lvl2pPr marL="742950" indent="-285750">
              <a:spcBef>
                <a:spcPts val="1600"/>
              </a:spcBef>
              <a:buSzPct val="100000"/>
              <a:buBlip>
                <a:blip r:embed="rId2"/>
              </a:buBlip>
              <a:tabLst>
                <a:tab pos="268288" algn="l"/>
              </a:tabLst>
              <a:defRPr sz="1700">
                <a:solidFill>
                  <a:schemeClr val="tx1"/>
                </a:solidFill>
                <a:latin typeface="Arial" panose="020B0604020202020204" pitchFamily="34" charset="0"/>
              </a:defRPr>
            </a:lvl2pPr>
            <a:lvl3pPr marL="1143000" indent="-228600">
              <a:spcBef>
                <a:spcPts val="1600"/>
              </a:spcBef>
              <a:buSzPct val="100000"/>
              <a:buBlip>
                <a:blip r:embed="rId2"/>
              </a:buBlip>
              <a:tabLst>
                <a:tab pos="268288" algn="l"/>
              </a:tabLst>
              <a:defRPr sz="1700">
                <a:solidFill>
                  <a:schemeClr val="tx1"/>
                </a:solidFill>
                <a:latin typeface="Arial" panose="020B0604020202020204" pitchFamily="34" charset="0"/>
              </a:defRPr>
            </a:lvl3pPr>
            <a:lvl4pPr marL="1600200" indent="-228600">
              <a:spcBef>
                <a:spcPts val="1600"/>
              </a:spcBef>
              <a:buSzPct val="100000"/>
              <a:buBlip>
                <a:blip r:embed="rId2"/>
              </a:buBlip>
              <a:tabLst>
                <a:tab pos="268288" algn="l"/>
              </a:tabLst>
              <a:defRPr sz="1700">
                <a:solidFill>
                  <a:schemeClr val="tx1"/>
                </a:solidFill>
                <a:latin typeface="Arial" panose="020B0604020202020204" pitchFamily="34" charset="0"/>
              </a:defRPr>
            </a:lvl4pPr>
            <a:lvl5pPr marL="2057400" indent="-228600">
              <a:spcBef>
                <a:spcPts val="1600"/>
              </a:spcBef>
              <a:buSzPct val="100000"/>
              <a:buBlip>
                <a:blip r:embed="rId2"/>
              </a:buBlip>
              <a:tabLst>
                <a:tab pos="268288" algn="l"/>
              </a:tabLst>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9pPr>
          </a:lstStyle>
          <a:p>
            <a:pPr eaLnBrk="1" hangingPunct="1"/>
            <a:r>
              <a:rPr lang="de-DE" altLang="de-DE" sz="1000" dirty="0"/>
              <a:t>Die Ihnen überlassenen Unterlagen basieren auf Beurteilungen und rechtlichen Einschätzungen des Vermittlers zum Zeitpunkt der Erstellung der Unterlagen. Die Unterlagen dienen ausschließlich zu Informationszwecken und ersetzen keine individuelle Beratung. Eine Gewähr für die Richtigkeit und Vollständigkeit kann nicht übernommen werden. Durch die Überlassung der Unterlagen wird eine Haftung gegenüber dem Empfänger, Teilnehmer oder Dritten nicht begründet. </a:t>
            </a:r>
          </a:p>
          <a:p>
            <a:pPr eaLnBrk="1" hangingPunct="1"/>
            <a:r>
              <a:rPr lang="de-DE" altLang="de-DE" sz="1000" b="1" dirty="0"/>
              <a:t>Copyright </a:t>
            </a:r>
            <a:r>
              <a:rPr lang="de-DE" altLang="de-DE" sz="1000" b="1" dirty="0" err="1"/>
              <a:t>by</a:t>
            </a:r>
            <a:r>
              <a:rPr lang="de-DE" altLang="de-DE" sz="1000" b="1" dirty="0"/>
              <a:t> Vermittler</a:t>
            </a:r>
            <a:r>
              <a:rPr lang="de-DE" altLang="de-DE" sz="1000" dirty="0"/>
              <a:t>. </a:t>
            </a:r>
            <a:br>
              <a:rPr lang="de-DE" altLang="de-DE" sz="1000" dirty="0"/>
            </a:br>
            <a:r>
              <a:rPr lang="de-DE" altLang="de-DE" sz="1000" dirty="0"/>
              <a:t>Alle Rechte vorbehalten. Jedes Veräußern, Verleihen oder sonstiges Verbreiten, auch auszugsweise, bedarf der Zustimmung des Vermittlers.</a:t>
            </a:r>
          </a:p>
          <a:p>
            <a:pPr eaLnBrk="1" hangingPunct="1"/>
            <a:r>
              <a:rPr lang="de-DE" altLang="de-DE" sz="1000" dirty="0"/>
              <a:t>Es handelt sich um eine Werbemitteilung. Bei den Beschreibungen handelt es sich um verkürzte, unverbindliche Darstellungen. </a:t>
            </a:r>
            <a:br>
              <a:rPr lang="de-DE" altLang="de-DE" sz="1000" dirty="0"/>
            </a:br>
            <a:r>
              <a:rPr lang="de-DE" altLang="de-DE" sz="1000" dirty="0"/>
              <a:t>Maßgeblich sind ausschließlich die Tarifbestimmungen und die Versicherungsbedingungen.</a:t>
            </a:r>
          </a:p>
        </p:txBody>
      </p:sp>
    </p:spTree>
    <p:extLst>
      <p:ext uri="{BB962C8B-B14F-4D97-AF65-F5344CB8AC3E}">
        <p14:creationId xmlns:p14="http://schemas.microsoft.com/office/powerpoint/2010/main" val="133352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6577" y="1418541"/>
            <a:ext cx="5487478" cy="4464273"/>
          </a:xfrm>
          <a:prstGeom prst="roundRect">
            <a:avLst>
              <a:gd name="adj" fmla="val 3920"/>
            </a:avLst>
          </a:pr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lIns="648000" tIns="252000" rIns="648000" rtlCol="0" anchor="t"/>
          <a:lstStyle/>
          <a:p>
            <a:pPr algn="l"/>
            <a:r>
              <a:rPr kumimoji="0" lang="de-DE" sz="3200" b="1" i="0" u="none" strike="noStrike" kern="1200" cap="none" spc="0" normalizeH="0" baseline="0" noProof="0" dirty="0">
                <a:ln>
                  <a:noFill/>
                </a:ln>
                <a:solidFill>
                  <a:srgbClr val="009EE0"/>
                </a:solidFill>
                <a:effectLst/>
                <a:uLnTx/>
                <a:uFillTx/>
                <a:latin typeface="+mn-lt"/>
                <a:ea typeface="+mj-ea"/>
                <a:cs typeface="+mj-cs"/>
              </a:rPr>
              <a:t>Kontakt</a:t>
            </a:r>
          </a:p>
          <a:p>
            <a:pPr algn="l">
              <a:spcBef>
                <a:spcPts val="1800"/>
              </a:spcBef>
            </a:pPr>
            <a:r>
              <a:rPr kumimoji="0" lang="de-DE" sz="1500" b="0" i="0" u="none" strike="noStrike" kern="1200" cap="none" spc="0" normalizeH="0" baseline="0" noProof="0" dirty="0">
                <a:ln>
                  <a:noFill/>
                </a:ln>
                <a:solidFill>
                  <a:schemeClr val="tx2"/>
                </a:solidFill>
                <a:effectLst/>
                <a:uLnTx/>
                <a:uFillTx/>
                <a:latin typeface="+mn-lt"/>
                <a:ea typeface="+mj-ea"/>
                <a:cs typeface="+mj-cs"/>
              </a:rPr>
              <a:t>Fragen &amp; Wünsche zur </a:t>
            </a:r>
            <a:r>
              <a:rPr kumimoji="0" lang="de-DE" sz="1500" b="0" i="0" u="none" strike="noStrike" kern="1200" cap="none" spc="0" normalizeH="0" baseline="0" noProof="0" dirty="0" err="1">
                <a:ln>
                  <a:noFill/>
                </a:ln>
                <a:solidFill>
                  <a:schemeClr val="tx2"/>
                </a:solidFill>
                <a:effectLst/>
                <a:uLnTx/>
                <a:uFillTx/>
                <a:latin typeface="+mn-lt"/>
                <a:ea typeface="+mj-ea"/>
                <a:cs typeface="+mj-cs"/>
              </a:rPr>
              <a:t>bAV</a:t>
            </a:r>
            <a:r>
              <a:rPr kumimoji="0" lang="de-DE" sz="1500" b="0" i="0" u="none" strike="noStrike" kern="1200" cap="none" spc="0" normalizeH="0" baseline="0" noProof="0" dirty="0">
                <a:ln>
                  <a:noFill/>
                </a:ln>
                <a:solidFill>
                  <a:schemeClr val="tx2"/>
                </a:solidFill>
                <a:effectLst/>
                <a:uLnTx/>
                <a:uFillTx/>
                <a:latin typeface="+mn-lt"/>
                <a:ea typeface="+mj-ea"/>
                <a:cs typeface="+mj-cs"/>
              </a:rPr>
              <a:t> in Ihrem und für</a:t>
            </a:r>
          </a:p>
          <a:p>
            <a:pPr algn="l"/>
            <a:r>
              <a:rPr kumimoji="0" lang="de-DE" sz="1500" b="0" i="0" u="none" strike="noStrike" kern="1200" cap="none" spc="0" normalizeH="0" baseline="0" noProof="0" dirty="0">
                <a:ln>
                  <a:noFill/>
                </a:ln>
                <a:solidFill>
                  <a:schemeClr val="tx2"/>
                </a:solidFill>
                <a:effectLst/>
                <a:uLnTx/>
                <a:uFillTx/>
                <a:latin typeface="+mn-lt"/>
                <a:ea typeface="+mj-ea"/>
                <a:cs typeface="+mj-cs"/>
              </a:rPr>
              <a:t>Ihr Unternehmen? Ich informiere Sie gern.</a:t>
            </a:r>
          </a:p>
          <a:p>
            <a:pPr algn="l">
              <a:lnSpc>
                <a:spcPct val="110000"/>
              </a:lnSpc>
              <a:spcBef>
                <a:spcPts val="2400"/>
              </a:spcBef>
            </a:pPr>
            <a:r>
              <a:rPr kumimoji="0" lang="de-DE" sz="1500" b="1" i="0" u="none" strike="noStrike" kern="1200" cap="none" spc="0" normalizeH="0" baseline="0" noProof="0" dirty="0">
                <a:ln>
                  <a:noFill/>
                </a:ln>
                <a:solidFill>
                  <a:schemeClr val="tx1"/>
                </a:solidFill>
                <a:effectLst/>
                <a:uLnTx/>
                <a:uFillTx/>
                <a:latin typeface="+mn-lt"/>
                <a:ea typeface="+mn-ea"/>
                <a:cs typeface="+mn-cs"/>
              </a:rPr>
              <a:t>Martin Mustervermittler</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Musterstraße 100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10000 Musterstadt</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Telefon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Telefax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Mobil 0123 4567890</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martin-mustervermittler@musterfirma.de</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www.musterfirma.de</a:t>
            </a:r>
            <a:endParaRPr lang="de-DE" sz="1500" b="0" dirty="0">
              <a:solidFill>
                <a:schemeClr val="tx1"/>
              </a:solidFill>
            </a:endParaRPr>
          </a:p>
        </p:txBody>
      </p:sp>
    </p:spTree>
    <p:extLst>
      <p:ext uri="{BB962C8B-B14F-4D97-AF65-F5344CB8AC3E}">
        <p14:creationId xmlns:p14="http://schemas.microsoft.com/office/powerpoint/2010/main" val="367764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el 1"/>
          <p:cNvSpPr>
            <a:spLocks noGrp="1"/>
          </p:cNvSpPr>
          <p:nvPr>
            <p:ph type="title"/>
          </p:nvPr>
        </p:nvSpPr>
        <p:spPr/>
        <p:txBody>
          <a:bodyPr/>
          <a:lstStyle/>
          <a:p>
            <a:r>
              <a:rPr lang="de-DE" altLang="de-DE"/>
              <a:t>Betriebliche Altersversorgung:</a:t>
            </a:r>
            <a:br>
              <a:rPr lang="de-DE" altLang="de-DE"/>
            </a:br>
            <a:r>
              <a:rPr lang="de-DE" altLang="de-DE"/>
              <a:t>Arbeitgeber sind verpflichtet zu profitieren</a:t>
            </a:r>
            <a:endParaRPr lang="de-DE" altLang="de-DE" dirty="0"/>
          </a:p>
        </p:txBody>
      </p:sp>
      <p:sp>
        <p:nvSpPr>
          <p:cNvPr id="6" name="Datumsplatzhalter 5"/>
          <p:cNvSpPr>
            <a:spLocks noGrp="1"/>
          </p:cNvSpPr>
          <p:nvPr>
            <p:ph type="dt" sz="half" idx="19"/>
          </p:nvPr>
        </p:nvSpPr>
        <p:spPr/>
        <p:txBody>
          <a:bodyPr/>
          <a:lstStyle/>
          <a:p>
            <a:r>
              <a:rPr lang="de-DE"/>
              <a:t>01.01.2023</a:t>
            </a:r>
            <a:endParaRPr lang="de-DE" dirty="0"/>
          </a:p>
        </p:txBody>
      </p:sp>
      <p:sp>
        <p:nvSpPr>
          <p:cNvPr id="7" name="Fußzeilenplatzhalter 6"/>
          <p:cNvSpPr>
            <a:spLocks noGrp="1"/>
          </p:cNvSpPr>
          <p:nvPr>
            <p:ph type="ftr" sz="quarter" idx="20"/>
          </p:nvPr>
        </p:nvSpPr>
        <p:spPr/>
        <p:txBody>
          <a:bodyPr/>
          <a:lstStyle/>
          <a:p>
            <a:r>
              <a:rPr lang="de-DE" dirty="0"/>
              <a:t>Soziale Verantwortung und Nachhaltigkeit:</a:t>
            </a:r>
          </a:p>
          <a:p>
            <a:r>
              <a:rPr lang="de-DE" dirty="0"/>
              <a:t>Ihr Konzept für die Umsetzung der betrieblichen Altersversorgung</a:t>
            </a:r>
          </a:p>
        </p:txBody>
      </p:sp>
      <p:sp>
        <p:nvSpPr>
          <p:cNvPr id="8" name="Foliennummernplatzhalter 7"/>
          <p:cNvSpPr>
            <a:spLocks noGrp="1"/>
          </p:cNvSpPr>
          <p:nvPr>
            <p:ph type="sldNum" sz="quarter" idx="21"/>
          </p:nvPr>
        </p:nvSpPr>
        <p:spPr/>
        <p:txBody>
          <a:bodyPr/>
          <a:lstStyle/>
          <a:p>
            <a:fld id="{BFE8ADF1-837C-463F-9856-54C2D771B21B}" type="slidenum">
              <a:rPr lang="de-DE" smtClean="0"/>
              <a:pPr/>
              <a:t>5</a:t>
            </a:fld>
            <a:endParaRPr lang="de-DE" dirty="0"/>
          </a:p>
        </p:txBody>
      </p:sp>
      <p:sp>
        <p:nvSpPr>
          <p:cNvPr id="10" name="Textplatzhalter 9"/>
          <p:cNvSpPr>
            <a:spLocks noGrp="1"/>
          </p:cNvSpPr>
          <p:nvPr>
            <p:ph type="body" sz="quarter" idx="23"/>
          </p:nvPr>
        </p:nvSpPr>
        <p:spPr/>
        <p:txBody>
          <a:bodyPr/>
          <a:lstStyle/>
          <a:p>
            <a:endParaRPr lang="de-DE"/>
          </a:p>
        </p:txBody>
      </p:sp>
      <p:pic>
        <p:nvPicPr>
          <p:cNvPr id="15" name="Grafik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8775" y="2097863"/>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23232" y="2097863"/>
            <a:ext cx="1082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platzhalter 13"/>
          <p:cNvSpPr txBox="1">
            <a:spLocks/>
          </p:cNvSpPr>
          <p:nvPr/>
        </p:nvSpPr>
        <p:spPr>
          <a:xfrm>
            <a:off x="1506479" y="2097863"/>
            <a:ext cx="3350136" cy="3180496"/>
          </a:xfrm>
          <a:prstGeom prst="rect">
            <a:avLst/>
          </a:prstGeom>
        </p:spPr>
        <p:txBody>
          <a:bodyPr vert="horz" lIns="36000" tIns="45720" rIns="36000" bIns="45720" rtlCol="0" anchor="t">
            <a:noAutofit/>
          </a:bodyPr>
          <a:lstStyle>
            <a:defPPr>
              <a:defRPr lang="de-DE"/>
            </a:defPPr>
            <a:lvl1pPr algn="r" defTabSz="457200" rtl="0" eaLnBrk="0" fontAlgn="base" hangingPunct="0">
              <a:spcBef>
                <a:spcPct val="0"/>
              </a:spcBef>
              <a:spcAft>
                <a:spcPct val="0"/>
              </a:spcAft>
              <a:defRPr sz="1000"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spcBef>
                <a:spcPts val="0"/>
              </a:spcBef>
              <a:spcAft>
                <a:spcPts val="1200"/>
              </a:spcAft>
            </a:pPr>
            <a:r>
              <a:rPr lang="de-DE" altLang="de-DE" sz="1500" b="1" dirty="0">
                <a:solidFill>
                  <a:schemeClr val="tx1"/>
                </a:solidFill>
                <a:latin typeface="+mn-lt"/>
                <a:cs typeface="+mn-cs"/>
              </a:rPr>
              <a:t>Das Muss</a:t>
            </a:r>
          </a:p>
          <a:p>
            <a:pPr marL="233363" lvl="1" indent="-233363" eaLnBrk="1" hangingPunct="1">
              <a:spcBef>
                <a:spcPts val="0"/>
              </a:spcBef>
              <a:spcAft>
                <a:spcPts val="600"/>
              </a:spcAft>
              <a:buClr>
                <a:schemeClr val="tx2"/>
              </a:buClr>
              <a:buSzPct val="100000"/>
              <a:buFont typeface="Arial" panose="020B0604020202020204" pitchFamily="34" charset="0"/>
              <a:buChar char="●"/>
            </a:pPr>
            <a:r>
              <a:rPr lang="de-DE" altLang="de-DE" sz="1500" dirty="0">
                <a:latin typeface="+mn-lt"/>
                <a:cs typeface="+mn-cs"/>
              </a:rPr>
              <a:t>Arbeitnehmer haben im Rahmen der betrieblichen Altersversorgung einen gesetzlichen Anspruch auf Entgeltumwandlung.</a:t>
            </a:r>
          </a:p>
          <a:p>
            <a:pPr marL="233363" lvl="1" indent="-233363" eaLnBrk="1" hangingPunct="1">
              <a:spcBef>
                <a:spcPts val="0"/>
              </a:spcBef>
              <a:spcAft>
                <a:spcPts val="600"/>
              </a:spcAft>
              <a:buClr>
                <a:schemeClr val="tx2"/>
              </a:buClr>
              <a:buSzPct val="100000"/>
              <a:buFont typeface="Arial" panose="020B0604020202020204" pitchFamily="34" charset="0"/>
              <a:buChar char="●"/>
            </a:pPr>
            <a:r>
              <a:rPr lang="de-DE" altLang="de-DE" sz="1500" b="1" dirty="0">
                <a:latin typeface="+mn-lt"/>
                <a:cs typeface="+mn-cs"/>
              </a:rPr>
              <a:t>NEU: </a:t>
            </a:r>
            <a:r>
              <a:rPr lang="de-DE" altLang="de-DE" sz="1500" dirty="0">
                <a:latin typeface="+mn-lt"/>
                <a:cs typeface="+mn-cs"/>
              </a:rPr>
              <a:t>Arbeitgeber sind verpflichtet, ersparte Sozialversicherungs-beiträge als Zuschuss zur Entgeltumwandlung weiterzugeben. </a:t>
            </a:r>
            <a:br>
              <a:rPr lang="de-DE" altLang="de-DE" sz="1500" dirty="0">
                <a:latin typeface="+mn-lt"/>
                <a:cs typeface="+mn-cs"/>
              </a:rPr>
            </a:br>
            <a:r>
              <a:rPr lang="de-DE" altLang="de-DE" sz="1500" dirty="0">
                <a:latin typeface="+mn-lt"/>
                <a:cs typeface="+mn-cs"/>
              </a:rPr>
              <a:t>Für bestehende Entgelt-umwandlungen ab dem 1.1.2022 und für Neuzusagen ab 1.1.2019 gem. § 1a Abs. 1a BetrAVG.</a:t>
            </a:r>
          </a:p>
        </p:txBody>
      </p:sp>
      <p:sp>
        <p:nvSpPr>
          <p:cNvPr id="19" name="Textplatzhalter 14"/>
          <p:cNvSpPr txBox="1">
            <a:spLocks/>
          </p:cNvSpPr>
          <p:nvPr/>
        </p:nvSpPr>
        <p:spPr>
          <a:xfrm>
            <a:off x="6072523" y="2097863"/>
            <a:ext cx="2779319" cy="2736850"/>
          </a:xfrm>
          <a:prstGeom prst="rect">
            <a:avLst/>
          </a:prstGeom>
        </p:spPr>
        <p:txBody>
          <a:bodyPr lIns="36000" rIns="36000">
            <a:norm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5"/>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altLang="de-DE" sz="1500" dirty="0"/>
              <a:t>Ihr Plus</a:t>
            </a:r>
            <a:endParaRPr lang="de-DE" altLang="de-DE" sz="1500" dirty="0">
              <a:sym typeface="Wingdings" panose="05000000000000000000" pitchFamily="2" charset="2"/>
            </a:endParaRPr>
          </a:p>
          <a:p>
            <a:pPr marL="233363" lvl="1" indent="-233363" eaLnBrk="1" hangingPunct="1">
              <a:spcBef>
                <a:spcPts val="0"/>
              </a:spcBef>
            </a:pPr>
            <a:r>
              <a:rPr lang="de-DE" altLang="de-DE" sz="1500" dirty="0">
                <a:sym typeface="Wingdings" panose="05000000000000000000" pitchFamily="2" charset="2"/>
              </a:rPr>
              <a:t>Die gesetzlichen Rahmenbedingungen</a:t>
            </a:r>
            <a:br>
              <a:rPr lang="de-DE" altLang="de-DE" sz="1500" dirty="0">
                <a:sym typeface="Wingdings" panose="05000000000000000000" pitchFamily="2" charset="2"/>
              </a:rPr>
            </a:br>
            <a:r>
              <a:rPr lang="de-DE" altLang="de-DE" sz="1500" dirty="0">
                <a:sym typeface="Wingdings" panose="05000000000000000000" pitchFamily="2" charset="2"/>
              </a:rPr>
              <a:t>bieten einen Baukasten</a:t>
            </a:r>
            <a:br>
              <a:rPr lang="de-DE" altLang="de-DE" sz="1500" dirty="0">
                <a:sym typeface="Wingdings" panose="05000000000000000000" pitchFamily="2" charset="2"/>
              </a:rPr>
            </a:br>
            <a:r>
              <a:rPr lang="de-DE" altLang="de-DE" sz="1500" dirty="0">
                <a:sym typeface="Wingdings" panose="05000000000000000000" pitchFamily="2" charset="2"/>
              </a:rPr>
              <a:t>an verschiedenen Fördermöglichkeiten.</a:t>
            </a:r>
          </a:p>
          <a:p>
            <a:pPr marL="233363" lvl="1" indent="-233363" eaLnBrk="1" hangingPunct="1">
              <a:spcBef>
                <a:spcPts val="0"/>
              </a:spcBef>
            </a:pPr>
            <a:r>
              <a:rPr lang="de-DE" altLang="de-DE" sz="1500" dirty="0">
                <a:sym typeface="Wingdings" panose="05000000000000000000" pitchFamily="2" charset="2"/>
              </a:rPr>
              <a:t>Eine gute bAV-Lösung  sichert Arbeitgebern und Arbeitnehmern Vorteile</a:t>
            </a:r>
            <a:br>
              <a:rPr lang="de-DE" altLang="de-DE" sz="1500" dirty="0">
                <a:sym typeface="Wingdings" panose="05000000000000000000" pitchFamily="2" charset="2"/>
              </a:rPr>
            </a:br>
            <a:r>
              <a:rPr lang="de-DE" altLang="de-DE" sz="1500" dirty="0">
                <a:sym typeface="Wingdings" panose="05000000000000000000" pitchFamily="2" charset="2"/>
              </a:rPr>
              <a:t>durch staatliche Förderung.</a:t>
            </a:r>
          </a:p>
        </p:txBody>
      </p:sp>
      <p:pic>
        <p:nvPicPr>
          <p:cNvPr id="20" name="Grafik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9808" y="5628247"/>
            <a:ext cx="396000" cy="396000"/>
          </a:xfrm>
          <a:prstGeom prst="rect">
            <a:avLst/>
          </a:prstGeom>
        </p:spPr>
      </p:pic>
      <p:sp>
        <p:nvSpPr>
          <p:cNvPr id="21" name="Textplatzhalter 4"/>
          <p:cNvSpPr txBox="1">
            <a:spLocks/>
          </p:cNvSpPr>
          <p:nvPr/>
        </p:nvSpPr>
        <p:spPr>
          <a:xfrm>
            <a:off x="914401" y="5574467"/>
            <a:ext cx="7870822" cy="622300"/>
          </a:xfrm>
          <a:prstGeom prst="rect">
            <a:avLst/>
          </a:prstGeom>
        </p:spPr>
        <p:txBody>
          <a:bodyPr lIns="0" tIns="0" rIns="0" bIns="72000" anchor="ctr">
            <a:noAutofit/>
          </a:bodyPr>
          <a:lstStyle>
            <a:lvl1pPr marL="0" indent="0" algn="l" defTabSz="457200" rtl="0" eaLnBrk="0" fontAlgn="base" hangingPunct="0">
              <a:spcBef>
                <a:spcPts val="0"/>
              </a:spcBef>
              <a:spcAft>
                <a:spcPts val="1200"/>
              </a:spcAft>
              <a:defRPr lang="de-DE" sz="1700" b="0" kern="1200" dirty="0">
                <a:solidFill>
                  <a:schemeClr val="accent6"/>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5"/>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de-DE" dirty="0"/>
              <a:t>Verstehen Sie die betriebliche Altersversorgung als Mehrwert </a:t>
            </a:r>
            <a:br>
              <a:rPr lang="de-DE" dirty="0"/>
            </a:br>
            <a:r>
              <a:rPr lang="de-DE" dirty="0"/>
              <a:t>und reduzieren Sie ganz nebenbei die Risiken für sich als Arbeitgeber.</a:t>
            </a:r>
          </a:p>
        </p:txBody>
      </p:sp>
      <p:sp>
        <p:nvSpPr>
          <p:cNvPr id="14" name="Textplatzhalter 13"/>
          <p:cNvSpPr>
            <a:spLocks noGrp="1"/>
          </p:cNvSpPr>
          <p:nvPr>
            <p:ph type="body" sz="quarter" idx="18"/>
          </p:nvPr>
        </p:nvSpPr>
        <p:spPr/>
        <p:txBody>
          <a:bodyPr/>
          <a:lstStyle/>
          <a:p>
            <a:r>
              <a:rPr lang="de-DE" altLang="de-DE" dirty="0"/>
              <a:t>1. bAV – Instrument zu sozialer Verantwortung und Nachhaltigkeit</a:t>
            </a:r>
            <a:endParaRPr lang="de-DE" dirty="0"/>
          </a:p>
        </p:txBody>
      </p:sp>
    </p:spTree>
    <p:extLst>
      <p:ext uri="{BB962C8B-B14F-4D97-AF65-F5344CB8AC3E}">
        <p14:creationId xmlns:p14="http://schemas.microsoft.com/office/powerpoint/2010/main" val="242053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Betriebliche Altersversorgung für Ihren Betrieb:</a:t>
            </a:r>
            <a:br>
              <a:rPr lang="de-DE" altLang="de-DE"/>
            </a:br>
            <a:r>
              <a:rPr lang="de-DE" altLang="de-DE"/>
              <a:t>Ihre gesetzlichen Pflichten können Sie abhaken</a:t>
            </a:r>
            <a:endParaRPr lang="de-DE" dirty="0"/>
          </a:p>
        </p:txBody>
      </p:sp>
      <p:sp>
        <p:nvSpPr>
          <p:cNvPr id="3" name="Textplatzhalter 2"/>
          <p:cNvSpPr>
            <a:spLocks noGrp="1"/>
          </p:cNvSpPr>
          <p:nvPr>
            <p:ph type="body" sz="quarter" idx="17"/>
          </p:nvPr>
        </p:nvSpPr>
        <p:spPr>
          <a:xfrm>
            <a:off x="358774" y="2349319"/>
            <a:ext cx="5624188" cy="2952750"/>
          </a:xfrm>
        </p:spPr>
        <p:txBody>
          <a:bodyPr>
            <a:normAutofit/>
          </a:bodyPr>
          <a:lstStyle/>
          <a:p>
            <a:pPr lvl="1"/>
            <a:r>
              <a:rPr lang="de-DE" altLang="de-DE" dirty="0"/>
              <a:t>Die </a:t>
            </a:r>
            <a:r>
              <a:rPr lang="de-DE" altLang="de-DE" dirty="0" err="1"/>
              <a:t>bAV</a:t>
            </a:r>
            <a:r>
              <a:rPr lang="de-DE" altLang="de-DE" dirty="0"/>
              <a:t> setzt </a:t>
            </a:r>
            <a:r>
              <a:rPr lang="de-DE" altLang="de-DE" dirty="0">
                <a:sym typeface="Wingdings" panose="05000000000000000000" pitchFamily="2" charset="2"/>
              </a:rPr>
              <a:t>das "Recht auf Entgeltumwandlung" um.</a:t>
            </a:r>
          </a:p>
          <a:p>
            <a:pPr lvl="1"/>
            <a:r>
              <a:rPr lang="de-DE" altLang="de-DE" dirty="0">
                <a:sym typeface="Wingdings" panose="05000000000000000000" pitchFamily="2" charset="2"/>
              </a:rPr>
              <a:t>Der verpflichtende Arbeitgeberzuschuss bei Entgeltumwandlung ist durchdacht und einfach umgesetzt.</a:t>
            </a:r>
          </a:p>
          <a:p>
            <a:pPr lvl="1"/>
            <a:r>
              <a:rPr lang="de-DE" altLang="de-DE" dirty="0">
                <a:sym typeface="Wingdings" panose="05000000000000000000" pitchFamily="2" charset="2"/>
              </a:rPr>
              <a:t>Wir dokumentieren die Umsetzung mit jedem Mitarbeiter für Ihre </a:t>
            </a:r>
            <a:r>
              <a:rPr lang="de-DE" altLang="de-DE" dirty="0"/>
              <a:t>Personalakten</a:t>
            </a:r>
            <a:r>
              <a:rPr lang="de-DE" altLang="de-DE" dirty="0">
                <a:sym typeface="Wingdings" panose="05000000000000000000" pitchFamily="2" charset="2"/>
              </a:rPr>
              <a:t>.</a:t>
            </a:r>
          </a:p>
          <a:p>
            <a:pPr lvl="1"/>
            <a:r>
              <a:rPr lang="de-DE" altLang="de-DE" dirty="0">
                <a:sym typeface="Wingdings" panose="05000000000000000000" pitchFamily="2" charset="2"/>
              </a:rPr>
              <a:t>Wir veranstalten eine Mitarbeiter-Infoveranstaltung mit Einzelgesprächen.</a:t>
            </a:r>
            <a:endParaRPr lang="de-DE" altLang="de-DE" dirty="0"/>
          </a:p>
        </p:txBody>
      </p:sp>
      <p:sp>
        <p:nvSpPr>
          <p:cNvPr id="20" name="Textplatzhalter 19"/>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dirty="0"/>
              <a:t>Mit der Direktversicherung setzen wir auf den im Betriebsrentengesetz formulierten Standard der betrieblichen Altersversorgung.</a:t>
            </a:r>
          </a:p>
        </p:txBody>
      </p:sp>
      <p:sp>
        <p:nvSpPr>
          <p:cNvPr id="7" name="Textplatzhalter 6"/>
          <p:cNvSpPr>
            <a:spLocks noGrp="1"/>
          </p:cNvSpPr>
          <p:nvPr>
            <p:ph type="body" sz="quarter" idx="18"/>
          </p:nvPr>
        </p:nvSpPr>
        <p:spPr/>
        <p:txBody>
          <a:bodyPr/>
          <a:lstStyle/>
          <a:p>
            <a:r>
              <a:rPr lang="de-DE" altLang="de-DE" dirty="0"/>
              <a:t>1. bAV – Instrument zu sozialer Verantwortung und Nachhaltigkeit</a:t>
            </a:r>
            <a:endParaRPr lang="de-DE" dirty="0"/>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10" name="Foliennummernplatzhalter 9"/>
          <p:cNvSpPr>
            <a:spLocks noGrp="1"/>
          </p:cNvSpPr>
          <p:nvPr>
            <p:ph type="sldNum" sz="quarter" idx="27"/>
          </p:nvPr>
        </p:nvSpPr>
        <p:spPr/>
        <p:txBody>
          <a:bodyPr/>
          <a:lstStyle/>
          <a:p>
            <a:fld id="{BFE8ADF1-837C-463F-9856-54C2D771B21B}" type="slidenum">
              <a:rPr lang="de-DE" smtClean="0"/>
              <a:pPr/>
              <a:t>6</a:t>
            </a:fld>
            <a:endParaRPr lang="de-DE" dirty="0"/>
          </a:p>
        </p:txBody>
      </p:sp>
      <p:pic>
        <p:nvPicPr>
          <p:cNvPr id="11" name="Grafik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91806" y="2422344"/>
            <a:ext cx="1764000" cy="168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64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el 1"/>
          <p:cNvSpPr>
            <a:spLocks noGrp="1"/>
          </p:cNvSpPr>
          <p:nvPr>
            <p:ph type="title"/>
          </p:nvPr>
        </p:nvSpPr>
        <p:spPr/>
        <p:txBody>
          <a:bodyPr/>
          <a:lstStyle/>
          <a:p>
            <a:r>
              <a:rPr lang="de-DE" altLang="de-DE"/>
              <a:t>Betriebliche Altersversorgung:</a:t>
            </a:r>
            <a:br>
              <a:rPr lang="de-DE" altLang="de-DE"/>
            </a:br>
            <a:r>
              <a:rPr lang="de-DE" altLang="de-DE"/>
              <a:t>Arbeitgeber sind verpflichtet zu profitieren</a:t>
            </a:r>
            <a:endParaRPr lang="de-DE" altLang="de-DE" dirty="0"/>
          </a:p>
        </p:txBody>
      </p:sp>
      <p:sp>
        <p:nvSpPr>
          <p:cNvPr id="14" name="Textplatzhalter 13"/>
          <p:cNvSpPr>
            <a:spLocks noGrp="1"/>
          </p:cNvSpPr>
          <p:nvPr>
            <p:ph type="body" sz="quarter" idx="18"/>
          </p:nvPr>
        </p:nvSpPr>
        <p:spPr/>
        <p:txBody>
          <a:bodyPr/>
          <a:lstStyle/>
          <a:p>
            <a:r>
              <a:rPr lang="de-DE" altLang="de-DE" dirty="0"/>
              <a:t>1. bAV – Instrument zu sozialer Verantwortung und Nachhaltigkeit</a:t>
            </a:r>
            <a:endParaRPr lang="de-DE" dirty="0"/>
          </a:p>
        </p:txBody>
      </p:sp>
      <p:sp>
        <p:nvSpPr>
          <p:cNvPr id="22" name="Datumsplatzhalter 21"/>
          <p:cNvSpPr>
            <a:spLocks noGrp="1"/>
          </p:cNvSpPr>
          <p:nvPr>
            <p:ph type="dt" sz="half" idx="21"/>
          </p:nvPr>
        </p:nvSpPr>
        <p:spPr/>
        <p:txBody>
          <a:bodyPr/>
          <a:lstStyle/>
          <a:p>
            <a:r>
              <a:rPr lang="de-DE"/>
              <a:t>01.01.2023</a:t>
            </a:r>
          </a:p>
        </p:txBody>
      </p:sp>
      <p:sp>
        <p:nvSpPr>
          <p:cNvPr id="29" name="Textplatzhalter 28"/>
          <p:cNvSpPr>
            <a:spLocks noGrp="1"/>
          </p:cNvSpPr>
          <p:nvPr>
            <p:ph type="body" sz="quarter" idx="24"/>
          </p:nvPr>
        </p:nvSpPr>
        <p:spPr/>
        <p:txBody>
          <a:bodyPr/>
          <a:lstStyle/>
          <a:p>
            <a:endParaRPr lang="de-DE"/>
          </a:p>
        </p:txBody>
      </p:sp>
      <p:sp>
        <p:nvSpPr>
          <p:cNvPr id="2" name="Fußzeilenplatzhalter 1"/>
          <p:cNvSpPr>
            <a:spLocks noGrp="1"/>
          </p:cNvSpPr>
          <p:nvPr>
            <p:ph type="ftr" sz="quarter" idx="22"/>
          </p:nvPr>
        </p:nvSpPr>
        <p:spPr/>
        <p:txBody>
          <a:bodyPr/>
          <a:lstStyle/>
          <a:p>
            <a:r>
              <a:rPr lang="de-DE" dirty="0"/>
              <a:t>Soziale Verantwortung und Nachhaltigkeit:</a:t>
            </a:r>
          </a:p>
          <a:p>
            <a:r>
              <a:rPr lang="de-DE" dirty="0"/>
              <a:t>Ihr Konzept für die Umsetzung der betrieblichen Altersversorgung</a:t>
            </a:r>
          </a:p>
        </p:txBody>
      </p:sp>
      <p:sp>
        <p:nvSpPr>
          <p:cNvPr id="3" name="Foliennummernplatzhalter 2"/>
          <p:cNvSpPr>
            <a:spLocks noGrp="1"/>
          </p:cNvSpPr>
          <p:nvPr>
            <p:ph type="sldNum" sz="quarter" idx="23"/>
          </p:nvPr>
        </p:nvSpPr>
        <p:spPr/>
        <p:txBody>
          <a:bodyPr/>
          <a:lstStyle/>
          <a:p>
            <a:fld id="{BFE8ADF1-837C-463F-9856-54C2D771B21B}" type="slidenum">
              <a:rPr lang="de-DE" smtClean="0"/>
              <a:pPr/>
              <a:t>7</a:t>
            </a:fld>
            <a:endParaRPr lang="de-DE" dirty="0"/>
          </a:p>
        </p:txBody>
      </p:sp>
      <p:pic>
        <p:nvPicPr>
          <p:cNvPr id="13" name="Grafik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56836" y="2097863"/>
            <a:ext cx="1082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7188" y="2097863"/>
            <a:ext cx="1082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Inhaltsplatzhalter 26"/>
          <p:cNvSpPr txBox="1">
            <a:spLocks/>
          </p:cNvSpPr>
          <p:nvPr/>
        </p:nvSpPr>
        <p:spPr>
          <a:xfrm>
            <a:off x="6024348" y="2349319"/>
            <a:ext cx="2743416" cy="3600450"/>
          </a:xfrm>
          <a:prstGeom prst="rect">
            <a:avLst/>
          </a:prstGeom>
        </p:spPr>
        <p:txBody>
          <a:bodyPr vert="horz" lIns="0" tIns="0" rIns="0" bIns="0" rtlCol="0">
            <a:no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smtClean="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4"/>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lnSpc>
                <a:spcPct val="110000"/>
              </a:lnSpc>
            </a:pPr>
            <a:r>
              <a:rPr lang="de-DE" altLang="de-DE" sz="1500" dirty="0"/>
              <a:t>Als weiteres Plus</a:t>
            </a:r>
          </a:p>
          <a:p>
            <a:pPr marL="233363" lvl="1" indent="-233363" eaLnBrk="1" hangingPunct="1">
              <a:spcBef>
                <a:spcPts val="0"/>
              </a:spcBef>
              <a:spcAft>
                <a:spcPts val="1200"/>
              </a:spcAft>
            </a:pPr>
            <a:r>
              <a:rPr lang="de-DE" sz="1500" dirty="0">
                <a:sym typeface="Wingdings" panose="05000000000000000000" pitchFamily="2" charset="2"/>
              </a:rPr>
              <a:t>erhalten Sie ein Instrument</a:t>
            </a:r>
            <a:br>
              <a:rPr lang="de-DE" sz="1500" dirty="0">
                <a:sym typeface="Wingdings" panose="05000000000000000000" pitchFamily="2" charset="2"/>
              </a:rPr>
            </a:br>
            <a:r>
              <a:rPr lang="de-DE" sz="1500" dirty="0">
                <a:sym typeface="Wingdings" panose="05000000000000000000" pitchFamily="2" charset="2"/>
              </a:rPr>
              <a:t>zur Mitarbeitergewinnung</a:t>
            </a:r>
            <a:br>
              <a:rPr lang="de-DE" sz="1500" dirty="0">
                <a:sym typeface="Wingdings" panose="05000000000000000000" pitchFamily="2" charset="2"/>
              </a:rPr>
            </a:br>
            <a:r>
              <a:rPr lang="de-DE" sz="1500" dirty="0">
                <a:sym typeface="Wingdings" panose="05000000000000000000" pitchFamily="2" charset="2"/>
              </a:rPr>
              <a:t>und -bindung.</a:t>
            </a:r>
          </a:p>
          <a:p>
            <a:pPr marL="233363" lvl="1" indent="-233363" eaLnBrk="1" hangingPunct="1">
              <a:spcBef>
                <a:spcPts val="0"/>
              </a:spcBef>
              <a:spcAft>
                <a:spcPts val="1200"/>
              </a:spcAft>
            </a:pPr>
            <a:r>
              <a:rPr lang="de-DE" sz="1500" dirty="0">
                <a:sym typeface="Wingdings" panose="05000000000000000000" pitchFamily="2" charset="2"/>
              </a:rPr>
              <a:t>pflegen und verbessern Sie</a:t>
            </a:r>
            <a:br>
              <a:rPr lang="de-DE" sz="1500" dirty="0">
                <a:sym typeface="Wingdings" panose="05000000000000000000" pitchFamily="2" charset="2"/>
              </a:rPr>
            </a:br>
            <a:r>
              <a:rPr lang="de-DE" sz="1500" dirty="0">
                <a:sym typeface="Wingdings" panose="05000000000000000000" pitchFamily="2" charset="2"/>
              </a:rPr>
              <a:t>Ihr Image als Arbeitgeber.</a:t>
            </a:r>
          </a:p>
          <a:p>
            <a:pPr marL="233363" lvl="1" indent="-233363" eaLnBrk="1" hangingPunct="1">
              <a:spcBef>
                <a:spcPts val="0"/>
              </a:spcBef>
              <a:spcAft>
                <a:spcPts val="1200"/>
              </a:spcAft>
            </a:pPr>
            <a:r>
              <a:rPr lang="de-DE" sz="1500" dirty="0">
                <a:sym typeface="Wingdings" panose="05000000000000000000" pitchFamily="2" charset="2"/>
              </a:rPr>
              <a:t>sichern Sie sich so einen Vorsprung im Wettbewerb</a:t>
            </a:r>
            <a:br>
              <a:rPr lang="de-DE" sz="1500" dirty="0">
                <a:sym typeface="Wingdings" panose="05000000000000000000" pitchFamily="2" charset="2"/>
              </a:rPr>
            </a:br>
            <a:r>
              <a:rPr lang="de-DE" sz="1500" dirty="0">
                <a:sym typeface="Wingdings" panose="05000000000000000000" pitchFamily="2" charset="2"/>
              </a:rPr>
              <a:t>um Arbeitskräfte.</a:t>
            </a:r>
          </a:p>
          <a:p>
            <a:pPr marL="233363" lvl="1" indent="-233363" eaLnBrk="1" hangingPunct="1">
              <a:spcBef>
                <a:spcPts val="0"/>
              </a:spcBef>
              <a:spcAft>
                <a:spcPts val="1200"/>
              </a:spcAft>
            </a:pPr>
            <a:r>
              <a:rPr lang="de-DE" sz="1500" dirty="0">
                <a:sym typeface="Wingdings" panose="05000000000000000000" pitchFamily="2" charset="2"/>
              </a:rPr>
              <a:t>stellen Sie heute schon Ihre betriebliche Vorsorge auf künftige Anforderungen um.</a:t>
            </a:r>
          </a:p>
          <a:p>
            <a:pPr>
              <a:lnSpc>
                <a:spcPct val="110000"/>
              </a:lnSpc>
            </a:pPr>
            <a:endParaRPr lang="de-DE" sz="1500" dirty="0"/>
          </a:p>
        </p:txBody>
      </p:sp>
      <p:sp>
        <p:nvSpPr>
          <p:cNvPr id="17" name="Textplatzhalter 13"/>
          <p:cNvSpPr>
            <a:spLocks noGrp="1"/>
          </p:cNvSpPr>
          <p:nvPr>
            <p:ph type="body" sz="quarter" idx="17"/>
          </p:nvPr>
        </p:nvSpPr>
        <p:spPr>
          <a:xfrm>
            <a:off x="1567035" y="2349319"/>
            <a:ext cx="3076973" cy="3600450"/>
          </a:xfrm>
        </p:spPr>
        <p:txBody>
          <a:bodyPr>
            <a:noAutofit/>
          </a:bodyPr>
          <a:lstStyle/>
          <a:p>
            <a:pPr eaLnBrk="1" hangingPunct="1">
              <a:lnSpc>
                <a:spcPct val="120000"/>
              </a:lnSpc>
            </a:pPr>
            <a:r>
              <a:rPr lang="de-DE" altLang="de-DE" sz="1500" dirty="0"/>
              <a:t>Auf jeden Fall</a:t>
            </a:r>
          </a:p>
          <a:p>
            <a:pPr marL="233363" lvl="1" indent="-233363" eaLnBrk="1" hangingPunct="1">
              <a:spcBef>
                <a:spcPts val="0"/>
              </a:spcBef>
              <a:spcAft>
                <a:spcPts val="1200"/>
              </a:spcAft>
            </a:pPr>
            <a:r>
              <a:rPr lang="de-DE" altLang="de-DE" sz="1500" dirty="0"/>
              <a:t>setzen Sie den verpflichtenden Arbeitgeberzuschuss durchdacht und sicher um.</a:t>
            </a:r>
          </a:p>
          <a:p>
            <a:pPr marL="233363" lvl="1" indent="-233363" eaLnBrk="1" hangingPunct="1">
              <a:spcBef>
                <a:spcPts val="0"/>
              </a:spcBef>
              <a:spcAft>
                <a:spcPts val="1200"/>
              </a:spcAft>
            </a:pPr>
            <a:r>
              <a:rPr lang="de-DE" altLang="de-DE" sz="1500" dirty="0"/>
              <a:t>können Sie zusätzlich von staatlicher Förderung profitieren, wenn Sie für Arbeitnehmer mit Einkommen von bis zu 2.575 Euro / Monat in Ihrem Betrieb vorsorgen.</a:t>
            </a:r>
          </a:p>
          <a:p>
            <a:pPr marL="233363" lvl="1" indent="-233363" eaLnBrk="1" hangingPunct="1">
              <a:spcBef>
                <a:spcPts val="0"/>
              </a:spcBef>
              <a:spcAft>
                <a:spcPts val="1200"/>
              </a:spcAft>
            </a:pPr>
            <a:r>
              <a:rPr lang="de-DE" altLang="de-DE" sz="1500" dirty="0"/>
              <a:t>schaffen Sie einen attraktiven Rahmen für Ihre Arbeitnehmer,</a:t>
            </a:r>
            <a:br>
              <a:rPr lang="de-DE" altLang="de-DE" sz="1500" dirty="0"/>
            </a:br>
            <a:r>
              <a:rPr lang="de-DE" altLang="de-DE" sz="1500" dirty="0"/>
              <a:t>die eigenverantwortlich vorsorgen wollen.</a:t>
            </a:r>
          </a:p>
        </p:txBody>
      </p:sp>
    </p:spTree>
    <p:extLst>
      <p:ext uri="{BB962C8B-B14F-4D97-AF65-F5344CB8AC3E}">
        <p14:creationId xmlns:p14="http://schemas.microsoft.com/office/powerpoint/2010/main" val="28110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Entgeltumwandlung, Arbeitgeberzuschuss und </a:t>
            </a:r>
            <a:r>
              <a:rPr lang="de-DE" altLang="de-DE" sz="2400" dirty="0"/>
              <a:t>Lohnnebenkosten: </a:t>
            </a:r>
            <a:r>
              <a:rPr lang="de-DE" sz="2400" dirty="0"/>
              <a:t>Die richtige Kombination macht es</a:t>
            </a:r>
          </a:p>
        </p:txBody>
      </p:sp>
      <p:sp>
        <p:nvSpPr>
          <p:cNvPr id="3" name="Textplatzhalter 2"/>
          <p:cNvSpPr>
            <a:spLocks noGrp="1"/>
          </p:cNvSpPr>
          <p:nvPr>
            <p:ph type="body" sz="quarter" idx="17"/>
          </p:nvPr>
        </p:nvSpPr>
        <p:spPr/>
        <p:txBody>
          <a:bodyPr/>
          <a:lstStyle/>
          <a:p>
            <a:pPr lvl="1"/>
            <a:r>
              <a:rPr lang="de-DE" altLang="de-DE" dirty="0"/>
              <a:t>Beiträge zur betrieblichen Altersversorgung werden direkt vom Bruttoentgelt abgeführt.</a:t>
            </a:r>
          </a:p>
          <a:p>
            <a:pPr lvl="1"/>
            <a:r>
              <a:rPr lang="de-DE" altLang="de-DE" dirty="0"/>
              <a:t>Eingesparte Arbeitgeberanteile sind als Zuschuss weiterzugeben.</a:t>
            </a:r>
          </a:p>
          <a:p>
            <a:pPr lvl="1"/>
            <a:r>
              <a:rPr lang="de-DE" altLang="de-DE" dirty="0"/>
              <a:t>Geschickte Kombination der Fördermöglichkeiten </a:t>
            </a:r>
            <a:r>
              <a:rPr lang="de-DE" dirty="0"/>
              <a:t>für die Entgeltumwandlung, für </a:t>
            </a:r>
            <a:r>
              <a:rPr lang="de-DE" altLang="de-DE" dirty="0"/>
              <a:t>Arbeitgeber Rente </a:t>
            </a:r>
            <a:r>
              <a:rPr lang="de-DE" dirty="0"/>
              <a:t>und eine private Rentenversicherung zu günstigen Konditionen über den Arbeitgeber optimieren Kosten und Nutzen.</a:t>
            </a:r>
            <a:endParaRPr lang="de-DE" altLang="de-DE" dirty="0"/>
          </a:p>
        </p:txBody>
      </p:sp>
      <p:sp>
        <p:nvSpPr>
          <p:cNvPr id="16" name="Textplatzhalter 15"/>
          <p:cNvSpPr>
            <a:spLocks noGrp="1"/>
          </p:cNvSpPr>
          <p:nvPr>
            <p:ph type="body" sz="quarter" idx="21"/>
          </p:nvPr>
        </p:nvSpPr>
        <p:spPr/>
        <p:txBody>
          <a:bodyPr/>
          <a:lstStyle/>
          <a:p>
            <a:endParaRPr lang="de-DE"/>
          </a:p>
        </p:txBody>
      </p:sp>
      <p:sp>
        <p:nvSpPr>
          <p:cNvPr id="17" name="Textplatzhalter 16"/>
          <p:cNvSpPr>
            <a:spLocks noGrp="1"/>
          </p:cNvSpPr>
          <p:nvPr>
            <p:ph type="body" sz="quarter" idx="23"/>
          </p:nvPr>
        </p:nvSpPr>
        <p:spPr/>
        <p:txBody>
          <a:bodyPr/>
          <a:lstStyle/>
          <a:p>
            <a:endParaRPr lang="de-DE"/>
          </a:p>
        </p:txBody>
      </p:sp>
      <p:sp>
        <p:nvSpPr>
          <p:cNvPr id="23" name="Textplatzhalter 22"/>
          <p:cNvSpPr>
            <a:spLocks noGrp="1"/>
          </p:cNvSpPr>
          <p:nvPr>
            <p:ph type="body" sz="quarter" idx="24"/>
          </p:nvPr>
        </p:nvSpPr>
        <p:spPr/>
        <p:txBody>
          <a:bodyPr/>
          <a:lstStyle/>
          <a:p>
            <a:r>
              <a:rPr lang="de-DE"/>
              <a:t>Wer als Arbeitgeber die Möglichkeit der betrieblichen Altersversorgung nicht klar und deutlich kommuniziert, lässt attraktive Fördermöglichkeiten für sich und seine Arbeitnehmer ungenutzt.</a:t>
            </a:r>
            <a:endParaRPr lang="de-DE" dirty="0"/>
          </a:p>
        </p:txBody>
      </p:sp>
      <p:sp>
        <p:nvSpPr>
          <p:cNvPr id="8" name="Textplatzhalter 7"/>
          <p:cNvSpPr>
            <a:spLocks noGrp="1"/>
          </p:cNvSpPr>
          <p:nvPr>
            <p:ph type="body" sz="quarter" idx="18"/>
          </p:nvPr>
        </p:nvSpPr>
        <p:spPr/>
        <p:txBody>
          <a:bodyPr/>
          <a:lstStyle/>
          <a:p>
            <a:r>
              <a:rPr lang="de-DE" altLang="de-DE" dirty="0"/>
              <a:t>1. bAV – Instrument zu sozialer Verantwortung und Nachhaltigkeit</a:t>
            </a:r>
            <a:endParaRPr 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10" name="Fußzeilenplatzhalter 9"/>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11" name="Foliennummernplatzhalter 10"/>
          <p:cNvSpPr>
            <a:spLocks noGrp="1"/>
          </p:cNvSpPr>
          <p:nvPr>
            <p:ph type="sldNum" sz="quarter" idx="27"/>
          </p:nvPr>
        </p:nvSpPr>
        <p:spPr/>
        <p:txBody>
          <a:bodyPr/>
          <a:lstStyle/>
          <a:p>
            <a:fld id="{BFE8ADF1-837C-463F-9856-54C2D771B21B}" type="slidenum">
              <a:rPr lang="de-DE" smtClean="0"/>
              <a:pPr/>
              <a:t>8</a:t>
            </a:fld>
            <a:endParaRPr lang="de-DE" dirty="0"/>
          </a:p>
        </p:txBody>
      </p:sp>
    </p:spTree>
    <p:extLst>
      <p:ext uri="{BB962C8B-B14F-4D97-AF65-F5344CB8AC3E}">
        <p14:creationId xmlns:p14="http://schemas.microsoft.com/office/powerpoint/2010/main" val="404993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Förderung durch den Staat</a:t>
            </a:r>
          </a:p>
        </p:txBody>
      </p:sp>
      <p:sp>
        <p:nvSpPr>
          <p:cNvPr id="30" name="Textplatzhalter 29"/>
          <p:cNvSpPr>
            <a:spLocks noGrp="1"/>
          </p:cNvSpPr>
          <p:nvPr>
            <p:ph type="body" sz="quarter" idx="24"/>
          </p:nvPr>
        </p:nvSpPr>
        <p:spPr/>
        <p:txBody>
          <a:bodyPr/>
          <a:lstStyle/>
          <a:p>
            <a:r>
              <a:rPr lang="de-DE" dirty="0"/>
              <a:t>Mit einer durchdachten bAV-Lösung erhalten Sie alle staatlichen Förderungen.</a:t>
            </a:r>
          </a:p>
        </p:txBody>
      </p:sp>
      <p:sp>
        <p:nvSpPr>
          <p:cNvPr id="26" name="Textplatzhalter 25"/>
          <p:cNvSpPr>
            <a:spLocks noGrp="1"/>
          </p:cNvSpPr>
          <p:nvPr>
            <p:ph type="body" sz="quarter" idx="18"/>
          </p:nvPr>
        </p:nvSpPr>
        <p:spPr/>
        <p:txBody>
          <a:bodyPr/>
          <a:lstStyle/>
          <a:p>
            <a:r>
              <a:rPr lang="de-DE" altLang="de-DE" dirty="0"/>
              <a:t>1. bAV – Instrument zu sozialer Verantwortung und Nachhaltigkeit</a:t>
            </a:r>
            <a:endParaRPr lang="de-DE" dirty="0"/>
          </a:p>
        </p:txBody>
      </p:sp>
      <p:sp>
        <p:nvSpPr>
          <p:cNvPr id="2" name="Datumsplatzhalter 1"/>
          <p:cNvSpPr>
            <a:spLocks noGrp="1"/>
          </p:cNvSpPr>
          <p:nvPr>
            <p:ph type="dt" sz="half" idx="25"/>
          </p:nvPr>
        </p:nvSpPr>
        <p:spPr/>
        <p:txBody>
          <a:bodyPr/>
          <a:lstStyle/>
          <a:p>
            <a:r>
              <a:rPr lang="de-DE"/>
              <a:t>01.01.2023</a:t>
            </a:r>
            <a:endParaRPr lang="de-DE" dirty="0"/>
          </a:p>
        </p:txBody>
      </p:sp>
      <p:sp>
        <p:nvSpPr>
          <p:cNvPr id="3" name="Fußzeilenplatzhalter 2"/>
          <p:cNvSpPr>
            <a:spLocks noGrp="1"/>
          </p:cNvSpPr>
          <p:nvPr>
            <p:ph type="ftr" sz="quarter" idx="26"/>
          </p:nvPr>
        </p:nvSpPr>
        <p:spPr/>
        <p:txBody>
          <a:bodyPr/>
          <a:lstStyle/>
          <a:p>
            <a:r>
              <a:rPr lang="de-DE" dirty="0"/>
              <a:t>Soziale Verantwortung und Nachhaltigkeit:</a:t>
            </a:r>
          </a:p>
          <a:p>
            <a:r>
              <a:rPr lang="de-DE" dirty="0"/>
              <a:t>Ihr Konzept für die Umsetzung der betrieblichen Altersversorgung</a:t>
            </a:r>
          </a:p>
        </p:txBody>
      </p:sp>
      <p:sp>
        <p:nvSpPr>
          <p:cNvPr id="4" name="Foliennummernplatzhalter 3"/>
          <p:cNvSpPr>
            <a:spLocks noGrp="1"/>
          </p:cNvSpPr>
          <p:nvPr>
            <p:ph type="sldNum" sz="quarter" idx="27"/>
          </p:nvPr>
        </p:nvSpPr>
        <p:spPr/>
        <p:txBody>
          <a:bodyPr/>
          <a:lstStyle/>
          <a:p>
            <a:fld id="{BFE8ADF1-837C-463F-9856-54C2D771B21B}" type="slidenum">
              <a:rPr lang="de-DE" smtClean="0"/>
              <a:pPr/>
              <a:t>9</a:t>
            </a:fld>
            <a:endParaRPr lang="de-DE" dirty="0"/>
          </a:p>
        </p:txBody>
      </p:sp>
      <p:sp>
        <p:nvSpPr>
          <p:cNvPr id="6" name="Textplatzhalter 5"/>
          <p:cNvSpPr>
            <a:spLocks noGrp="1"/>
          </p:cNvSpPr>
          <p:nvPr>
            <p:ph type="body" sz="quarter" idx="23"/>
          </p:nvPr>
        </p:nvSpPr>
        <p:spPr/>
        <p:txBody>
          <a:bodyPr/>
          <a:lstStyle/>
          <a:p>
            <a:endParaRPr lang="de-DE" dirty="0"/>
          </a:p>
        </p:txBody>
      </p:sp>
      <p:sp>
        <p:nvSpPr>
          <p:cNvPr id="35" name="Inhaltsplatzhalter 6"/>
          <p:cNvSpPr txBox="1">
            <a:spLocks/>
          </p:cNvSpPr>
          <p:nvPr/>
        </p:nvSpPr>
        <p:spPr>
          <a:xfrm>
            <a:off x="376713" y="2367248"/>
            <a:ext cx="3702918" cy="2736850"/>
          </a:xfrm>
          <a:prstGeom prst="rect">
            <a:avLst/>
          </a:prstGeom>
        </p:spPr>
        <p:txBody>
          <a:bodyPr lIns="0" tIns="0" rIns="0" bIns="0">
            <a:normAutofit/>
          </a:bodyPr>
          <a:lst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2"/>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de-DE" altLang="de-DE" dirty="0"/>
              <a:t>Der Arbeitgeberzuschuss wird mit Hilfe des Kollektivs für alle Gruppen finanziert.</a:t>
            </a:r>
          </a:p>
        </p:txBody>
      </p:sp>
      <p:sp>
        <p:nvSpPr>
          <p:cNvPr id="7" name="Rechteck 6">
            <a:extLst>
              <a:ext uri="{FF2B5EF4-FFF2-40B4-BE49-F238E27FC236}">
                <a16:creationId xmlns:a16="http://schemas.microsoft.com/office/drawing/2014/main" id="{1DB8CABF-0B24-043E-0EAF-5F2F0D8DD77E}"/>
              </a:ext>
            </a:extLst>
          </p:cNvPr>
          <p:cNvSpPr/>
          <p:nvPr/>
        </p:nvSpPr>
        <p:spPr>
          <a:xfrm>
            <a:off x="395001" y="3952274"/>
            <a:ext cx="3820637" cy="914400"/>
          </a:xfrm>
          <a:prstGeom prst="rect">
            <a:avLst/>
          </a:prstGeom>
        </p:spPr>
        <p:txBody>
          <a:bodyPr lIns="0" tIns="0" rIns="0" bIns="0" anchor="b"/>
          <a:lstStyle/>
          <a:p>
            <a:pPr eaLnBrk="1" fontAlgn="auto" hangingPunct="1">
              <a:spcBef>
                <a:spcPts val="0"/>
              </a:spcBef>
              <a:spcAft>
                <a:spcPts val="0"/>
              </a:spcAft>
              <a:defRPr/>
            </a:pPr>
            <a:r>
              <a:rPr lang="de-DE" sz="700" b="1" dirty="0">
                <a:latin typeface="+mn-lt"/>
                <a:cs typeface="+mn-cs"/>
              </a:rPr>
              <a:t>Berechnungsgrundlage:</a:t>
            </a:r>
            <a:br>
              <a:rPr lang="de-DE" sz="700" b="1" dirty="0">
                <a:latin typeface="+mn-lt"/>
                <a:cs typeface="+mn-cs"/>
              </a:rPr>
            </a:br>
            <a:r>
              <a:rPr lang="de-DE" sz="700" dirty="0">
                <a:latin typeface="+mn-lt"/>
                <a:cs typeface="+mn-cs"/>
              </a:rPr>
              <a:t>Unternehmenssteuersatz 30 %, 5 Mitarbeiter mit einem Bruttogehalt größer als 7.300 € / </a:t>
            </a:r>
            <a:br>
              <a:rPr lang="de-DE" sz="700" dirty="0">
                <a:latin typeface="+mn-lt"/>
                <a:cs typeface="+mn-cs"/>
              </a:rPr>
            </a:br>
            <a:r>
              <a:rPr lang="de-DE" sz="700" dirty="0">
                <a:latin typeface="+mn-lt"/>
                <a:cs typeface="+mn-cs"/>
              </a:rPr>
              <a:t>40 Mitarbeiter mit einem Bruttogehalt zwischen 2.576 € und 4.988 € / 5 Mitarbeiter mit einem Bruttogehalt bis 2.575 € / 100,00 € AN-Beitrag / 15,00 % AG-Zuschuss / </a:t>
            </a:r>
            <a:br>
              <a:rPr lang="de-DE" sz="700" dirty="0">
                <a:latin typeface="+mn-lt"/>
                <a:cs typeface="+mn-cs"/>
              </a:rPr>
            </a:br>
            <a:r>
              <a:rPr lang="de-DE" sz="700" dirty="0">
                <a:latin typeface="+mn-lt"/>
                <a:cs typeface="+mn-cs"/>
              </a:rPr>
              <a:t>40,00 € AG-Rente statt VL (einvernehmliche Aufhebung der VL zugunsten einer AG-Rente)</a:t>
            </a:r>
          </a:p>
        </p:txBody>
      </p:sp>
      <p:grpSp>
        <p:nvGrpSpPr>
          <p:cNvPr id="9" name="Gruppieren 8">
            <a:extLst>
              <a:ext uri="{FF2B5EF4-FFF2-40B4-BE49-F238E27FC236}">
                <a16:creationId xmlns:a16="http://schemas.microsoft.com/office/drawing/2014/main" id="{17AEEE81-5CA0-3F27-89BB-59FFBB7C20FA}"/>
              </a:ext>
            </a:extLst>
          </p:cNvPr>
          <p:cNvGrpSpPr/>
          <p:nvPr/>
        </p:nvGrpSpPr>
        <p:grpSpPr>
          <a:xfrm>
            <a:off x="4605285" y="2367248"/>
            <a:ext cx="4212000" cy="2503860"/>
            <a:chOff x="4605285" y="2600325"/>
            <a:chExt cx="4212000" cy="2503860"/>
          </a:xfrm>
        </p:grpSpPr>
        <p:sp>
          <p:nvSpPr>
            <p:cNvPr id="10" name="Textfeld 3">
              <a:extLst>
                <a:ext uri="{FF2B5EF4-FFF2-40B4-BE49-F238E27FC236}">
                  <a16:creationId xmlns:a16="http://schemas.microsoft.com/office/drawing/2014/main" id="{414941E5-BF1E-6643-1BB2-7863890979E2}"/>
                </a:ext>
              </a:extLst>
            </p:cNvPr>
            <p:cNvSpPr txBox="1">
              <a:spLocks noChangeArrowheads="1"/>
            </p:cNvSpPr>
            <p:nvPr/>
          </p:nvSpPr>
          <p:spPr bwMode="auto">
            <a:xfrm>
              <a:off x="4611773" y="2600325"/>
              <a:ext cx="2432354" cy="2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300" b="1" dirty="0"/>
                <a:t>Förderquote</a:t>
              </a:r>
            </a:p>
          </p:txBody>
        </p:sp>
        <p:grpSp>
          <p:nvGrpSpPr>
            <p:cNvPr id="11" name="Gruppieren 10">
              <a:extLst>
                <a:ext uri="{FF2B5EF4-FFF2-40B4-BE49-F238E27FC236}">
                  <a16:creationId xmlns:a16="http://schemas.microsoft.com/office/drawing/2014/main" id="{F4F02BAF-A2BD-72AC-536D-F6E016654EBC}"/>
                </a:ext>
              </a:extLst>
            </p:cNvPr>
            <p:cNvGrpSpPr/>
            <p:nvPr/>
          </p:nvGrpSpPr>
          <p:grpSpPr>
            <a:xfrm>
              <a:off x="4605285" y="2953131"/>
              <a:ext cx="4180829" cy="294958"/>
              <a:chOff x="2455168" y="2793964"/>
              <a:chExt cx="4180829" cy="294958"/>
            </a:xfrm>
          </p:grpSpPr>
          <p:pic>
            <p:nvPicPr>
              <p:cNvPr id="66" name="Grafik 1">
                <a:extLst>
                  <a:ext uri="{FF2B5EF4-FFF2-40B4-BE49-F238E27FC236}">
                    <a16:creationId xmlns:a16="http://schemas.microsoft.com/office/drawing/2014/main" id="{06E57DE9-D9BE-3ACF-B4BB-D2078DA9A5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168" y="2793964"/>
                <a:ext cx="214896" cy="25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feld 19">
                <a:extLst>
                  <a:ext uri="{FF2B5EF4-FFF2-40B4-BE49-F238E27FC236}">
                    <a16:creationId xmlns:a16="http://schemas.microsoft.com/office/drawing/2014/main" id="{654208EC-BF7C-01B0-1FA0-4C201B0597CD}"/>
                  </a:ext>
                </a:extLst>
              </p:cNvPr>
              <p:cNvSpPr txBox="1">
                <a:spLocks noChangeArrowheads="1"/>
              </p:cNvSpPr>
              <p:nvPr/>
            </p:nvSpPr>
            <p:spPr bwMode="auto">
              <a:xfrm>
                <a:off x="2713607" y="2881247"/>
                <a:ext cx="218040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300" dirty="0">
                    <a:latin typeface="Arial Narrow" panose="020B0606020202030204" pitchFamily="34" charset="0"/>
                  </a:rPr>
                  <a:t>Sozialabgabenersparnis</a:t>
                </a:r>
              </a:p>
            </p:txBody>
          </p:sp>
          <p:sp>
            <p:nvSpPr>
              <p:cNvPr id="68" name="Textfeld 27">
                <a:extLst>
                  <a:ext uri="{FF2B5EF4-FFF2-40B4-BE49-F238E27FC236}">
                    <a16:creationId xmlns:a16="http://schemas.microsoft.com/office/drawing/2014/main" id="{D643A899-4BA0-8341-5EF6-5B677E645A2D}"/>
                  </a:ext>
                </a:extLst>
              </p:cNvPr>
              <p:cNvSpPr txBox="1">
                <a:spLocks noChangeArrowheads="1"/>
              </p:cNvSpPr>
              <p:nvPr/>
            </p:nvSpPr>
            <p:spPr bwMode="auto">
              <a:xfrm>
                <a:off x="5411761" y="2842775"/>
                <a:ext cx="1224236" cy="24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lgn="r" eaLnBrk="1" hangingPunct="1">
                  <a:spcBef>
                    <a:spcPct val="0"/>
                  </a:spcBef>
                  <a:spcAft>
                    <a:spcPct val="0"/>
                  </a:spcAft>
                </a:pPr>
                <a:r>
                  <a:rPr lang="de-DE" altLang="de-DE" sz="1600" b="1" dirty="0">
                    <a:solidFill>
                      <a:schemeClr val="tx2"/>
                    </a:solidFill>
                  </a:rPr>
                  <a:t>15.287,40 €</a:t>
                </a:r>
              </a:p>
            </p:txBody>
          </p:sp>
        </p:grpSp>
        <p:grpSp>
          <p:nvGrpSpPr>
            <p:cNvPr id="12" name="Gruppieren 11">
              <a:extLst>
                <a:ext uri="{FF2B5EF4-FFF2-40B4-BE49-F238E27FC236}">
                  <a16:creationId xmlns:a16="http://schemas.microsoft.com/office/drawing/2014/main" id="{EA58DB3B-69D2-58F6-8A32-72575B5DCE9D}"/>
                </a:ext>
              </a:extLst>
            </p:cNvPr>
            <p:cNvGrpSpPr/>
            <p:nvPr/>
          </p:nvGrpSpPr>
          <p:grpSpPr>
            <a:xfrm>
              <a:off x="4605285" y="3400839"/>
              <a:ext cx="4180827" cy="299888"/>
              <a:chOff x="2455168" y="3241154"/>
              <a:chExt cx="4180827" cy="299888"/>
            </a:xfrm>
          </p:grpSpPr>
          <p:sp>
            <p:nvSpPr>
              <p:cNvPr id="63" name="Textfeld 23">
                <a:extLst>
                  <a:ext uri="{FF2B5EF4-FFF2-40B4-BE49-F238E27FC236}">
                    <a16:creationId xmlns:a16="http://schemas.microsoft.com/office/drawing/2014/main" id="{E2DD2271-49C3-A3F7-6481-97A7FB8C24C1}"/>
                  </a:ext>
                </a:extLst>
              </p:cNvPr>
              <p:cNvSpPr txBox="1">
                <a:spLocks noChangeArrowheads="1"/>
              </p:cNvSpPr>
              <p:nvPr/>
            </p:nvSpPr>
            <p:spPr bwMode="auto">
              <a:xfrm>
                <a:off x="2713607" y="3325751"/>
                <a:ext cx="27608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300" dirty="0">
                    <a:latin typeface="Arial Narrow" panose="020B0606020202030204" pitchFamily="34" charset="0"/>
                  </a:rPr>
                  <a:t>abzgl. (Mehr)Aufwand des Arbeitgebers brutto</a:t>
                </a:r>
              </a:p>
            </p:txBody>
          </p:sp>
          <p:sp>
            <p:nvSpPr>
              <p:cNvPr id="64" name="Textfeld 29">
                <a:extLst>
                  <a:ext uri="{FF2B5EF4-FFF2-40B4-BE49-F238E27FC236}">
                    <a16:creationId xmlns:a16="http://schemas.microsoft.com/office/drawing/2014/main" id="{84672D76-21FF-CDF4-80E3-1FC943A9E1A7}"/>
                  </a:ext>
                </a:extLst>
              </p:cNvPr>
              <p:cNvSpPr txBox="1">
                <a:spLocks noChangeArrowheads="1"/>
              </p:cNvSpPr>
              <p:nvPr/>
            </p:nvSpPr>
            <p:spPr bwMode="auto">
              <a:xfrm>
                <a:off x="5411760" y="3294215"/>
                <a:ext cx="1224235" cy="24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lgn="r" eaLnBrk="1" hangingPunct="1">
                  <a:spcBef>
                    <a:spcPct val="0"/>
                  </a:spcBef>
                  <a:spcAft>
                    <a:spcPct val="0"/>
                  </a:spcAft>
                </a:pPr>
                <a:r>
                  <a:rPr lang="de-DE" altLang="de-DE" sz="1600" b="1" dirty="0">
                    <a:solidFill>
                      <a:schemeClr val="tx2"/>
                    </a:solidFill>
                  </a:rPr>
                  <a:t>9.000,00 €</a:t>
                </a:r>
              </a:p>
            </p:txBody>
          </p:sp>
          <p:pic>
            <p:nvPicPr>
              <p:cNvPr id="65" name="Grafik 34">
                <a:extLst>
                  <a:ext uri="{FF2B5EF4-FFF2-40B4-BE49-F238E27FC236}">
                    <a16:creationId xmlns:a16="http://schemas.microsoft.com/office/drawing/2014/main" id="{E895781E-4B91-1074-AC36-24058AB52B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168" y="3241154"/>
                <a:ext cx="214896" cy="25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uppieren 12">
              <a:extLst>
                <a:ext uri="{FF2B5EF4-FFF2-40B4-BE49-F238E27FC236}">
                  <a16:creationId xmlns:a16="http://schemas.microsoft.com/office/drawing/2014/main" id="{A2DCE150-AE4F-0330-06D6-AF5687D32A74}"/>
                </a:ext>
              </a:extLst>
            </p:cNvPr>
            <p:cNvGrpSpPr/>
            <p:nvPr/>
          </p:nvGrpSpPr>
          <p:grpSpPr>
            <a:xfrm>
              <a:off x="4605285" y="4298377"/>
              <a:ext cx="4171301" cy="289293"/>
              <a:chOff x="2455168" y="4136304"/>
              <a:chExt cx="4171301" cy="289293"/>
            </a:xfrm>
          </p:grpSpPr>
          <p:sp>
            <p:nvSpPr>
              <p:cNvPr id="29" name="Textfeld 25">
                <a:extLst>
                  <a:ext uri="{FF2B5EF4-FFF2-40B4-BE49-F238E27FC236}">
                    <a16:creationId xmlns:a16="http://schemas.microsoft.com/office/drawing/2014/main" id="{5A8C3420-33FF-055F-79F3-2D740655F3C6}"/>
                  </a:ext>
                </a:extLst>
              </p:cNvPr>
              <p:cNvSpPr txBox="1">
                <a:spLocks noChangeArrowheads="1"/>
              </p:cNvSpPr>
              <p:nvPr/>
            </p:nvSpPr>
            <p:spPr bwMode="auto">
              <a:xfrm>
                <a:off x="2713607" y="4213155"/>
                <a:ext cx="20537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300" dirty="0">
                    <a:latin typeface="Arial Narrow" panose="020B0606020202030204" pitchFamily="34" charset="0"/>
                  </a:rPr>
                  <a:t>abzgl. Unternehmenssteuern</a:t>
                </a:r>
                <a:endParaRPr lang="de-DE" altLang="de-DE" sz="1300" b="1" baseline="30000" dirty="0">
                  <a:latin typeface="Arial Narrow" panose="020B0606020202030204" pitchFamily="34" charset="0"/>
                </a:endParaRPr>
              </a:p>
            </p:txBody>
          </p:sp>
          <p:sp>
            <p:nvSpPr>
              <p:cNvPr id="31" name="Textfeld 33">
                <a:extLst>
                  <a:ext uri="{FF2B5EF4-FFF2-40B4-BE49-F238E27FC236}">
                    <a16:creationId xmlns:a16="http://schemas.microsoft.com/office/drawing/2014/main" id="{269DFEF6-0842-1044-6C0F-6B8EDA2C0A5C}"/>
                  </a:ext>
                </a:extLst>
              </p:cNvPr>
              <p:cNvSpPr txBox="1">
                <a:spLocks noChangeArrowheads="1"/>
              </p:cNvSpPr>
              <p:nvPr/>
            </p:nvSpPr>
            <p:spPr bwMode="auto">
              <a:xfrm>
                <a:off x="5402234" y="4179455"/>
                <a:ext cx="1224235" cy="2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lgn="r" eaLnBrk="1" hangingPunct="1">
                  <a:spcBef>
                    <a:spcPct val="0"/>
                  </a:spcBef>
                  <a:spcAft>
                    <a:spcPct val="0"/>
                  </a:spcAft>
                </a:pPr>
                <a:r>
                  <a:rPr lang="de-DE" altLang="de-DE" sz="1600" b="1" dirty="0">
                    <a:solidFill>
                      <a:schemeClr val="tx2"/>
                    </a:solidFill>
                  </a:rPr>
                  <a:t>2.102,22 €</a:t>
                </a:r>
              </a:p>
            </p:txBody>
          </p:sp>
          <p:pic>
            <p:nvPicPr>
              <p:cNvPr id="32" name="Grafik 36">
                <a:extLst>
                  <a:ext uri="{FF2B5EF4-FFF2-40B4-BE49-F238E27FC236}">
                    <a16:creationId xmlns:a16="http://schemas.microsoft.com/office/drawing/2014/main" id="{18B2A73B-0A0B-6569-7069-C4AF0FC1CC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168" y="4136304"/>
                <a:ext cx="214896" cy="25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Gerade Verbindung 58">
              <a:extLst>
                <a:ext uri="{FF2B5EF4-FFF2-40B4-BE49-F238E27FC236}">
                  <a16:creationId xmlns:a16="http://schemas.microsoft.com/office/drawing/2014/main" id="{07EA7B66-BCB7-49CF-8EFB-A1998679CD4B}"/>
                </a:ext>
              </a:extLst>
            </p:cNvPr>
            <p:cNvCxnSpPr/>
            <p:nvPr/>
          </p:nvCxnSpPr>
          <p:spPr bwMode="auto">
            <a:xfrm>
              <a:off x="4605285" y="2876756"/>
              <a:ext cx="4212000" cy="0"/>
            </a:xfrm>
            <a:prstGeom prst="line">
              <a:avLst/>
            </a:prstGeom>
            <a:ln w="889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5" name="Gerade Verbindung 59">
              <a:extLst>
                <a:ext uri="{FF2B5EF4-FFF2-40B4-BE49-F238E27FC236}">
                  <a16:creationId xmlns:a16="http://schemas.microsoft.com/office/drawing/2014/main" id="{5865332B-3B01-66CC-3874-41344C188AE1}"/>
                </a:ext>
              </a:extLst>
            </p:cNvPr>
            <p:cNvCxnSpPr/>
            <p:nvPr/>
          </p:nvCxnSpPr>
          <p:spPr bwMode="auto">
            <a:xfrm>
              <a:off x="4605285" y="3324464"/>
              <a:ext cx="4212000" cy="0"/>
            </a:xfrm>
            <a:prstGeom prst="line">
              <a:avLst/>
            </a:prstGeom>
            <a:ln w="508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60">
              <a:extLst>
                <a:ext uri="{FF2B5EF4-FFF2-40B4-BE49-F238E27FC236}">
                  <a16:creationId xmlns:a16="http://schemas.microsoft.com/office/drawing/2014/main" id="{B1FC15CE-4527-116C-3B44-70B2D126EAA4}"/>
                </a:ext>
              </a:extLst>
            </p:cNvPr>
            <p:cNvCxnSpPr/>
            <p:nvPr/>
          </p:nvCxnSpPr>
          <p:spPr bwMode="auto">
            <a:xfrm>
              <a:off x="4605285" y="3777102"/>
              <a:ext cx="4212000" cy="0"/>
            </a:xfrm>
            <a:prstGeom prst="line">
              <a:avLst/>
            </a:prstGeom>
            <a:ln w="5080">
              <a:solidFill>
                <a:schemeClr val="accent5"/>
              </a:solidFill>
            </a:ln>
            <a:effectLst/>
          </p:spPr>
          <p:style>
            <a:lnRef idx="2">
              <a:schemeClr val="accent1"/>
            </a:lnRef>
            <a:fillRef idx="0">
              <a:schemeClr val="accent1"/>
            </a:fillRef>
            <a:effectRef idx="1">
              <a:schemeClr val="accent1"/>
            </a:effectRef>
            <a:fontRef idx="minor">
              <a:schemeClr val="tx1"/>
            </a:fontRef>
          </p:style>
        </p:cxnSp>
        <p:grpSp>
          <p:nvGrpSpPr>
            <p:cNvPr id="17" name="Gruppieren 16">
              <a:extLst>
                <a:ext uri="{FF2B5EF4-FFF2-40B4-BE49-F238E27FC236}">
                  <a16:creationId xmlns:a16="http://schemas.microsoft.com/office/drawing/2014/main" id="{27050E06-7FA6-B7F8-95CC-759309A0812E}"/>
                </a:ext>
              </a:extLst>
            </p:cNvPr>
            <p:cNvGrpSpPr/>
            <p:nvPr/>
          </p:nvGrpSpPr>
          <p:grpSpPr>
            <a:xfrm>
              <a:off x="4605285" y="4812035"/>
              <a:ext cx="4180827" cy="292150"/>
              <a:chOff x="2455168" y="4583983"/>
              <a:chExt cx="4180827" cy="292150"/>
            </a:xfrm>
          </p:grpSpPr>
          <p:sp>
            <p:nvSpPr>
              <p:cNvPr id="25" name="Textfeld 25">
                <a:extLst>
                  <a:ext uri="{FF2B5EF4-FFF2-40B4-BE49-F238E27FC236}">
                    <a16:creationId xmlns:a16="http://schemas.microsoft.com/office/drawing/2014/main" id="{6E02E8B5-A3B8-6C92-8E7B-07C5A3F44221}"/>
                  </a:ext>
                </a:extLst>
              </p:cNvPr>
              <p:cNvSpPr txBox="1">
                <a:spLocks noChangeArrowheads="1"/>
              </p:cNvSpPr>
              <p:nvPr/>
            </p:nvSpPr>
            <p:spPr bwMode="auto">
              <a:xfrm>
                <a:off x="2713607" y="4660834"/>
                <a:ext cx="27608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sz="1300" b="1" dirty="0">
                    <a:solidFill>
                      <a:srgbClr val="000000"/>
                    </a:solidFill>
                  </a:rPr>
                  <a:t>Ersparnis des Arbeitgebers netto</a:t>
                </a:r>
                <a:endParaRPr lang="de-DE" altLang="de-DE" sz="1300" b="1" baseline="30000" dirty="0">
                  <a:latin typeface="Arial Narrow" panose="020B0606020202030204" pitchFamily="34" charset="0"/>
                </a:endParaRPr>
              </a:p>
            </p:txBody>
          </p:sp>
          <p:sp>
            <p:nvSpPr>
              <p:cNvPr id="27" name="Textfeld 33">
                <a:extLst>
                  <a:ext uri="{FF2B5EF4-FFF2-40B4-BE49-F238E27FC236}">
                    <a16:creationId xmlns:a16="http://schemas.microsoft.com/office/drawing/2014/main" id="{19E76A74-2A09-317E-7E73-74E4EB83341E}"/>
                  </a:ext>
                </a:extLst>
              </p:cNvPr>
              <p:cNvSpPr txBox="1">
                <a:spLocks noChangeArrowheads="1"/>
              </p:cNvSpPr>
              <p:nvPr/>
            </p:nvSpPr>
            <p:spPr bwMode="auto">
              <a:xfrm>
                <a:off x="5411760" y="4629991"/>
                <a:ext cx="1224235" cy="24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lgn="r" eaLnBrk="1" hangingPunct="1">
                  <a:spcBef>
                    <a:spcPct val="0"/>
                  </a:spcBef>
                  <a:spcAft>
                    <a:spcPct val="0"/>
                  </a:spcAft>
                </a:pPr>
                <a:r>
                  <a:rPr lang="de-DE" altLang="de-DE" sz="1600" b="1" dirty="0">
                    <a:solidFill>
                      <a:schemeClr val="tx2"/>
                    </a:solidFill>
                  </a:rPr>
                  <a:t>4.905,18 €</a:t>
                </a:r>
              </a:p>
            </p:txBody>
          </p:sp>
          <p:pic>
            <p:nvPicPr>
              <p:cNvPr id="28" name="Grafik 36">
                <a:extLst>
                  <a:ext uri="{FF2B5EF4-FFF2-40B4-BE49-F238E27FC236}">
                    <a16:creationId xmlns:a16="http://schemas.microsoft.com/office/drawing/2014/main" id="{F59B261E-16F8-A605-0335-A89C8ECBE5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168" y="4583983"/>
                <a:ext cx="214896" cy="25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a:extLst>
                <a:ext uri="{FF2B5EF4-FFF2-40B4-BE49-F238E27FC236}">
                  <a16:creationId xmlns:a16="http://schemas.microsoft.com/office/drawing/2014/main" id="{223F1E61-B71A-D2E3-1814-E9CBCBA93370}"/>
                </a:ext>
              </a:extLst>
            </p:cNvPr>
            <p:cNvGrpSpPr/>
            <p:nvPr/>
          </p:nvGrpSpPr>
          <p:grpSpPr>
            <a:xfrm>
              <a:off x="4605285" y="3842882"/>
              <a:ext cx="4180827" cy="299888"/>
              <a:chOff x="2455168" y="3241154"/>
              <a:chExt cx="4180827" cy="299888"/>
            </a:xfrm>
          </p:grpSpPr>
          <p:sp>
            <p:nvSpPr>
              <p:cNvPr id="22" name="Textfeld 23">
                <a:extLst>
                  <a:ext uri="{FF2B5EF4-FFF2-40B4-BE49-F238E27FC236}">
                    <a16:creationId xmlns:a16="http://schemas.microsoft.com/office/drawing/2014/main" id="{683BA060-5D29-BF50-C649-E450547A9AE3}"/>
                  </a:ext>
                </a:extLst>
              </p:cNvPr>
              <p:cNvSpPr txBox="1">
                <a:spLocks noChangeArrowheads="1"/>
              </p:cNvSpPr>
              <p:nvPr/>
            </p:nvSpPr>
            <p:spPr bwMode="auto">
              <a:xfrm>
                <a:off x="2713607" y="3325751"/>
                <a:ext cx="27608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spcAft>
                    <a:spcPct val="0"/>
                  </a:spcAft>
                </a:pPr>
                <a:r>
                  <a:rPr lang="de-DE" altLang="de-DE" sz="1300" dirty="0">
                    <a:latin typeface="Arial Narrow" panose="020B0606020202030204" pitchFamily="34" charset="0"/>
                  </a:rPr>
                  <a:t> zzgl. Förderbetrag nach § 100 EStG </a:t>
                </a:r>
              </a:p>
            </p:txBody>
          </p:sp>
          <p:sp>
            <p:nvSpPr>
              <p:cNvPr id="23" name="Textfeld 29">
                <a:extLst>
                  <a:ext uri="{FF2B5EF4-FFF2-40B4-BE49-F238E27FC236}">
                    <a16:creationId xmlns:a16="http://schemas.microsoft.com/office/drawing/2014/main" id="{B5CDEAB3-2FBE-1600-9753-50D72DF93D6D}"/>
                  </a:ext>
                </a:extLst>
              </p:cNvPr>
              <p:cNvSpPr txBox="1">
                <a:spLocks noChangeArrowheads="1"/>
              </p:cNvSpPr>
              <p:nvPr/>
            </p:nvSpPr>
            <p:spPr bwMode="auto">
              <a:xfrm>
                <a:off x="5411760" y="3294215"/>
                <a:ext cx="1224235" cy="246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ts val="600"/>
                  </a:spcBef>
                  <a:spcAft>
                    <a:spcPts val="800"/>
                  </a:spcAft>
                  <a:defRPr sz="1700">
                    <a:solidFill>
                      <a:schemeClr val="tx1"/>
                    </a:solidFill>
                    <a:latin typeface="Arial" panose="020B0604020202020204" pitchFamily="34" charset="0"/>
                  </a:defRPr>
                </a:lvl1pPr>
                <a:lvl2pPr marL="742950" indent="-285750">
                  <a:spcBef>
                    <a:spcPts val="800"/>
                  </a:spcBef>
                  <a:buSzPct val="100000"/>
                  <a:buBlip>
                    <a:blip r:embed="rId2"/>
                  </a:buBlip>
                  <a:defRPr sz="1700">
                    <a:solidFill>
                      <a:schemeClr val="tx1"/>
                    </a:solidFill>
                    <a:latin typeface="Arial" panose="020B0604020202020204" pitchFamily="34" charset="0"/>
                  </a:defRPr>
                </a:lvl2pPr>
                <a:lvl3pPr marL="1143000" indent="-228600">
                  <a:spcBef>
                    <a:spcPts val="800"/>
                  </a:spcBef>
                  <a:buSzPct val="100000"/>
                  <a:buFont typeface="Symbol" panose="05050102010706020507" pitchFamily="18" charset="2"/>
                  <a:buChar char="-"/>
                  <a:defRPr sz="1700">
                    <a:solidFill>
                      <a:schemeClr val="tx1"/>
                    </a:solidFill>
                    <a:latin typeface="Arial" panose="020B0604020202020204" pitchFamily="34" charset="0"/>
                  </a:defRPr>
                </a:lvl3pPr>
                <a:lvl4pPr marL="1600200" indent="-228600">
                  <a:spcBef>
                    <a:spcPts val="800"/>
                  </a:spcBef>
                  <a:buSzPct val="100000"/>
                  <a:buBlip>
                    <a:blip r:embed="rId2"/>
                  </a:buBlip>
                  <a:defRPr sz="1700">
                    <a:solidFill>
                      <a:schemeClr val="tx1"/>
                    </a:solidFill>
                    <a:latin typeface="Arial" panose="020B0604020202020204" pitchFamily="34" charset="0"/>
                  </a:defRPr>
                </a:lvl4pPr>
                <a:lvl5pPr marL="2057400" indent="-228600">
                  <a:spcBef>
                    <a:spcPts val="8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800"/>
                  </a:spcBef>
                  <a:spcAft>
                    <a:spcPct val="0"/>
                  </a:spcAft>
                  <a:buSzPct val="100000"/>
                  <a:buBlip>
                    <a:blip r:embed="rId2"/>
                  </a:buBlip>
                  <a:defRPr sz="1700">
                    <a:solidFill>
                      <a:schemeClr val="tx1"/>
                    </a:solidFill>
                    <a:latin typeface="Arial" panose="020B0604020202020204" pitchFamily="34" charset="0"/>
                  </a:defRPr>
                </a:lvl9pPr>
              </a:lstStyle>
              <a:p>
                <a:pPr algn="r" eaLnBrk="1" hangingPunct="1">
                  <a:spcBef>
                    <a:spcPct val="0"/>
                  </a:spcBef>
                  <a:spcAft>
                    <a:spcPct val="0"/>
                  </a:spcAft>
                </a:pPr>
                <a:r>
                  <a:rPr lang="de-DE" altLang="de-DE" sz="1600" b="1" dirty="0">
                    <a:solidFill>
                      <a:schemeClr val="tx2"/>
                    </a:solidFill>
                  </a:rPr>
                  <a:t>720,00 €</a:t>
                </a:r>
              </a:p>
            </p:txBody>
          </p:sp>
          <p:pic>
            <p:nvPicPr>
              <p:cNvPr id="24" name="Grafik 34">
                <a:extLst>
                  <a:ext uri="{FF2B5EF4-FFF2-40B4-BE49-F238E27FC236}">
                    <a16:creationId xmlns:a16="http://schemas.microsoft.com/office/drawing/2014/main" id="{A217184C-F2FE-79C1-15F2-D88A798457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168" y="3241154"/>
                <a:ext cx="214896" cy="25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9" name="Gerade Verbindung 59">
              <a:extLst>
                <a:ext uri="{FF2B5EF4-FFF2-40B4-BE49-F238E27FC236}">
                  <a16:creationId xmlns:a16="http://schemas.microsoft.com/office/drawing/2014/main" id="{DFA9FB3C-743F-7CC8-FB48-A24F9F293F34}"/>
                </a:ext>
              </a:extLst>
            </p:cNvPr>
            <p:cNvCxnSpPr/>
            <p:nvPr/>
          </p:nvCxnSpPr>
          <p:spPr bwMode="auto">
            <a:xfrm>
              <a:off x="4605285" y="3776497"/>
              <a:ext cx="4212000" cy="0"/>
            </a:xfrm>
            <a:prstGeom prst="line">
              <a:avLst/>
            </a:prstGeom>
            <a:ln w="508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0" name="Gerade Verbindung 60">
              <a:extLst>
                <a:ext uri="{FF2B5EF4-FFF2-40B4-BE49-F238E27FC236}">
                  <a16:creationId xmlns:a16="http://schemas.microsoft.com/office/drawing/2014/main" id="{AA9A8D27-5059-2BBB-3C8F-9D7917082C34}"/>
                </a:ext>
              </a:extLst>
            </p:cNvPr>
            <p:cNvCxnSpPr>
              <a:cxnSpLocks/>
            </p:cNvCxnSpPr>
            <p:nvPr/>
          </p:nvCxnSpPr>
          <p:spPr bwMode="auto">
            <a:xfrm>
              <a:off x="4605285" y="4219145"/>
              <a:ext cx="4212000" cy="0"/>
            </a:xfrm>
            <a:prstGeom prst="line">
              <a:avLst/>
            </a:prstGeom>
            <a:ln w="508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60">
              <a:extLst>
                <a:ext uri="{FF2B5EF4-FFF2-40B4-BE49-F238E27FC236}">
                  <a16:creationId xmlns:a16="http://schemas.microsoft.com/office/drawing/2014/main" id="{F0E7840C-6BD9-F70D-0532-FA087E09595B}"/>
                </a:ext>
              </a:extLst>
            </p:cNvPr>
            <p:cNvCxnSpPr>
              <a:cxnSpLocks/>
            </p:cNvCxnSpPr>
            <p:nvPr/>
          </p:nvCxnSpPr>
          <p:spPr bwMode="auto">
            <a:xfrm>
              <a:off x="4605285" y="4716834"/>
              <a:ext cx="4212000" cy="0"/>
            </a:xfrm>
            <a:prstGeom prst="line">
              <a:avLst/>
            </a:prstGeom>
            <a:ln w="5080">
              <a:solidFill>
                <a:schemeClr val="accent5"/>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97822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e Stuttgarter_PP_Template_09.12.2011_vs_04">
  <a:themeElements>
    <a:clrScheme name="Benutzerdefiniert 1">
      <a:dk1>
        <a:sysClr val="windowText" lastClr="000000"/>
      </a:dk1>
      <a:lt1>
        <a:sysClr val="window" lastClr="FFFFFF"/>
      </a:lt1>
      <a:dk2>
        <a:srgbClr val="009EE0"/>
      </a:dk2>
      <a:lt2>
        <a:srgbClr val="000000"/>
      </a:lt2>
      <a:accent1>
        <a:srgbClr val="000000"/>
      </a:accent1>
      <a:accent2>
        <a:srgbClr val="00A0E1"/>
      </a:accent2>
      <a:accent3>
        <a:srgbClr val="99D9F9"/>
      </a:accent3>
      <a:accent4>
        <a:srgbClr val="68838B"/>
      </a:accent4>
      <a:accent5>
        <a:srgbClr val="B3B3B3"/>
      </a:accent5>
      <a:accent6>
        <a:srgbClr val="F58200"/>
      </a:accent6>
      <a:hlink>
        <a:srgbClr val="000000"/>
      </a:hlink>
      <a:folHlink>
        <a:srgbClr val="00000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3701</Words>
  <Application>Microsoft Macintosh PowerPoint</Application>
  <PresentationFormat>Bildschirmpräsentation (4:3)</PresentationFormat>
  <Paragraphs>481</Paragraphs>
  <Slides>44</Slides>
  <Notes>2</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44</vt:i4>
      </vt:variant>
    </vt:vector>
  </HeadingPairs>
  <TitlesOfParts>
    <vt:vector size="49" baseType="lpstr">
      <vt:lpstr>Arial</vt:lpstr>
      <vt:lpstr>Arial Narrow</vt:lpstr>
      <vt:lpstr>Calibri</vt:lpstr>
      <vt:lpstr>Die Stuttgarter_PP_Template_09.12.2011_vs_04</vt:lpstr>
      <vt:lpstr>think-cell Folie</vt:lpstr>
      <vt:lpstr>Soziale Verantwortung und Nachhaltigkeit: Ihr Konzept für die Umsetzung der betrieblichen Altersversorgung</vt:lpstr>
      <vt:lpstr>Inhalt</vt:lpstr>
      <vt:lpstr>bAV – Instrument zu sozialer Verantwortung und Nachhaltigkeit</vt:lpstr>
      <vt:lpstr>Nachhaltigkeit und „Corporate Social Responsibility“ ist ein Thema Ihres Unternehmens</vt:lpstr>
      <vt:lpstr>Betriebliche Altersversorgung: Arbeitgeber sind verpflichtet zu profitieren</vt:lpstr>
      <vt:lpstr>Betriebliche Altersversorgung für Ihren Betrieb: Ihre gesetzlichen Pflichten können Sie abhaken</vt:lpstr>
      <vt:lpstr>Betriebliche Altersversorgung: Arbeitgeber sind verpflichtet zu profitieren</vt:lpstr>
      <vt:lpstr>Entgeltumwandlung, Arbeitgeberzuschuss und Lohnnebenkosten: Die richtige Kombination macht es</vt:lpstr>
      <vt:lpstr>Förderung durch den Staat</vt:lpstr>
      <vt:lpstr>Nachhaltigkeit und soziale Verantwortung unternehmerisch leben: mit der bAV</vt:lpstr>
      <vt:lpstr>Doppelter politischer Auftrag für Ihr Unternehmen</vt:lpstr>
      <vt:lpstr>Demographie 3.0:  Nachhaltigkeit ist bei Mitarbeitern Trumpf</vt:lpstr>
      <vt:lpstr>bAV – Instrument im Personalmanagement</vt:lpstr>
      <vt:lpstr>Mitarbeiterbindung: Die bAV ist Arbeitnehmers Liebling</vt:lpstr>
      <vt:lpstr>Arbeitgeber sollten die bAV bei der Mitarbeitersuche als Instrument nutzen</vt:lpstr>
      <vt:lpstr>Mitarbeitergewinnung: Verstehen Sie bAV als Arbeitnehmer-"Lockmittel"</vt:lpstr>
      <vt:lpstr>Die bAV-Architektur der Zukunft enthält  mehrere Bausteine</vt:lpstr>
      <vt:lpstr>bAV – Standard und Möglichkeiten</vt:lpstr>
      <vt:lpstr>Die bAV-Lösung für Ihr Unternehmen: An gesetzliche Rahmenbedingungen anpassen</vt:lpstr>
      <vt:lpstr>Die Bausteine für das bAV-Konzept: Alle staatlichen Förderungen mitnehmen</vt:lpstr>
      <vt:lpstr>Entgeltumwandlung und AG-Zuschuss</vt:lpstr>
      <vt:lpstr>Eine Arbeitgeber-Rente ergänzt die bAV-Architektur</vt:lpstr>
      <vt:lpstr>Die Arbeitgeber-Finanzierung kann besonders attraktiv sein</vt:lpstr>
      <vt:lpstr>Eine private Altersversorgung über Kollektiv- Rahmenvertrag motiviert die Arbeitnehmer zusätzlich</vt:lpstr>
      <vt:lpstr>bAV-Konzept nach Standard: Auf Augenhöhe mit dem Wettbewerb</vt:lpstr>
      <vt:lpstr>bAV – mit dem richtigen Anbieter und durch die GrüneRente</vt:lpstr>
      <vt:lpstr>bAV für kleine und mittlere Unternehmen: Mit Direktversicherung besonders leicht</vt:lpstr>
      <vt:lpstr>Das richtige bAV-Konzept: Tarifverträge setzen in allen Branchen den Standard</vt:lpstr>
      <vt:lpstr>Meine Empfehlung: Eine Direktversicherung passend zur Risikoneigung</vt:lpstr>
      <vt:lpstr>PowerPoint-Präsentation</vt:lpstr>
      <vt:lpstr>Ihre Entscheidungen: Machen Sie die nächsten Schritte in Sachen bAV</vt:lpstr>
      <vt:lpstr>Von der nachhaltigen bAV zum nachhaltigem bAV-Konzept</vt:lpstr>
      <vt:lpstr>GrüneRente – klassische Tarife zur Altersversorgung mit garantierter Verzinsung und einem hohen Maß an Sicherheit</vt:lpstr>
      <vt:lpstr>Nachhaltige Investments</vt:lpstr>
      <vt:lpstr>Die GrüneRente auch als Direktversicherung  mit Indexbeteiligung.</vt:lpstr>
      <vt:lpstr>Die GrüneRente auch als fondsgebundene Direktversicherung.</vt:lpstr>
      <vt:lpstr>Zeigen Sie, wie „nachhaltig“ Ihre bAV mit der GrüneRente ist</vt:lpstr>
      <vt:lpstr>Ihre Entscheidungen: Machen Sie die nächsten Schritte in Sachen bAV</vt:lpstr>
      <vt:lpstr>Ihre Entscheidungen: Machen Sie die nächsten Schritte in Sachen bAV</vt:lpstr>
      <vt:lpstr>Der nächste Schritt</vt:lpstr>
      <vt:lpstr>Ihre Entscheidung </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praesentation-ag-bav-und-gruene-rente</dc:title>
  <dc:creator>Stuttgarter Vorsorge-Management GmbH</dc:creator>
  <cp:lastModifiedBy>Alexander Borges</cp:lastModifiedBy>
  <cp:revision>496</cp:revision>
  <cp:lastPrinted>2013-12-18T08:24:00Z</cp:lastPrinted>
  <dcterms:created xsi:type="dcterms:W3CDTF">2011-12-30T14:46:55Z</dcterms:created>
  <dcterms:modified xsi:type="dcterms:W3CDTF">2023-03-07T14:42:30Z</dcterms:modified>
</cp:coreProperties>
</file>